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6" r:id="rId5"/>
    <p:sldId id="257" r:id="rId6"/>
    <p:sldId id="2707" r:id="rId7"/>
    <p:sldId id="309" r:id="rId8"/>
    <p:sldId id="310" r:id="rId9"/>
    <p:sldId id="307" r:id="rId10"/>
    <p:sldId id="308" r:id="rId11"/>
    <p:sldId id="1057" r:id="rId12"/>
    <p:sldId id="2815" r:id="rId13"/>
    <p:sldId id="2825" r:id="rId14"/>
    <p:sldId id="2826" r:id="rId15"/>
    <p:sldId id="2824" r:id="rId16"/>
    <p:sldId id="2820" r:id="rId17"/>
    <p:sldId id="2822" r:id="rId18"/>
    <p:sldId id="342" r:id="rId19"/>
    <p:sldId id="282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5073"/>
    <a:srgbClr val="EF7B76"/>
    <a:srgbClr val="EF718E"/>
    <a:srgbClr val="FBAB18"/>
    <a:srgbClr val="00BCEB"/>
    <a:srgbClr val="FBAB00"/>
    <a:srgbClr val="16BBED"/>
    <a:srgbClr val="01BD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475" autoAdjust="0"/>
    <p:restoredTop sz="93817" autoAdjust="0"/>
  </p:normalViewPr>
  <p:slideViewPr>
    <p:cSldViewPr snapToGrid="0">
      <p:cViewPr varScale="1">
        <p:scale>
          <a:sx n="63" d="100"/>
          <a:sy n="63" d="100"/>
        </p:scale>
        <p:origin x="91" y="18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DB2DDE-EC75-491A-9286-D978E06A7D16}" type="datetimeFigureOut">
              <a:rPr lang="en-US" smtClean="0"/>
              <a:t>4/16/2019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F056CC-9164-4F81-A078-09BFCD764338}" type="slidenum">
              <a:rPr lang="en-US" smtClean="0"/>
              <a:t>‹#›</a:t>
            </a:fld>
            <a:endParaRPr lang="en-US" dirty="0"/>
          </a:p>
        </p:txBody>
      </p:sp>
    </p:spTree>
    <p:extLst>
      <p:ext uri="{BB962C8B-B14F-4D97-AF65-F5344CB8AC3E}">
        <p14:creationId xmlns:p14="http://schemas.microsoft.com/office/powerpoint/2010/main" val="4068899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iscoSans ExtraLight"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3806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this a used case slide</a:t>
            </a:r>
          </a:p>
          <a:p>
            <a:r>
              <a:rPr lang="en-US" dirty="0"/>
              <a:t>Lets looks at the holistic problems we are solve in different industries</a:t>
            </a:r>
          </a:p>
          <a:p>
            <a:r>
              <a:rPr lang="en-US" dirty="0"/>
              <a:t>Say Pharma – US FDA defines the compliance requirements and audits on regular basis. So how can we help automate those compliance activities so you bring drugs to market faster</a:t>
            </a:r>
          </a:p>
          <a:p>
            <a:r>
              <a:rPr lang="en-US" dirty="0"/>
              <a:t>Say in Banking – RBI is tweaking various regulations so you as custodian of customer data have to comply to different sets of requirements with uniform policy across multiple domains from data center to branches to Internet banking</a:t>
            </a:r>
          </a:p>
          <a:p>
            <a:r>
              <a:rPr lang="en-US" dirty="0"/>
              <a:t>Lets take a used case in manufacturing – what is the cost of downtime on account of a hack like in the Honda factory in Japan for a day. Would they have not ben being having uniform policy proactively as opposed to reactively after the attack. Do you know that one day down cost them 19M of USD of productivity versus the investment in a solution. In manufacturing you are all focused on cost optimization but really you think need cross-domain as you automate users/things</a:t>
            </a:r>
          </a:p>
          <a:p>
            <a:endParaRPr lang="en-US" dirty="0"/>
          </a:p>
          <a:p>
            <a:r>
              <a:rPr lang="en-US" dirty="0"/>
              <a:t>Net-Net, this demonstrates we have a cross domain architecture which solves your business challenges – my ask to you is to proactively reach out and co-create solutions that leverage the power of multi-domain, multi-architecture solution to deliver business outcomes like increase productivity, lower cost and increase revenue</a:t>
            </a:r>
          </a:p>
          <a:p>
            <a:endParaRPr lang="en-US" dirty="0">
              <a:latin typeface="CiscoSans ExtraLight"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4313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lvl="0" indent="-114300" algn="l" defTabSz="914400" rtl="0" eaLnBrk="1" fontAlgn="auto" latinLnBrk="0" hangingPunct="1">
              <a:lnSpc>
                <a:spcPct val="85000"/>
              </a:lnSpc>
              <a:spcBef>
                <a:spcPts val="800"/>
              </a:spcBef>
              <a:spcAft>
                <a:spcPts val="200"/>
              </a:spcAft>
              <a:buClrTx/>
              <a:buSzTx/>
              <a:buFont typeface="Arial" pitchFamily="34" charset="0"/>
              <a:buNone/>
              <a:tabLst/>
              <a:defRPr/>
            </a:pPr>
            <a:r>
              <a:rPr lang="en-US" dirty="0"/>
              <a:t>There</a:t>
            </a:r>
            <a:r>
              <a:rPr lang="en-US" baseline="0" dirty="0"/>
              <a:t> comes a time when doing things the old way will not longer work, no matter how you try to optimize the technology. And it requires a new way of thinking. A great example is the manual switchboard operators who connected every call, but that was no going to scale with telecommunications demands </a:t>
            </a:r>
            <a:r>
              <a:rPr lang="is-IS" baseline="0" dirty="0"/>
              <a:t>… we had to automate it. That tiem has come in networking and we need to re-write the networking playbook we have been running or over 30 years ... and more to a new paradyme: Intent-based netowrking.</a:t>
            </a:r>
            <a:endParaRPr lang="en-US" dirty="0"/>
          </a:p>
          <a:p>
            <a:pPr marL="114300" marR="0" lvl="0" indent="-114300" algn="l" defTabSz="914400" rtl="0" eaLnBrk="1" fontAlgn="auto" latinLnBrk="0" hangingPunct="1">
              <a:lnSpc>
                <a:spcPct val="85000"/>
              </a:lnSpc>
              <a:spcBef>
                <a:spcPts val="800"/>
              </a:spcBef>
              <a:spcAft>
                <a:spcPts val="200"/>
              </a:spcAft>
              <a:buClrTx/>
              <a:buSzTx/>
              <a:buFont typeface="Arial" pitchFamily="34" charset="0"/>
              <a:buNone/>
              <a:tabLst/>
              <a:defRPr/>
            </a:pPr>
            <a:endParaRPr lang="en-US" dirty="0"/>
          </a:p>
          <a:p>
            <a:pPr marL="114300" marR="0" lvl="0" indent="-114300" algn="l" defTabSz="914400" rtl="0" eaLnBrk="1" fontAlgn="auto" latinLnBrk="0" hangingPunct="1">
              <a:lnSpc>
                <a:spcPct val="85000"/>
              </a:lnSpc>
              <a:spcBef>
                <a:spcPts val="800"/>
              </a:spcBef>
              <a:spcAft>
                <a:spcPts val="200"/>
              </a:spcAft>
              <a:buClrTx/>
              <a:buSzTx/>
              <a:buFont typeface="Arial" pitchFamily="34" charset="0"/>
              <a:buNone/>
              <a:tabLst/>
              <a:defRPr/>
            </a:pPr>
            <a:r>
              <a:rPr lang="en-US" i="1" dirty="0"/>
              <a:t>Gartner quote in Network</a:t>
            </a:r>
            <a:r>
              <a:rPr lang="en-US" i="1" baseline="0" dirty="0"/>
              <a:t> World: http://www.networkworld.com/article/3202699/lan-wan/what-is-intent-based-networking.html</a:t>
            </a:r>
          </a:p>
          <a:p>
            <a:pPr marL="114300" marR="0" lvl="0" indent="-114300" algn="l" defTabSz="914400" rtl="0" eaLnBrk="1" fontAlgn="auto" latinLnBrk="0" hangingPunct="1">
              <a:lnSpc>
                <a:spcPct val="85000"/>
              </a:lnSpc>
              <a:spcBef>
                <a:spcPts val="800"/>
              </a:spcBef>
              <a:spcAft>
                <a:spcPts val="200"/>
              </a:spcAft>
              <a:buClrTx/>
              <a:buSzTx/>
              <a:buFont typeface="Arial" pitchFamily="34" charset="0"/>
              <a:buNone/>
              <a:tabLst/>
              <a:defRPr/>
            </a:pPr>
            <a:endParaRPr lang="en-US" i="1" baseline="0" dirty="0"/>
          </a:p>
          <a:p>
            <a:pPr marL="114300" marR="0" lvl="0" indent="-114300" algn="l" defTabSz="914400" rtl="0" eaLnBrk="1" fontAlgn="auto" latinLnBrk="0" hangingPunct="1">
              <a:lnSpc>
                <a:spcPct val="85000"/>
              </a:lnSpc>
              <a:spcBef>
                <a:spcPts val="800"/>
              </a:spcBef>
              <a:spcAft>
                <a:spcPts val="200"/>
              </a:spcAft>
              <a:buClrTx/>
              <a:buSzTx/>
              <a:buFont typeface="Arial" pitchFamily="34" charset="0"/>
              <a:buNone/>
              <a:tabLst/>
              <a:defRPr/>
            </a:pPr>
            <a:r>
              <a:rPr lang="en-US" i="1" baseline="0" dirty="0"/>
              <a:t>Gartner:</a:t>
            </a:r>
          </a:p>
          <a:p>
            <a:pPr marL="114300" marR="0" lvl="0" indent="-114300" algn="l" defTabSz="914400" rtl="0" eaLnBrk="1" fontAlgn="auto" latinLnBrk="0" hangingPunct="1">
              <a:lnSpc>
                <a:spcPct val="85000"/>
              </a:lnSpc>
              <a:spcBef>
                <a:spcPts val="800"/>
              </a:spcBef>
              <a:spcAft>
                <a:spcPts val="200"/>
              </a:spcAft>
              <a:buClrTx/>
              <a:buSzTx/>
              <a:buFont typeface="Arial" pitchFamily="34" charset="0"/>
              <a:buNone/>
              <a:tabLst/>
              <a:defRPr/>
            </a:pPr>
            <a:r>
              <a:rPr lang="en-US" sz="1200" i="1" kern="1200" dirty="0">
                <a:solidFill>
                  <a:schemeClr val="bg1">
                    <a:lumMod val="50000"/>
                  </a:schemeClr>
                </a:solidFill>
                <a:effectLst/>
                <a:ea typeface="+mn-ea"/>
                <a:cs typeface="+mn-cs"/>
              </a:rPr>
              <a:t>In essence, IBNS provides networking middleware to replace intelligence that was previously only available from networking engineers/architects. Intent-based networking systems are driven by sophisticated</a:t>
            </a:r>
            <a:r>
              <a:rPr lang="en-US" sz="1200" i="1" kern="1200" baseline="0" dirty="0">
                <a:solidFill>
                  <a:schemeClr val="bg1">
                    <a:lumMod val="50000"/>
                  </a:schemeClr>
                </a:solidFill>
                <a:effectLst/>
                <a:ea typeface="+mn-ea"/>
                <a:cs typeface="+mn-cs"/>
              </a:rPr>
              <a:t> </a:t>
            </a:r>
            <a:r>
              <a:rPr lang="en-US" sz="1200" i="1" kern="1200" dirty="0">
                <a:solidFill>
                  <a:schemeClr val="bg1">
                    <a:lumMod val="50000"/>
                  </a:schemeClr>
                </a:solidFill>
                <a:effectLst/>
                <a:ea typeface="+mn-ea"/>
                <a:cs typeface="+mn-cs"/>
              </a:rPr>
              <a:t>algorithms that translate business intent into network configurations. Algorithms are key to this process because they "effectively capture knowledge and work at a speed and scale that cannot be easily matched simply by scaling the human workforce </a:t>
            </a:r>
          </a:p>
          <a:p>
            <a:pPr marL="114300" marR="0" lvl="0" indent="-114300" algn="l" defTabSz="914400" rtl="0" eaLnBrk="1" fontAlgn="auto" latinLnBrk="0" hangingPunct="1">
              <a:lnSpc>
                <a:spcPct val="85000"/>
              </a:lnSpc>
              <a:spcBef>
                <a:spcPts val="800"/>
              </a:spcBef>
              <a:spcAft>
                <a:spcPts val="200"/>
              </a:spcAft>
              <a:buClrTx/>
              <a:buSzTx/>
              <a:buFont typeface="Arial" pitchFamily="34" charset="0"/>
              <a:buNone/>
              <a:tabLst/>
              <a:defRPr/>
            </a:pPr>
            <a:r>
              <a:rPr lang="en-US" sz="1200" i="1" kern="1200" dirty="0">
                <a:solidFill>
                  <a:schemeClr val="bg1">
                    <a:lumMod val="50000"/>
                  </a:schemeClr>
                </a:solidFill>
                <a:effectLst/>
                <a:ea typeface="+mn-ea"/>
                <a:cs typeface="+mn-cs"/>
              </a:rPr>
              <a:t>Gartner sees the biggest benefits from IBNS are improving network agility and availability, and supporting unified intent and policy across multiple infrastructures </a:t>
            </a:r>
            <a:endParaRPr lang="en-US" i="1" baseline="0" dirty="0"/>
          </a:p>
          <a:p>
            <a:pPr marL="114300" marR="0" lvl="0" indent="-114300" algn="l" defTabSz="914400" rtl="0" eaLnBrk="1" fontAlgn="auto" latinLnBrk="0" hangingPunct="1">
              <a:lnSpc>
                <a:spcPct val="85000"/>
              </a:lnSpc>
              <a:spcBef>
                <a:spcPts val="800"/>
              </a:spcBef>
              <a:spcAft>
                <a:spcPts val="200"/>
              </a:spcAft>
              <a:buClrTx/>
              <a:buSzTx/>
              <a:buFont typeface="Arial" pitchFamily="34" charset="0"/>
              <a:buNone/>
              <a:tabLst/>
              <a:defRPr/>
            </a:pPr>
            <a:r>
              <a:rPr lang="en-US" sz="1200" i="1" kern="1200" dirty="0">
                <a:solidFill>
                  <a:schemeClr val="bg1">
                    <a:lumMod val="50000"/>
                  </a:schemeClr>
                </a:solidFill>
                <a:effectLst/>
                <a:ea typeface="+mn-ea"/>
                <a:cs typeface="+mn-cs"/>
              </a:rPr>
              <a:t>Gartner believes a full IBNS implementation can reduce network infrastructure delivery times to the business leaders by 50% to 90%, while simultaneously reducing the number and duration of outages by at least 50% </a:t>
            </a:r>
            <a:endParaRPr lang="en-US" i="1" dirty="0"/>
          </a:p>
          <a:p>
            <a:pPr marL="114300" marR="0" lvl="0" indent="-114300" algn="l" defTabSz="914400" rtl="0" eaLnBrk="1" fontAlgn="auto" latinLnBrk="0" hangingPunct="1">
              <a:lnSpc>
                <a:spcPct val="85000"/>
              </a:lnSpc>
              <a:spcBef>
                <a:spcPts val="800"/>
              </a:spcBef>
              <a:spcAft>
                <a:spcPts val="200"/>
              </a:spcAft>
              <a:buClrTx/>
              <a:buSzTx/>
              <a:buFont typeface="Arial" pitchFamily="34" charset="0"/>
              <a:buNone/>
              <a:tabLst/>
              <a:defRPr/>
            </a:pPr>
            <a:endParaRPr lang="en-US" i="1" baseline="0" dirty="0"/>
          </a:p>
          <a:p>
            <a:pPr marL="114300" marR="0" lvl="0" indent="-114300" algn="l" defTabSz="914400" rtl="0" eaLnBrk="1" fontAlgn="auto" latinLnBrk="0" hangingPunct="1">
              <a:lnSpc>
                <a:spcPct val="85000"/>
              </a:lnSpc>
              <a:spcBef>
                <a:spcPts val="800"/>
              </a:spcBef>
              <a:spcAft>
                <a:spcPts val="200"/>
              </a:spcAft>
              <a:buClrTx/>
              <a:buSzTx/>
              <a:buFont typeface="Arial" pitchFamily="34" charset="0"/>
              <a:buNone/>
              <a:tabLst/>
              <a:defRPr/>
            </a:pPr>
            <a:endParaRPr lang="en-US" i="1" dirty="0"/>
          </a:p>
        </p:txBody>
      </p:sp>
    </p:spTree>
    <p:extLst>
      <p:ext uri="{BB962C8B-B14F-4D97-AF65-F5344CB8AC3E}">
        <p14:creationId xmlns:p14="http://schemas.microsoft.com/office/powerpoint/2010/main" val="4053483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Net-Net, this demonstrates we have a cross domain architecture which solves your business challenges – my ask to you is to proactively reach out and co-create solutions that leverage the power of multi-domain, multi-architecture solution to deliver business outcomes like increase productivity, lower cost and increase revenue</a:t>
            </a:r>
          </a:p>
          <a:p>
            <a:endParaRPr lang="en-US" dirty="0">
              <a:latin typeface="CiscoSans ExtraLight"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2344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line with this new Network Topology we are also on a journey</a:t>
            </a:r>
            <a:r>
              <a:rPr lang="en-GB" baseline="0" dirty="0"/>
              <a:t> to deliver a new set of Networking Services that are focused on changing the operating model for the network by driving </a:t>
            </a:r>
            <a:r>
              <a:rPr lang="en-GB" b="1" baseline="0" dirty="0"/>
              <a:t>IN</a:t>
            </a:r>
            <a:r>
              <a:rPr lang="en-GB" baseline="0" dirty="0"/>
              <a:t> significant levels of agility + visibility, while also taking </a:t>
            </a:r>
            <a:r>
              <a:rPr lang="en-GB" b="1" baseline="0" dirty="0"/>
              <a:t>OUT</a:t>
            </a:r>
            <a:r>
              <a:rPr lang="en-GB" baseline="0" dirty="0"/>
              <a:t> operating Costs.</a:t>
            </a:r>
          </a:p>
          <a:p>
            <a:endParaRPr lang="en-GB" baseline="0" dirty="0"/>
          </a:p>
          <a:p>
            <a:r>
              <a:rPr lang="en-GB" baseline="0" dirty="0"/>
              <a:t>Intent Based Networking is a set of capabilities where the Network can operate as a </a:t>
            </a:r>
            <a:r>
              <a:rPr lang="en-GB" b="1" baseline="0" dirty="0"/>
              <a:t>self-managing system</a:t>
            </a:r>
            <a:r>
              <a:rPr lang="en-GB" baseline="0" dirty="0"/>
              <a:t>. The amount to which the Network becomes self-managing is determined by the Customer. </a:t>
            </a:r>
          </a:p>
          <a:p>
            <a:endParaRPr lang="en-GB" baseline="0" dirty="0"/>
          </a:p>
          <a:p>
            <a:r>
              <a:rPr lang="en-GB" baseline="0" dirty="0"/>
              <a:t>The best way to understand what we mean by an Intent Based System is to do a walk through of how it operates.</a:t>
            </a:r>
          </a:p>
          <a:p>
            <a:endParaRPr lang="en-GB" baseline="0" dirty="0"/>
          </a:p>
          <a:p>
            <a:pPr marL="228600" indent="-228600">
              <a:buAutoNum type="arabicParenR"/>
            </a:pPr>
            <a:r>
              <a:rPr lang="en-GB" baseline="0" dirty="0"/>
              <a:t>The systems Ingests the Customer’s Business Policies / Rules of Operation or Intent, and </a:t>
            </a:r>
            <a:r>
              <a:rPr lang="en-GB" b="1" baseline="0" dirty="0"/>
              <a:t>converts these to Network Device configurations </a:t>
            </a:r>
            <a:r>
              <a:rPr lang="en-GB" baseline="0" dirty="0"/>
              <a:t>which can then be implemented or ‘written to’ the Network Devices via Automation</a:t>
            </a:r>
          </a:p>
          <a:p>
            <a:pPr marL="228600" indent="-228600">
              <a:buAutoNum type="arabicParenR"/>
            </a:pPr>
            <a:endParaRPr lang="en-GB" baseline="0" dirty="0"/>
          </a:p>
          <a:p>
            <a:pPr marL="228600" indent="-228600">
              <a:buAutoNum type="arabicParenR"/>
            </a:pPr>
            <a:r>
              <a:rPr lang="en-GB" baseline="0" dirty="0"/>
              <a:t>Streaming Telemetry / Analytics provide full visibility of all traffic flows and also allows for the continuous learning and understanding of Enterprise traffic flows across the Network. </a:t>
            </a:r>
            <a:r>
              <a:rPr lang="en-GB" b="1" baseline="0" dirty="0"/>
              <a:t>This enables the Intent Based System to understand ‘normal’ behaviour.</a:t>
            </a:r>
          </a:p>
          <a:p>
            <a:pPr marL="228600" marR="0" lvl="0" indent="-228600" algn="l" defTabSz="457200" rtl="0" eaLnBrk="0" fontAlgn="base" latinLnBrk="0" hangingPunct="0">
              <a:lnSpc>
                <a:spcPct val="100000"/>
              </a:lnSpc>
              <a:spcBef>
                <a:spcPct val="30000"/>
              </a:spcBef>
              <a:spcAft>
                <a:spcPct val="0"/>
              </a:spcAft>
              <a:buClrTx/>
              <a:buSzTx/>
              <a:buFontTx/>
              <a:buAutoNum type="arabicParenR"/>
              <a:tabLst/>
              <a:defRPr/>
            </a:pPr>
            <a:endParaRPr lang="en-GB" baseline="0" dirty="0"/>
          </a:p>
          <a:p>
            <a:pPr marL="228600" marR="0" lvl="0" indent="-228600" algn="l" defTabSz="457200" rtl="0" eaLnBrk="0" fontAlgn="base" latinLnBrk="0" hangingPunct="0">
              <a:lnSpc>
                <a:spcPct val="100000"/>
              </a:lnSpc>
              <a:spcBef>
                <a:spcPct val="30000"/>
              </a:spcBef>
              <a:spcAft>
                <a:spcPct val="0"/>
              </a:spcAft>
              <a:buClrTx/>
              <a:buSzTx/>
              <a:buFontTx/>
              <a:buAutoNum type="arabicParenR"/>
              <a:tabLst/>
              <a:defRPr/>
            </a:pPr>
            <a:r>
              <a:rPr lang="en-GB" baseline="0" dirty="0"/>
              <a:t>Central systems then continually monitor Network traffic to ensure that the Intent that was defined by the operator is being delivered, PLUS are able to generate </a:t>
            </a:r>
            <a:r>
              <a:rPr lang="en-GB" b="1" baseline="0" dirty="0"/>
              <a:t>alerts in the event of any anomalies or issues</a:t>
            </a:r>
          </a:p>
          <a:p>
            <a:pPr marL="228600" marR="0" lvl="0" indent="-228600" algn="l" defTabSz="457200" rtl="0" eaLnBrk="0" fontAlgn="base" latinLnBrk="0" hangingPunct="0">
              <a:lnSpc>
                <a:spcPct val="100000"/>
              </a:lnSpc>
              <a:spcBef>
                <a:spcPct val="30000"/>
              </a:spcBef>
              <a:spcAft>
                <a:spcPct val="0"/>
              </a:spcAft>
              <a:buClrTx/>
              <a:buSzTx/>
              <a:buFontTx/>
              <a:buAutoNum type="arabicParenR"/>
              <a:tabLst/>
              <a:defRPr/>
            </a:pPr>
            <a:endParaRPr lang="en-GB" baseline="0" dirty="0"/>
          </a:p>
          <a:p>
            <a:pPr marL="228600" marR="0" lvl="0" indent="-228600" algn="l" defTabSz="457200" rtl="0" eaLnBrk="0" fontAlgn="base" latinLnBrk="0" hangingPunct="0">
              <a:lnSpc>
                <a:spcPct val="100000"/>
              </a:lnSpc>
              <a:spcBef>
                <a:spcPct val="30000"/>
              </a:spcBef>
              <a:spcAft>
                <a:spcPct val="0"/>
              </a:spcAft>
              <a:buClrTx/>
              <a:buSzTx/>
              <a:buFontTx/>
              <a:buAutoNum type="arabicParenR"/>
              <a:tabLst/>
              <a:defRPr/>
            </a:pPr>
            <a:r>
              <a:rPr lang="en-GB" baseline="0" dirty="0"/>
              <a:t>At this point, depending on Customer preference - Network configurations can either be </a:t>
            </a:r>
            <a:r>
              <a:rPr lang="en-GB" b="1" baseline="0" dirty="0"/>
              <a:t>A)</a:t>
            </a:r>
            <a:r>
              <a:rPr lang="en-GB" baseline="0" dirty="0"/>
              <a:t> </a:t>
            </a:r>
            <a:r>
              <a:rPr lang="en-GB" b="1" baseline="0" dirty="0"/>
              <a:t>scheduled / updated manually </a:t>
            </a:r>
            <a:r>
              <a:rPr lang="en-GB" baseline="0" dirty="0"/>
              <a:t>or they can be </a:t>
            </a:r>
            <a:r>
              <a:rPr lang="en-GB" b="1" baseline="0" dirty="0"/>
              <a:t>B)</a:t>
            </a:r>
            <a:r>
              <a:rPr lang="en-GB" baseline="0" dirty="0"/>
              <a:t> </a:t>
            </a:r>
            <a:r>
              <a:rPr lang="en-GB" b="1" baseline="0" dirty="0"/>
              <a:t>sent out automatically </a:t>
            </a:r>
            <a:r>
              <a:rPr lang="en-GB" baseline="0" dirty="0"/>
              <a:t>to ensure that the Business Intent is delivered regardless of changing Network conditions</a:t>
            </a:r>
          </a:p>
          <a:p>
            <a:pPr marL="0" indent="0">
              <a:buNone/>
            </a:pPr>
            <a:endParaRPr lang="en-GB"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GB" baseline="0" dirty="0"/>
              <a:t>Cisco is already delivering Intent Based Networking solutions in a number of key Network Domains today e.g.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GB" b="1" baseline="0" dirty="0"/>
              <a:t>DC via ACI </a:t>
            </a:r>
            <a:r>
              <a:rPr lang="en-GB" baseline="0" dirty="0"/>
              <a:t>– which manages application policies,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GB" b="1" baseline="0" dirty="0"/>
              <a:t>WAN Core via WAN Automation Engine (WAE)</a:t>
            </a:r>
            <a:r>
              <a:rPr lang="en-GB" baseline="0" dirty="0"/>
              <a:t> - which manages Traffic flows in Backbone networks, AND</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GB" b="1" baseline="0" dirty="0"/>
              <a:t>Self Defending Security via Stealthwatch + Enhanced Threat Analytics</a:t>
            </a:r>
            <a:r>
              <a:rPr lang="en-GB" baseline="0" dirty="0"/>
              <a:t> in Security which are constantly monitoring live traffic streams for anomalies, sending alerts to the operator when it detects potential threats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GB" baseline="0" dirty="0"/>
              <a:t>We have also recently launched Intent Based Networking services for the </a:t>
            </a:r>
            <a:r>
              <a:rPr lang="en-GB" b="1" baseline="0" dirty="0"/>
              <a:t>Access + Cloud Edge Network Domains </a:t>
            </a:r>
            <a:r>
              <a:rPr lang="en-GB" baseline="0" dirty="0"/>
              <a:t>and will deliver these during FY18.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GB" baseline="0" dirty="0"/>
              <a:t>The plan is to continually simplify and extend Intent Based Networking operations across the entire Enterprise over time.</a:t>
            </a:r>
          </a:p>
          <a:p>
            <a:pPr marL="0" indent="0">
              <a:buNone/>
            </a:pPr>
            <a:endParaRPr lang="en-GB" baseline="0" dirty="0"/>
          </a:p>
        </p:txBody>
      </p:sp>
      <p:sp>
        <p:nvSpPr>
          <p:cNvPr id="4" name="Slide Number Placeholder 3"/>
          <p:cNvSpPr>
            <a:spLocks noGrp="1"/>
          </p:cNvSpPr>
          <p:nvPr>
            <p:ph type="sldNum" sz="quarter" idx="5"/>
          </p:nvPr>
        </p:nvSpPr>
        <p:spPr/>
        <p:txBody>
          <a:bodyPr/>
          <a:lstStyle/>
          <a:p>
            <a:fld id="{F52D6CED-F98C-4057-8FC6-166D332D91D7}" type="slidenum">
              <a:rPr lang="en-US" smtClean="0"/>
              <a:t>10</a:t>
            </a:fld>
            <a:endParaRPr lang="en-US" dirty="0"/>
          </a:p>
        </p:txBody>
      </p:sp>
    </p:spTree>
    <p:extLst>
      <p:ext uri="{BB962C8B-B14F-4D97-AF65-F5344CB8AC3E}">
        <p14:creationId xmlns:p14="http://schemas.microsoft.com/office/powerpoint/2010/main" val="3123130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Historically the Network and Security implementations were separate. </a:t>
            </a:r>
          </a:p>
          <a:p>
            <a:endParaRPr lang="en-US" baseline="0" dirty="0"/>
          </a:p>
          <a:p>
            <a:r>
              <a:rPr lang="en-US" baseline="0" dirty="0"/>
              <a:t>This diagram highlights the End to End focus of the architecture from Consumer / Access to Cloud Edge and Provider places in the Network. </a:t>
            </a:r>
          </a:p>
          <a:p>
            <a:endParaRPr lang="en-US" baseline="0" dirty="0"/>
          </a:p>
          <a:p>
            <a:r>
              <a:rPr lang="en-US" baseline="0" dirty="0"/>
              <a:t>Security is now fully integrated at each place in the Network to ensure delivery of a Secure Intent Based Enterprise Network.</a:t>
            </a:r>
          </a:p>
          <a:p>
            <a:endParaRPr lang="en-US" baseline="0" dirty="0"/>
          </a:p>
          <a:p>
            <a:r>
              <a:rPr lang="en-US" baseline="0" dirty="0"/>
              <a:t>We will now take a quick walk through the key Cisco Building blocks and highlight the unique benefits that are delivered in each area to deliver an End to End network platform</a:t>
            </a:r>
          </a:p>
        </p:txBody>
      </p:sp>
      <p:sp>
        <p:nvSpPr>
          <p:cNvPr id="4" name="Slide Number Placeholder 3"/>
          <p:cNvSpPr>
            <a:spLocks noGrp="1"/>
          </p:cNvSpPr>
          <p:nvPr>
            <p:ph type="sldNum" sz="quarter" idx="5"/>
          </p:nvPr>
        </p:nvSpPr>
        <p:spPr/>
        <p:txBody>
          <a:bodyPr/>
          <a:lstStyle/>
          <a:p>
            <a:fld id="{F52D6CED-F98C-4057-8FC6-166D332D91D7}" type="slidenum">
              <a:rPr lang="en-US" smtClean="0"/>
              <a:t>11</a:t>
            </a:fld>
            <a:endParaRPr lang="en-US" dirty="0"/>
          </a:p>
        </p:txBody>
      </p:sp>
    </p:spTree>
    <p:extLst>
      <p:ext uri="{BB962C8B-B14F-4D97-AF65-F5344CB8AC3E}">
        <p14:creationId xmlns:p14="http://schemas.microsoft.com/office/powerpoint/2010/main" val="470393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this a used case slide</a:t>
            </a:r>
          </a:p>
          <a:p>
            <a:r>
              <a:rPr lang="en-US" dirty="0"/>
              <a:t>Lets looks at the holistic problems we are solve in different industries</a:t>
            </a:r>
          </a:p>
          <a:p>
            <a:r>
              <a:rPr lang="en-US" dirty="0"/>
              <a:t>Say Pharma – US FDA defines the compliance requirements and audits on regular basis. So how can we help automate those compliance activities so you bring drugs to market faster</a:t>
            </a:r>
          </a:p>
          <a:p>
            <a:r>
              <a:rPr lang="en-US" dirty="0"/>
              <a:t>Say in Banking – RBI is tweaking various regulations so you as custodian of customer data have to comply to different sets of requirements with uniform policy across multiple domains from data center to branches to Internet banking</a:t>
            </a:r>
          </a:p>
          <a:p>
            <a:r>
              <a:rPr lang="en-US" dirty="0"/>
              <a:t>Lets take a used case in manufacturing – what is the cost of downtime on account of a hack like in the Honda factory in Japan for a day. Would they have not ben being having uniform policy proactively as opposed to reactively after the attack. Do you know that one day down cost them 19M of USD of productivity versus the investment in a solution. In manufacturing you are all focused on cost optimization but really you think need cross-domain as you automate users/things</a:t>
            </a:r>
          </a:p>
          <a:p>
            <a:endParaRPr lang="en-US" dirty="0"/>
          </a:p>
          <a:p>
            <a:r>
              <a:rPr lang="en-US" dirty="0"/>
              <a:t>Net-Net, this demonstrates we have a cross domain architecture which solves your business challenges – my ask to you is to proactively reach out and co-create solutions that leverage the power of multi-domain, multi-architecture solution to deliver business outcomes like increase productivity, lower cost and increase revenue</a:t>
            </a:r>
          </a:p>
          <a:p>
            <a:endParaRPr lang="en-US" dirty="0">
              <a:latin typeface="CiscoSans ExtraLight"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050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kern="1200" dirty="0">
                <a:solidFill>
                  <a:schemeClr val="tx1"/>
                </a:solidFill>
                <a:effectLst/>
                <a:latin typeface="+mn-lt"/>
                <a:ea typeface="ＭＳ Ｐゴシック" charset="0"/>
                <a:cs typeface="ＭＳ Ｐゴシック" charset="0"/>
              </a:rPr>
              <a:t>To summarise – Lead with best in class product with assurance &amp; DNAC, upsell automation capabilities (improve RO/Software penetration). Overall profitability improves with higher back end rebate and opens up opportunity to insert professional services to consult and deploy some of the great innovation that solution has to offer. More importantly partners can now leverage open API capabilities to deliver devops/custom services.</a:t>
            </a:r>
            <a:endParaRPr lang="en-US" sz="1200" kern="1200" dirty="0">
              <a:solidFill>
                <a:schemeClr val="tx1"/>
              </a:solidFill>
              <a:effectLst/>
              <a:latin typeface="+mn-lt"/>
              <a:ea typeface="ＭＳ Ｐゴシック" charset="0"/>
              <a:cs typeface="ＭＳ Ｐゴシック" charset="0"/>
            </a:endParaRPr>
          </a:p>
          <a:p>
            <a:endParaRPr lang="en-US" dirty="0"/>
          </a:p>
        </p:txBody>
      </p:sp>
      <p:sp>
        <p:nvSpPr>
          <p:cNvPr id="4" name="Slide Number Placeholder 3"/>
          <p:cNvSpPr>
            <a:spLocks noGrp="1"/>
          </p:cNvSpPr>
          <p:nvPr>
            <p:ph type="sldNum" sz="quarter" idx="5"/>
          </p:nvPr>
        </p:nvSpPr>
        <p:spPr/>
        <p:txBody>
          <a:bodyPr/>
          <a:lstStyle/>
          <a:p>
            <a:fld id="{F52D6CED-F98C-4057-8FC6-166D332D91D7}" type="slidenum">
              <a:rPr lang="en-US" smtClean="0"/>
              <a:t>13</a:t>
            </a:fld>
            <a:endParaRPr lang="en-US" dirty="0"/>
          </a:p>
        </p:txBody>
      </p:sp>
    </p:spTree>
    <p:extLst>
      <p:ext uri="{BB962C8B-B14F-4D97-AF65-F5344CB8AC3E}">
        <p14:creationId xmlns:p14="http://schemas.microsoft.com/office/powerpoint/2010/main" val="860328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fault Section">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5B8C8CE2-5BE1-438B-A5BE-95B588A752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pic>
        <p:nvPicPr>
          <p:cNvPr id="6" name="Picture 5">
            <a:extLst>
              <a:ext uri="{FF2B5EF4-FFF2-40B4-BE49-F238E27FC236}">
                <a16:creationId xmlns:a16="http://schemas.microsoft.com/office/drawing/2014/main" id="{38F1484E-9B41-4091-BB24-AD032AB26DE6}"/>
              </a:ext>
            </a:extLst>
          </p:cNvPr>
          <p:cNvPicPr>
            <a:picLocks noChangeAspect="1"/>
          </p:cNvPicPr>
          <p:nvPr userDrawn="1"/>
        </p:nvPicPr>
        <p:blipFill>
          <a:blip r:embed="rId3"/>
          <a:stretch>
            <a:fillRect/>
          </a:stretch>
        </p:blipFill>
        <p:spPr>
          <a:xfrm>
            <a:off x="5731132" y="4606295"/>
            <a:ext cx="4372238" cy="370440"/>
          </a:xfrm>
          <a:prstGeom prst="rect">
            <a:avLst/>
          </a:prstGeom>
        </p:spPr>
      </p:pic>
    </p:spTree>
    <p:extLst>
      <p:ext uri="{BB962C8B-B14F-4D97-AF65-F5344CB8AC3E}">
        <p14:creationId xmlns:p14="http://schemas.microsoft.com/office/powerpoint/2010/main" val="107826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895FD-88C1-42C3-A946-8CD1A43F74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2D0518-DF22-4651-BA1A-596941E0C9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475EC7-8B45-4647-BF9A-ABC65517F168}"/>
              </a:ext>
            </a:extLst>
          </p:cNvPr>
          <p:cNvSpPr>
            <a:spLocks noGrp="1"/>
          </p:cNvSpPr>
          <p:nvPr>
            <p:ph type="dt" sz="half" idx="10"/>
          </p:nvPr>
        </p:nvSpPr>
        <p:spPr>
          <a:xfrm>
            <a:off x="838200" y="6356350"/>
            <a:ext cx="2743200" cy="365125"/>
          </a:xfrm>
          <a:prstGeom prst="rect">
            <a:avLst/>
          </a:prstGeom>
        </p:spPr>
        <p:txBody>
          <a:bodyPr/>
          <a:lstStyle/>
          <a:p>
            <a:fld id="{7FC68615-168B-4946-8925-3A15DCCA946B}" type="datetimeFigureOut">
              <a:rPr lang="en-US" smtClean="0"/>
              <a:t>4/16/2019</a:t>
            </a:fld>
            <a:endParaRPr lang="en-US" dirty="0"/>
          </a:p>
        </p:txBody>
      </p:sp>
      <p:sp>
        <p:nvSpPr>
          <p:cNvPr id="5" name="Footer Placeholder 4">
            <a:extLst>
              <a:ext uri="{FF2B5EF4-FFF2-40B4-BE49-F238E27FC236}">
                <a16:creationId xmlns:a16="http://schemas.microsoft.com/office/drawing/2014/main" id="{57D67FAC-B30C-42E8-9D28-D55AC047212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2FE4E3B-4A36-4D26-84F8-FED29351C26D}"/>
              </a:ext>
            </a:extLst>
          </p:cNvPr>
          <p:cNvSpPr>
            <a:spLocks noGrp="1"/>
          </p:cNvSpPr>
          <p:nvPr>
            <p:ph type="sldNum" sz="quarter" idx="12"/>
          </p:nvPr>
        </p:nvSpPr>
        <p:spPr>
          <a:xfrm>
            <a:off x="8610600" y="6356350"/>
            <a:ext cx="2743200" cy="365125"/>
          </a:xfrm>
          <a:prstGeom prst="rect">
            <a:avLst/>
          </a:prstGeom>
        </p:spPr>
        <p:txBody>
          <a:bodyPr/>
          <a:lstStyle/>
          <a:p>
            <a:fld id="{41468E76-92A8-4341-973F-33D19056A8B8}" type="slidenum">
              <a:rPr lang="en-US" smtClean="0"/>
              <a:t>‹#›</a:t>
            </a:fld>
            <a:endParaRPr lang="en-US" dirty="0"/>
          </a:p>
        </p:txBody>
      </p:sp>
    </p:spTree>
    <p:extLst>
      <p:ext uri="{BB962C8B-B14F-4D97-AF65-F5344CB8AC3E}">
        <p14:creationId xmlns:p14="http://schemas.microsoft.com/office/powerpoint/2010/main" val="2457678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AE32E-8C36-40BF-BE6E-D8192C64A5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B81417-3653-43FE-9142-74B5F0AAE8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480C43-49A0-4E40-8DC8-FE28056A1D41}"/>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127369D-455A-4620-8A3B-DB3F662EE8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73AF03-1ECB-4465-B94C-1F51F0756E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DB61A8-BBD5-49FE-9366-0B785086C8E0}"/>
              </a:ext>
            </a:extLst>
          </p:cNvPr>
          <p:cNvSpPr>
            <a:spLocks noGrp="1"/>
          </p:cNvSpPr>
          <p:nvPr>
            <p:ph type="dt" sz="half" idx="10"/>
          </p:nvPr>
        </p:nvSpPr>
        <p:spPr>
          <a:xfrm>
            <a:off x="838200" y="6356350"/>
            <a:ext cx="2743200" cy="365125"/>
          </a:xfrm>
          <a:prstGeom prst="rect">
            <a:avLst/>
          </a:prstGeom>
        </p:spPr>
        <p:txBody>
          <a:bodyPr/>
          <a:lstStyle/>
          <a:p>
            <a:fld id="{7FC68615-168B-4946-8925-3A15DCCA946B}" type="datetimeFigureOut">
              <a:rPr lang="en-US" smtClean="0"/>
              <a:t>4/16/2019</a:t>
            </a:fld>
            <a:endParaRPr lang="en-US" dirty="0"/>
          </a:p>
        </p:txBody>
      </p:sp>
      <p:sp>
        <p:nvSpPr>
          <p:cNvPr id="8" name="Footer Placeholder 7">
            <a:extLst>
              <a:ext uri="{FF2B5EF4-FFF2-40B4-BE49-F238E27FC236}">
                <a16:creationId xmlns:a16="http://schemas.microsoft.com/office/drawing/2014/main" id="{2C7B0443-BE70-4A64-82E5-25BE26B5B67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43CA39C-83DD-4440-AB43-B4D4510345C8}"/>
              </a:ext>
            </a:extLst>
          </p:cNvPr>
          <p:cNvSpPr>
            <a:spLocks noGrp="1"/>
          </p:cNvSpPr>
          <p:nvPr>
            <p:ph type="sldNum" sz="quarter" idx="12"/>
          </p:nvPr>
        </p:nvSpPr>
        <p:spPr>
          <a:xfrm>
            <a:off x="8610600" y="6356350"/>
            <a:ext cx="2743200" cy="365125"/>
          </a:xfrm>
          <a:prstGeom prst="rect">
            <a:avLst/>
          </a:prstGeom>
        </p:spPr>
        <p:txBody>
          <a:bodyPr/>
          <a:lstStyle/>
          <a:p>
            <a:fld id="{41468E76-92A8-4341-973F-33D19056A8B8}" type="slidenum">
              <a:rPr lang="en-US" smtClean="0"/>
              <a:t>‹#›</a:t>
            </a:fld>
            <a:endParaRPr lang="en-US" dirty="0"/>
          </a:p>
        </p:txBody>
      </p:sp>
    </p:spTree>
    <p:extLst>
      <p:ext uri="{BB962C8B-B14F-4D97-AF65-F5344CB8AC3E}">
        <p14:creationId xmlns:p14="http://schemas.microsoft.com/office/powerpoint/2010/main" val="3749720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1E4CA-FF2A-4BA7-9003-5DB8CB7223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BE1856-F188-4229-94E9-77140F988292}"/>
              </a:ext>
            </a:extLst>
          </p:cNvPr>
          <p:cNvSpPr>
            <a:spLocks noGrp="1"/>
          </p:cNvSpPr>
          <p:nvPr>
            <p:ph type="dt" sz="half" idx="10"/>
          </p:nvPr>
        </p:nvSpPr>
        <p:spPr>
          <a:xfrm>
            <a:off x="838200" y="6356350"/>
            <a:ext cx="2743200" cy="365125"/>
          </a:xfrm>
          <a:prstGeom prst="rect">
            <a:avLst/>
          </a:prstGeom>
        </p:spPr>
        <p:txBody>
          <a:bodyPr/>
          <a:lstStyle/>
          <a:p>
            <a:fld id="{7FC68615-168B-4946-8925-3A15DCCA946B}" type="datetimeFigureOut">
              <a:rPr lang="en-US" smtClean="0"/>
              <a:t>4/16/2019</a:t>
            </a:fld>
            <a:endParaRPr lang="en-US" dirty="0"/>
          </a:p>
        </p:txBody>
      </p:sp>
      <p:sp>
        <p:nvSpPr>
          <p:cNvPr id="4" name="Footer Placeholder 3">
            <a:extLst>
              <a:ext uri="{FF2B5EF4-FFF2-40B4-BE49-F238E27FC236}">
                <a16:creationId xmlns:a16="http://schemas.microsoft.com/office/drawing/2014/main" id="{97368D38-A4A2-4B00-AF30-544C4536B0F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B8FFBC80-1118-4FE3-A3E2-1D96C66F22AC}"/>
              </a:ext>
            </a:extLst>
          </p:cNvPr>
          <p:cNvSpPr>
            <a:spLocks noGrp="1"/>
          </p:cNvSpPr>
          <p:nvPr>
            <p:ph type="sldNum" sz="quarter" idx="12"/>
          </p:nvPr>
        </p:nvSpPr>
        <p:spPr>
          <a:xfrm>
            <a:off x="8610600" y="6356350"/>
            <a:ext cx="2743200" cy="365125"/>
          </a:xfrm>
          <a:prstGeom prst="rect">
            <a:avLst/>
          </a:prstGeom>
        </p:spPr>
        <p:txBody>
          <a:bodyPr/>
          <a:lstStyle/>
          <a:p>
            <a:fld id="{41468E76-92A8-4341-973F-33D19056A8B8}" type="slidenum">
              <a:rPr lang="en-US" smtClean="0"/>
              <a:t>‹#›</a:t>
            </a:fld>
            <a:endParaRPr lang="en-US" dirty="0"/>
          </a:p>
        </p:txBody>
      </p:sp>
    </p:spTree>
    <p:extLst>
      <p:ext uri="{BB962C8B-B14F-4D97-AF65-F5344CB8AC3E}">
        <p14:creationId xmlns:p14="http://schemas.microsoft.com/office/powerpoint/2010/main" val="1749726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AC130A-5820-4B70-BA06-9CE5B988790F}"/>
              </a:ext>
            </a:extLst>
          </p:cNvPr>
          <p:cNvSpPr>
            <a:spLocks noGrp="1"/>
          </p:cNvSpPr>
          <p:nvPr>
            <p:ph type="dt" sz="half" idx="10"/>
          </p:nvPr>
        </p:nvSpPr>
        <p:spPr>
          <a:xfrm>
            <a:off x="838200" y="6356350"/>
            <a:ext cx="2743200" cy="365125"/>
          </a:xfrm>
          <a:prstGeom prst="rect">
            <a:avLst/>
          </a:prstGeom>
        </p:spPr>
        <p:txBody>
          <a:bodyPr/>
          <a:lstStyle/>
          <a:p>
            <a:fld id="{7FC68615-168B-4946-8925-3A15DCCA946B}" type="datetimeFigureOut">
              <a:rPr lang="en-US" smtClean="0"/>
              <a:t>4/16/2019</a:t>
            </a:fld>
            <a:endParaRPr lang="en-US" dirty="0"/>
          </a:p>
        </p:txBody>
      </p:sp>
      <p:sp>
        <p:nvSpPr>
          <p:cNvPr id="3" name="Footer Placeholder 2">
            <a:extLst>
              <a:ext uri="{FF2B5EF4-FFF2-40B4-BE49-F238E27FC236}">
                <a16:creationId xmlns:a16="http://schemas.microsoft.com/office/drawing/2014/main" id="{6736B309-3089-49C2-A527-59B7A18BDDE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147B3F5-8C28-4452-9E2F-7F08B55777A8}"/>
              </a:ext>
            </a:extLst>
          </p:cNvPr>
          <p:cNvSpPr>
            <a:spLocks noGrp="1"/>
          </p:cNvSpPr>
          <p:nvPr>
            <p:ph type="sldNum" sz="quarter" idx="12"/>
          </p:nvPr>
        </p:nvSpPr>
        <p:spPr>
          <a:xfrm>
            <a:off x="8610600" y="6356350"/>
            <a:ext cx="2743200" cy="365125"/>
          </a:xfrm>
          <a:prstGeom prst="rect">
            <a:avLst/>
          </a:prstGeom>
        </p:spPr>
        <p:txBody>
          <a:bodyPr/>
          <a:lstStyle/>
          <a:p>
            <a:fld id="{41468E76-92A8-4341-973F-33D19056A8B8}" type="slidenum">
              <a:rPr lang="en-US" smtClean="0"/>
              <a:t>‹#›</a:t>
            </a:fld>
            <a:endParaRPr lang="en-US" dirty="0"/>
          </a:p>
        </p:txBody>
      </p:sp>
    </p:spTree>
    <p:extLst>
      <p:ext uri="{BB962C8B-B14F-4D97-AF65-F5344CB8AC3E}">
        <p14:creationId xmlns:p14="http://schemas.microsoft.com/office/powerpoint/2010/main" val="2786806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18341-A0EF-4AC3-A01B-893B317167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DA5E92-6580-45D9-B7ED-9D4AEAFAE1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13A50D-205D-426D-AA5F-F4850FAD66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0E585B-B5C5-4F88-994C-02B9525B5286}"/>
              </a:ext>
            </a:extLst>
          </p:cNvPr>
          <p:cNvSpPr>
            <a:spLocks noGrp="1"/>
          </p:cNvSpPr>
          <p:nvPr>
            <p:ph type="dt" sz="half" idx="10"/>
          </p:nvPr>
        </p:nvSpPr>
        <p:spPr>
          <a:xfrm>
            <a:off x="838200" y="6356350"/>
            <a:ext cx="2743200" cy="365125"/>
          </a:xfrm>
          <a:prstGeom prst="rect">
            <a:avLst/>
          </a:prstGeom>
        </p:spPr>
        <p:txBody>
          <a:bodyPr/>
          <a:lstStyle/>
          <a:p>
            <a:fld id="{7FC68615-168B-4946-8925-3A15DCCA946B}" type="datetimeFigureOut">
              <a:rPr lang="en-US" smtClean="0"/>
              <a:t>4/16/2019</a:t>
            </a:fld>
            <a:endParaRPr lang="en-US" dirty="0"/>
          </a:p>
        </p:txBody>
      </p:sp>
      <p:sp>
        <p:nvSpPr>
          <p:cNvPr id="6" name="Footer Placeholder 5">
            <a:extLst>
              <a:ext uri="{FF2B5EF4-FFF2-40B4-BE49-F238E27FC236}">
                <a16:creationId xmlns:a16="http://schemas.microsoft.com/office/drawing/2014/main" id="{C619E2E7-B140-4726-9E60-BF332A5782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C288F6FA-6296-4A9A-B762-5542B0A84415}"/>
              </a:ext>
            </a:extLst>
          </p:cNvPr>
          <p:cNvSpPr>
            <a:spLocks noGrp="1"/>
          </p:cNvSpPr>
          <p:nvPr>
            <p:ph type="sldNum" sz="quarter" idx="12"/>
          </p:nvPr>
        </p:nvSpPr>
        <p:spPr>
          <a:xfrm>
            <a:off x="8610600" y="6356350"/>
            <a:ext cx="2743200" cy="365125"/>
          </a:xfrm>
          <a:prstGeom prst="rect">
            <a:avLst/>
          </a:prstGeom>
        </p:spPr>
        <p:txBody>
          <a:bodyPr/>
          <a:lstStyle/>
          <a:p>
            <a:fld id="{41468E76-92A8-4341-973F-33D19056A8B8}" type="slidenum">
              <a:rPr lang="en-US" smtClean="0"/>
              <a:t>‹#›</a:t>
            </a:fld>
            <a:endParaRPr lang="en-US" dirty="0"/>
          </a:p>
        </p:txBody>
      </p:sp>
    </p:spTree>
    <p:extLst>
      <p:ext uri="{BB962C8B-B14F-4D97-AF65-F5344CB8AC3E}">
        <p14:creationId xmlns:p14="http://schemas.microsoft.com/office/powerpoint/2010/main" val="696291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B0A1-6945-4C8E-AF71-ED92457895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9DD9-D203-41A4-87A6-F2CAC1C35F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EBD2F-B06D-4CCC-89FC-EAFCB483D36E}"/>
              </a:ext>
            </a:extLst>
          </p:cNvPr>
          <p:cNvSpPr>
            <a:spLocks noGrp="1"/>
          </p:cNvSpPr>
          <p:nvPr>
            <p:ph type="dt" sz="half" idx="10"/>
          </p:nvPr>
        </p:nvSpPr>
        <p:spPr>
          <a:xfrm>
            <a:off x="838200" y="6356350"/>
            <a:ext cx="2743200" cy="365125"/>
          </a:xfrm>
          <a:prstGeom prst="rect">
            <a:avLst/>
          </a:prstGeom>
        </p:spPr>
        <p:txBody>
          <a:bodyPr/>
          <a:lstStyle/>
          <a:p>
            <a:fld id="{7FC68615-168B-4946-8925-3A15DCCA946B}" type="datetimeFigureOut">
              <a:rPr lang="en-US" smtClean="0"/>
              <a:t>4/16/2019</a:t>
            </a:fld>
            <a:endParaRPr lang="en-US" dirty="0"/>
          </a:p>
        </p:txBody>
      </p:sp>
      <p:sp>
        <p:nvSpPr>
          <p:cNvPr id="5" name="Footer Placeholder 4">
            <a:extLst>
              <a:ext uri="{FF2B5EF4-FFF2-40B4-BE49-F238E27FC236}">
                <a16:creationId xmlns:a16="http://schemas.microsoft.com/office/drawing/2014/main" id="{6E785FB3-0C80-4AD0-86B1-22D061FB3B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859ADA7-0B70-41CC-8E0A-03FAF48817D9}"/>
              </a:ext>
            </a:extLst>
          </p:cNvPr>
          <p:cNvSpPr>
            <a:spLocks noGrp="1"/>
          </p:cNvSpPr>
          <p:nvPr>
            <p:ph type="sldNum" sz="quarter" idx="12"/>
          </p:nvPr>
        </p:nvSpPr>
        <p:spPr>
          <a:xfrm>
            <a:off x="8610600" y="6356350"/>
            <a:ext cx="2743200" cy="365125"/>
          </a:xfrm>
          <a:prstGeom prst="rect">
            <a:avLst/>
          </a:prstGeom>
        </p:spPr>
        <p:txBody>
          <a:bodyPr/>
          <a:lstStyle/>
          <a:p>
            <a:fld id="{41468E76-92A8-4341-973F-33D19056A8B8}" type="slidenum">
              <a:rPr lang="en-US" smtClean="0"/>
              <a:t>‹#›</a:t>
            </a:fld>
            <a:endParaRPr lang="en-US" dirty="0"/>
          </a:p>
        </p:txBody>
      </p:sp>
    </p:spTree>
    <p:extLst>
      <p:ext uri="{BB962C8B-B14F-4D97-AF65-F5344CB8AC3E}">
        <p14:creationId xmlns:p14="http://schemas.microsoft.com/office/powerpoint/2010/main" val="1974869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70CAC9-2F2A-4118-8A21-15FF8B91CE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183A1A-3B50-44F4-B8E7-2050B80ABE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BB8A-0785-436D-9026-03E7FE10BBD4}"/>
              </a:ext>
            </a:extLst>
          </p:cNvPr>
          <p:cNvSpPr>
            <a:spLocks noGrp="1"/>
          </p:cNvSpPr>
          <p:nvPr>
            <p:ph type="dt" sz="half" idx="10"/>
          </p:nvPr>
        </p:nvSpPr>
        <p:spPr>
          <a:xfrm>
            <a:off x="838200" y="6356350"/>
            <a:ext cx="2743200" cy="365125"/>
          </a:xfrm>
          <a:prstGeom prst="rect">
            <a:avLst/>
          </a:prstGeom>
        </p:spPr>
        <p:txBody>
          <a:bodyPr/>
          <a:lstStyle/>
          <a:p>
            <a:fld id="{7FC68615-168B-4946-8925-3A15DCCA946B}" type="datetimeFigureOut">
              <a:rPr lang="en-US" smtClean="0"/>
              <a:t>4/16/2019</a:t>
            </a:fld>
            <a:endParaRPr lang="en-US" dirty="0"/>
          </a:p>
        </p:txBody>
      </p:sp>
      <p:sp>
        <p:nvSpPr>
          <p:cNvPr id="5" name="Footer Placeholder 4">
            <a:extLst>
              <a:ext uri="{FF2B5EF4-FFF2-40B4-BE49-F238E27FC236}">
                <a16:creationId xmlns:a16="http://schemas.microsoft.com/office/drawing/2014/main" id="{C01A83E0-1577-47BB-A093-A6E89C08636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002C7F14-60A1-45EE-AB3A-4D2C1ECFD330}"/>
              </a:ext>
            </a:extLst>
          </p:cNvPr>
          <p:cNvSpPr>
            <a:spLocks noGrp="1"/>
          </p:cNvSpPr>
          <p:nvPr>
            <p:ph type="sldNum" sz="quarter" idx="12"/>
          </p:nvPr>
        </p:nvSpPr>
        <p:spPr>
          <a:xfrm>
            <a:off x="8610600" y="6356350"/>
            <a:ext cx="2743200" cy="365125"/>
          </a:xfrm>
          <a:prstGeom prst="rect">
            <a:avLst/>
          </a:prstGeom>
        </p:spPr>
        <p:txBody>
          <a:bodyPr/>
          <a:lstStyle/>
          <a:p>
            <a:fld id="{41468E76-92A8-4341-973F-33D19056A8B8}" type="slidenum">
              <a:rPr lang="en-US" smtClean="0"/>
              <a:t>‹#›</a:t>
            </a:fld>
            <a:endParaRPr lang="en-US" dirty="0"/>
          </a:p>
        </p:txBody>
      </p:sp>
    </p:spTree>
    <p:extLst>
      <p:ext uri="{BB962C8B-B14F-4D97-AF65-F5344CB8AC3E}">
        <p14:creationId xmlns:p14="http://schemas.microsoft.com/office/powerpoint/2010/main" val="4023938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678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dirty="0"/>
              <a:t>Click to edit Master title style</a:t>
            </a:r>
          </a:p>
        </p:txBody>
      </p:sp>
      <p:sp>
        <p:nvSpPr>
          <p:cNvPr id="5" name="Rectangle 4"/>
          <p:cNvSpPr>
            <a:spLocks noChangeArrowheads="1"/>
          </p:cNvSpPr>
          <p:nvPr userDrawn="1"/>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dirty="0">
                <a:solidFill>
                  <a:schemeClr val="bg2">
                    <a:lumMod val="65000"/>
                  </a:schemeClr>
                </a:solidFill>
                <a:latin typeface="+mn-lt"/>
                <a:ea typeface="+mn-ea"/>
                <a:cs typeface="CiscoSans Thin"/>
              </a:rPr>
              <a:t>© 2019  Cisco and/or its affiliates. All rights reserved.   </a:t>
            </a:r>
          </a:p>
        </p:txBody>
      </p:sp>
    </p:spTree>
    <p:extLst>
      <p:ext uri="{BB962C8B-B14F-4D97-AF65-F5344CB8AC3E}">
        <p14:creationId xmlns:p14="http://schemas.microsoft.com/office/powerpoint/2010/main" val="3634455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199"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6341155"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baseline="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3">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625818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8F859300-CB9E-4D05-BB23-8CD169BE28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2066" cy="6855097"/>
          </a:xfrm>
          <a:prstGeom prst="rect">
            <a:avLst/>
          </a:prstGeom>
        </p:spPr>
      </p:pic>
      <p:sp>
        <p:nvSpPr>
          <p:cNvPr id="2" name="Title 1">
            <a:extLst>
              <a:ext uri="{FF2B5EF4-FFF2-40B4-BE49-F238E27FC236}">
                <a16:creationId xmlns:a16="http://schemas.microsoft.com/office/drawing/2014/main" id="{88A2ECA2-5FD1-4244-B911-71E8C58DA0F9}"/>
              </a:ext>
            </a:extLst>
          </p:cNvPr>
          <p:cNvSpPr>
            <a:spLocks noGrp="1"/>
          </p:cNvSpPr>
          <p:nvPr>
            <p:ph type="ctrTitle" hasCustomPrompt="1"/>
          </p:nvPr>
        </p:nvSpPr>
        <p:spPr>
          <a:xfrm>
            <a:off x="1014412" y="2157413"/>
            <a:ext cx="9052832" cy="634538"/>
          </a:xfrm>
        </p:spPr>
        <p:txBody>
          <a:bodyPr anchor="t">
            <a:normAutofit/>
          </a:bodyPr>
          <a:lstStyle>
            <a:lvl1pPr algn="l">
              <a:defRPr sz="3600">
                <a:solidFill>
                  <a:srgbClr val="01BDEC"/>
                </a:solidFill>
                <a:latin typeface="CiscoSansTT" panose="020B0503020201020303" pitchFamily="34" charset="0"/>
              </a:defRPr>
            </a:lvl1pPr>
          </a:lstStyle>
          <a:p>
            <a:r>
              <a:rPr lang="en-US" dirty="0"/>
              <a:t>Presentation Title</a:t>
            </a:r>
          </a:p>
        </p:txBody>
      </p:sp>
      <p:sp>
        <p:nvSpPr>
          <p:cNvPr id="3" name="Subtitle 2">
            <a:extLst>
              <a:ext uri="{FF2B5EF4-FFF2-40B4-BE49-F238E27FC236}">
                <a16:creationId xmlns:a16="http://schemas.microsoft.com/office/drawing/2014/main" id="{86510023-D220-45F6-9DC2-73372440652D}"/>
              </a:ext>
            </a:extLst>
          </p:cNvPr>
          <p:cNvSpPr>
            <a:spLocks noGrp="1"/>
          </p:cNvSpPr>
          <p:nvPr>
            <p:ph type="subTitle" idx="1" hasCustomPrompt="1"/>
          </p:nvPr>
        </p:nvSpPr>
        <p:spPr>
          <a:xfrm>
            <a:off x="1014412" y="4086225"/>
            <a:ext cx="9098415" cy="600076"/>
          </a:xfrm>
        </p:spPr>
        <p:txBody>
          <a:bodyPr>
            <a:normAutofit/>
          </a:bodyPr>
          <a:lstStyle>
            <a:lvl1pPr marL="0" indent="0" algn="l">
              <a:buNone/>
              <a:defRPr sz="3600" b="0" i="1">
                <a:solidFill>
                  <a:schemeClr val="bg1"/>
                </a:solidFill>
                <a:latin typeface="CiscoSansTT" panose="020B05030202010203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p:txBody>
      </p:sp>
      <p:sp>
        <p:nvSpPr>
          <p:cNvPr id="21" name="Text Placeholder 20">
            <a:extLst>
              <a:ext uri="{FF2B5EF4-FFF2-40B4-BE49-F238E27FC236}">
                <a16:creationId xmlns:a16="http://schemas.microsoft.com/office/drawing/2014/main" id="{97AF3C3F-0E1B-4B9E-BEE0-7F5F5F084F77}"/>
              </a:ext>
            </a:extLst>
          </p:cNvPr>
          <p:cNvSpPr>
            <a:spLocks noGrp="1"/>
          </p:cNvSpPr>
          <p:nvPr>
            <p:ph type="body" sz="quarter" idx="10" hasCustomPrompt="1"/>
          </p:nvPr>
        </p:nvSpPr>
        <p:spPr>
          <a:xfrm>
            <a:off x="968828" y="2894319"/>
            <a:ext cx="9144000" cy="534681"/>
          </a:xfrm>
        </p:spPr>
        <p:txBody>
          <a:bodyPr/>
          <a:lstStyle>
            <a:lvl1pPr marL="0" indent="0">
              <a:buNone/>
              <a:defRPr>
                <a:solidFill>
                  <a:srgbClr val="01BDEC"/>
                </a:solidFill>
                <a:latin typeface="CiscoSansTT" panose="020B0503020201020303" pitchFamily="34" charset="0"/>
              </a:defRPr>
            </a:lvl1pPr>
          </a:lstStyle>
          <a:p>
            <a:pPr lvl="0"/>
            <a:r>
              <a:rPr lang="en-US" dirty="0"/>
              <a:t>Subtitle goes here</a:t>
            </a:r>
          </a:p>
        </p:txBody>
      </p:sp>
      <p:sp>
        <p:nvSpPr>
          <p:cNvPr id="23" name="Text Placeholder 22">
            <a:extLst>
              <a:ext uri="{FF2B5EF4-FFF2-40B4-BE49-F238E27FC236}">
                <a16:creationId xmlns:a16="http://schemas.microsoft.com/office/drawing/2014/main" id="{BD2E2FDD-F090-4783-B2EB-442B04CE2D55}"/>
              </a:ext>
            </a:extLst>
          </p:cNvPr>
          <p:cNvSpPr>
            <a:spLocks noGrp="1"/>
          </p:cNvSpPr>
          <p:nvPr>
            <p:ph type="body" sz="quarter" idx="11" hasCustomPrompt="1"/>
          </p:nvPr>
        </p:nvSpPr>
        <p:spPr>
          <a:xfrm>
            <a:off x="1000125" y="4663614"/>
            <a:ext cx="9098414" cy="600076"/>
          </a:xfrm>
        </p:spPr>
        <p:txBody>
          <a:bodyPr/>
          <a:lstStyle>
            <a:lvl1pPr marL="0" indent="0">
              <a:buNone/>
              <a:defRPr i="1">
                <a:solidFill>
                  <a:schemeClr val="bg1"/>
                </a:solidFill>
                <a:latin typeface="CiscoSansTT" panose="020B0503020201020303" pitchFamily="34" charset="0"/>
              </a:defRPr>
            </a:lvl1pPr>
          </a:lstStyle>
          <a:p>
            <a:pPr lvl="0"/>
            <a:r>
              <a:rPr lang="en-US" dirty="0"/>
              <a:t>Full Designation, Company Name </a:t>
            </a:r>
          </a:p>
        </p:txBody>
      </p:sp>
    </p:spTree>
    <p:extLst>
      <p:ext uri="{BB962C8B-B14F-4D97-AF65-F5344CB8AC3E}">
        <p14:creationId xmlns:p14="http://schemas.microsoft.com/office/powerpoint/2010/main" val="2056561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E4061FBB-967A-4597-8F79-BEEB716713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8A2ECA2-5FD1-4244-B911-71E8C58DA0F9}"/>
              </a:ext>
            </a:extLst>
          </p:cNvPr>
          <p:cNvSpPr>
            <a:spLocks noGrp="1"/>
          </p:cNvSpPr>
          <p:nvPr>
            <p:ph type="ctrTitle" hasCustomPrompt="1"/>
          </p:nvPr>
        </p:nvSpPr>
        <p:spPr>
          <a:xfrm>
            <a:off x="968828" y="1317417"/>
            <a:ext cx="9144000" cy="2387600"/>
          </a:xfrm>
        </p:spPr>
        <p:txBody>
          <a:bodyPr anchor="b">
            <a:normAutofit/>
          </a:bodyPr>
          <a:lstStyle>
            <a:lvl1pPr algn="l">
              <a:defRPr sz="5400" i="1">
                <a:solidFill>
                  <a:srgbClr val="01BDEC"/>
                </a:solidFill>
                <a:latin typeface="CiscoSansTT ExtraLight" panose="020B0303020201020303" pitchFamily="34" charset="0"/>
              </a:defRPr>
            </a:lvl1pPr>
          </a:lstStyle>
          <a:p>
            <a:r>
              <a:rPr lang="en-US" dirty="0"/>
              <a:t>“Design is the silent ambassador of your brand”</a:t>
            </a:r>
          </a:p>
        </p:txBody>
      </p:sp>
      <p:sp>
        <p:nvSpPr>
          <p:cNvPr id="3" name="Subtitle 2">
            <a:extLst>
              <a:ext uri="{FF2B5EF4-FFF2-40B4-BE49-F238E27FC236}">
                <a16:creationId xmlns:a16="http://schemas.microsoft.com/office/drawing/2014/main" id="{86510023-D220-45F6-9DC2-73372440652D}"/>
              </a:ext>
            </a:extLst>
          </p:cNvPr>
          <p:cNvSpPr>
            <a:spLocks noGrp="1"/>
          </p:cNvSpPr>
          <p:nvPr>
            <p:ph type="subTitle" idx="1" hasCustomPrompt="1"/>
          </p:nvPr>
        </p:nvSpPr>
        <p:spPr>
          <a:xfrm>
            <a:off x="968828" y="3873206"/>
            <a:ext cx="9144000" cy="1655762"/>
          </a:xfrm>
        </p:spPr>
        <p:txBody>
          <a:bodyPr>
            <a:normAutofit/>
          </a:bodyPr>
          <a:lstStyle>
            <a:lvl1pPr marL="0" indent="0" algn="l">
              <a:buNone/>
              <a:defRPr sz="4000" b="0" i="0">
                <a:solidFill>
                  <a:schemeClr val="bg1"/>
                </a:solidFill>
                <a:latin typeface="CiscoSans ExtraLight" panose="020B03030202010203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Paul Rand</a:t>
            </a:r>
          </a:p>
        </p:txBody>
      </p:sp>
    </p:spTree>
    <p:extLst>
      <p:ext uri="{BB962C8B-B14F-4D97-AF65-F5344CB8AC3E}">
        <p14:creationId xmlns:p14="http://schemas.microsoft.com/office/powerpoint/2010/main" val="1347395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1FF02F-1D75-4C0D-AC1E-1869CCC5D1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87965" cy="6855097"/>
          </a:xfrm>
          <a:prstGeom prst="rect">
            <a:avLst/>
          </a:prstGeom>
        </p:spPr>
      </p:pic>
      <p:sp>
        <p:nvSpPr>
          <p:cNvPr id="2" name="Title 1">
            <a:extLst>
              <a:ext uri="{FF2B5EF4-FFF2-40B4-BE49-F238E27FC236}">
                <a16:creationId xmlns:a16="http://schemas.microsoft.com/office/drawing/2014/main" id="{267FD1F8-72EF-45A8-B4A2-1A38821A550A}"/>
              </a:ext>
            </a:extLst>
          </p:cNvPr>
          <p:cNvSpPr>
            <a:spLocks noGrp="1"/>
          </p:cNvSpPr>
          <p:nvPr>
            <p:ph type="title" hasCustomPrompt="1"/>
          </p:nvPr>
        </p:nvSpPr>
        <p:spPr>
          <a:xfrm>
            <a:off x="219918" y="1329220"/>
            <a:ext cx="5547486" cy="3983560"/>
          </a:xfrm>
        </p:spPr>
        <p:txBody>
          <a:bodyPr>
            <a:noAutofit/>
          </a:bodyPr>
          <a:lstStyle>
            <a:lvl1pPr algn="ctr">
              <a:defRPr sz="4400">
                <a:solidFill>
                  <a:srgbClr val="0C5073"/>
                </a:solidFill>
                <a:latin typeface="CiscoSans ExtraLight" panose="020B0303020201020303" pitchFamily="34" charset="0"/>
              </a:defRPr>
            </a:lvl1pPr>
          </a:lstStyle>
          <a:p>
            <a:r>
              <a:rPr lang="en-US" dirty="0"/>
              <a:t>This is a sample headline</a:t>
            </a:r>
          </a:p>
        </p:txBody>
      </p:sp>
      <p:sp>
        <p:nvSpPr>
          <p:cNvPr id="3" name="Content Placeholder 2">
            <a:extLst>
              <a:ext uri="{FF2B5EF4-FFF2-40B4-BE49-F238E27FC236}">
                <a16:creationId xmlns:a16="http://schemas.microsoft.com/office/drawing/2014/main" id="{9753A651-3319-4B75-9370-D55AD36140CE}"/>
              </a:ext>
            </a:extLst>
          </p:cNvPr>
          <p:cNvSpPr>
            <a:spLocks noGrp="1"/>
          </p:cNvSpPr>
          <p:nvPr>
            <p:ph idx="1" hasCustomPrompt="1"/>
          </p:nvPr>
        </p:nvSpPr>
        <p:spPr>
          <a:xfrm>
            <a:off x="6543674" y="1585914"/>
            <a:ext cx="5428407" cy="4636814"/>
          </a:xfrm>
        </p:spPr>
        <p:txBody>
          <a:bodyPr>
            <a:normAutofit/>
          </a:bodyPr>
          <a:lstStyle>
            <a:lvl1pPr>
              <a:defRPr sz="2800">
                <a:solidFill>
                  <a:schemeClr val="bg1"/>
                </a:solidFill>
                <a:latin typeface="CiscoSansTT ExtraLight" panose="020B0303020201020303" pitchFamily="34" charset="0"/>
              </a:defRPr>
            </a:lvl1pPr>
            <a:lvl2pPr>
              <a:defRPr sz="2800">
                <a:solidFill>
                  <a:schemeClr val="bg1"/>
                </a:solidFill>
                <a:latin typeface="CiscoSansTT ExtraLight" panose="020B0303020201020303" pitchFamily="34" charset="0"/>
              </a:defRPr>
            </a:lvl2pPr>
            <a:lvl3pPr>
              <a:defRPr sz="2800">
                <a:solidFill>
                  <a:schemeClr val="bg1"/>
                </a:solidFill>
                <a:latin typeface="CiscoSansTT ExtraLight" panose="020B0303020201020303" pitchFamily="34" charset="0"/>
              </a:defRPr>
            </a:lvl3pPr>
            <a:lvl4pPr>
              <a:defRPr sz="2800">
                <a:solidFill>
                  <a:schemeClr val="bg1"/>
                </a:solidFill>
                <a:latin typeface="CiscoSansTT ExtraLight" panose="020B0303020201020303" pitchFamily="34" charset="0"/>
              </a:defRPr>
            </a:lvl4pPr>
            <a:lvl5pPr>
              <a:defRPr sz="2800">
                <a:solidFill>
                  <a:schemeClr val="bg1"/>
                </a:solidFill>
                <a:latin typeface="CiscoSansTT ExtraLight" panose="020B0303020201020303" pitchFamily="34" charset="0"/>
              </a:defRPr>
            </a:lvl5pPr>
          </a:lstStyle>
          <a:p>
            <a:pPr lvl="0"/>
            <a:r>
              <a:rPr lang="en-US" dirty="0"/>
              <a:t>Standard bullet slide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4293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column">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8500769B-03D3-48EC-B5EC-589E2CA03D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628FA02-EBAC-47E6-ABB2-26DEBA2A419A}"/>
              </a:ext>
            </a:extLst>
          </p:cNvPr>
          <p:cNvSpPr>
            <a:spLocks noGrp="1"/>
          </p:cNvSpPr>
          <p:nvPr>
            <p:ph type="title" hasCustomPrompt="1"/>
          </p:nvPr>
        </p:nvSpPr>
        <p:spPr/>
        <p:txBody>
          <a:bodyPr/>
          <a:lstStyle>
            <a:lvl1pPr>
              <a:defRPr>
                <a:solidFill>
                  <a:srgbClr val="16BBED"/>
                </a:solidFill>
                <a:latin typeface="CiscoSans ExtraLight" panose="020B0303020201020303" pitchFamily="34" charset="0"/>
              </a:defRPr>
            </a:lvl1pPr>
          </a:lstStyle>
          <a:p>
            <a:r>
              <a:rPr lang="en-US" dirty="0"/>
              <a:t>Two-column layout</a:t>
            </a:r>
          </a:p>
        </p:txBody>
      </p:sp>
      <p:sp>
        <p:nvSpPr>
          <p:cNvPr id="3" name="Content Placeholder 2">
            <a:extLst>
              <a:ext uri="{FF2B5EF4-FFF2-40B4-BE49-F238E27FC236}">
                <a16:creationId xmlns:a16="http://schemas.microsoft.com/office/drawing/2014/main" id="{D01139B6-CAC6-4173-A6AA-7B8186ACD46A}"/>
              </a:ext>
            </a:extLst>
          </p:cNvPr>
          <p:cNvSpPr>
            <a:spLocks noGrp="1"/>
          </p:cNvSpPr>
          <p:nvPr>
            <p:ph sz="half" idx="1"/>
          </p:nvPr>
        </p:nvSpPr>
        <p:spPr>
          <a:xfrm>
            <a:off x="838200" y="1825625"/>
            <a:ext cx="5181600" cy="4351338"/>
          </a:xfrm>
        </p:spPr>
        <p:txBody>
          <a:bodyPr>
            <a:normAutofit/>
          </a:bodyPr>
          <a:lstStyle>
            <a:lvl1pPr>
              <a:defRPr sz="2000">
                <a:solidFill>
                  <a:schemeClr val="bg1"/>
                </a:solidFill>
                <a:latin typeface="CiscoSansTT ExtraLight" panose="020B0303020201020303" pitchFamily="34" charset="0"/>
              </a:defRPr>
            </a:lvl1pPr>
            <a:lvl2pPr>
              <a:defRPr sz="2000">
                <a:solidFill>
                  <a:schemeClr val="bg1"/>
                </a:solidFill>
                <a:latin typeface="CiscoSansTT ExtraLight" panose="020B0303020201020303" pitchFamily="34" charset="0"/>
              </a:defRPr>
            </a:lvl2pPr>
            <a:lvl3pPr>
              <a:defRPr sz="2000">
                <a:solidFill>
                  <a:schemeClr val="bg1"/>
                </a:solidFill>
                <a:latin typeface="CiscoSansTT ExtraLight" panose="020B0303020201020303" pitchFamily="34" charset="0"/>
              </a:defRPr>
            </a:lvl3pPr>
            <a:lvl4pPr>
              <a:defRPr sz="2000">
                <a:solidFill>
                  <a:schemeClr val="bg1"/>
                </a:solidFill>
                <a:latin typeface="CiscoSansTT ExtraLight" panose="020B0303020201020303" pitchFamily="34" charset="0"/>
              </a:defRPr>
            </a:lvl4pPr>
            <a:lvl5pPr>
              <a:defRPr sz="2000">
                <a:solidFill>
                  <a:schemeClr val="bg1"/>
                </a:solidFill>
                <a:latin typeface="CiscoSansTT ExtraLight" panose="020B03030202010203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C466571-9A12-449A-8926-9BFD459589F6}"/>
              </a:ext>
            </a:extLst>
          </p:cNvPr>
          <p:cNvSpPr>
            <a:spLocks noGrp="1"/>
          </p:cNvSpPr>
          <p:nvPr>
            <p:ph sz="half" idx="2"/>
          </p:nvPr>
        </p:nvSpPr>
        <p:spPr>
          <a:xfrm>
            <a:off x="6172200" y="1825625"/>
            <a:ext cx="5181600" cy="4351338"/>
          </a:xfrm>
        </p:spPr>
        <p:txBody>
          <a:bodyPr>
            <a:normAutofit/>
          </a:bodyPr>
          <a:lstStyle>
            <a:lvl1pPr>
              <a:defRPr sz="2000">
                <a:solidFill>
                  <a:schemeClr val="bg1"/>
                </a:solidFill>
                <a:latin typeface="CiscoSansTT ExtraLight" panose="020B0303020201020303" pitchFamily="34" charset="0"/>
              </a:defRPr>
            </a:lvl1pPr>
            <a:lvl2pPr>
              <a:defRPr sz="2000">
                <a:solidFill>
                  <a:schemeClr val="bg1"/>
                </a:solidFill>
                <a:latin typeface="CiscoSansTT ExtraLight" panose="020B0303020201020303" pitchFamily="34" charset="0"/>
              </a:defRPr>
            </a:lvl2pPr>
            <a:lvl3pPr>
              <a:defRPr sz="2000">
                <a:solidFill>
                  <a:schemeClr val="bg1"/>
                </a:solidFill>
                <a:latin typeface="CiscoSansTT ExtraLight" panose="020B0303020201020303" pitchFamily="34" charset="0"/>
              </a:defRPr>
            </a:lvl3pPr>
            <a:lvl4pPr>
              <a:defRPr sz="2000">
                <a:solidFill>
                  <a:schemeClr val="bg1"/>
                </a:solidFill>
                <a:latin typeface="CiscoSansTT ExtraLight" panose="020B0303020201020303" pitchFamily="34" charset="0"/>
              </a:defRPr>
            </a:lvl4pPr>
            <a:lvl5pPr>
              <a:defRPr sz="2000">
                <a:solidFill>
                  <a:schemeClr val="bg1"/>
                </a:solidFill>
                <a:latin typeface="CiscoSansTT ExtraLight" panose="020B03030202010203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8CAF761E-AD64-4404-B825-8931963B8999}"/>
              </a:ext>
            </a:extLst>
          </p:cNvPr>
          <p:cNvSpPr txBox="1"/>
          <p:nvPr userDrawn="1"/>
        </p:nvSpPr>
        <p:spPr>
          <a:xfrm>
            <a:off x="8447107" y="6286649"/>
            <a:ext cx="2906693" cy="461665"/>
          </a:xfrm>
          <a:prstGeom prst="rect">
            <a:avLst/>
          </a:prstGeom>
          <a:noFill/>
        </p:spPr>
        <p:txBody>
          <a:bodyPr wrap="none" rtlCol="0">
            <a:spAutoFit/>
          </a:bodyPr>
          <a:lstStyle/>
          <a:p>
            <a:r>
              <a:rPr lang="en-MY" sz="1200" dirty="0">
                <a:solidFill>
                  <a:schemeClr val="bg1"/>
                </a:solidFill>
                <a:latin typeface="CiscoSans ExtraLight" panose="020B0303020201020303" pitchFamily="34" charset="0"/>
              </a:rPr>
              <a:t>Cisco Connect 2019 </a:t>
            </a:r>
            <a:br>
              <a:rPr lang="en-MY" sz="1200" dirty="0">
                <a:solidFill>
                  <a:schemeClr val="bg1"/>
                </a:solidFill>
                <a:latin typeface="CiscoSans ExtraLight" panose="020B0303020201020303" pitchFamily="34" charset="0"/>
              </a:rPr>
            </a:br>
            <a:r>
              <a:rPr lang="en-MY" sz="1200" dirty="0">
                <a:solidFill>
                  <a:schemeClr val="bg1"/>
                </a:solidFill>
                <a:latin typeface="CiscoSans ExtraLight" panose="020B0303020201020303" pitchFamily="34" charset="0"/>
              </a:rPr>
              <a:t>Malaysia, Kuala Lumpur . 18 April 2019</a:t>
            </a:r>
          </a:p>
        </p:txBody>
      </p:sp>
    </p:spTree>
    <p:extLst>
      <p:ext uri="{BB962C8B-B14F-4D97-AF65-F5344CB8AC3E}">
        <p14:creationId xmlns:p14="http://schemas.microsoft.com/office/powerpoint/2010/main" val="1211017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ound Cha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1FF02F-1D75-4C0D-AC1E-1869CCC5D1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87965" cy="6855097"/>
          </a:xfrm>
          <a:prstGeom prst="rect">
            <a:avLst/>
          </a:prstGeom>
        </p:spPr>
      </p:pic>
      <p:sp>
        <p:nvSpPr>
          <p:cNvPr id="2" name="Title 1">
            <a:extLst>
              <a:ext uri="{FF2B5EF4-FFF2-40B4-BE49-F238E27FC236}">
                <a16:creationId xmlns:a16="http://schemas.microsoft.com/office/drawing/2014/main" id="{267FD1F8-72EF-45A8-B4A2-1A38821A550A}"/>
              </a:ext>
            </a:extLst>
          </p:cNvPr>
          <p:cNvSpPr>
            <a:spLocks noGrp="1"/>
          </p:cNvSpPr>
          <p:nvPr>
            <p:ph type="title" hasCustomPrompt="1"/>
          </p:nvPr>
        </p:nvSpPr>
        <p:spPr>
          <a:xfrm>
            <a:off x="219918" y="1329220"/>
            <a:ext cx="5547486" cy="3983560"/>
          </a:xfrm>
        </p:spPr>
        <p:txBody>
          <a:bodyPr>
            <a:noAutofit/>
          </a:bodyPr>
          <a:lstStyle>
            <a:lvl1pPr algn="ctr">
              <a:defRPr sz="4400">
                <a:solidFill>
                  <a:srgbClr val="0C5073"/>
                </a:solidFill>
                <a:latin typeface="CiscoSans ExtraLight" panose="020B0303020201020303" pitchFamily="34" charset="0"/>
              </a:defRPr>
            </a:lvl1pPr>
          </a:lstStyle>
          <a:p>
            <a:r>
              <a:rPr lang="en-US" dirty="0"/>
              <a:t>This is a sample headline</a:t>
            </a:r>
          </a:p>
        </p:txBody>
      </p:sp>
      <p:sp>
        <p:nvSpPr>
          <p:cNvPr id="3" name="Content Placeholder 2">
            <a:extLst>
              <a:ext uri="{FF2B5EF4-FFF2-40B4-BE49-F238E27FC236}">
                <a16:creationId xmlns:a16="http://schemas.microsoft.com/office/drawing/2014/main" id="{9753A651-3319-4B75-9370-D55AD36140CE}"/>
              </a:ext>
            </a:extLst>
          </p:cNvPr>
          <p:cNvSpPr>
            <a:spLocks noGrp="1"/>
          </p:cNvSpPr>
          <p:nvPr>
            <p:ph idx="1" hasCustomPrompt="1"/>
          </p:nvPr>
        </p:nvSpPr>
        <p:spPr>
          <a:xfrm>
            <a:off x="6543674" y="1614488"/>
            <a:ext cx="5428407" cy="4608239"/>
          </a:xfrm>
        </p:spPr>
        <p:txBody>
          <a:bodyPr>
            <a:normAutofit/>
          </a:bodyPr>
          <a:lstStyle>
            <a:lvl1pPr>
              <a:defRPr sz="2800">
                <a:solidFill>
                  <a:schemeClr val="bg1"/>
                </a:solidFill>
                <a:latin typeface="CiscoSansTT ExtraLight" panose="020B0303020201020303" pitchFamily="34" charset="0"/>
              </a:defRPr>
            </a:lvl1pPr>
            <a:lvl2pPr>
              <a:defRPr sz="2800">
                <a:solidFill>
                  <a:schemeClr val="bg1"/>
                </a:solidFill>
                <a:latin typeface="CiscoSansTT ExtraLight" panose="020B0303020201020303" pitchFamily="34" charset="0"/>
              </a:defRPr>
            </a:lvl2pPr>
            <a:lvl3pPr>
              <a:defRPr sz="2800">
                <a:solidFill>
                  <a:schemeClr val="bg1"/>
                </a:solidFill>
                <a:latin typeface="CiscoSansTT ExtraLight" panose="020B0303020201020303" pitchFamily="34" charset="0"/>
              </a:defRPr>
            </a:lvl3pPr>
            <a:lvl4pPr>
              <a:defRPr sz="2800">
                <a:solidFill>
                  <a:schemeClr val="bg1"/>
                </a:solidFill>
                <a:latin typeface="CiscoSansTT ExtraLight" panose="020B0303020201020303" pitchFamily="34" charset="0"/>
              </a:defRPr>
            </a:lvl4pPr>
            <a:lvl5pPr>
              <a:defRPr sz="2800">
                <a:solidFill>
                  <a:schemeClr val="bg1"/>
                </a:solidFill>
                <a:latin typeface="CiscoSansTT ExtraLight" panose="020B0303020201020303" pitchFamily="34" charset="0"/>
              </a:defRPr>
            </a:lvl5pPr>
          </a:lstStyle>
          <a:p>
            <a:pPr lvl="0"/>
            <a:r>
              <a:rPr lang="en-US" dirty="0"/>
              <a:t>Standard bullet slide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8112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ne Chart">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59F82CB3-E745-48CD-8547-0E595D9BC0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628FA02-EBAC-47E6-ABB2-26DEBA2A419A}"/>
              </a:ext>
            </a:extLst>
          </p:cNvPr>
          <p:cNvSpPr>
            <a:spLocks noGrp="1"/>
          </p:cNvSpPr>
          <p:nvPr>
            <p:ph type="title" hasCustomPrompt="1"/>
          </p:nvPr>
        </p:nvSpPr>
        <p:spPr/>
        <p:txBody>
          <a:bodyPr/>
          <a:lstStyle>
            <a:lvl1pPr>
              <a:defRPr>
                <a:solidFill>
                  <a:srgbClr val="16BBED"/>
                </a:solidFill>
                <a:latin typeface="CiscoSans ExtraLight" panose="020B0303020201020303" pitchFamily="34" charset="0"/>
              </a:defRPr>
            </a:lvl1pPr>
          </a:lstStyle>
          <a:p>
            <a:r>
              <a:rPr lang="en-US" dirty="0"/>
              <a:t>Line Charts</a:t>
            </a:r>
          </a:p>
        </p:txBody>
      </p:sp>
      <p:sp>
        <p:nvSpPr>
          <p:cNvPr id="3" name="Content Placeholder 2">
            <a:extLst>
              <a:ext uri="{FF2B5EF4-FFF2-40B4-BE49-F238E27FC236}">
                <a16:creationId xmlns:a16="http://schemas.microsoft.com/office/drawing/2014/main" id="{D01139B6-CAC6-4173-A6AA-7B8186ACD46A}"/>
              </a:ext>
            </a:extLst>
          </p:cNvPr>
          <p:cNvSpPr>
            <a:spLocks noGrp="1"/>
          </p:cNvSpPr>
          <p:nvPr>
            <p:ph sz="half" idx="1"/>
          </p:nvPr>
        </p:nvSpPr>
        <p:spPr>
          <a:xfrm>
            <a:off x="838199" y="1825625"/>
            <a:ext cx="10515599" cy="4351338"/>
          </a:xfrm>
        </p:spPr>
        <p:txBody>
          <a:bodyPr>
            <a:normAutofit/>
          </a:bodyPr>
          <a:lstStyle>
            <a:lvl1pPr>
              <a:defRPr sz="2000">
                <a:solidFill>
                  <a:schemeClr val="bg1"/>
                </a:solidFill>
                <a:latin typeface="CiscoSansTT ExtraLight" panose="020B0303020201020303" pitchFamily="34" charset="0"/>
              </a:defRPr>
            </a:lvl1pPr>
            <a:lvl2pPr>
              <a:defRPr sz="2000">
                <a:solidFill>
                  <a:schemeClr val="bg1"/>
                </a:solidFill>
                <a:latin typeface="CiscoSansTT ExtraLight" panose="020B0303020201020303" pitchFamily="34" charset="0"/>
              </a:defRPr>
            </a:lvl2pPr>
            <a:lvl3pPr>
              <a:defRPr sz="2000">
                <a:solidFill>
                  <a:schemeClr val="bg1"/>
                </a:solidFill>
                <a:latin typeface="CiscoSansTT ExtraLight" panose="020B0303020201020303" pitchFamily="34" charset="0"/>
              </a:defRPr>
            </a:lvl3pPr>
            <a:lvl4pPr>
              <a:defRPr sz="2000">
                <a:solidFill>
                  <a:schemeClr val="bg1"/>
                </a:solidFill>
                <a:latin typeface="CiscoSansTT ExtraLight" panose="020B0303020201020303" pitchFamily="34" charset="0"/>
              </a:defRPr>
            </a:lvl4pPr>
            <a:lvl5pPr>
              <a:defRPr sz="2000">
                <a:solidFill>
                  <a:schemeClr val="bg1"/>
                </a:solidFill>
                <a:latin typeface="CiscoSansTT ExtraLight" panose="020B03030202010203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8CAF761E-AD64-4404-B825-8931963B8999}"/>
              </a:ext>
            </a:extLst>
          </p:cNvPr>
          <p:cNvSpPr txBox="1"/>
          <p:nvPr userDrawn="1"/>
        </p:nvSpPr>
        <p:spPr>
          <a:xfrm>
            <a:off x="8447107" y="6286649"/>
            <a:ext cx="2906693" cy="461665"/>
          </a:xfrm>
          <a:prstGeom prst="rect">
            <a:avLst/>
          </a:prstGeom>
          <a:noFill/>
        </p:spPr>
        <p:txBody>
          <a:bodyPr wrap="none" rtlCol="0">
            <a:spAutoFit/>
          </a:bodyPr>
          <a:lstStyle/>
          <a:p>
            <a:r>
              <a:rPr lang="en-MY" sz="1200" dirty="0">
                <a:solidFill>
                  <a:schemeClr val="bg1"/>
                </a:solidFill>
                <a:latin typeface="CiscoSans ExtraLight" panose="020B0303020201020303" pitchFamily="34" charset="0"/>
              </a:rPr>
              <a:t>Cisco Connect 2019 </a:t>
            </a:r>
            <a:br>
              <a:rPr lang="en-MY" sz="1200" dirty="0">
                <a:solidFill>
                  <a:schemeClr val="bg1"/>
                </a:solidFill>
                <a:latin typeface="CiscoSans ExtraLight" panose="020B0303020201020303" pitchFamily="34" charset="0"/>
              </a:rPr>
            </a:br>
            <a:r>
              <a:rPr lang="en-MY" sz="1200" dirty="0">
                <a:solidFill>
                  <a:schemeClr val="bg1"/>
                </a:solidFill>
                <a:latin typeface="CiscoSans ExtraLight" panose="020B0303020201020303" pitchFamily="34" charset="0"/>
              </a:rPr>
              <a:t>Malaysia, Kuala Lumpur . 18 April 2019</a:t>
            </a:r>
          </a:p>
        </p:txBody>
      </p:sp>
    </p:spTree>
    <p:extLst>
      <p:ext uri="{BB962C8B-B14F-4D97-AF65-F5344CB8AC3E}">
        <p14:creationId xmlns:p14="http://schemas.microsoft.com/office/powerpoint/2010/main" val="982956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E25D9CE5-3386-4718-A407-BED656E652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8CAF761E-AD64-4404-B825-8931963B8999}"/>
              </a:ext>
            </a:extLst>
          </p:cNvPr>
          <p:cNvSpPr txBox="1"/>
          <p:nvPr userDrawn="1"/>
        </p:nvSpPr>
        <p:spPr>
          <a:xfrm>
            <a:off x="8447107" y="6286649"/>
            <a:ext cx="2906693" cy="461665"/>
          </a:xfrm>
          <a:prstGeom prst="rect">
            <a:avLst/>
          </a:prstGeom>
          <a:noFill/>
        </p:spPr>
        <p:txBody>
          <a:bodyPr wrap="none" rtlCol="0">
            <a:spAutoFit/>
          </a:bodyPr>
          <a:lstStyle/>
          <a:p>
            <a:r>
              <a:rPr lang="en-MY" sz="1200" dirty="0">
                <a:solidFill>
                  <a:schemeClr val="bg1"/>
                </a:solidFill>
                <a:latin typeface="CiscoSans ExtraLight" panose="020B0303020201020303" pitchFamily="34" charset="0"/>
              </a:rPr>
              <a:t>Cisco Connect 2019 </a:t>
            </a:r>
            <a:br>
              <a:rPr lang="en-MY" sz="1200" dirty="0">
                <a:solidFill>
                  <a:schemeClr val="bg1"/>
                </a:solidFill>
                <a:latin typeface="CiscoSans ExtraLight" panose="020B0303020201020303" pitchFamily="34" charset="0"/>
              </a:rPr>
            </a:br>
            <a:r>
              <a:rPr lang="en-MY" sz="1200" dirty="0">
                <a:solidFill>
                  <a:schemeClr val="bg1"/>
                </a:solidFill>
                <a:latin typeface="CiscoSans ExtraLight" panose="020B0303020201020303" pitchFamily="34" charset="0"/>
              </a:rPr>
              <a:t>Malaysia, Kuala Lumpur . 18 April 2019</a:t>
            </a:r>
          </a:p>
        </p:txBody>
      </p:sp>
      <p:sp>
        <p:nvSpPr>
          <p:cNvPr id="6" name="Picture Placeholder 2">
            <a:extLst>
              <a:ext uri="{FF2B5EF4-FFF2-40B4-BE49-F238E27FC236}">
                <a16:creationId xmlns:a16="http://schemas.microsoft.com/office/drawing/2014/main" id="{6E21A322-A210-4BDD-88CD-25D9D55E9AA8}"/>
              </a:ext>
            </a:extLst>
          </p:cNvPr>
          <p:cNvSpPr>
            <a:spLocks noGrp="1"/>
          </p:cNvSpPr>
          <p:nvPr>
            <p:ph type="pic" idx="1"/>
          </p:nvPr>
        </p:nvSpPr>
        <p:spPr>
          <a:xfrm>
            <a:off x="5982462" y="1814513"/>
            <a:ext cx="5018913" cy="39719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itle 1">
            <a:extLst>
              <a:ext uri="{FF2B5EF4-FFF2-40B4-BE49-F238E27FC236}">
                <a16:creationId xmlns:a16="http://schemas.microsoft.com/office/drawing/2014/main" id="{122FFA58-0AC9-4688-9549-7381288F1D3E}"/>
              </a:ext>
            </a:extLst>
          </p:cNvPr>
          <p:cNvSpPr>
            <a:spLocks noGrp="1"/>
          </p:cNvSpPr>
          <p:nvPr>
            <p:ph type="title" hasCustomPrompt="1"/>
          </p:nvPr>
        </p:nvSpPr>
        <p:spPr>
          <a:xfrm>
            <a:off x="345753" y="628650"/>
            <a:ext cx="5313176" cy="5329237"/>
          </a:xfrm>
        </p:spPr>
        <p:txBody>
          <a:bodyPr anchor="ctr">
            <a:noAutofit/>
          </a:bodyPr>
          <a:lstStyle>
            <a:lvl1pPr algn="ctr">
              <a:defRPr sz="4400">
                <a:solidFill>
                  <a:srgbClr val="16BBED"/>
                </a:solidFill>
                <a:latin typeface="CiscoSans ExtraLight" panose="020B0303020201020303" pitchFamily="34" charset="0"/>
              </a:defRPr>
            </a:lvl1pPr>
          </a:lstStyle>
          <a:p>
            <a:r>
              <a:rPr lang="en-US" dirty="0"/>
              <a:t>Use this layout when pairing with a picture</a:t>
            </a:r>
          </a:p>
        </p:txBody>
      </p:sp>
    </p:spTree>
    <p:extLst>
      <p:ext uri="{BB962C8B-B14F-4D97-AF65-F5344CB8AC3E}">
        <p14:creationId xmlns:p14="http://schemas.microsoft.com/office/powerpoint/2010/main" val="678771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B91C3-BE2E-459B-A74F-67869D2D87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49E675-038F-4D40-AA3A-513F55638A4C}"/>
              </a:ext>
            </a:extLst>
          </p:cNvPr>
          <p:cNvSpPr>
            <a:spLocks noGrp="1"/>
          </p:cNvSpPr>
          <p:nvPr>
            <p:ph type="dt" sz="half" idx="10"/>
          </p:nvPr>
        </p:nvSpPr>
        <p:spPr>
          <a:xfrm>
            <a:off x="838200" y="6356350"/>
            <a:ext cx="2743200" cy="365125"/>
          </a:xfrm>
          <a:prstGeom prst="rect">
            <a:avLst/>
          </a:prstGeom>
        </p:spPr>
        <p:txBody>
          <a:bodyPr/>
          <a:lstStyle/>
          <a:p>
            <a:fld id="{7FC68615-168B-4946-8925-3A15DCCA946B}" type="datetimeFigureOut">
              <a:rPr lang="en-US" smtClean="0"/>
              <a:t>4/16/2019</a:t>
            </a:fld>
            <a:endParaRPr lang="en-US" dirty="0"/>
          </a:p>
        </p:txBody>
      </p:sp>
      <p:sp>
        <p:nvSpPr>
          <p:cNvPr id="4" name="Footer Placeholder 3">
            <a:extLst>
              <a:ext uri="{FF2B5EF4-FFF2-40B4-BE49-F238E27FC236}">
                <a16:creationId xmlns:a16="http://schemas.microsoft.com/office/drawing/2014/main" id="{833B2DB9-0E3F-450F-880D-6A6C70A5A7E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1BB0E3F8-17C7-4B03-8E68-A541DF1E2BB2}"/>
              </a:ext>
            </a:extLst>
          </p:cNvPr>
          <p:cNvSpPr>
            <a:spLocks noGrp="1"/>
          </p:cNvSpPr>
          <p:nvPr>
            <p:ph type="sldNum" sz="quarter" idx="12"/>
          </p:nvPr>
        </p:nvSpPr>
        <p:spPr>
          <a:xfrm>
            <a:off x="8610600" y="6356350"/>
            <a:ext cx="2743200" cy="365125"/>
          </a:xfrm>
          <a:prstGeom prst="rect">
            <a:avLst/>
          </a:prstGeom>
        </p:spPr>
        <p:txBody>
          <a:bodyPr/>
          <a:lstStyle/>
          <a:p>
            <a:fld id="{41468E76-92A8-4341-973F-33D19056A8B8}" type="slidenum">
              <a:rPr lang="en-US" smtClean="0"/>
              <a:t>‹#›</a:t>
            </a:fld>
            <a:endParaRPr lang="en-US" dirty="0"/>
          </a:p>
        </p:txBody>
      </p:sp>
    </p:spTree>
    <p:extLst>
      <p:ext uri="{BB962C8B-B14F-4D97-AF65-F5344CB8AC3E}">
        <p14:creationId xmlns:p14="http://schemas.microsoft.com/office/powerpoint/2010/main" val="2449987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779C8B-C1FE-4877-9C32-A0F47BB6F0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D51CA1-ADC9-46F6-B695-BE72AF0DCA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846205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2" r:id="rId3"/>
    <p:sldLayoutId id="2147483650" r:id="rId4"/>
    <p:sldLayoutId id="2147483652" r:id="rId5"/>
    <p:sldLayoutId id="2147483664" r:id="rId6"/>
    <p:sldLayoutId id="2147483663" r:id="rId7"/>
    <p:sldLayoutId id="2147483665" r:id="rId8"/>
    <p:sldLayoutId id="2147483661" r:id="rId9"/>
    <p:sldLayoutId id="2147483651" r:id="rId10"/>
    <p:sldLayoutId id="2147483653" r:id="rId11"/>
    <p:sldLayoutId id="2147483654" r:id="rId12"/>
    <p:sldLayoutId id="2147483655" r:id="rId13"/>
    <p:sldLayoutId id="2147483656" r:id="rId14"/>
    <p:sldLayoutId id="2147483658" r:id="rId15"/>
    <p:sldLayoutId id="2147483659" r:id="rId16"/>
    <p:sldLayoutId id="2147483666" r:id="rId17"/>
    <p:sldLayoutId id="2147483667" r:id="rId18"/>
    <p:sldLayoutId id="214748366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39.png"/><Relationship Id="rId5" Type="http://schemas.openxmlformats.org/officeDocument/2006/relationships/image" Target="../media/image17.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emf"/><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jp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jp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wmf"/></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wmf"/><Relationship Id="rId12"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1.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35.png"/><Relationship Id="rId4" Type="http://schemas.openxmlformats.org/officeDocument/2006/relationships/image" Target="../media/image34.w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32EB84-2883-49C5-8C70-3034088A9668}"/>
              </a:ext>
            </a:extLst>
          </p:cNvPr>
          <p:cNvSpPr txBox="1"/>
          <p:nvPr/>
        </p:nvSpPr>
        <p:spPr>
          <a:xfrm>
            <a:off x="5853659" y="4594484"/>
            <a:ext cx="2476062" cy="369332"/>
          </a:xfrm>
          <a:prstGeom prst="rect">
            <a:avLst/>
          </a:prstGeom>
          <a:noFill/>
        </p:spPr>
        <p:txBody>
          <a:bodyPr wrap="none" rtlCol="0">
            <a:spAutoFit/>
          </a:bodyPr>
          <a:lstStyle/>
          <a:p>
            <a:r>
              <a:rPr lang="en-US" dirty="0">
                <a:solidFill>
                  <a:schemeClr val="bg1"/>
                </a:solidFill>
                <a:latin typeface="CiscoSans ExtraLight" panose="020B0303020201020303" pitchFamily="34" charset="0"/>
              </a:rPr>
              <a:t>Singapore. 16 April 2019</a:t>
            </a:r>
            <a:endParaRPr lang="en-MY" dirty="0">
              <a:solidFill>
                <a:schemeClr val="bg1"/>
              </a:solidFill>
              <a:latin typeface="CiscoSans ExtraLight" panose="020B0303020201020303" pitchFamily="34" charset="0"/>
            </a:endParaRPr>
          </a:p>
        </p:txBody>
      </p:sp>
      <p:sp>
        <p:nvSpPr>
          <p:cNvPr id="3" name="TextBox 2">
            <a:extLst>
              <a:ext uri="{FF2B5EF4-FFF2-40B4-BE49-F238E27FC236}">
                <a16:creationId xmlns:a16="http://schemas.microsoft.com/office/drawing/2014/main" id="{842A2993-07C5-47A1-8D16-93723D0F50AD}"/>
              </a:ext>
            </a:extLst>
          </p:cNvPr>
          <p:cNvSpPr txBox="1"/>
          <p:nvPr/>
        </p:nvSpPr>
        <p:spPr>
          <a:xfrm>
            <a:off x="5853659" y="4963816"/>
            <a:ext cx="4144780" cy="369332"/>
          </a:xfrm>
          <a:prstGeom prst="rect">
            <a:avLst/>
          </a:prstGeom>
          <a:noFill/>
        </p:spPr>
        <p:txBody>
          <a:bodyPr wrap="square" rtlCol="0">
            <a:spAutoFit/>
          </a:bodyPr>
          <a:lstStyle/>
          <a:p>
            <a:pPr algn="ctr"/>
            <a:r>
              <a:rPr lang="en-US" dirty="0">
                <a:solidFill>
                  <a:schemeClr val="bg1"/>
                </a:solidFill>
                <a:latin typeface="CiscoSans ExtraLight" panose="020B0303020201020303" pitchFamily="34" charset="0"/>
              </a:rPr>
              <a:t>#CiscoConnectSG</a:t>
            </a:r>
            <a:endParaRPr lang="en-MY" dirty="0">
              <a:solidFill>
                <a:schemeClr val="bg1"/>
              </a:solidFill>
              <a:latin typeface="CiscoSans ExtraLight" panose="020B0303020201020303" pitchFamily="34" charset="0"/>
            </a:endParaRPr>
          </a:p>
        </p:txBody>
      </p:sp>
    </p:spTree>
    <p:extLst>
      <p:ext uri="{BB962C8B-B14F-4D97-AF65-F5344CB8AC3E}">
        <p14:creationId xmlns:p14="http://schemas.microsoft.com/office/powerpoint/2010/main" val="4146301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56857C0-1B38-4F2C-B56E-EF2DE5BA850A}"/>
              </a:ext>
            </a:extLst>
          </p:cNvPr>
          <p:cNvSpPr>
            <a:spLocks noGrp="1"/>
          </p:cNvSpPr>
          <p:nvPr>
            <p:ph type="title"/>
          </p:nvPr>
        </p:nvSpPr>
        <p:spPr>
          <a:xfrm>
            <a:off x="583688" y="455085"/>
            <a:ext cx="11127317" cy="975783"/>
          </a:xfrm>
        </p:spPr>
        <p:txBody>
          <a:bodyPr/>
          <a:lstStyle/>
          <a:p>
            <a:r>
              <a:rPr lang="en-GB" dirty="0">
                <a:latin typeface="CiscoSansTT ExtraLight" panose="020B0303020201020303" pitchFamily="34" charset="0"/>
                <a:cs typeface="CiscoSansTT ExtraLight" panose="020B0303020201020303" pitchFamily="34" charset="0"/>
              </a:rPr>
              <a:t>Global Financial Player - Business Challenge</a:t>
            </a:r>
          </a:p>
        </p:txBody>
      </p:sp>
      <p:sp>
        <p:nvSpPr>
          <p:cNvPr id="9" name="Rounded Rectangle 2">
            <a:extLst>
              <a:ext uri="{FF2B5EF4-FFF2-40B4-BE49-F238E27FC236}">
                <a16:creationId xmlns:a16="http://schemas.microsoft.com/office/drawing/2014/main" id="{D8A18674-47A1-4B37-A97A-2B0E70CCF0B0}"/>
              </a:ext>
            </a:extLst>
          </p:cNvPr>
          <p:cNvSpPr/>
          <p:nvPr/>
        </p:nvSpPr>
        <p:spPr>
          <a:xfrm>
            <a:off x="5985951" y="2774190"/>
            <a:ext cx="6005688" cy="914096"/>
          </a:xfrm>
          <a:prstGeom prst="roundRect">
            <a:avLst>
              <a:gd name="adj" fmla="val 50000"/>
            </a:avLst>
          </a:prstGeom>
          <a:solidFill>
            <a:srgbClr val="0C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10" name="Rounded Rectangle 55">
            <a:extLst>
              <a:ext uri="{FF2B5EF4-FFF2-40B4-BE49-F238E27FC236}">
                <a16:creationId xmlns:a16="http://schemas.microsoft.com/office/drawing/2014/main" id="{EBA23484-93A6-4A0D-AE47-65EC7F35414F}"/>
              </a:ext>
            </a:extLst>
          </p:cNvPr>
          <p:cNvSpPr/>
          <p:nvPr/>
        </p:nvSpPr>
        <p:spPr>
          <a:xfrm>
            <a:off x="5985951" y="3793185"/>
            <a:ext cx="6005688" cy="914096"/>
          </a:xfrm>
          <a:prstGeom prst="roundRect">
            <a:avLst>
              <a:gd name="adj" fmla="val 50000"/>
            </a:avLst>
          </a:prstGeom>
          <a:solidFill>
            <a:srgbClr val="0C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11" name="Rounded Rectangle 56">
            <a:extLst>
              <a:ext uri="{FF2B5EF4-FFF2-40B4-BE49-F238E27FC236}">
                <a16:creationId xmlns:a16="http://schemas.microsoft.com/office/drawing/2014/main" id="{4AC98C61-3702-4A91-9DAE-55D39D68744D}"/>
              </a:ext>
            </a:extLst>
          </p:cNvPr>
          <p:cNvSpPr/>
          <p:nvPr/>
        </p:nvSpPr>
        <p:spPr>
          <a:xfrm>
            <a:off x="5985951" y="4812181"/>
            <a:ext cx="6005688" cy="914096"/>
          </a:xfrm>
          <a:prstGeom prst="roundRect">
            <a:avLst>
              <a:gd name="adj" fmla="val 50000"/>
            </a:avLst>
          </a:prstGeom>
          <a:solidFill>
            <a:srgbClr val="0C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12" name="Rounded Rectangle 57">
            <a:extLst>
              <a:ext uri="{FF2B5EF4-FFF2-40B4-BE49-F238E27FC236}">
                <a16:creationId xmlns:a16="http://schemas.microsoft.com/office/drawing/2014/main" id="{0B914BB3-1DB7-42C0-9773-9A55364F8645}"/>
              </a:ext>
            </a:extLst>
          </p:cNvPr>
          <p:cNvSpPr/>
          <p:nvPr/>
        </p:nvSpPr>
        <p:spPr>
          <a:xfrm>
            <a:off x="5985951" y="1803806"/>
            <a:ext cx="6005688" cy="914096"/>
          </a:xfrm>
          <a:prstGeom prst="roundRect">
            <a:avLst>
              <a:gd name="adj" fmla="val 50000"/>
            </a:avLst>
          </a:prstGeom>
          <a:solidFill>
            <a:srgbClr val="0C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13" name="TextBox 12">
            <a:extLst>
              <a:ext uri="{FF2B5EF4-FFF2-40B4-BE49-F238E27FC236}">
                <a16:creationId xmlns:a16="http://schemas.microsoft.com/office/drawing/2014/main" id="{F5829DEE-713B-40C2-8906-FDA3B82C0D5D}"/>
              </a:ext>
            </a:extLst>
          </p:cNvPr>
          <p:cNvSpPr txBox="1"/>
          <p:nvPr/>
        </p:nvSpPr>
        <p:spPr>
          <a:xfrm>
            <a:off x="6276715" y="4911332"/>
            <a:ext cx="4610558" cy="666977"/>
          </a:xfrm>
          <a:prstGeom prst="rect">
            <a:avLst/>
          </a:prstGeom>
          <a:no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lang="en-US" sz="1867" b="1" dirty="0">
                <a:solidFill>
                  <a:srgbClr val="FBAB18"/>
                </a:solidFill>
                <a:latin typeface="CiscoSansTT ExtraLight"/>
                <a:ea typeface="ＭＳ Ｐゴシック" charset="0"/>
              </a:rPr>
              <a:t>Predictable time for financial transactions</a:t>
            </a:r>
            <a:endParaRPr lang="en-US" sz="1867" dirty="0">
              <a:solidFill>
                <a:srgbClr val="FFFFFF"/>
              </a:solidFill>
              <a:latin typeface="CiscoSansTT ExtraLight"/>
              <a:ea typeface="ＭＳ Ｐゴシック" charset="0"/>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srgbClr val="FFFFFF"/>
                </a:solidFill>
                <a:effectLst/>
                <a:uLnTx/>
                <a:uFillTx/>
                <a:latin typeface="CiscoSansTT ExtraLight"/>
                <a:ea typeface="ＭＳ Ｐゴシック" charset="0"/>
                <a:cs typeface="+mn-cs"/>
              </a:rPr>
              <a:t>Co</a:t>
            </a:r>
            <a:r>
              <a:rPr lang="en-US" sz="1867" dirty="0">
                <a:solidFill>
                  <a:srgbClr val="FFFFFF"/>
                </a:solidFill>
                <a:latin typeface="CiscoSansTT ExtraLight"/>
                <a:ea typeface="ＭＳ Ｐゴシック" charset="0"/>
              </a:rPr>
              <a:t>mpetitive Differentiation</a:t>
            </a:r>
            <a:endParaRPr kumimoji="0" lang="en-US" sz="1867" b="0" i="0" u="none" strike="noStrike" kern="1200" cap="none" spc="0" normalizeH="0" baseline="0" noProof="0" dirty="0">
              <a:ln>
                <a:noFill/>
              </a:ln>
              <a:solidFill>
                <a:srgbClr val="FFFFFF"/>
              </a:solidFill>
              <a:effectLst/>
              <a:uLnTx/>
              <a:uFillTx/>
              <a:latin typeface="CiscoSansTT ExtraLight"/>
              <a:ea typeface="ＭＳ Ｐゴシック" charset="0"/>
              <a:cs typeface="+mn-cs"/>
            </a:endParaRPr>
          </a:p>
        </p:txBody>
      </p:sp>
      <p:sp>
        <p:nvSpPr>
          <p:cNvPr id="14" name="TextBox 13">
            <a:extLst>
              <a:ext uri="{FF2B5EF4-FFF2-40B4-BE49-F238E27FC236}">
                <a16:creationId xmlns:a16="http://schemas.microsoft.com/office/drawing/2014/main" id="{6ECDAADA-D102-4C5F-BAF6-33C0D1B0F7A3}"/>
              </a:ext>
            </a:extLst>
          </p:cNvPr>
          <p:cNvSpPr txBox="1"/>
          <p:nvPr/>
        </p:nvSpPr>
        <p:spPr>
          <a:xfrm>
            <a:off x="6276715" y="2875110"/>
            <a:ext cx="5375830" cy="666977"/>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FBAB18"/>
                </a:solidFill>
                <a:effectLst/>
                <a:uLnTx/>
                <a:uFillTx/>
                <a:latin typeface="CiscoSansTT ExtraLight"/>
                <a:ea typeface="ＭＳ Ｐゴシック" charset="0"/>
                <a:cs typeface="+mn-cs"/>
              </a:rPr>
              <a:t>One Day of service downtime </a:t>
            </a:r>
            <a:r>
              <a:rPr lang="en-US" sz="1867" dirty="0">
                <a:solidFill>
                  <a:srgbClr val="FFFFFF"/>
                </a:solidFill>
                <a:latin typeface="CiscoSansTT ExtraLight"/>
                <a:ea typeface="ＭＳ Ｐゴシック" charset="0"/>
              </a:rPr>
              <a:t>Ransomware hack exploiting a website</a:t>
            </a:r>
            <a:endParaRPr kumimoji="0" lang="en-US" sz="1867" b="0" i="0" u="none" strike="noStrike" kern="1200" cap="none" spc="0" normalizeH="0" baseline="0" noProof="0" dirty="0">
              <a:ln>
                <a:noFill/>
              </a:ln>
              <a:solidFill>
                <a:srgbClr val="FFFFFF"/>
              </a:solidFill>
              <a:effectLst/>
              <a:uLnTx/>
              <a:uFillTx/>
              <a:latin typeface="CiscoSansTT ExtraLight"/>
              <a:ea typeface="ＭＳ Ｐゴシック" charset="0"/>
              <a:cs typeface="+mn-cs"/>
            </a:endParaRPr>
          </a:p>
        </p:txBody>
      </p:sp>
      <p:sp>
        <p:nvSpPr>
          <p:cNvPr id="15" name="TextBox 14">
            <a:extLst>
              <a:ext uri="{FF2B5EF4-FFF2-40B4-BE49-F238E27FC236}">
                <a16:creationId xmlns:a16="http://schemas.microsoft.com/office/drawing/2014/main" id="{0D00868E-5E60-4444-9C9E-392760DBE5B2}"/>
              </a:ext>
            </a:extLst>
          </p:cNvPr>
          <p:cNvSpPr txBox="1"/>
          <p:nvPr/>
        </p:nvSpPr>
        <p:spPr>
          <a:xfrm>
            <a:off x="6285161" y="1943226"/>
            <a:ext cx="5088030" cy="666977"/>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lang="en-US" sz="1867" b="1" dirty="0">
                <a:solidFill>
                  <a:srgbClr val="FBAB18"/>
                </a:solidFill>
                <a:latin typeface="CiscoSansTT ExtraLight"/>
                <a:ea typeface="ＭＳ Ｐゴシック" charset="0"/>
              </a:rPr>
              <a:t>$80M</a:t>
            </a:r>
            <a:r>
              <a:rPr lang="en-US" sz="1867" dirty="0">
                <a:solidFill>
                  <a:srgbClr val="FFFFFF"/>
                </a:solidFill>
                <a:latin typeface="CiscoSansTT ExtraLight"/>
                <a:ea typeface="ＭＳ Ｐゴシック" charset="0"/>
              </a:rPr>
              <a:t> Impact of Cyber Security Hack - Direct and Indirect cost</a:t>
            </a:r>
            <a:endParaRPr kumimoji="0" lang="en-US" sz="1867" b="0" i="0" u="none" strike="noStrike" kern="1200" cap="none" spc="0" normalizeH="0" baseline="0" noProof="0" dirty="0">
              <a:ln>
                <a:noFill/>
              </a:ln>
              <a:solidFill>
                <a:srgbClr val="FFFFFF"/>
              </a:solidFill>
              <a:effectLst/>
              <a:uLnTx/>
              <a:uFillTx/>
              <a:latin typeface="CiscoSansTT ExtraLight"/>
              <a:ea typeface="ＭＳ Ｐゴシック" charset="0"/>
              <a:cs typeface="+mn-cs"/>
            </a:endParaRPr>
          </a:p>
        </p:txBody>
      </p:sp>
      <p:sp>
        <p:nvSpPr>
          <p:cNvPr id="16" name="TextBox 15">
            <a:extLst>
              <a:ext uri="{FF2B5EF4-FFF2-40B4-BE49-F238E27FC236}">
                <a16:creationId xmlns:a16="http://schemas.microsoft.com/office/drawing/2014/main" id="{760F7FA3-EB11-49C1-B651-92B660DF6B8E}"/>
              </a:ext>
            </a:extLst>
          </p:cNvPr>
          <p:cNvSpPr txBox="1"/>
          <p:nvPr/>
        </p:nvSpPr>
        <p:spPr>
          <a:xfrm>
            <a:off x="6276715" y="3936295"/>
            <a:ext cx="5740674" cy="666977"/>
          </a:xfrm>
          <a:prstGeom prst="rect">
            <a:avLst/>
          </a:prstGeom>
          <a:no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FBAB18"/>
                </a:solidFill>
                <a:effectLst/>
                <a:uLnTx/>
                <a:uFillTx/>
                <a:latin typeface="CiscoSansTT ExtraLight"/>
                <a:ea typeface="ＭＳ Ｐゴシック" charset="0"/>
                <a:cs typeface="+mn-cs"/>
              </a:rPr>
              <a:t>Siloed operation </a:t>
            </a:r>
            <a:r>
              <a:rPr kumimoji="0" lang="en-US" sz="1867" b="0" i="0" u="none" strike="noStrike" kern="1200" cap="none" spc="0" normalizeH="0" baseline="0" noProof="0" dirty="0">
                <a:ln>
                  <a:noFill/>
                </a:ln>
                <a:solidFill>
                  <a:srgbClr val="FFFFFF"/>
                </a:solidFill>
                <a:effectLst/>
                <a:uLnTx/>
                <a:uFillTx/>
                <a:latin typeface="CiscoSansTT ExtraLight"/>
                <a:ea typeface="ＭＳ Ｐゴシック" charset="0"/>
                <a:cs typeface="+mn-cs"/>
              </a:rPr>
              <a:t>Physical Separation, manual </a:t>
            </a:r>
          </a:p>
          <a:p>
            <a:pPr marL="0" marR="0" lvl="0" indent="0" algn="l" defTabSz="609585" rtl="0" eaLnBrk="1" fontAlgn="base" latinLnBrk="0" hangingPunct="1">
              <a:lnSpc>
                <a:spcPct val="100000"/>
              </a:lnSpc>
              <a:spcBef>
                <a:spcPct val="0"/>
              </a:spcBef>
              <a:spcAft>
                <a:spcPct val="0"/>
              </a:spcAft>
              <a:buClrTx/>
              <a:buSzTx/>
              <a:buFontTx/>
              <a:buNone/>
              <a:tabLst/>
              <a:defRPr/>
            </a:pPr>
            <a:r>
              <a:rPr lang="en-US" sz="1867" dirty="0">
                <a:solidFill>
                  <a:srgbClr val="FFFFFF"/>
                </a:solidFill>
                <a:latin typeface="CiscoSansTT ExtraLight"/>
                <a:ea typeface="ＭＳ Ｐゴシック" charset="0"/>
              </a:rPr>
              <a:t>Configuration, static rules for mobile devices/IT/DC </a:t>
            </a:r>
            <a:endParaRPr kumimoji="0" lang="en-US" sz="1867" b="0" i="0" u="none" strike="noStrike" kern="1200" cap="none" spc="0" normalizeH="0" baseline="0" noProof="0" dirty="0">
              <a:ln>
                <a:noFill/>
              </a:ln>
              <a:solidFill>
                <a:srgbClr val="FFFFFF"/>
              </a:solidFill>
              <a:effectLst/>
              <a:uLnTx/>
              <a:uFillTx/>
              <a:latin typeface="CiscoSansTT ExtraLight"/>
              <a:ea typeface="ＭＳ Ｐゴシック" charset="0"/>
              <a:cs typeface="+mn-cs"/>
            </a:endParaRPr>
          </a:p>
        </p:txBody>
      </p:sp>
      <p:pic>
        <p:nvPicPr>
          <p:cNvPr id="3" name="Picture 2">
            <a:extLst>
              <a:ext uri="{FF2B5EF4-FFF2-40B4-BE49-F238E27FC236}">
                <a16:creationId xmlns:a16="http://schemas.microsoft.com/office/drawing/2014/main" id="{FD9ED218-24AA-4DE2-9C05-30A7A24942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005" y="1927790"/>
            <a:ext cx="5489066" cy="3730789"/>
          </a:xfrm>
          <a:prstGeom prst="rect">
            <a:avLst/>
          </a:prstGeom>
        </p:spPr>
      </p:pic>
    </p:spTree>
    <p:extLst>
      <p:ext uri="{BB962C8B-B14F-4D97-AF65-F5344CB8AC3E}">
        <p14:creationId xmlns:p14="http://schemas.microsoft.com/office/powerpoint/2010/main" val="3272432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84A0C9-3A08-4F5D-9E34-FA2B3CDB5D80}"/>
              </a:ext>
            </a:extLst>
          </p:cNvPr>
          <p:cNvSpPr>
            <a:spLocks noGrp="1"/>
          </p:cNvSpPr>
          <p:nvPr>
            <p:ph type="title"/>
          </p:nvPr>
        </p:nvSpPr>
        <p:spPr>
          <a:xfrm>
            <a:off x="583688" y="455085"/>
            <a:ext cx="11127317" cy="975783"/>
          </a:xfrm>
        </p:spPr>
        <p:txBody>
          <a:bodyPr/>
          <a:lstStyle/>
          <a:p>
            <a:r>
              <a:rPr lang="en-US" dirty="0">
                <a:latin typeface="CiscoSansTT ExtraLight" panose="020B0303020201020303" pitchFamily="34" charset="0"/>
                <a:cs typeface="CiscoSansTT ExtraLight" panose="020B0303020201020303" pitchFamily="34" charset="0"/>
              </a:rPr>
              <a:t>Multi-domain Customer Journey Approach</a:t>
            </a:r>
          </a:p>
        </p:txBody>
      </p:sp>
      <p:sp>
        <p:nvSpPr>
          <p:cNvPr id="245" name="Rounded Rectangle 2">
            <a:extLst>
              <a:ext uri="{FF2B5EF4-FFF2-40B4-BE49-F238E27FC236}">
                <a16:creationId xmlns:a16="http://schemas.microsoft.com/office/drawing/2014/main" id="{6644B7A4-1EFC-4AD6-8806-FF181533A0B8}"/>
              </a:ext>
            </a:extLst>
          </p:cNvPr>
          <p:cNvSpPr/>
          <p:nvPr/>
        </p:nvSpPr>
        <p:spPr>
          <a:xfrm>
            <a:off x="-1240221" y="2140652"/>
            <a:ext cx="14767035" cy="4091980"/>
          </a:xfrm>
          <a:prstGeom prst="roundRect">
            <a:avLst>
              <a:gd name="adj" fmla="val 50000"/>
            </a:avLst>
          </a:prstGeom>
          <a:solidFill>
            <a:srgbClr val="0C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005073"/>
              </a:solidFill>
              <a:latin typeface="CiscoSansTT ExtraLight" panose="020B0303020201020303" pitchFamily="34" charset="0"/>
              <a:cs typeface="CiscoSansTT ExtraLight" panose="020B0303020201020303" pitchFamily="34" charset="0"/>
            </a:endParaRPr>
          </a:p>
        </p:txBody>
      </p:sp>
      <p:sp>
        <p:nvSpPr>
          <p:cNvPr id="298" name="Oval 297">
            <a:extLst>
              <a:ext uri="{FF2B5EF4-FFF2-40B4-BE49-F238E27FC236}">
                <a16:creationId xmlns:a16="http://schemas.microsoft.com/office/drawing/2014/main" id="{3F869CB3-403F-4F31-B1B4-B5DDB2CE1315}"/>
              </a:ext>
            </a:extLst>
          </p:cNvPr>
          <p:cNvSpPr/>
          <p:nvPr/>
        </p:nvSpPr>
        <p:spPr>
          <a:xfrm>
            <a:off x="2150676" y="3411849"/>
            <a:ext cx="1400245" cy="1400243"/>
          </a:xfrm>
          <a:prstGeom prst="ellipse">
            <a:avLst/>
          </a:prstGeom>
          <a:solidFill>
            <a:srgbClr val="005073">
              <a:lumMod val="75000"/>
            </a:srgbClr>
          </a:solidFill>
          <a:ln w="25400" cap="flat" cmpd="sng" algn="ctr">
            <a:noFill/>
            <a:prstDash val="solid"/>
          </a:ln>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5073"/>
              </a:solidFill>
              <a:effectLst/>
              <a:uLnTx/>
              <a:uFillTx/>
              <a:latin typeface="CiscoSansTT ExtraLight" panose="020B0303020201020303" pitchFamily="34" charset="0"/>
              <a:cs typeface="CiscoSansTT ExtraLight" panose="020B0303020201020303" pitchFamily="34" charset="0"/>
            </a:endParaRPr>
          </a:p>
        </p:txBody>
      </p:sp>
      <p:sp>
        <p:nvSpPr>
          <p:cNvPr id="299" name="Oval 298">
            <a:extLst>
              <a:ext uri="{FF2B5EF4-FFF2-40B4-BE49-F238E27FC236}">
                <a16:creationId xmlns:a16="http://schemas.microsoft.com/office/drawing/2014/main" id="{E5AD7733-36F3-48DE-8D27-68B79B5BA89D}"/>
              </a:ext>
            </a:extLst>
          </p:cNvPr>
          <p:cNvSpPr/>
          <p:nvPr/>
        </p:nvSpPr>
        <p:spPr>
          <a:xfrm>
            <a:off x="419794" y="3411849"/>
            <a:ext cx="1400245" cy="1400243"/>
          </a:xfrm>
          <a:prstGeom prst="ellipse">
            <a:avLst/>
          </a:prstGeom>
          <a:solidFill>
            <a:srgbClr val="005073">
              <a:lumMod val="75000"/>
            </a:srgbClr>
          </a:solidFill>
          <a:ln w="25400" cap="flat" cmpd="sng" algn="ctr">
            <a:noFill/>
            <a:prstDash val="solid"/>
          </a:ln>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5073"/>
              </a:solidFill>
              <a:effectLst/>
              <a:uLnTx/>
              <a:uFillTx/>
              <a:latin typeface="CiscoSansTT ExtraLight" panose="020B0303020201020303" pitchFamily="34" charset="0"/>
              <a:cs typeface="CiscoSansTT ExtraLight" panose="020B0303020201020303" pitchFamily="34" charset="0"/>
            </a:endParaRPr>
          </a:p>
        </p:txBody>
      </p:sp>
      <p:sp>
        <p:nvSpPr>
          <p:cNvPr id="308" name="TextBox 307">
            <a:extLst>
              <a:ext uri="{FF2B5EF4-FFF2-40B4-BE49-F238E27FC236}">
                <a16:creationId xmlns:a16="http://schemas.microsoft.com/office/drawing/2014/main" id="{02CA8CE4-D130-4FB2-9FF5-DFBB0ECB64E4}"/>
              </a:ext>
            </a:extLst>
          </p:cNvPr>
          <p:cNvSpPr txBox="1"/>
          <p:nvPr/>
        </p:nvSpPr>
        <p:spPr>
          <a:xfrm>
            <a:off x="385529" y="4963473"/>
            <a:ext cx="1356462" cy="379656"/>
          </a:xfrm>
          <a:prstGeom prst="rect">
            <a:avLst/>
          </a:prstGeom>
          <a:noFill/>
        </p:spPr>
        <p:txBody>
          <a:bodyPr wrap="none" rtlCol="0">
            <a:spAutoFit/>
          </a:bodyPr>
          <a:lstStyle/>
          <a:p>
            <a:pPr defTabSz="609585" fontAlgn="base">
              <a:spcBef>
                <a:spcPct val="0"/>
              </a:spcBef>
              <a:spcAft>
                <a:spcPct val="0"/>
              </a:spcAft>
              <a:defRPr/>
            </a:pPr>
            <a:r>
              <a:rPr lang="en-US" sz="1867" dirty="0">
                <a:solidFill>
                  <a:srgbClr val="FFFFFF"/>
                </a:solidFill>
                <a:latin typeface="CiscoSansTT ExtraLight" panose="020B0303020201020303" pitchFamily="34" charset="0"/>
                <a:ea typeface="ＭＳ Ｐゴシック" charset="0"/>
                <a:cs typeface="CiscoSansTT ExtraLight" panose="020B0303020201020303" pitchFamily="34" charset="0"/>
              </a:rPr>
              <a:t>Customers</a:t>
            </a:r>
          </a:p>
        </p:txBody>
      </p:sp>
      <p:sp>
        <p:nvSpPr>
          <p:cNvPr id="309" name="TextBox 308">
            <a:extLst>
              <a:ext uri="{FF2B5EF4-FFF2-40B4-BE49-F238E27FC236}">
                <a16:creationId xmlns:a16="http://schemas.microsoft.com/office/drawing/2014/main" id="{373A33DB-B28A-4603-9593-1E5E8D0DA633}"/>
              </a:ext>
            </a:extLst>
          </p:cNvPr>
          <p:cNvSpPr txBox="1"/>
          <p:nvPr/>
        </p:nvSpPr>
        <p:spPr>
          <a:xfrm>
            <a:off x="2325086" y="5009640"/>
            <a:ext cx="1037463" cy="666977"/>
          </a:xfrm>
          <a:prstGeom prst="rect">
            <a:avLst/>
          </a:prstGeom>
          <a:noFill/>
        </p:spPr>
        <p:txBody>
          <a:bodyPr wrap="none" rtlCol="0">
            <a:spAutoFit/>
          </a:bodyPr>
          <a:lstStyle/>
          <a:p>
            <a:pPr defTabSz="609585" fontAlgn="base">
              <a:spcBef>
                <a:spcPct val="0"/>
              </a:spcBef>
              <a:spcAft>
                <a:spcPct val="0"/>
              </a:spcAft>
              <a:defRPr/>
            </a:pPr>
            <a:r>
              <a:rPr lang="en-US" sz="1867" dirty="0">
                <a:solidFill>
                  <a:srgbClr val="FFFFFF"/>
                </a:solidFill>
                <a:latin typeface="CiscoSansTT ExtraLight" panose="020B0303020201020303" pitchFamily="34" charset="0"/>
                <a:ea typeface="ＭＳ Ｐゴシック" charset="0"/>
                <a:cs typeface="CiscoSansTT ExtraLight" panose="020B0303020201020303" pitchFamily="34" charset="0"/>
              </a:rPr>
              <a:t>ATMs/</a:t>
            </a:r>
          </a:p>
          <a:p>
            <a:pPr defTabSz="609585" fontAlgn="base">
              <a:spcBef>
                <a:spcPct val="0"/>
              </a:spcBef>
              <a:spcAft>
                <a:spcPct val="0"/>
              </a:spcAft>
              <a:defRPr/>
            </a:pPr>
            <a:r>
              <a:rPr lang="en-US" sz="1867" dirty="0">
                <a:solidFill>
                  <a:srgbClr val="FFFFFF"/>
                </a:solidFill>
                <a:latin typeface="CiscoSansTT ExtraLight" panose="020B0303020201020303" pitchFamily="34" charset="0"/>
                <a:ea typeface="ＭＳ Ｐゴシック" charset="0"/>
                <a:cs typeface="CiscoSansTT ExtraLight" panose="020B0303020201020303" pitchFamily="34" charset="0"/>
              </a:rPr>
              <a:t>Devices</a:t>
            </a:r>
          </a:p>
        </p:txBody>
      </p:sp>
      <p:sp>
        <p:nvSpPr>
          <p:cNvPr id="310" name="TextBox 309">
            <a:extLst>
              <a:ext uri="{FF2B5EF4-FFF2-40B4-BE49-F238E27FC236}">
                <a16:creationId xmlns:a16="http://schemas.microsoft.com/office/drawing/2014/main" id="{00B7FD85-7FF6-4C07-9343-32B07A3DB0BF}"/>
              </a:ext>
            </a:extLst>
          </p:cNvPr>
          <p:cNvSpPr txBox="1"/>
          <p:nvPr/>
        </p:nvSpPr>
        <p:spPr>
          <a:xfrm>
            <a:off x="9834938" y="4797980"/>
            <a:ext cx="740908" cy="379656"/>
          </a:xfrm>
          <a:prstGeom prst="rect">
            <a:avLst/>
          </a:prstGeom>
          <a:noFill/>
        </p:spPr>
        <p:txBody>
          <a:bodyPr wrap="none" rtlCol="0">
            <a:spAutoFit/>
          </a:bodyPr>
          <a:lstStyle/>
          <a:p>
            <a:pPr defTabSz="609585" fontAlgn="base">
              <a:spcBef>
                <a:spcPct val="0"/>
              </a:spcBef>
              <a:spcAft>
                <a:spcPct val="0"/>
              </a:spcAft>
              <a:defRPr/>
            </a:pPr>
            <a:r>
              <a:rPr lang="en-US" sz="1867" dirty="0">
                <a:solidFill>
                  <a:srgbClr val="FFFFFF"/>
                </a:solidFill>
                <a:latin typeface="CiscoSansTT ExtraLight" panose="020B0303020201020303" pitchFamily="34" charset="0"/>
                <a:ea typeface="ＭＳ Ｐゴシック" charset="0"/>
                <a:cs typeface="CiscoSansTT ExtraLight" panose="020B0303020201020303" pitchFamily="34" charset="0"/>
              </a:rPr>
              <a:t>Apps</a:t>
            </a:r>
          </a:p>
        </p:txBody>
      </p:sp>
      <p:sp>
        <p:nvSpPr>
          <p:cNvPr id="311" name="Freeform 7">
            <a:extLst>
              <a:ext uri="{FF2B5EF4-FFF2-40B4-BE49-F238E27FC236}">
                <a16:creationId xmlns:a16="http://schemas.microsoft.com/office/drawing/2014/main" id="{03E95EEF-4811-4285-978E-FEDFF573ECFF}"/>
              </a:ext>
            </a:extLst>
          </p:cNvPr>
          <p:cNvSpPr>
            <a:spLocks/>
          </p:cNvSpPr>
          <p:nvPr/>
        </p:nvSpPr>
        <p:spPr bwMode="auto">
          <a:xfrm>
            <a:off x="9266905" y="3440954"/>
            <a:ext cx="2979155" cy="1342031"/>
          </a:xfrm>
          <a:custGeom>
            <a:avLst/>
            <a:gdLst>
              <a:gd name="T0" fmla="*/ 151 w 1253"/>
              <a:gd name="T1" fmla="*/ 0 h 303"/>
              <a:gd name="T2" fmla="*/ 0 w 1253"/>
              <a:gd name="T3" fmla="*/ 152 h 303"/>
              <a:gd name="T4" fmla="*/ 151 w 1253"/>
              <a:gd name="T5" fmla="*/ 303 h 303"/>
              <a:gd name="T6" fmla="*/ 1101 w 1253"/>
              <a:gd name="T7" fmla="*/ 303 h 303"/>
              <a:gd name="T8" fmla="*/ 1253 w 1253"/>
              <a:gd name="T9" fmla="*/ 152 h 303"/>
              <a:gd name="T10" fmla="*/ 1101 w 1253"/>
              <a:gd name="T11" fmla="*/ 0 h 303"/>
              <a:gd name="T12" fmla="*/ 151 w 1253"/>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1253" h="303">
                <a:moveTo>
                  <a:pt x="151" y="0"/>
                </a:moveTo>
                <a:cubicBezTo>
                  <a:pt x="68" y="0"/>
                  <a:pt x="0" y="68"/>
                  <a:pt x="0" y="152"/>
                </a:cubicBezTo>
                <a:cubicBezTo>
                  <a:pt x="0" y="235"/>
                  <a:pt x="68" y="303"/>
                  <a:pt x="151" y="303"/>
                </a:cubicBezTo>
                <a:cubicBezTo>
                  <a:pt x="1101" y="303"/>
                  <a:pt x="1101" y="303"/>
                  <a:pt x="1101" y="303"/>
                </a:cubicBezTo>
                <a:cubicBezTo>
                  <a:pt x="1185" y="303"/>
                  <a:pt x="1253" y="235"/>
                  <a:pt x="1253" y="152"/>
                </a:cubicBezTo>
                <a:cubicBezTo>
                  <a:pt x="1253" y="68"/>
                  <a:pt x="1185" y="0"/>
                  <a:pt x="1101" y="0"/>
                </a:cubicBezTo>
                <a:lnTo>
                  <a:pt x="151" y="0"/>
                </a:lnTo>
                <a:close/>
              </a:path>
            </a:pathLst>
          </a:custGeom>
          <a:solidFill>
            <a:srgbClr val="005073">
              <a:lumMod val="75000"/>
            </a:srgbClr>
          </a:solidFill>
          <a:ln>
            <a:noFill/>
          </a:ln>
        </p:spPr>
        <p:txBody>
          <a:bodyPr vert="horz" wrap="square" lIns="121920" tIns="60960" rIns="121920" bIns="60960" numCol="1" anchor="ctr" anchorCtr="0" compatLnSpc="1">
            <a:prstTxWarp prst="textNoShape">
              <a:avLst/>
            </a:prstTxWarp>
          </a:bodyP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5073"/>
              </a:solidFill>
              <a:effectLst/>
              <a:uLnTx/>
              <a:uFillTx/>
              <a:latin typeface="CiscoSansTT ExtraLight" panose="020B0303020201020303" pitchFamily="34" charset="0"/>
              <a:ea typeface="ＭＳ Ｐゴシック" charset="0"/>
              <a:cs typeface="CiscoSansTT ExtraLight" panose="020B0303020201020303" pitchFamily="34" charset="0"/>
            </a:endParaRPr>
          </a:p>
        </p:txBody>
      </p:sp>
      <p:grpSp>
        <p:nvGrpSpPr>
          <p:cNvPr id="312" name="Group 311">
            <a:extLst>
              <a:ext uri="{FF2B5EF4-FFF2-40B4-BE49-F238E27FC236}">
                <a16:creationId xmlns:a16="http://schemas.microsoft.com/office/drawing/2014/main" id="{CA812ABF-BE06-4EC6-B34C-8A255000D8CD}"/>
              </a:ext>
            </a:extLst>
          </p:cNvPr>
          <p:cNvGrpSpPr/>
          <p:nvPr/>
        </p:nvGrpSpPr>
        <p:grpSpPr>
          <a:xfrm>
            <a:off x="9691164" y="3604001"/>
            <a:ext cx="1062563" cy="1025792"/>
            <a:chOff x="7237583" y="2576029"/>
            <a:chExt cx="859562" cy="829818"/>
          </a:xfrm>
        </p:grpSpPr>
        <p:grpSp>
          <p:nvGrpSpPr>
            <p:cNvPr id="313" name="Group 312">
              <a:extLst>
                <a:ext uri="{FF2B5EF4-FFF2-40B4-BE49-F238E27FC236}">
                  <a16:creationId xmlns:a16="http://schemas.microsoft.com/office/drawing/2014/main" id="{CDA3B6AA-822D-41B6-AD08-A895EFAB0017}"/>
                </a:ext>
              </a:extLst>
            </p:cNvPr>
            <p:cNvGrpSpPr/>
            <p:nvPr/>
          </p:nvGrpSpPr>
          <p:grpSpPr>
            <a:xfrm>
              <a:off x="7335825" y="2627200"/>
              <a:ext cx="654537" cy="449785"/>
              <a:chOff x="7227422" y="2829841"/>
              <a:chExt cx="771801" cy="530368"/>
            </a:xfrm>
          </p:grpSpPr>
          <p:sp>
            <p:nvSpPr>
              <p:cNvPr id="322" name="Rectangle: Rounded Corners 141">
                <a:extLst>
                  <a:ext uri="{FF2B5EF4-FFF2-40B4-BE49-F238E27FC236}">
                    <a16:creationId xmlns:a16="http://schemas.microsoft.com/office/drawing/2014/main" id="{388F5F9B-2C8A-4A33-BAAD-66A269516A6D}"/>
                  </a:ext>
                </a:extLst>
              </p:cNvPr>
              <p:cNvSpPr/>
              <p:nvPr/>
            </p:nvSpPr>
            <p:spPr>
              <a:xfrm>
                <a:off x="7475898" y="3085892"/>
                <a:ext cx="274318" cy="274317"/>
              </a:xfrm>
              <a:prstGeom prst="roundRect">
                <a:avLst/>
              </a:prstGeom>
              <a:solidFill>
                <a:srgbClr val="6EBE4A"/>
              </a:solidFill>
              <a:ln w="25400" cap="flat" cmpd="sng" algn="ctr">
                <a:noFill/>
                <a:prstDash val="solid"/>
              </a:ln>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5073"/>
                  </a:solidFill>
                  <a:effectLst/>
                  <a:uLnTx/>
                  <a:uFillTx/>
                  <a:latin typeface="CiscoSansTT ExtraLight" panose="020B0303020201020303" pitchFamily="34" charset="0"/>
                  <a:cs typeface="CiscoSansTT ExtraLight" panose="020B0303020201020303" pitchFamily="34" charset="0"/>
                </a:endParaRPr>
              </a:p>
            </p:txBody>
          </p:sp>
          <p:sp>
            <p:nvSpPr>
              <p:cNvPr id="323" name="Rectangle: Rounded Corners 142">
                <a:extLst>
                  <a:ext uri="{FF2B5EF4-FFF2-40B4-BE49-F238E27FC236}">
                    <a16:creationId xmlns:a16="http://schemas.microsoft.com/office/drawing/2014/main" id="{5F5D0F24-A62F-4A7D-92C7-5443A5442964}"/>
                  </a:ext>
                </a:extLst>
              </p:cNvPr>
              <p:cNvSpPr/>
              <p:nvPr/>
            </p:nvSpPr>
            <p:spPr>
              <a:xfrm>
                <a:off x="7792877" y="2829841"/>
                <a:ext cx="206346" cy="206345"/>
              </a:xfrm>
              <a:prstGeom prst="roundRect">
                <a:avLst/>
              </a:prstGeom>
              <a:solidFill>
                <a:srgbClr val="E3241B"/>
              </a:solidFill>
              <a:ln w="25400" cap="flat" cmpd="sng" algn="ctr">
                <a:noFill/>
                <a:prstDash val="solid"/>
              </a:ln>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5073"/>
                  </a:solidFill>
                  <a:effectLst/>
                  <a:uLnTx/>
                  <a:uFillTx/>
                  <a:latin typeface="CiscoSansTT ExtraLight" panose="020B0303020201020303" pitchFamily="34" charset="0"/>
                  <a:cs typeface="CiscoSansTT ExtraLight" panose="020B0303020201020303" pitchFamily="34" charset="0"/>
                </a:endParaRPr>
              </a:p>
            </p:txBody>
          </p:sp>
          <p:sp>
            <p:nvSpPr>
              <p:cNvPr id="324" name="Rectangle: Rounded Corners 143">
                <a:extLst>
                  <a:ext uri="{FF2B5EF4-FFF2-40B4-BE49-F238E27FC236}">
                    <a16:creationId xmlns:a16="http://schemas.microsoft.com/office/drawing/2014/main" id="{B2DB2ECE-7869-49D3-8FEF-495B639381C7}"/>
                  </a:ext>
                </a:extLst>
              </p:cNvPr>
              <p:cNvSpPr/>
              <p:nvPr/>
            </p:nvSpPr>
            <p:spPr>
              <a:xfrm>
                <a:off x="7227422" y="2883404"/>
                <a:ext cx="232886" cy="232886"/>
              </a:xfrm>
              <a:prstGeom prst="roundRect">
                <a:avLst/>
              </a:prstGeom>
              <a:solidFill>
                <a:srgbClr val="FBAB18"/>
              </a:solidFill>
              <a:ln w="25400" cap="flat" cmpd="sng" algn="ctr">
                <a:noFill/>
                <a:prstDash val="solid"/>
              </a:ln>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5073"/>
                  </a:solidFill>
                  <a:effectLst/>
                  <a:uLnTx/>
                  <a:uFillTx/>
                  <a:latin typeface="CiscoSansTT ExtraLight" panose="020B0303020201020303" pitchFamily="34" charset="0"/>
                  <a:cs typeface="CiscoSansTT ExtraLight" panose="020B0303020201020303" pitchFamily="34" charset="0"/>
                </a:endParaRPr>
              </a:p>
            </p:txBody>
          </p:sp>
        </p:grpSp>
        <p:grpSp>
          <p:nvGrpSpPr>
            <p:cNvPr id="314" name="Group 313">
              <a:extLst>
                <a:ext uri="{FF2B5EF4-FFF2-40B4-BE49-F238E27FC236}">
                  <a16:creationId xmlns:a16="http://schemas.microsoft.com/office/drawing/2014/main" id="{E514F3FE-E51C-4B69-A411-186DD1A38FBE}"/>
                </a:ext>
              </a:extLst>
            </p:cNvPr>
            <p:cNvGrpSpPr/>
            <p:nvPr/>
          </p:nvGrpSpPr>
          <p:grpSpPr>
            <a:xfrm>
              <a:off x="7237583" y="2576029"/>
              <a:ext cx="859562" cy="705567"/>
              <a:chOff x="7150896" y="2685166"/>
              <a:chExt cx="940313" cy="771853"/>
            </a:xfrm>
          </p:grpSpPr>
          <p:sp>
            <p:nvSpPr>
              <p:cNvPr id="319" name="Rectangle: Rounded Corners 138">
                <a:extLst>
                  <a:ext uri="{FF2B5EF4-FFF2-40B4-BE49-F238E27FC236}">
                    <a16:creationId xmlns:a16="http://schemas.microsoft.com/office/drawing/2014/main" id="{000BB0D0-87DC-4BAB-B19B-2CA935023234}"/>
                  </a:ext>
                </a:extLst>
              </p:cNvPr>
              <p:cNvSpPr/>
              <p:nvPr/>
            </p:nvSpPr>
            <p:spPr>
              <a:xfrm>
                <a:off x="7512966" y="2685166"/>
                <a:ext cx="206346" cy="206344"/>
              </a:xfrm>
              <a:prstGeom prst="roundRect">
                <a:avLst/>
              </a:prstGeom>
              <a:solidFill>
                <a:srgbClr val="FBAB18"/>
              </a:solidFill>
              <a:ln w="25400" cap="flat" cmpd="sng" algn="ctr">
                <a:noFill/>
                <a:prstDash val="solid"/>
              </a:ln>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5073"/>
                  </a:solidFill>
                  <a:effectLst/>
                  <a:uLnTx/>
                  <a:uFillTx/>
                  <a:latin typeface="CiscoSansTT ExtraLight" panose="020B0303020201020303" pitchFamily="34" charset="0"/>
                  <a:cs typeface="CiscoSansTT ExtraLight" panose="020B0303020201020303" pitchFamily="34" charset="0"/>
                </a:endParaRPr>
              </a:p>
            </p:txBody>
          </p:sp>
          <p:sp>
            <p:nvSpPr>
              <p:cNvPr id="320" name="Rectangle: Rounded Corners 139">
                <a:extLst>
                  <a:ext uri="{FF2B5EF4-FFF2-40B4-BE49-F238E27FC236}">
                    <a16:creationId xmlns:a16="http://schemas.microsoft.com/office/drawing/2014/main" id="{B42E02FA-27AA-4654-BB21-434C42811E07}"/>
                  </a:ext>
                </a:extLst>
              </p:cNvPr>
              <p:cNvSpPr/>
              <p:nvPr/>
            </p:nvSpPr>
            <p:spPr>
              <a:xfrm>
                <a:off x="7884863" y="3250675"/>
                <a:ext cx="206346" cy="206344"/>
              </a:xfrm>
              <a:prstGeom prst="roundRect">
                <a:avLst/>
              </a:prstGeom>
              <a:solidFill>
                <a:srgbClr val="6EBE4A"/>
              </a:solidFill>
              <a:ln w="25400" cap="flat" cmpd="sng" algn="ctr">
                <a:noFill/>
                <a:prstDash val="solid"/>
              </a:ln>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5073"/>
                  </a:solidFill>
                  <a:effectLst/>
                  <a:uLnTx/>
                  <a:uFillTx/>
                  <a:latin typeface="CiscoSansTT ExtraLight" panose="020B0303020201020303" pitchFamily="34" charset="0"/>
                  <a:cs typeface="CiscoSansTT ExtraLight" panose="020B0303020201020303" pitchFamily="34" charset="0"/>
                </a:endParaRPr>
              </a:p>
            </p:txBody>
          </p:sp>
          <p:sp>
            <p:nvSpPr>
              <p:cNvPr id="321" name="Rectangle: Rounded Corners 140">
                <a:extLst>
                  <a:ext uri="{FF2B5EF4-FFF2-40B4-BE49-F238E27FC236}">
                    <a16:creationId xmlns:a16="http://schemas.microsoft.com/office/drawing/2014/main" id="{7F915A18-B7B2-4DD3-9505-CBBAB08D133F}"/>
                  </a:ext>
                </a:extLst>
              </p:cNvPr>
              <p:cNvSpPr/>
              <p:nvPr/>
            </p:nvSpPr>
            <p:spPr>
              <a:xfrm>
                <a:off x="7150896" y="3027213"/>
                <a:ext cx="274318" cy="274318"/>
              </a:xfrm>
              <a:prstGeom prst="roundRect">
                <a:avLst/>
              </a:prstGeom>
              <a:solidFill>
                <a:srgbClr val="E3241B"/>
              </a:solidFill>
              <a:ln w="25400" cap="flat" cmpd="sng" algn="ctr">
                <a:noFill/>
                <a:prstDash val="solid"/>
              </a:ln>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5073"/>
                  </a:solidFill>
                  <a:effectLst/>
                  <a:uLnTx/>
                  <a:uFillTx/>
                  <a:latin typeface="CiscoSansTT ExtraLight" panose="020B0303020201020303" pitchFamily="34" charset="0"/>
                  <a:cs typeface="CiscoSansTT ExtraLight" panose="020B0303020201020303" pitchFamily="34" charset="0"/>
                </a:endParaRPr>
              </a:p>
            </p:txBody>
          </p:sp>
        </p:grpSp>
        <p:grpSp>
          <p:nvGrpSpPr>
            <p:cNvPr id="315" name="Group 314">
              <a:extLst>
                <a:ext uri="{FF2B5EF4-FFF2-40B4-BE49-F238E27FC236}">
                  <a16:creationId xmlns:a16="http://schemas.microsoft.com/office/drawing/2014/main" id="{9D4B29CB-27A1-4086-A8A1-4D7E45B744D4}"/>
                </a:ext>
              </a:extLst>
            </p:cNvPr>
            <p:cNvGrpSpPr/>
            <p:nvPr/>
          </p:nvGrpSpPr>
          <p:grpSpPr>
            <a:xfrm>
              <a:off x="7385166" y="2831140"/>
              <a:ext cx="680067" cy="574707"/>
              <a:chOff x="7341826" y="2862367"/>
              <a:chExt cx="680067" cy="574707"/>
            </a:xfrm>
          </p:grpSpPr>
          <p:sp>
            <p:nvSpPr>
              <p:cNvPr id="316" name="Rectangle: Rounded Corners 135">
                <a:extLst>
                  <a:ext uri="{FF2B5EF4-FFF2-40B4-BE49-F238E27FC236}">
                    <a16:creationId xmlns:a16="http://schemas.microsoft.com/office/drawing/2014/main" id="{3BEC38C1-2451-4AFC-B1BC-5A5FB19FC983}"/>
                  </a:ext>
                </a:extLst>
              </p:cNvPr>
              <p:cNvSpPr/>
              <p:nvPr/>
            </p:nvSpPr>
            <p:spPr>
              <a:xfrm>
                <a:off x="7611114" y="3204188"/>
                <a:ext cx="232887" cy="232886"/>
              </a:xfrm>
              <a:prstGeom prst="roundRect">
                <a:avLst/>
              </a:prstGeom>
              <a:solidFill>
                <a:srgbClr val="E3241B"/>
              </a:solidFill>
              <a:ln w="25400" cap="flat" cmpd="sng" algn="ctr">
                <a:noFill/>
                <a:prstDash val="solid"/>
              </a:ln>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5073"/>
                  </a:solidFill>
                  <a:effectLst/>
                  <a:uLnTx/>
                  <a:uFillTx/>
                  <a:latin typeface="CiscoSansTT ExtraLight" panose="020B0303020201020303" pitchFamily="34" charset="0"/>
                  <a:cs typeface="CiscoSansTT ExtraLight" panose="020B0303020201020303" pitchFamily="34" charset="0"/>
                </a:endParaRPr>
              </a:p>
            </p:txBody>
          </p:sp>
          <p:sp>
            <p:nvSpPr>
              <p:cNvPr id="317" name="Rectangle: Rounded Corners 136">
                <a:extLst>
                  <a:ext uri="{FF2B5EF4-FFF2-40B4-BE49-F238E27FC236}">
                    <a16:creationId xmlns:a16="http://schemas.microsoft.com/office/drawing/2014/main" id="{9EA49131-9E66-4268-ADA2-BB05447BE51D}"/>
                  </a:ext>
                </a:extLst>
              </p:cNvPr>
              <p:cNvSpPr/>
              <p:nvPr/>
            </p:nvSpPr>
            <p:spPr>
              <a:xfrm>
                <a:off x="7789007" y="2862367"/>
                <a:ext cx="232886" cy="232886"/>
              </a:xfrm>
              <a:prstGeom prst="roundRect">
                <a:avLst/>
              </a:prstGeom>
              <a:solidFill>
                <a:srgbClr val="00BCEB"/>
              </a:solidFill>
              <a:ln w="25400" cap="flat" cmpd="sng" algn="ctr">
                <a:noFill/>
                <a:prstDash val="solid"/>
              </a:ln>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5073"/>
                  </a:solidFill>
                  <a:effectLst/>
                  <a:uLnTx/>
                  <a:uFillTx/>
                  <a:latin typeface="CiscoSansTT ExtraLight" panose="020B0303020201020303" pitchFamily="34" charset="0"/>
                  <a:cs typeface="CiscoSansTT ExtraLight" panose="020B0303020201020303" pitchFamily="34" charset="0"/>
                </a:endParaRPr>
              </a:p>
            </p:txBody>
          </p:sp>
          <p:sp>
            <p:nvSpPr>
              <p:cNvPr id="318" name="Rectangle: Rounded Corners 137">
                <a:extLst>
                  <a:ext uri="{FF2B5EF4-FFF2-40B4-BE49-F238E27FC236}">
                    <a16:creationId xmlns:a16="http://schemas.microsoft.com/office/drawing/2014/main" id="{85BD0B77-894C-4FB4-A554-D1434EE1D4EA}"/>
                  </a:ext>
                </a:extLst>
              </p:cNvPr>
              <p:cNvSpPr/>
              <p:nvPr/>
            </p:nvSpPr>
            <p:spPr>
              <a:xfrm>
                <a:off x="7341826" y="3192352"/>
                <a:ext cx="206347" cy="206345"/>
              </a:xfrm>
              <a:prstGeom prst="roundRect">
                <a:avLst/>
              </a:prstGeom>
              <a:solidFill>
                <a:srgbClr val="00BCEB"/>
              </a:solidFill>
              <a:ln w="25400" cap="flat" cmpd="sng" algn="ctr">
                <a:noFill/>
                <a:prstDash val="solid"/>
              </a:ln>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5073"/>
                  </a:solidFill>
                  <a:effectLst/>
                  <a:uLnTx/>
                  <a:uFillTx/>
                  <a:latin typeface="CiscoSansTT ExtraLight" panose="020B0303020201020303" pitchFamily="34" charset="0"/>
                  <a:cs typeface="CiscoSansTT ExtraLight" panose="020B0303020201020303" pitchFamily="34" charset="0"/>
                </a:endParaRPr>
              </a:p>
            </p:txBody>
          </p:sp>
        </p:grpSp>
      </p:grpSp>
      <p:grpSp>
        <p:nvGrpSpPr>
          <p:cNvPr id="325" name="Group 324">
            <a:extLst>
              <a:ext uri="{FF2B5EF4-FFF2-40B4-BE49-F238E27FC236}">
                <a16:creationId xmlns:a16="http://schemas.microsoft.com/office/drawing/2014/main" id="{C7D10076-8C7D-4E55-97B5-1D3E10FD5D3B}"/>
              </a:ext>
            </a:extLst>
          </p:cNvPr>
          <p:cNvGrpSpPr/>
          <p:nvPr/>
        </p:nvGrpSpPr>
        <p:grpSpPr>
          <a:xfrm>
            <a:off x="10822608" y="3604001"/>
            <a:ext cx="1062563" cy="1025792"/>
            <a:chOff x="7237583" y="2576029"/>
            <a:chExt cx="859562" cy="829818"/>
          </a:xfrm>
        </p:grpSpPr>
        <p:grpSp>
          <p:nvGrpSpPr>
            <p:cNvPr id="326" name="Group 325">
              <a:extLst>
                <a:ext uri="{FF2B5EF4-FFF2-40B4-BE49-F238E27FC236}">
                  <a16:creationId xmlns:a16="http://schemas.microsoft.com/office/drawing/2014/main" id="{17296C7B-80D2-4C3F-8535-3D33BC1BF956}"/>
                </a:ext>
              </a:extLst>
            </p:cNvPr>
            <p:cNvGrpSpPr/>
            <p:nvPr/>
          </p:nvGrpSpPr>
          <p:grpSpPr>
            <a:xfrm>
              <a:off x="7335825" y="2627200"/>
              <a:ext cx="654537" cy="449785"/>
              <a:chOff x="7227422" y="2829841"/>
              <a:chExt cx="771801" cy="530368"/>
            </a:xfrm>
          </p:grpSpPr>
          <p:sp>
            <p:nvSpPr>
              <p:cNvPr id="335" name="Rectangle: Rounded Corners 141">
                <a:extLst>
                  <a:ext uri="{FF2B5EF4-FFF2-40B4-BE49-F238E27FC236}">
                    <a16:creationId xmlns:a16="http://schemas.microsoft.com/office/drawing/2014/main" id="{159545B7-A0EF-46FA-9C38-2FE960DDB43E}"/>
                  </a:ext>
                </a:extLst>
              </p:cNvPr>
              <p:cNvSpPr/>
              <p:nvPr/>
            </p:nvSpPr>
            <p:spPr>
              <a:xfrm>
                <a:off x="7475898" y="3085892"/>
                <a:ext cx="274318" cy="274317"/>
              </a:xfrm>
              <a:prstGeom prst="roundRect">
                <a:avLst/>
              </a:prstGeom>
              <a:solidFill>
                <a:srgbClr val="6EBE4A"/>
              </a:solidFill>
              <a:ln w="25400" cap="flat" cmpd="sng" algn="ctr">
                <a:noFill/>
                <a:prstDash val="solid"/>
              </a:ln>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5073"/>
                  </a:solidFill>
                  <a:effectLst/>
                  <a:uLnTx/>
                  <a:uFillTx/>
                  <a:latin typeface="CiscoSansTT ExtraLight" panose="020B0303020201020303" pitchFamily="34" charset="0"/>
                  <a:cs typeface="CiscoSansTT ExtraLight" panose="020B0303020201020303" pitchFamily="34" charset="0"/>
                </a:endParaRPr>
              </a:p>
            </p:txBody>
          </p:sp>
          <p:sp>
            <p:nvSpPr>
              <p:cNvPr id="336" name="Rectangle: Rounded Corners 142">
                <a:extLst>
                  <a:ext uri="{FF2B5EF4-FFF2-40B4-BE49-F238E27FC236}">
                    <a16:creationId xmlns:a16="http://schemas.microsoft.com/office/drawing/2014/main" id="{32588B11-FB29-4D89-9E2F-F2B1D9C98306}"/>
                  </a:ext>
                </a:extLst>
              </p:cNvPr>
              <p:cNvSpPr/>
              <p:nvPr/>
            </p:nvSpPr>
            <p:spPr>
              <a:xfrm>
                <a:off x="7792877" y="2829841"/>
                <a:ext cx="206346" cy="206345"/>
              </a:xfrm>
              <a:prstGeom prst="roundRect">
                <a:avLst/>
              </a:prstGeom>
              <a:solidFill>
                <a:srgbClr val="E3241B"/>
              </a:solidFill>
              <a:ln w="25400" cap="flat" cmpd="sng" algn="ctr">
                <a:noFill/>
                <a:prstDash val="solid"/>
              </a:ln>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5073"/>
                  </a:solidFill>
                  <a:effectLst/>
                  <a:uLnTx/>
                  <a:uFillTx/>
                  <a:latin typeface="CiscoSansTT ExtraLight" panose="020B0303020201020303" pitchFamily="34" charset="0"/>
                  <a:cs typeface="CiscoSansTT ExtraLight" panose="020B0303020201020303" pitchFamily="34" charset="0"/>
                </a:endParaRPr>
              </a:p>
            </p:txBody>
          </p:sp>
          <p:sp>
            <p:nvSpPr>
              <p:cNvPr id="337" name="Rectangle: Rounded Corners 143">
                <a:extLst>
                  <a:ext uri="{FF2B5EF4-FFF2-40B4-BE49-F238E27FC236}">
                    <a16:creationId xmlns:a16="http://schemas.microsoft.com/office/drawing/2014/main" id="{9DEBA25E-642E-424A-9972-A9DF8E9D97CE}"/>
                  </a:ext>
                </a:extLst>
              </p:cNvPr>
              <p:cNvSpPr/>
              <p:nvPr/>
            </p:nvSpPr>
            <p:spPr>
              <a:xfrm>
                <a:off x="7227422" y="2883404"/>
                <a:ext cx="232886" cy="232886"/>
              </a:xfrm>
              <a:prstGeom prst="roundRect">
                <a:avLst/>
              </a:prstGeom>
              <a:solidFill>
                <a:srgbClr val="FBAB18"/>
              </a:solidFill>
              <a:ln w="25400" cap="flat" cmpd="sng" algn="ctr">
                <a:noFill/>
                <a:prstDash val="solid"/>
              </a:ln>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5073"/>
                  </a:solidFill>
                  <a:effectLst/>
                  <a:uLnTx/>
                  <a:uFillTx/>
                  <a:latin typeface="CiscoSansTT ExtraLight" panose="020B0303020201020303" pitchFamily="34" charset="0"/>
                  <a:cs typeface="CiscoSansTT ExtraLight" panose="020B0303020201020303" pitchFamily="34" charset="0"/>
                </a:endParaRPr>
              </a:p>
            </p:txBody>
          </p:sp>
        </p:grpSp>
        <p:grpSp>
          <p:nvGrpSpPr>
            <p:cNvPr id="327" name="Group 326">
              <a:extLst>
                <a:ext uri="{FF2B5EF4-FFF2-40B4-BE49-F238E27FC236}">
                  <a16:creationId xmlns:a16="http://schemas.microsoft.com/office/drawing/2014/main" id="{F6381B45-D92B-426A-96D9-FD7084D6290E}"/>
                </a:ext>
              </a:extLst>
            </p:cNvPr>
            <p:cNvGrpSpPr/>
            <p:nvPr/>
          </p:nvGrpSpPr>
          <p:grpSpPr>
            <a:xfrm>
              <a:off x="7237583" y="2576029"/>
              <a:ext cx="859562" cy="705567"/>
              <a:chOff x="7150896" y="2685166"/>
              <a:chExt cx="940313" cy="771853"/>
            </a:xfrm>
          </p:grpSpPr>
          <p:sp>
            <p:nvSpPr>
              <p:cNvPr id="332" name="Rectangle: Rounded Corners 138">
                <a:extLst>
                  <a:ext uri="{FF2B5EF4-FFF2-40B4-BE49-F238E27FC236}">
                    <a16:creationId xmlns:a16="http://schemas.microsoft.com/office/drawing/2014/main" id="{8EA33FD2-B2F6-42EF-9F8D-14060CC24AD6}"/>
                  </a:ext>
                </a:extLst>
              </p:cNvPr>
              <p:cNvSpPr/>
              <p:nvPr/>
            </p:nvSpPr>
            <p:spPr>
              <a:xfrm>
                <a:off x="7512966" y="2685166"/>
                <a:ext cx="206346" cy="206344"/>
              </a:xfrm>
              <a:prstGeom prst="roundRect">
                <a:avLst/>
              </a:prstGeom>
              <a:solidFill>
                <a:srgbClr val="FBAB18"/>
              </a:solidFill>
              <a:ln w="25400" cap="flat" cmpd="sng" algn="ctr">
                <a:noFill/>
                <a:prstDash val="solid"/>
              </a:ln>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5073"/>
                  </a:solidFill>
                  <a:effectLst/>
                  <a:uLnTx/>
                  <a:uFillTx/>
                  <a:latin typeface="CiscoSansTT ExtraLight" panose="020B0303020201020303" pitchFamily="34" charset="0"/>
                  <a:cs typeface="CiscoSansTT ExtraLight" panose="020B0303020201020303" pitchFamily="34" charset="0"/>
                </a:endParaRPr>
              </a:p>
            </p:txBody>
          </p:sp>
          <p:sp>
            <p:nvSpPr>
              <p:cNvPr id="333" name="Rectangle: Rounded Corners 139">
                <a:extLst>
                  <a:ext uri="{FF2B5EF4-FFF2-40B4-BE49-F238E27FC236}">
                    <a16:creationId xmlns:a16="http://schemas.microsoft.com/office/drawing/2014/main" id="{91644B07-DC0E-47DB-8718-E2A66F53E153}"/>
                  </a:ext>
                </a:extLst>
              </p:cNvPr>
              <p:cNvSpPr/>
              <p:nvPr/>
            </p:nvSpPr>
            <p:spPr>
              <a:xfrm>
                <a:off x="7884863" y="3250675"/>
                <a:ext cx="206346" cy="206344"/>
              </a:xfrm>
              <a:prstGeom prst="roundRect">
                <a:avLst/>
              </a:prstGeom>
              <a:solidFill>
                <a:srgbClr val="6EBE4A"/>
              </a:solidFill>
              <a:ln w="25400" cap="flat" cmpd="sng" algn="ctr">
                <a:noFill/>
                <a:prstDash val="solid"/>
              </a:ln>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5073"/>
                  </a:solidFill>
                  <a:effectLst/>
                  <a:uLnTx/>
                  <a:uFillTx/>
                  <a:latin typeface="CiscoSansTT ExtraLight" panose="020B0303020201020303" pitchFamily="34" charset="0"/>
                  <a:cs typeface="CiscoSansTT ExtraLight" panose="020B0303020201020303" pitchFamily="34" charset="0"/>
                </a:endParaRPr>
              </a:p>
            </p:txBody>
          </p:sp>
          <p:sp>
            <p:nvSpPr>
              <p:cNvPr id="334" name="Rectangle: Rounded Corners 140">
                <a:extLst>
                  <a:ext uri="{FF2B5EF4-FFF2-40B4-BE49-F238E27FC236}">
                    <a16:creationId xmlns:a16="http://schemas.microsoft.com/office/drawing/2014/main" id="{EC633EC5-7CD8-42E1-8E0C-2FC6DF2C0E6A}"/>
                  </a:ext>
                </a:extLst>
              </p:cNvPr>
              <p:cNvSpPr/>
              <p:nvPr/>
            </p:nvSpPr>
            <p:spPr>
              <a:xfrm>
                <a:off x="7150896" y="3027213"/>
                <a:ext cx="274318" cy="274318"/>
              </a:xfrm>
              <a:prstGeom prst="roundRect">
                <a:avLst/>
              </a:prstGeom>
              <a:solidFill>
                <a:srgbClr val="E3241B"/>
              </a:solidFill>
              <a:ln w="25400" cap="flat" cmpd="sng" algn="ctr">
                <a:noFill/>
                <a:prstDash val="solid"/>
              </a:ln>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5073"/>
                  </a:solidFill>
                  <a:effectLst/>
                  <a:uLnTx/>
                  <a:uFillTx/>
                  <a:latin typeface="CiscoSansTT ExtraLight" panose="020B0303020201020303" pitchFamily="34" charset="0"/>
                  <a:cs typeface="CiscoSansTT ExtraLight" panose="020B0303020201020303" pitchFamily="34" charset="0"/>
                </a:endParaRPr>
              </a:p>
            </p:txBody>
          </p:sp>
        </p:grpSp>
        <p:grpSp>
          <p:nvGrpSpPr>
            <p:cNvPr id="328" name="Group 327">
              <a:extLst>
                <a:ext uri="{FF2B5EF4-FFF2-40B4-BE49-F238E27FC236}">
                  <a16:creationId xmlns:a16="http://schemas.microsoft.com/office/drawing/2014/main" id="{9FEF6602-9B66-43FC-956F-5D2F73BD2EEF}"/>
                </a:ext>
              </a:extLst>
            </p:cNvPr>
            <p:cNvGrpSpPr/>
            <p:nvPr/>
          </p:nvGrpSpPr>
          <p:grpSpPr>
            <a:xfrm>
              <a:off x="7385166" y="2831140"/>
              <a:ext cx="680067" cy="574707"/>
              <a:chOff x="7341826" y="2862367"/>
              <a:chExt cx="680067" cy="574707"/>
            </a:xfrm>
          </p:grpSpPr>
          <p:sp>
            <p:nvSpPr>
              <p:cNvPr id="329" name="Rectangle: Rounded Corners 135">
                <a:extLst>
                  <a:ext uri="{FF2B5EF4-FFF2-40B4-BE49-F238E27FC236}">
                    <a16:creationId xmlns:a16="http://schemas.microsoft.com/office/drawing/2014/main" id="{E6FB5656-E505-4BFB-89DB-2874E03BBB1E}"/>
                  </a:ext>
                </a:extLst>
              </p:cNvPr>
              <p:cNvSpPr/>
              <p:nvPr/>
            </p:nvSpPr>
            <p:spPr>
              <a:xfrm>
                <a:off x="7611114" y="3204188"/>
                <a:ext cx="232887" cy="232886"/>
              </a:xfrm>
              <a:prstGeom prst="roundRect">
                <a:avLst/>
              </a:prstGeom>
              <a:solidFill>
                <a:srgbClr val="E3241B"/>
              </a:solidFill>
              <a:ln w="25400" cap="flat" cmpd="sng" algn="ctr">
                <a:noFill/>
                <a:prstDash val="solid"/>
              </a:ln>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5073"/>
                  </a:solidFill>
                  <a:effectLst/>
                  <a:uLnTx/>
                  <a:uFillTx/>
                  <a:latin typeface="CiscoSansTT ExtraLight" panose="020B0303020201020303" pitchFamily="34" charset="0"/>
                  <a:cs typeface="CiscoSansTT ExtraLight" panose="020B0303020201020303" pitchFamily="34" charset="0"/>
                </a:endParaRPr>
              </a:p>
            </p:txBody>
          </p:sp>
          <p:sp>
            <p:nvSpPr>
              <p:cNvPr id="330" name="Rectangle: Rounded Corners 136">
                <a:extLst>
                  <a:ext uri="{FF2B5EF4-FFF2-40B4-BE49-F238E27FC236}">
                    <a16:creationId xmlns:a16="http://schemas.microsoft.com/office/drawing/2014/main" id="{AA60013A-7305-4CB5-9DE3-EF290983E764}"/>
                  </a:ext>
                </a:extLst>
              </p:cNvPr>
              <p:cNvSpPr/>
              <p:nvPr/>
            </p:nvSpPr>
            <p:spPr>
              <a:xfrm>
                <a:off x="7789007" y="2862367"/>
                <a:ext cx="232886" cy="232886"/>
              </a:xfrm>
              <a:prstGeom prst="roundRect">
                <a:avLst/>
              </a:prstGeom>
              <a:solidFill>
                <a:srgbClr val="00BCEB"/>
              </a:solidFill>
              <a:ln w="25400" cap="flat" cmpd="sng" algn="ctr">
                <a:noFill/>
                <a:prstDash val="solid"/>
              </a:ln>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5073"/>
                  </a:solidFill>
                  <a:effectLst/>
                  <a:uLnTx/>
                  <a:uFillTx/>
                  <a:latin typeface="CiscoSansTT ExtraLight" panose="020B0303020201020303" pitchFamily="34" charset="0"/>
                  <a:cs typeface="CiscoSansTT ExtraLight" panose="020B0303020201020303" pitchFamily="34" charset="0"/>
                </a:endParaRPr>
              </a:p>
            </p:txBody>
          </p:sp>
          <p:sp>
            <p:nvSpPr>
              <p:cNvPr id="331" name="Rectangle: Rounded Corners 137">
                <a:extLst>
                  <a:ext uri="{FF2B5EF4-FFF2-40B4-BE49-F238E27FC236}">
                    <a16:creationId xmlns:a16="http://schemas.microsoft.com/office/drawing/2014/main" id="{210B9497-48A4-4964-894D-97302B8DBA0C}"/>
                  </a:ext>
                </a:extLst>
              </p:cNvPr>
              <p:cNvSpPr/>
              <p:nvPr/>
            </p:nvSpPr>
            <p:spPr>
              <a:xfrm>
                <a:off x="7341826" y="3192352"/>
                <a:ext cx="206347" cy="206345"/>
              </a:xfrm>
              <a:prstGeom prst="roundRect">
                <a:avLst/>
              </a:prstGeom>
              <a:solidFill>
                <a:srgbClr val="00BCEB"/>
              </a:solidFill>
              <a:ln w="25400" cap="flat" cmpd="sng" algn="ctr">
                <a:noFill/>
                <a:prstDash val="solid"/>
              </a:ln>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5073"/>
                  </a:solidFill>
                  <a:effectLst/>
                  <a:uLnTx/>
                  <a:uFillTx/>
                  <a:latin typeface="CiscoSansTT ExtraLight" panose="020B0303020201020303" pitchFamily="34" charset="0"/>
                  <a:cs typeface="CiscoSansTT ExtraLight" panose="020B0303020201020303" pitchFamily="34" charset="0"/>
                </a:endParaRPr>
              </a:p>
            </p:txBody>
          </p:sp>
        </p:grpSp>
      </p:grpSp>
      <p:sp>
        <p:nvSpPr>
          <p:cNvPr id="338" name="TextBox 337">
            <a:extLst>
              <a:ext uri="{FF2B5EF4-FFF2-40B4-BE49-F238E27FC236}">
                <a16:creationId xmlns:a16="http://schemas.microsoft.com/office/drawing/2014/main" id="{F7833AEA-83A1-4848-906F-422B0CBCB47B}"/>
              </a:ext>
            </a:extLst>
          </p:cNvPr>
          <p:cNvSpPr txBox="1"/>
          <p:nvPr/>
        </p:nvSpPr>
        <p:spPr>
          <a:xfrm>
            <a:off x="556653" y="2741442"/>
            <a:ext cx="1768433" cy="461665"/>
          </a:xfrm>
          <a:prstGeom prst="rect">
            <a:avLst/>
          </a:prstGeom>
          <a:noFill/>
        </p:spPr>
        <p:txBody>
          <a:bodyPr wrap="none" rtlCol="0">
            <a:spAutoFit/>
          </a:bodyPr>
          <a:lstStyle/>
          <a:p>
            <a:pPr defTabSz="609585" fontAlgn="base">
              <a:spcBef>
                <a:spcPct val="0"/>
              </a:spcBef>
              <a:spcAft>
                <a:spcPct val="0"/>
              </a:spcAft>
              <a:defRPr/>
            </a:pPr>
            <a:r>
              <a:rPr lang="en-GB" sz="2400" dirty="0">
                <a:solidFill>
                  <a:srgbClr val="FFFFFF"/>
                </a:solidFill>
                <a:latin typeface="CiscoSansTT ExtraLight" panose="020B0303020201020303" pitchFamily="34" charset="0"/>
                <a:ea typeface="ＭＳ Ｐゴシック" charset="0"/>
                <a:cs typeface="CiscoSansTT ExtraLight" panose="020B0303020201020303" pitchFamily="34" charset="0"/>
              </a:rPr>
              <a:t>Consumers</a:t>
            </a:r>
          </a:p>
        </p:txBody>
      </p:sp>
      <p:sp>
        <p:nvSpPr>
          <p:cNvPr id="339" name="TextBox 338">
            <a:extLst>
              <a:ext uri="{FF2B5EF4-FFF2-40B4-BE49-F238E27FC236}">
                <a16:creationId xmlns:a16="http://schemas.microsoft.com/office/drawing/2014/main" id="{155B9D98-4E06-4685-AB27-6117368093E9}"/>
              </a:ext>
            </a:extLst>
          </p:cNvPr>
          <p:cNvSpPr txBox="1"/>
          <p:nvPr/>
        </p:nvSpPr>
        <p:spPr>
          <a:xfrm>
            <a:off x="10449770" y="2745595"/>
            <a:ext cx="1484702" cy="461665"/>
          </a:xfrm>
          <a:prstGeom prst="rect">
            <a:avLst/>
          </a:prstGeom>
          <a:noFill/>
        </p:spPr>
        <p:txBody>
          <a:bodyPr wrap="none" rtlCol="0">
            <a:spAutoFit/>
          </a:bodyPr>
          <a:lstStyle/>
          <a:p>
            <a:pPr defTabSz="609585" fontAlgn="base">
              <a:spcBef>
                <a:spcPct val="0"/>
              </a:spcBef>
              <a:spcAft>
                <a:spcPct val="0"/>
              </a:spcAft>
              <a:defRPr/>
            </a:pPr>
            <a:r>
              <a:rPr lang="en-GB" sz="2400" dirty="0">
                <a:solidFill>
                  <a:srgbClr val="FFFFFF"/>
                </a:solidFill>
                <a:latin typeface="CiscoSansTT ExtraLight" panose="020B0303020201020303" pitchFamily="34" charset="0"/>
                <a:ea typeface="ＭＳ Ｐゴシック" charset="0"/>
                <a:cs typeface="CiscoSansTT ExtraLight" panose="020B0303020201020303" pitchFamily="34" charset="0"/>
              </a:rPr>
              <a:t>Providers</a:t>
            </a:r>
          </a:p>
        </p:txBody>
      </p:sp>
      <p:sp>
        <p:nvSpPr>
          <p:cNvPr id="341" name="TextBox 340">
            <a:extLst>
              <a:ext uri="{FF2B5EF4-FFF2-40B4-BE49-F238E27FC236}">
                <a16:creationId xmlns:a16="http://schemas.microsoft.com/office/drawing/2014/main" id="{6DC21510-0DDA-4FC1-B420-F021CD238287}"/>
              </a:ext>
            </a:extLst>
          </p:cNvPr>
          <p:cNvSpPr txBox="1"/>
          <p:nvPr/>
        </p:nvSpPr>
        <p:spPr>
          <a:xfrm>
            <a:off x="8422129" y="4816673"/>
            <a:ext cx="814647" cy="379656"/>
          </a:xfrm>
          <a:prstGeom prst="rect">
            <a:avLst/>
          </a:prstGeom>
          <a:noFill/>
        </p:spPr>
        <p:txBody>
          <a:bodyPr wrap="none" rtlCol="0">
            <a:spAutoFit/>
          </a:bodyPr>
          <a:lstStyle/>
          <a:p>
            <a:pPr defTabSz="609585" fontAlgn="base">
              <a:spcBef>
                <a:spcPct val="0"/>
              </a:spcBef>
              <a:spcAft>
                <a:spcPct val="0"/>
              </a:spcAft>
              <a:defRPr/>
            </a:pPr>
            <a:r>
              <a:rPr lang="en-US" sz="1867" dirty="0">
                <a:solidFill>
                  <a:srgbClr val="FFFFFF"/>
                </a:solidFill>
                <a:latin typeface="CiscoSansTT ExtraLight" panose="020B0303020201020303" pitchFamily="34" charset="0"/>
                <a:ea typeface="ＭＳ Ｐゴシック" charset="0"/>
                <a:cs typeface="CiscoSansTT ExtraLight" panose="020B0303020201020303" pitchFamily="34" charset="0"/>
              </a:rPr>
              <a:t>Cloud</a:t>
            </a:r>
          </a:p>
        </p:txBody>
      </p:sp>
      <p:pic>
        <p:nvPicPr>
          <p:cNvPr id="49" name="Picture 48">
            <a:extLst>
              <a:ext uri="{FF2B5EF4-FFF2-40B4-BE49-F238E27FC236}">
                <a16:creationId xmlns:a16="http://schemas.microsoft.com/office/drawing/2014/main" id="{C55DC40D-F522-4765-9C99-8C1525A9316F}"/>
              </a:ext>
            </a:extLst>
          </p:cNvPr>
          <p:cNvPicPr>
            <a:picLocks noChangeAspect="1"/>
          </p:cNvPicPr>
          <p:nvPr/>
        </p:nvPicPr>
        <p:blipFill>
          <a:blip r:embed="rId3">
            <a:clrChange>
              <a:clrFrom>
                <a:srgbClr val="005073"/>
              </a:clrFrom>
              <a:clrTo>
                <a:srgbClr val="005073">
                  <a:alpha val="0"/>
                </a:srgbClr>
              </a:clrTo>
            </a:clrChange>
            <a:extLst>
              <a:ext uri="{28A0092B-C50C-407E-A947-70E740481C1C}">
                <a14:useLocalDpi xmlns:a14="http://schemas.microsoft.com/office/drawing/2010/main"/>
              </a:ext>
            </a:extLst>
          </a:blip>
          <a:stretch>
            <a:fillRect/>
          </a:stretch>
        </p:blipFill>
        <p:spPr>
          <a:xfrm>
            <a:off x="2190854" y="3466166"/>
            <a:ext cx="1413853" cy="1413853"/>
          </a:xfrm>
          <a:prstGeom prst="rect">
            <a:avLst/>
          </a:prstGeom>
        </p:spPr>
      </p:pic>
      <p:pic>
        <p:nvPicPr>
          <p:cNvPr id="50" name="Picture 49">
            <a:extLst>
              <a:ext uri="{FF2B5EF4-FFF2-40B4-BE49-F238E27FC236}">
                <a16:creationId xmlns:a16="http://schemas.microsoft.com/office/drawing/2014/main" id="{C70899AD-D35B-45C6-8F7A-05E63E128BF7}"/>
              </a:ext>
            </a:extLst>
          </p:cNvPr>
          <p:cNvPicPr>
            <a:picLocks noChangeAspect="1"/>
          </p:cNvPicPr>
          <p:nvPr/>
        </p:nvPicPr>
        <p:blipFill>
          <a:blip r:embed="rId4">
            <a:clrChange>
              <a:clrFrom>
                <a:srgbClr val="0C5173"/>
              </a:clrFrom>
              <a:clrTo>
                <a:srgbClr val="0C5173">
                  <a:alpha val="0"/>
                </a:srgbClr>
              </a:clrTo>
            </a:clrChange>
            <a:extLst>
              <a:ext uri="{28A0092B-C50C-407E-A947-70E740481C1C}">
                <a14:useLocalDpi xmlns:a14="http://schemas.microsoft.com/office/drawing/2010/main"/>
              </a:ext>
            </a:extLst>
          </a:blip>
          <a:stretch>
            <a:fillRect/>
          </a:stretch>
        </p:blipFill>
        <p:spPr>
          <a:xfrm>
            <a:off x="467536" y="3528441"/>
            <a:ext cx="1289304" cy="1289304"/>
          </a:xfrm>
          <a:prstGeom prst="rect">
            <a:avLst/>
          </a:prstGeom>
        </p:spPr>
      </p:pic>
      <p:cxnSp>
        <p:nvCxnSpPr>
          <p:cNvPr id="6" name="Straight Connector 5">
            <a:extLst>
              <a:ext uri="{FF2B5EF4-FFF2-40B4-BE49-F238E27FC236}">
                <a16:creationId xmlns:a16="http://schemas.microsoft.com/office/drawing/2014/main" id="{DC07C55D-7128-4C3D-BD1B-333BFAA516C8}"/>
              </a:ext>
            </a:extLst>
          </p:cNvPr>
          <p:cNvCxnSpPr/>
          <p:nvPr/>
        </p:nvCxnSpPr>
        <p:spPr>
          <a:xfrm>
            <a:off x="3550920" y="4079475"/>
            <a:ext cx="3749040"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Flowchart: Connector 6">
            <a:extLst>
              <a:ext uri="{FF2B5EF4-FFF2-40B4-BE49-F238E27FC236}">
                <a16:creationId xmlns:a16="http://schemas.microsoft.com/office/drawing/2014/main" id="{8335AB8A-15AD-436A-89B8-D815EC8CD996}"/>
              </a:ext>
            </a:extLst>
          </p:cNvPr>
          <p:cNvSpPr/>
          <p:nvPr/>
        </p:nvSpPr>
        <p:spPr>
          <a:xfrm>
            <a:off x="4437945" y="3965622"/>
            <a:ext cx="221020" cy="221020"/>
          </a:xfrm>
          <a:prstGeom prst="flowChartConnector">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iscoSansTT ExtraLight" panose="020B0303020201020303" pitchFamily="34" charset="0"/>
              <a:cs typeface="CiscoSansTT ExtraLight" panose="020B0303020201020303" pitchFamily="34" charset="0"/>
            </a:endParaRPr>
          </a:p>
        </p:txBody>
      </p:sp>
      <p:sp>
        <p:nvSpPr>
          <p:cNvPr id="57" name="TextBox 56">
            <a:extLst>
              <a:ext uri="{FF2B5EF4-FFF2-40B4-BE49-F238E27FC236}">
                <a16:creationId xmlns:a16="http://schemas.microsoft.com/office/drawing/2014/main" id="{0AB471A0-83C8-4015-B50F-5FFF79E53211}"/>
              </a:ext>
            </a:extLst>
          </p:cNvPr>
          <p:cNvSpPr txBox="1"/>
          <p:nvPr/>
        </p:nvSpPr>
        <p:spPr>
          <a:xfrm>
            <a:off x="4080352" y="4176563"/>
            <a:ext cx="1186543" cy="666977"/>
          </a:xfrm>
          <a:prstGeom prst="rect">
            <a:avLst/>
          </a:prstGeom>
          <a:noFill/>
        </p:spPr>
        <p:txBody>
          <a:bodyPr wrap="none" rtlCol="0">
            <a:spAutoFit/>
          </a:bodyPr>
          <a:lstStyle/>
          <a:p>
            <a:pPr defTabSz="609585" fontAlgn="base">
              <a:spcBef>
                <a:spcPct val="0"/>
              </a:spcBef>
              <a:spcAft>
                <a:spcPct val="0"/>
              </a:spcAft>
              <a:defRPr/>
            </a:pPr>
            <a:r>
              <a:rPr lang="en-US" sz="1867" dirty="0">
                <a:solidFill>
                  <a:srgbClr val="FFFFFF"/>
                </a:solidFill>
                <a:latin typeface="CiscoSansTT ExtraLight" panose="020B0303020201020303" pitchFamily="34" charset="0"/>
                <a:ea typeface="ＭＳ Ｐゴシック" charset="0"/>
                <a:cs typeface="CiscoSansTT ExtraLight" panose="020B0303020201020303" pitchFamily="34" charset="0"/>
              </a:rPr>
              <a:t>Public </a:t>
            </a:r>
          </a:p>
          <a:p>
            <a:pPr defTabSz="609585" fontAlgn="base">
              <a:spcBef>
                <a:spcPct val="0"/>
              </a:spcBef>
              <a:spcAft>
                <a:spcPct val="0"/>
              </a:spcAft>
              <a:defRPr/>
            </a:pPr>
            <a:r>
              <a:rPr lang="en-US" sz="1867" dirty="0">
                <a:solidFill>
                  <a:srgbClr val="FFFFFF"/>
                </a:solidFill>
                <a:latin typeface="CiscoSansTT ExtraLight" panose="020B0303020201020303" pitchFamily="34" charset="0"/>
                <a:ea typeface="ＭＳ Ｐゴシック" charset="0"/>
                <a:cs typeface="CiscoSansTT ExtraLight" panose="020B0303020201020303" pitchFamily="34" charset="0"/>
              </a:rPr>
              <a:t>hot spots</a:t>
            </a:r>
          </a:p>
        </p:txBody>
      </p:sp>
      <p:sp>
        <p:nvSpPr>
          <p:cNvPr id="58" name="Flowchart: Connector 57">
            <a:extLst>
              <a:ext uri="{FF2B5EF4-FFF2-40B4-BE49-F238E27FC236}">
                <a16:creationId xmlns:a16="http://schemas.microsoft.com/office/drawing/2014/main" id="{B012C4B9-CBB1-4DFC-B32B-7D598A93ED6D}"/>
              </a:ext>
            </a:extLst>
          </p:cNvPr>
          <p:cNvSpPr/>
          <p:nvPr/>
        </p:nvSpPr>
        <p:spPr>
          <a:xfrm>
            <a:off x="5707128" y="3965622"/>
            <a:ext cx="221020" cy="221020"/>
          </a:xfrm>
          <a:prstGeom prst="flowChartConnector">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iscoSansTT ExtraLight" panose="020B0303020201020303" pitchFamily="34" charset="0"/>
              <a:cs typeface="CiscoSansTT ExtraLight" panose="020B0303020201020303" pitchFamily="34" charset="0"/>
            </a:endParaRPr>
          </a:p>
        </p:txBody>
      </p:sp>
      <p:sp>
        <p:nvSpPr>
          <p:cNvPr id="59" name="TextBox 58">
            <a:extLst>
              <a:ext uri="{FF2B5EF4-FFF2-40B4-BE49-F238E27FC236}">
                <a16:creationId xmlns:a16="http://schemas.microsoft.com/office/drawing/2014/main" id="{7EEF11B5-BE7A-45D9-8A09-244389E2B4EF}"/>
              </a:ext>
            </a:extLst>
          </p:cNvPr>
          <p:cNvSpPr txBox="1"/>
          <p:nvPr/>
        </p:nvSpPr>
        <p:spPr>
          <a:xfrm>
            <a:off x="5425440" y="4173093"/>
            <a:ext cx="740908" cy="379656"/>
          </a:xfrm>
          <a:prstGeom prst="rect">
            <a:avLst/>
          </a:prstGeom>
          <a:noFill/>
        </p:spPr>
        <p:txBody>
          <a:bodyPr wrap="none" rtlCol="0">
            <a:spAutoFit/>
          </a:bodyPr>
          <a:lstStyle/>
          <a:p>
            <a:pPr defTabSz="609585" fontAlgn="base">
              <a:spcBef>
                <a:spcPct val="0"/>
              </a:spcBef>
              <a:spcAft>
                <a:spcPct val="0"/>
              </a:spcAft>
              <a:defRPr/>
            </a:pPr>
            <a:r>
              <a:rPr lang="en-US" sz="1867" dirty="0">
                <a:solidFill>
                  <a:srgbClr val="FFFFFF"/>
                </a:solidFill>
                <a:latin typeface="CiscoSansTT ExtraLight" panose="020B0303020201020303" pitchFamily="34" charset="0"/>
                <a:ea typeface="ＭＳ Ｐゴシック" charset="0"/>
                <a:cs typeface="CiscoSansTT ExtraLight" panose="020B0303020201020303" pitchFamily="34" charset="0"/>
              </a:rPr>
              <a:t>WAN</a:t>
            </a:r>
          </a:p>
        </p:txBody>
      </p:sp>
      <p:grpSp>
        <p:nvGrpSpPr>
          <p:cNvPr id="8" name="Group 7">
            <a:extLst>
              <a:ext uri="{FF2B5EF4-FFF2-40B4-BE49-F238E27FC236}">
                <a16:creationId xmlns:a16="http://schemas.microsoft.com/office/drawing/2014/main" id="{873D7C01-3C78-49E6-BE69-4C9D6699E00A}"/>
              </a:ext>
            </a:extLst>
          </p:cNvPr>
          <p:cNvGrpSpPr/>
          <p:nvPr/>
        </p:nvGrpSpPr>
        <p:grpSpPr>
          <a:xfrm>
            <a:off x="7343514" y="3636996"/>
            <a:ext cx="789780" cy="789779"/>
            <a:chOff x="3519521" y="5561615"/>
            <a:chExt cx="1400245" cy="1400243"/>
          </a:xfrm>
        </p:grpSpPr>
        <p:sp>
          <p:nvSpPr>
            <p:cNvPr id="62" name="Oval 61">
              <a:extLst>
                <a:ext uri="{FF2B5EF4-FFF2-40B4-BE49-F238E27FC236}">
                  <a16:creationId xmlns:a16="http://schemas.microsoft.com/office/drawing/2014/main" id="{8B440A4A-B960-48EA-8155-8A9952EC0795}"/>
                </a:ext>
              </a:extLst>
            </p:cNvPr>
            <p:cNvSpPr/>
            <p:nvPr/>
          </p:nvSpPr>
          <p:spPr>
            <a:xfrm>
              <a:off x="3519521" y="5561615"/>
              <a:ext cx="1400245" cy="1400243"/>
            </a:xfrm>
            <a:prstGeom prst="ellipse">
              <a:avLst/>
            </a:prstGeom>
            <a:solidFill>
              <a:srgbClr val="005073">
                <a:lumMod val="75000"/>
              </a:srgbClr>
            </a:solidFill>
            <a:ln w="25400" cap="flat" cmpd="sng" algn="ctr">
              <a:noFill/>
              <a:prstDash val="solid"/>
            </a:ln>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5073"/>
                </a:solidFill>
                <a:effectLst/>
                <a:uLnTx/>
                <a:uFillTx/>
                <a:latin typeface="CiscoSansTT ExtraLight" panose="020B0303020201020303" pitchFamily="34" charset="0"/>
                <a:cs typeface="CiscoSansTT ExtraLight" panose="020B0303020201020303" pitchFamily="34" charset="0"/>
              </a:endParaRPr>
            </a:p>
          </p:txBody>
        </p:sp>
        <p:pic>
          <p:nvPicPr>
            <p:cNvPr id="60" name="Picture 59">
              <a:extLst>
                <a:ext uri="{FF2B5EF4-FFF2-40B4-BE49-F238E27FC236}">
                  <a16:creationId xmlns:a16="http://schemas.microsoft.com/office/drawing/2014/main" id="{34C3FDA7-59DC-4C53-BC9E-724C23AF4002}"/>
                </a:ext>
              </a:extLst>
            </p:cNvPr>
            <p:cNvPicPr>
              <a:picLocks noChangeAspect="1"/>
            </p:cNvPicPr>
            <p:nvPr/>
          </p:nvPicPr>
          <p:blipFill>
            <a:blip r:embed="rId5">
              <a:clrChange>
                <a:clrFrom>
                  <a:srgbClr val="005072"/>
                </a:clrFrom>
                <a:clrTo>
                  <a:srgbClr val="005072">
                    <a:alpha val="0"/>
                  </a:srgbClr>
                </a:clrTo>
              </a:clrChange>
              <a:extLst>
                <a:ext uri="{28A0092B-C50C-407E-A947-70E740481C1C}">
                  <a14:useLocalDpi xmlns:a14="http://schemas.microsoft.com/office/drawing/2010/main"/>
                </a:ext>
              </a:extLst>
            </a:blip>
            <a:stretch>
              <a:fillRect/>
            </a:stretch>
          </p:blipFill>
          <p:spPr>
            <a:xfrm>
              <a:off x="3633891" y="5570645"/>
              <a:ext cx="1285875" cy="1368795"/>
            </a:xfrm>
            <a:prstGeom prst="rect">
              <a:avLst/>
            </a:prstGeom>
          </p:spPr>
        </p:pic>
      </p:grpSp>
      <p:sp>
        <p:nvSpPr>
          <p:cNvPr id="64" name="TextBox 63">
            <a:extLst>
              <a:ext uri="{FF2B5EF4-FFF2-40B4-BE49-F238E27FC236}">
                <a16:creationId xmlns:a16="http://schemas.microsoft.com/office/drawing/2014/main" id="{A7F61BFD-A454-4CE4-A0CC-5731E781A311}"/>
              </a:ext>
            </a:extLst>
          </p:cNvPr>
          <p:cNvSpPr txBox="1"/>
          <p:nvPr/>
        </p:nvSpPr>
        <p:spPr>
          <a:xfrm>
            <a:off x="7375676" y="4439963"/>
            <a:ext cx="873957" cy="666977"/>
          </a:xfrm>
          <a:prstGeom prst="rect">
            <a:avLst/>
          </a:prstGeom>
          <a:noFill/>
        </p:spPr>
        <p:txBody>
          <a:bodyPr wrap="none" rtlCol="0">
            <a:spAutoFit/>
          </a:bodyPr>
          <a:lstStyle/>
          <a:p>
            <a:pPr defTabSz="609585" fontAlgn="base">
              <a:spcBef>
                <a:spcPct val="0"/>
              </a:spcBef>
              <a:spcAft>
                <a:spcPct val="0"/>
              </a:spcAft>
              <a:defRPr/>
            </a:pPr>
            <a:r>
              <a:rPr lang="en-US" sz="1867" dirty="0">
                <a:solidFill>
                  <a:srgbClr val="FFFFFF"/>
                </a:solidFill>
                <a:latin typeface="CiscoSansTT ExtraLight" panose="020B0303020201020303" pitchFamily="34" charset="0"/>
                <a:ea typeface="ＭＳ Ｐゴシック" charset="0"/>
                <a:cs typeface="CiscoSansTT ExtraLight" panose="020B0303020201020303" pitchFamily="34" charset="0"/>
              </a:rPr>
              <a:t>Data </a:t>
            </a:r>
          </a:p>
          <a:p>
            <a:pPr defTabSz="609585" fontAlgn="base">
              <a:spcBef>
                <a:spcPct val="0"/>
              </a:spcBef>
              <a:spcAft>
                <a:spcPct val="0"/>
              </a:spcAft>
              <a:defRPr/>
            </a:pPr>
            <a:r>
              <a:rPr lang="en-US" sz="1867" dirty="0">
                <a:solidFill>
                  <a:srgbClr val="FFFFFF"/>
                </a:solidFill>
                <a:latin typeface="CiscoSansTT ExtraLight" panose="020B0303020201020303" pitchFamily="34" charset="0"/>
                <a:ea typeface="ＭＳ Ｐゴシック" charset="0"/>
                <a:cs typeface="CiscoSansTT ExtraLight" panose="020B0303020201020303" pitchFamily="34" charset="0"/>
              </a:rPr>
              <a:t>center</a:t>
            </a:r>
          </a:p>
        </p:txBody>
      </p:sp>
      <p:cxnSp>
        <p:nvCxnSpPr>
          <p:cNvPr id="65" name="Straight Connector 64">
            <a:extLst>
              <a:ext uri="{FF2B5EF4-FFF2-40B4-BE49-F238E27FC236}">
                <a16:creationId xmlns:a16="http://schemas.microsoft.com/office/drawing/2014/main" id="{A43CB808-9427-48C5-A5BC-FDB237C571D0}"/>
              </a:ext>
            </a:extLst>
          </p:cNvPr>
          <p:cNvCxnSpPr>
            <a:cxnSpLocks/>
            <a:stCxn id="60" idx="3"/>
          </p:cNvCxnSpPr>
          <p:nvPr/>
        </p:nvCxnSpPr>
        <p:spPr>
          <a:xfrm flipV="1">
            <a:off x="8133294" y="3773578"/>
            <a:ext cx="407186" cy="254532"/>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EB2F0794-90EA-48B8-855A-AFF592579A20}"/>
              </a:ext>
            </a:extLst>
          </p:cNvPr>
          <p:cNvGrpSpPr/>
          <p:nvPr/>
        </p:nvGrpSpPr>
        <p:grpSpPr>
          <a:xfrm>
            <a:off x="8485769" y="3253145"/>
            <a:ext cx="592337" cy="592336"/>
            <a:chOff x="5266895" y="1118412"/>
            <a:chExt cx="1400245" cy="1400243"/>
          </a:xfrm>
        </p:grpSpPr>
        <p:sp>
          <p:nvSpPr>
            <p:cNvPr id="72" name="Oval 71">
              <a:extLst>
                <a:ext uri="{FF2B5EF4-FFF2-40B4-BE49-F238E27FC236}">
                  <a16:creationId xmlns:a16="http://schemas.microsoft.com/office/drawing/2014/main" id="{BB49A258-141E-4E21-B266-F37A45E23AA8}"/>
                </a:ext>
              </a:extLst>
            </p:cNvPr>
            <p:cNvSpPr/>
            <p:nvPr/>
          </p:nvSpPr>
          <p:spPr>
            <a:xfrm>
              <a:off x="5266895" y="1118412"/>
              <a:ext cx="1400245" cy="1400243"/>
            </a:xfrm>
            <a:prstGeom prst="ellipse">
              <a:avLst/>
            </a:prstGeom>
            <a:solidFill>
              <a:srgbClr val="005073">
                <a:lumMod val="75000"/>
              </a:srgbClr>
            </a:solidFill>
            <a:ln w="25400" cap="flat" cmpd="sng" algn="ctr">
              <a:noFill/>
              <a:prstDash val="solid"/>
            </a:ln>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5073"/>
                </a:solidFill>
                <a:effectLst/>
                <a:uLnTx/>
                <a:uFillTx/>
                <a:latin typeface="CiscoSansTT ExtraLight" panose="020B0303020201020303" pitchFamily="34" charset="0"/>
                <a:cs typeface="CiscoSansTT ExtraLight" panose="020B0303020201020303" pitchFamily="34" charset="0"/>
              </a:endParaRPr>
            </a:p>
          </p:txBody>
        </p:sp>
        <p:pic>
          <p:nvPicPr>
            <p:cNvPr id="70" name="Picture 69">
              <a:extLst>
                <a:ext uri="{FF2B5EF4-FFF2-40B4-BE49-F238E27FC236}">
                  <a16:creationId xmlns:a16="http://schemas.microsoft.com/office/drawing/2014/main" id="{5498E191-9A01-46EB-BD8A-24502B04F970}"/>
                </a:ext>
              </a:extLst>
            </p:cNvPr>
            <p:cNvPicPr>
              <a:picLocks noChangeAspect="1"/>
            </p:cNvPicPr>
            <p:nvPr/>
          </p:nvPicPr>
          <p:blipFill>
            <a:blip r:embed="rId6">
              <a:clrChange>
                <a:clrFrom>
                  <a:srgbClr val="005073"/>
                </a:clrFrom>
                <a:clrTo>
                  <a:srgbClr val="005073">
                    <a:alpha val="0"/>
                  </a:srgbClr>
                </a:clrTo>
              </a:clrChange>
              <a:extLst>
                <a:ext uri="{28A0092B-C50C-407E-A947-70E740481C1C}">
                  <a14:useLocalDpi xmlns:a14="http://schemas.microsoft.com/office/drawing/2010/main"/>
                </a:ext>
              </a:extLst>
            </a:blip>
            <a:stretch>
              <a:fillRect/>
            </a:stretch>
          </p:blipFill>
          <p:spPr>
            <a:xfrm>
              <a:off x="5324079" y="1161862"/>
              <a:ext cx="1285875" cy="1285875"/>
            </a:xfrm>
            <a:prstGeom prst="rect">
              <a:avLst/>
            </a:prstGeom>
          </p:spPr>
        </p:pic>
      </p:grpSp>
      <p:sp>
        <p:nvSpPr>
          <p:cNvPr id="74" name="TextBox 73">
            <a:extLst>
              <a:ext uri="{FF2B5EF4-FFF2-40B4-BE49-F238E27FC236}">
                <a16:creationId xmlns:a16="http://schemas.microsoft.com/office/drawing/2014/main" id="{C3FFE662-51C2-4969-AC6C-BF9E98DF6C4C}"/>
              </a:ext>
            </a:extLst>
          </p:cNvPr>
          <p:cNvSpPr txBox="1"/>
          <p:nvPr/>
        </p:nvSpPr>
        <p:spPr>
          <a:xfrm>
            <a:off x="8081264" y="2555336"/>
            <a:ext cx="1401346" cy="666977"/>
          </a:xfrm>
          <a:prstGeom prst="rect">
            <a:avLst/>
          </a:prstGeom>
          <a:noFill/>
        </p:spPr>
        <p:txBody>
          <a:bodyPr wrap="none" rtlCol="0">
            <a:spAutoFit/>
          </a:bodyPr>
          <a:lstStyle/>
          <a:p>
            <a:pPr defTabSz="609585" fontAlgn="base">
              <a:spcBef>
                <a:spcPct val="0"/>
              </a:spcBef>
              <a:spcAft>
                <a:spcPct val="0"/>
              </a:spcAft>
              <a:defRPr/>
            </a:pPr>
            <a:r>
              <a:rPr lang="en-US" sz="1867" dirty="0">
                <a:solidFill>
                  <a:srgbClr val="FFFFFF"/>
                </a:solidFill>
                <a:latin typeface="CiscoSansTT ExtraLight" panose="020B0303020201020303" pitchFamily="34" charset="0"/>
                <a:ea typeface="ＭＳ Ｐゴシック" charset="0"/>
                <a:cs typeface="CiscoSansTT ExtraLight" panose="020B0303020201020303" pitchFamily="34" charset="0"/>
              </a:rPr>
              <a:t>Mainframe/</a:t>
            </a:r>
          </a:p>
          <a:p>
            <a:pPr defTabSz="609585" fontAlgn="base">
              <a:spcBef>
                <a:spcPct val="0"/>
              </a:spcBef>
              <a:spcAft>
                <a:spcPct val="0"/>
              </a:spcAft>
              <a:defRPr/>
            </a:pPr>
            <a:r>
              <a:rPr lang="en-US" sz="1867" dirty="0">
                <a:solidFill>
                  <a:srgbClr val="FFFFFF"/>
                </a:solidFill>
                <a:latin typeface="CiscoSansTT ExtraLight" panose="020B0303020201020303" pitchFamily="34" charset="0"/>
                <a:ea typeface="ＭＳ Ｐゴシック" charset="0"/>
                <a:cs typeface="CiscoSansTT ExtraLight" panose="020B0303020201020303" pitchFamily="34" charset="0"/>
              </a:rPr>
              <a:t>Server</a:t>
            </a:r>
          </a:p>
        </p:txBody>
      </p:sp>
      <p:cxnSp>
        <p:nvCxnSpPr>
          <p:cNvPr id="75" name="Straight Connector 74">
            <a:extLst>
              <a:ext uri="{FF2B5EF4-FFF2-40B4-BE49-F238E27FC236}">
                <a16:creationId xmlns:a16="http://schemas.microsoft.com/office/drawing/2014/main" id="{8DF036B9-C5B6-4B68-96AB-E7E0ED31932F}"/>
              </a:ext>
            </a:extLst>
          </p:cNvPr>
          <p:cNvCxnSpPr>
            <a:cxnSpLocks/>
          </p:cNvCxnSpPr>
          <p:nvPr/>
        </p:nvCxnSpPr>
        <p:spPr>
          <a:xfrm>
            <a:off x="8149638" y="4015336"/>
            <a:ext cx="405356" cy="35141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E9B3607A-C828-4E0E-9299-3A011C713A79}"/>
              </a:ext>
            </a:extLst>
          </p:cNvPr>
          <p:cNvGrpSpPr/>
          <p:nvPr/>
        </p:nvGrpSpPr>
        <p:grpSpPr>
          <a:xfrm>
            <a:off x="8523765" y="4237874"/>
            <a:ext cx="612213" cy="616933"/>
            <a:chOff x="6619990" y="4868399"/>
            <a:chExt cx="1400245" cy="1411041"/>
          </a:xfrm>
        </p:grpSpPr>
        <p:sp>
          <p:nvSpPr>
            <p:cNvPr id="79" name="Oval 78">
              <a:extLst>
                <a:ext uri="{FF2B5EF4-FFF2-40B4-BE49-F238E27FC236}">
                  <a16:creationId xmlns:a16="http://schemas.microsoft.com/office/drawing/2014/main" id="{67D1064C-E9FA-454C-AA9B-5F0346784DD1}"/>
                </a:ext>
              </a:extLst>
            </p:cNvPr>
            <p:cNvSpPr/>
            <p:nvPr/>
          </p:nvSpPr>
          <p:spPr>
            <a:xfrm>
              <a:off x="6619990" y="4879197"/>
              <a:ext cx="1400245" cy="1400243"/>
            </a:xfrm>
            <a:prstGeom prst="ellipse">
              <a:avLst/>
            </a:prstGeom>
            <a:solidFill>
              <a:srgbClr val="005073">
                <a:lumMod val="75000"/>
              </a:srgbClr>
            </a:solidFill>
            <a:ln w="25400" cap="flat" cmpd="sng" algn="ctr">
              <a:noFill/>
              <a:prstDash val="solid"/>
            </a:ln>
            <a:effectLst/>
          </p:spPr>
          <p:txBody>
            <a:bodyPr rtlCol="0" anchor="ctr"/>
            <a:lstStyle/>
            <a:p>
              <a:pPr marL="0" marR="0" lvl="0" indent="0" algn="ctr" defTabSz="609585"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5073"/>
                </a:solidFill>
                <a:effectLst/>
                <a:uLnTx/>
                <a:uFillTx/>
                <a:latin typeface="CiscoSansTT ExtraLight" panose="020B0303020201020303" pitchFamily="34" charset="0"/>
                <a:cs typeface="CiscoSansTT ExtraLight" panose="020B0303020201020303" pitchFamily="34" charset="0"/>
              </a:endParaRPr>
            </a:p>
          </p:txBody>
        </p:sp>
        <p:pic>
          <p:nvPicPr>
            <p:cNvPr id="78" name="Picture 77">
              <a:extLst>
                <a:ext uri="{FF2B5EF4-FFF2-40B4-BE49-F238E27FC236}">
                  <a16:creationId xmlns:a16="http://schemas.microsoft.com/office/drawing/2014/main" id="{394576C2-946B-43D2-8F7B-1E53CF0DAD06}"/>
                </a:ext>
              </a:extLst>
            </p:cNvPr>
            <p:cNvPicPr>
              <a:picLocks noChangeAspect="1"/>
            </p:cNvPicPr>
            <p:nvPr/>
          </p:nvPicPr>
          <p:blipFill>
            <a:blip r:embed="rId7">
              <a:clrChange>
                <a:clrFrom>
                  <a:srgbClr val="005072"/>
                </a:clrFrom>
                <a:clrTo>
                  <a:srgbClr val="005072">
                    <a:alpha val="0"/>
                  </a:srgbClr>
                </a:clrTo>
              </a:clrChange>
              <a:extLst>
                <a:ext uri="{28A0092B-C50C-407E-A947-70E740481C1C}">
                  <a14:useLocalDpi xmlns:a14="http://schemas.microsoft.com/office/drawing/2010/main"/>
                </a:ext>
              </a:extLst>
            </a:blip>
            <a:stretch>
              <a:fillRect/>
            </a:stretch>
          </p:blipFill>
          <p:spPr>
            <a:xfrm>
              <a:off x="6657022" y="4868399"/>
              <a:ext cx="1285875" cy="1285875"/>
            </a:xfrm>
            <a:prstGeom prst="rect">
              <a:avLst/>
            </a:prstGeom>
          </p:spPr>
        </p:pic>
      </p:grpSp>
    </p:spTree>
    <p:extLst>
      <p:ext uri="{BB962C8B-B14F-4D97-AF65-F5344CB8AC3E}">
        <p14:creationId xmlns:p14="http://schemas.microsoft.com/office/powerpoint/2010/main" val="82702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45"/>
                                        </p:tgtEl>
                                        <p:attrNameLst>
                                          <p:attrName>style.visibility</p:attrName>
                                        </p:attrNameLst>
                                      </p:cBhvr>
                                      <p:to>
                                        <p:strVal val="visible"/>
                                      </p:to>
                                    </p:set>
                                    <p:anim calcmode="lin" valueType="num">
                                      <p:cBhvr additive="base">
                                        <p:cTn id="7" dur="750" fill="hold"/>
                                        <p:tgtEl>
                                          <p:spTgt spid="245"/>
                                        </p:tgtEl>
                                        <p:attrNameLst>
                                          <p:attrName>ppt_x</p:attrName>
                                        </p:attrNameLst>
                                      </p:cBhvr>
                                      <p:tavLst>
                                        <p:tav tm="0">
                                          <p:val>
                                            <p:strVal val="0-#ppt_w/2"/>
                                          </p:val>
                                        </p:tav>
                                        <p:tav tm="100000">
                                          <p:val>
                                            <p:strVal val="#ppt_x"/>
                                          </p:val>
                                        </p:tav>
                                      </p:tavLst>
                                    </p:anim>
                                    <p:anim calcmode="lin" valueType="num">
                                      <p:cBhvr additive="base">
                                        <p:cTn id="8" dur="750" fill="hold"/>
                                        <p:tgtEl>
                                          <p:spTgt spid="2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Text Placeholder 436">
            <a:extLst>
              <a:ext uri="{FF2B5EF4-FFF2-40B4-BE49-F238E27FC236}">
                <a16:creationId xmlns:a16="http://schemas.microsoft.com/office/drawing/2014/main" id="{DC00101B-182D-E640-97FF-AAC3E180B370}"/>
              </a:ext>
            </a:extLst>
          </p:cNvPr>
          <p:cNvSpPr>
            <a:spLocks noGrp="1"/>
          </p:cNvSpPr>
          <p:nvPr>
            <p:ph type="body" sz="quarter" idx="11"/>
          </p:nvPr>
        </p:nvSpPr>
        <p:spPr>
          <a:xfrm>
            <a:off x="6539460" y="1797930"/>
            <a:ext cx="5293437" cy="4072736"/>
          </a:xfrm>
        </p:spPr>
        <p:txBody>
          <a:bodyPr/>
          <a:lstStyle/>
          <a:p>
            <a:pPr marL="76199" indent="0">
              <a:buNone/>
            </a:pPr>
            <a:r>
              <a:rPr lang="en-US" sz="1600" b="1" dirty="0">
                <a:latin typeface="CiscoSansTT ExtraLight" panose="020B0303020201020303" pitchFamily="34" charset="0"/>
                <a:cs typeface="CiscoSansTT ExtraLight" panose="020B0303020201020303" pitchFamily="34" charset="0"/>
              </a:rPr>
              <a:t>Traditional Approach</a:t>
            </a:r>
          </a:p>
          <a:p>
            <a:r>
              <a:rPr lang="en-US" sz="1600" dirty="0">
                <a:latin typeface="CiscoSansTT ExtraLight" panose="020B0303020201020303" pitchFamily="34" charset="0"/>
                <a:cs typeface="CiscoSansTT ExtraLight" panose="020B0303020201020303" pitchFamily="34" charset="0"/>
              </a:rPr>
              <a:t>Physical Separation, Manual Configuration, Static Rules</a:t>
            </a:r>
          </a:p>
          <a:p>
            <a:r>
              <a:rPr lang="en-US" sz="1600" dirty="0">
                <a:latin typeface="CiscoSansTT ExtraLight" panose="020B0303020201020303" pitchFamily="34" charset="0"/>
                <a:cs typeface="CiscoSansTT ExtraLight" panose="020B0303020201020303" pitchFamily="34" charset="0"/>
              </a:rPr>
              <a:t>Multiple silos with different administrative domains – IT/OT/DC/SecOps</a:t>
            </a:r>
          </a:p>
          <a:p>
            <a:pPr marL="76199" indent="0">
              <a:buNone/>
            </a:pPr>
            <a:r>
              <a:rPr lang="en-US" sz="1600" b="1" dirty="0">
                <a:latin typeface="CiscoSansTT ExtraLight" panose="020B0303020201020303" pitchFamily="34" charset="0"/>
                <a:cs typeface="CiscoSansTT ExtraLight" panose="020B0303020201020303" pitchFamily="34" charset="0"/>
              </a:rPr>
              <a:t>New Approach: Software Defined </a:t>
            </a:r>
          </a:p>
          <a:p>
            <a:r>
              <a:rPr lang="en-US" sz="1600" dirty="0">
                <a:latin typeface="CiscoSansTT ExtraLight" panose="020B0303020201020303" pitchFamily="34" charset="0"/>
                <a:cs typeface="CiscoSansTT ExtraLight" panose="020B0303020201020303" pitchFamily="34" charset="0"/>
              </a:rPr>
              <a:t>Intuitive Segmentation – User/Things/Apps</a:t>
            </a:r>
          </a:p>
          <a:p>
            <a:r>
              <a:rPr lang="en-US" sz="1600" dirty="0">
                <a:latin typeface="CiscoSansTT ExtraLight" panose="020B0303020201020303" pitchFamily="34" charset="0"/>
                <a:cs typeface="CiscoSansTT ExtraLight" panose="020B0303020201020303" pitchFamily="34" charset="0"/>
              </a:rPr>
              <a:t>AppDynamics – application performance management</a:t>
            </a:r>
          </a:p>
          <a:p>
            <a:r>
              <a:rPr lang="en-US" sz="1600" dirty="0">
                <a:latin typeface="CiscoSansTT ExtraLight" panose="020B0303020201020303" pitchFamily="34" charset="0"/>
                <a:cs typeface="CiscoSansTT ExtraLight" panose="020B0303020201020303" pitchFamily="34" charset="0"/>
              </a:rPr>
              <a:t>Dynamic Policies with Complete Visibility</a:t>
            </a:r>
          </a:p>
          <a:p>
            <a:r>
              <a:rPr lang="en-US" sz="1600" dirty="0">
                <a:latin typeface="CiscoSansTT ExtraLight" panose="020B0303020201020303" pitchFamily="34" charset="0"/>
                <a:cs typeface="CiscoSansTT ExtraLight" panose="020B0303020201020303" pitchFamily="34" charset="0"/>
              </a:rPr>
              <a:t>Digital Experience - Uncompromised Security (Multi-domain)</a:t>
            </a:r>
          </a:p>
          <a:p>
            <a:r>
              <a:rPr lang="en-US" sz="1600" dirty="0">
                <a:latin typeface="CiscoSansTT ExtraLight" panose="020B0303020201020303" pitchFamily="34" charset="0"/>
                <a:cs typeface="CiscoSansTT ExtraLight" panose="020B0303020201020303" pitchFamily="34" charset="0"/>
              </a:rPr>
              <a:t>Faster time to market </a:t>
            </a:r>
          </a:p>
          <a:p>
            <a:endParaRPr lang="en-US" sz="1600" dirty="0"/>
          </a:p>
          <a:p>
            <a:endParaRPr lang="en-US" sz="1600" dirty="0"/>
          </a:p>
        </p:txBody>
      </p:sp>
      <p:sp>
        <p:nvSpPr>
          <p:cNvPr id="2" name="Title 1"/>
          <p:cNvSpPr>
            <a:spLocks noGrp="1"/>
          </p:cNvSpPr>
          <p:nvPr>
            <p:ph type="title"/>
          </p:nvPr>
        </p:nvSpPr>
        <p:spPr/>
        <p:txBody>
          <a:bodyPr/>
          <a:lstStyle/>
          <a:p>
            <a:r>
              <a:rPr lang="en-US" sz="3600" dirty="0">
                <a:latin typeface="CiscoSansTT ExtraLight" panose="020B0303020201020303" pitchFamily="34" charset="0"/>
                <a:cs typeface="CiscoSansTT ExtraLight" panose="020B0303020201020303" pitchFamily="34" charset="0"/>
              </a:rPr>
              <a:t>Customer Success Journey – Making it real! </a:t>
            </a:r>
          </a:p>
        </p:txBody>
      </p:sp>
      <p:grpSp>
        <p:nvGrpSpPr>
          <p:cNvPr id="233" name="Group 232">
            <a:extLst>
              <a:ext uri="{FF2B5EF4-FFF2-40B4-BE49-F238E27FC236}">
                <a16:creationId xmlns:a16="http://schemas.microsoft.com/office/drawing/2014/main" id="{67EC1684-129C-0449-8F9E-2C30826F7259}"/>
              </a:ext>
            </a:extLst>
          </p:cNvPr>
          <p:cNvGrpSpPr/>
          <p:nvPr/>
        </p:nvGrpSpPr>
        <p:grpSpPr>
          <a:xfrm>
            <a:off x="-157459" y="2034479"/>
            <a:ext cx="6713094" cy="3181672"/>
            <a:chOff x="83173" y="1851599"/>
            <a:chExt cx="6713094" cy="3181672"/>
          </a:xfrm>
        </p:grpSpPr>
        <p:pic>
          <p:nvPicPr>
            <p:cNvPr id="131" name="Picture 130">
              <a:extLst>
                <a:ext uri="{FF2B5EF4-FFF2-40B4-BE49-F238E27FC236}">
                  <a16:creationId xmlns:a16="http://schemas.microsoft.com/office/drawing/2014/main" id="{2D260AE3-C107-8C46-9FFF-FD909CB30F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3" y="1851599"/>
              <a:ext cx="3181671" cy="3181672"/>
            </a:xfrm>
            <a:prstGeom prst="rect">
              <a:avLst/>
            </a:prstGeom>
          </p:spPr>
        </p:pic>
        <p:grpSp>
          <p:nvGrpSpPr>
            <p:cNvPr id="151" name="Group 150">
              <a:extLst>
                <a:ext uri="{FF2B5EF4-FFF2-40B4-BE49-F238E27FC236}">
                  <a16:creationId xmlns:a16="http://schemas.microsoft.com/office/drawing/2014/main" id="{0A41AF43-E195-4B45-8136-C866FDCB52FF}"/>
                </a:ext>
              </a:extLst>
            </p:cNvPr>
            <p:cNvGrpSpPr/>
            <p:nvPr/>
          </p:nvGrpSpPr>
          <p:grpSpPr>
            <a:xfrm>
              <a:off x="1536952" y="2253557"/>
              <a:ext cx="671896" cy="672535"/>
              <a:chOff x="2971818" y="2177459"/>
              <a:chExt cx="1042977" cy="1043968"/>
            </a:xfrm>
          </p:grpSpPr>
          <p:sp>
            <p:nvSpPr>
              <p:cNvPr id="152" name="Oval 86">
                <a:extLst>
                  <a:ext uri="{FF2B5EF4-FFF2-40B4-BE49-F238E27FC236}">
                    <a16:creationId xmlns:a16="http://schemas.microsoft.com/office/drawing/2014/main" id="{64243B2F-E094-AA49-AC12-CF02F086D5EE}"/>
                  </a:ext>
                </a:extLst>
              </p:cNvPr>
              <p:cNvSpPr>
                <a:spLocks/>
              </p:cNvSpPr>
              <p:nvPr/>
            </p:nvSpPr>
            <p:spPr bwMode="auto">
              <a:xfrm>
                <a:off x="2971818" y="2177459"/>
                <a:ext cx="1042977" cy="1043968"/>
              </a:xfrm>
              <a:prstGeom prst="ellipse">
                <a:avLst/>
              </a:prstGeom>
              <a:solidFill>
                <a:schemeClr val="accent1"/>
              </a:solidFill>
              <a:ln w="25400" cap="flat">
                <a:solidFill>
                  <a:schemeClr val="accent1"/>
                </a:solidFill>
                <a:round/>
                <a:headEnd type="none" w="med" len="med"/>
                <a:tailEnd type="none" w="med" len="med"/>
              </a:ln>
              <a:effectLst>
                <a:outerShdw blurRad="50800" dist="38100" dir="2700000" algn="tl" rotWithShape="0">
                  <a:prstClr val="black">
                    <a:alpha val="40000"/>
                  </a:prstClr>
                </a:outerShdw>
              </a:effectLst>
            </p:spPr>
            <p:txBody>
              <a:bodyPr lIns="0" tIns="0" rIns="0" bIns="0"/>
              <a:lstStyle/>
              <a:p>
                <a:pPr defTabSz="1624901" eaLnBrk="0" hangingPunct="0">
                  <a:lnSpc>
                    <a:spcPct val="90000"/>
                  </a:lnSpc>
                  <a:defRPr/>
                </a:pPr>
                <a:endParaRPr lang="en-US" sz="2000" kern="0" dirty="0">
                  <a:solidFill>
                    <a:srgbClr val="39393B"/>
                  </a:solidFill>
                </a:endParaRPr>
              </a:p>
            </p:txBody>
          </p:sp>
          <p:grpSp>
            <p:nvGrpSpPr>
              <p:cNvPr id="153" name="Group 603">
                <a:extLst>
                  <a:ext uri="{FF2B5EF4-FFF2-40B4-BE49-F238E27FC236}">
                    <a16:creationId xmlns:a16="http://schemas.microsoft.com/office/drawing/2014/main" id="{F5960AAE-3211-AA46-B515-10589C700143}"/>
                  </a:ext>
                </a:extLst>
              </p:cNvPr>
              <p:cNvGrpSpPr>
                <a:grpSpLocks noChangeAspect="1"/>
              </p:cNvGrpSpPr>
              <p:nvPr/>
            </p:nvGrpSpPr>
            <p:grpSpPr bwMode="auto">
              <a:xfrm>
                <a:off x="3238653" y="2333872"/>
                <a:ext cx="509324" cy="731127"/>
                <a:chOff x="6556" y="492"/>
                <a:chExt cx="2551" cy="3655"/>
              </a:xfrm>
              <a:solidFill>
                <a:srgbClr val="FFFFFF"/>
              </a:solidFill>
              <a:effectLst>
                <a:outerShdw blurRad="50800" dist="38100" dir="5400000" algn="t" rotWithShape="0">
                  <a:prstClr val="black">
                    <a:alpha val="40000"/>
                  </a:prstClr>
                </a:outerShdw>
              </a:effectLst>
            </p:grpSpPr>
            <p:sp>
              <p:nvSpPr>
                <p:cNvPr id="154" name="Freeform 579">
                  <a:extLst>
                    <a:ext uri="{FF2B5EF4-FFF2-40B4-BE49-F238E27FC236}">
                      <a16:creationId xmlns:a16="http://schemas.microsoft.com/office/drawing/2014/main" id="{0F5F8D6D-F53A-9846-85F7-F08DD2581140}"/>
                    </a:ext>
                  </a:extLst>
                </p:cNvPr>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w="9525">
                  <a:noFill/>
                  <a:round/>
                  <a:headEnd/>
                  <a:tailEnd/>
                </a:ln>
              </p:spPr>
              <p:txBody>
                <a:bodyPr/>
                <a:lstStyle/>
                <a:p>
                  <a:pPr defTabSz="1624901" eaLnBrk="0" hangingPunct="0">
                    <a:lnSpc>
                      <a:spcPct val="90000"/>
                    </a:lnSpc>
                    <a:defRPr/>
                  </a:pPr>
                  <a:endParaRPr lang="en-US" sz="2000" kern="0" dirty="0">
                    <a:solidFill>
                      <a:srgbClr val="39393B"/>
                    </a:solidFill>
                    <a:ea typeface="ＭＳ Ｐゴシック" pitchFamily="34" charset="-128"/>
                  </a:endParaRPr>
                </a:p>
              </p:txBody>
            </p:sp>
            <p:sp>
              <p:nvSpPr>
                <p:cNvPr id="155" name="Freeform 580">
                  <a:extLst>
                    <a:ext uri="{FF2B5EF4-FFF2-40B4-BE49-F238E27FC236}">
                      <a16:creationId xmlns:a16="http://schemas.microsoft.com/office/drawing/2014/main" id="{67B26686-B141-C64C-892B-B420CFD21E47}"/>
                    </a:ext>
                  </a:extLst>
                </p:cNvPr>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w="9525">
                  <a:noFill/>
                  <a:round/>
                  <a:headEnd/>
                  <a:tailEnd/>
                </a:ln>
              </p:spPr>
              <p:txBody>
                <a:bodyPr/>
                <a:lstStyle/>
                <a:p>
                  <a:pPr defTabSz="1624901" eaLnBrk="0" hangingPunct="0">
                    <a:lnSpc>
                      <a:spcPct val="90000"/>
                    </a:lnSpc>
                    <a:defRPr/>
                  </a:pPr>
                  <a:endParaRPr lang="en-US" sz="2000" kern="0" dirty="0">
                    <a:solidFill>
                      <a:srgbClr val="39393B"/>
                    </a:solidFill>
                    <a:ea typeface="ＭＳ Ｐゴシック" pitchFamily="34" charset="-128"/>
                  </a:endParaRPr>
                </a:p>
              </p:txBody>
            </p:sp>
            <p:sp>
              <p:nvSpPr>
                <p:cNvPr id="156" name="Freeform 581">
                  <a:extLst>
                    <a:ext uri="{FF2B5EF4-FFF2-40B4-BE49-F238E27FC236}">
                      <a16:creationId xmlns:a16="http://schemas.microsoft.com/office/drawing/2014/main" id="{59CBD40D-DBB2-AE4A-837C-36C08591EC9A}"/>
                    </a:ext>
                  </a:extLst>
                </p:cNvPr>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w="9525">
                  <a:noFill/>
                  <a:round/>
                  <a:headEnd/>
                  <a:tailEnd/>
                </a:ln>
              </p:spPr>
              <p:txBody>
                <a:bodyPr/>
                <a:lstStyle/>
                <a:p>
                  <a:pPr defTabSz="1624901" eaLnBrk="0" hangingPunct="0">
                    <a:lnSpc>
                      <a:spcPct val="90000"/>
                    </a:lnSpc>
                    <a:defRPr/>
                  </a:pPr>
                  <a:endParaRPr lang="en-US" sz="2000" kern="0" dirty="0">
                    <a:solidFill>
                      <a:srgbClr val="39393B"/>
                    </a:solidFill>
                    <a:ea typeface="ＭＳ Ｐゴシック" pitchFamily="34" charset="-128"/>
                  </a:endParaRPr>
                </a:p>
              </p:txBody>
            </p:sp>
            <p:sp>
              <p:nvSpPr>
                <p:cNvPr id="157" name="Freeform 582">
                  <a:extLst>
                    <a:ext uri="{FF2B5EF4-FFF2-40B4-BE49-F238E27FC236}">
                      <a16:creationId xmlns:a16="http://schemas.microsoft.com/office/drawing/2014/main" id="{BB76F29F-0149-DB45-97CF-0C8B455C2CF5}"/>
                    </a:ext>
                  </a:extLst>
                </p:cNvPr>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w="9525">
                  <a:noFill/>
                  <a:round/>
                  <a:headEnd/>
                  <a:tailEnd/>
                </a:ln>
              </p:spPr>
              <p:txBody>
                <a:bodyPr/>
                <a:lstStyle/>
                <a:p>
                  <a:pPr defTabSz="1624901" eaLnBrk="0" hangingPunct="0">
                    <a:lnSpc>
                      <a:spcPct val="90000"/>
                    </a:lnSpc>
                    <a:defRPr/>
                  </a:pPr>
                  <a:endParaRPr lang="en-US" sz="2000" kern="0" dirty="0">
                    <a:solidFill>
                      <a:srgbClr val="39393B"/>
                    </a:solidFill>
                    <a:ea typeface="ＭＳ Ｐゴシック" pitchFamily="34" charset="-128"/>
                  </a:endParaRPr>
                </a:p>
              </p:txBody>
            </p:sp>
            <p:sp>
              <p:nvSpPr>
                <p:cNvPr id="158" name="Freeform 583">
                  <a:extLst>
                    <a:ext uri="{FF2B5EF4-FFF2-40B4-BE49-F238E27FC236}">
                      <a16:creationId xmlns:a16="http://schemas.microsoft.com/office/drawing/2014/main" id="{4BE72BD0-D560-E74F-90D8-58FA01DAFE04}"/>
                    </a:ext>
                  </a:extLst>
                </p:cNvPr>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w="9525">
                  <a:noFill/>
                  <a:round/>
                  <a:headEnd/>
                  <a:tailEnd/>
                </a:ln>
              </p:spPr>
              <p:txBody>
                <a:bodyPr/>
                <a:lstStyle/>
                <a:p>
                  <a:pPr defTabSz="1624901" eaLnBrk="0" hangingPunct="0">
                    <a:lnSpc>
                      <a:spcPct val="90000"/>
                    </a:lnSpc>
                    <a:defRPr/>
                  </a:pPr>
                  <a:endParaRPr lang="en-US" sz="2000" kern="0" dirty="0">
                    <a:solidFill>
                      <a:srgbClr val="39393B"/>
                    </a:solidFill>
                    <a:ea typeface="ＭＳ Ｐゴシック" pitchFamily="34" charset="-128"/>
                  </a:endParaRPr>
                </a:p>
              </p:txBody>
            </p:sp>
            <p:sp>
              <p:nvSpPr>
                <p:cNvPr id="159" name="Freeform 584">
                  <a:extLst>
                    <a:ext uri="{FF2B5EF4-FFF2-40B4-BE49-F238E27FC236}">
                      <a16:creationId xmlns:a16="http://schemas.microsoft.com/office/drawing/2014/main" id="{DEF66D2F-C53D-9245-9B2C-C3E96CAC79B6}"/>
                    </a:ext>
                  </a:extLst>
                </p:cNvPr>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w="9525">
                  <a:noFill/>
                  <a:round/>
                  <a:headEnd/>
                  <a:tailEnd/>
                </a:ln>
              </p:spPr>
              <p:txBody>
                <a:bodyPr/>
                <a:lstStyle/>
                <a:p>
                  <a:pPr defTabSz="1624901" eaLnBrk="0" hangingPunct="0">
                    <a:lnSpc>
                      <a:spcPct val="90000"/>
                    </a:lnSpc>
                    <a:defRPr/>
                  </a:pPr>
                  <a:endParaRPr lang="en-US" sz="2000" kern="0" dirty="0">
                    <a:solidFill>
                      <a:srgbClr val="39393B"/>
                    </a:solidFill>
                    <a:ea typeface="ＭＳ Ｐゴシック" pitchFamily="34" charset="-128"/>
                  </a:endParaRPr>
                </a:p>
              </p:txBody>
            </p:sp>
            <p:sp>
              <p:nvSpPr>
                <p:cNvPr id="160" name="Freeform 585">
                  <a:extLst>
                    <a:ext uri="{FF2B5EF4-FFF2-40B4-BE49-F238E27FC236}">
                      <a16:creationId xmlns:a16="http://schemas.microsoft.com/office/drawing/2014/main" id="{47C995B8-F27C-F44D-B0A9-FD5D45596BEF}"/>
                    </a:ext>
                  </a:extLst>
                </p:cNvPr>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w="9525">
                  <a:noFill/>
                  <a:round/>
                  <a:headEnd/>
                  <a:tailEnd/>
                </a:ln>
              </p:spPr>
              <p:txBody>
                <a:bodyPr/>
                <a:lstStyle/>
                <a:p>
                  <a:pPr defTabSz="1624901" eaLnBrk="0" hangingPunct="0">
                    <a:lnSpc>
                      <a:spcPct val="90000"/>
                    </a:lnSpc>
                    <a:defRPr/>
                  </a:pPr>
                  <a:endParaRPr lang="en-US" sz="2000" kern="0" dirty="0">
                    <a:solidFill>
                      <a:srgbClr val="39393B"/>
                    </a:solidFill>
                    <a:ea typeface="ＭＳ Ｐゴシック" pitchFamily="34" charset="-128"/>
                  </a:endParaRPr>
                </a:p>
              </p:txBody>
            </p:sp>
            <p:sp>
              <p:nvSpPr>
                <p:cNvPr id="161" name="Freeform 586">
                  <a:extLst>
                    <a:ext uri="{FF2B5EF4-FFF2-40B4-BE49-F238E27FC236}">
                      <a16:creationId xmlns:a16="http://schemas.microsoft.com/office/drawing/2014/main" id="{6F930C7A-6F5C-674C-805B-67B07FA2DBA6}"/>
                    </a:ext>
                  </a:extLst>
                </p:cNvPr>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w="9525">
                  <a:noFill/>
                  <a:round/>
                  <a:headEnd/>
                  <a:tailEnd/>
                </a:ln>
              </p:spPr>
              <p:txBody>
                <a:bodyPr/>
                <a:lstStyle/>
                <a:p>
                  <a:pPr defTabSz="1624901" eaLnBrk="0" hangingPunct="0">
                    <a:lnSpc>
                      <a:spcPct val="90000"/>
                    </a:lnSpc>
                    <a:defRPr/>
                  </a:pPr>
                  <a:endParaRPr lang="en-US" sz="2000" kern="0" dirty="0">
                    <a:solidFill>
                      <a:srgbClr val="39393B"/>
                    </a:solidFill>
                    <a:ea typeface="ＭＳ Ｐゴシック" pitchFamily="34" charset="-128"/>
                  </a:endParaRPr>
                </a:p>
              </p:txBody>
            </p:sp>
            <p:sp>
              <p:nvSpPr>
                <p:cNvPr id="162" name="Freeform 587">
                  <a:extLst>
                    <a:ext uri="{FF2B5EF4-FFF2-40B4-BE49-F238E27FC236}">
                      <a16:creationId xmlns:a16="http://schemas.microsoft.com/office/drawing/2014/main" id="{661DA53A-E049-E149-BDA5-CF036AFE6668}"/>
                    </a:ext>
                  </a:extLst>
                </p:cNvPr>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w="9525">
                  <a:noFill/>
                  <a:round/>
                  <a:headEnd/>
                  <a:tailEnd/>
                </a:ln>
              </p:spPr>
              <p:txBody>
                <a:bodyPr/>
                <a:lstStyle/>
                <a:p>
                  <a:pPr defTabSz="1624901" eaLnBrk="0" hangingPunct="0">
                    <a:lnSpc>
                      <a:spcPct val="90000"/>
                    </a:lnSpc>
                    <a:defRPr/>
                  </a:pPr>
                  <a:endParaRPr lang="en-US" sz="2000" kern="0" dirty="0">
                    <a:solidFill>
                      <a:srgbClr val="39393B"/>
                    </a:solidFill>
                    <a:ea typeface="ＭＳ Ｐゴシック" pitchFamily="34" charset="-128"/>
                  </a:endParaRPr>
                </a:p>
              </p:txBody>
            </p:sp>
            <p:sp>
              <p:nvSpPr>
                <p:cNvPr id="163" name="Freeform 588">
                  <a:extLst>
                    <a:ext uri="{FF2B5EF4-FFF2-40B4-BE49-F238E27FC236}">
                      <a16:creationId xmlns:a16="http://schemas.microsoft.com/office/drawing/2014/main" id="{8B1EBB14-8A6E-2549-B32C-28C6180EA084}"/>
                    </a:ext>
                  </a:extLst>
                </p:cNvPr>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w="9525">
                  <a:noFill/>
                  <a:round/>
                  <a:headEnd/>
                  <a:tailEnd/>
                </a:ln>
              </p:spPr>
              <p:txBody>
                <a:bodyPr/>
                <a:lstStyle/>
                <a:p>
                  <a:pPr defTabSz="1624901" eaLnBrk="0" hangingPunct="0">
                    <a:lnSpc>
                      <a:spcPct val="90000"/>
                    </a:lnSpc>
                    <a:defRPr/>
                  </a:pPr>
                  <a:endParaRPr lang="en-US" sz="2000" kern="0" dirty="0">
                    <a:solidFill>
                      <a:srgbClr val="39393B"/>
                    </a:solidFill>
                    <a:ea typeface="ＭＳ Ｐゴシック" pitchFamily="34" charset="-128"/>
                  </a:endParaRPr>
                </a:p>
              </p:txBody>
            </p:sp>
            <p:sp>
              <p:nvSpPr>
                <p:cNvPr id="164" name="Freeform 589">
                  <a:extLst>
                    <a:ext uri="{FF2B5EF4-FFF2-40B4-BE49-F238E27FC236}">
                      <a16:creationId xmlns:a16="http://schemas.microsoft.com/office/drawing/2014/main" id="{7B7DB453-F586-4E49-AAB1-1631ADB400D2}"/>
                    </a:ext>
                  </a:extLst>
                </p:cNvPr>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w="9525">
                  <a:noFill/>
                  <a:round/>
                  <a:headEnd/>
                  <a:tailEnd/>
                </a:ln>
              </p:spPr>
              <p:txBody>
                <a:bodyPr/>
                <a:lstStyle/>
                <a:p>
                  <a:pPr defTabSz="1624901" eaLnBrk="0" hangingPunct="0">
                    <a:lnSpc>
                      <a:spcPct val="90000"/>
                    </a:lnSpc>
                    <a:defRPr/>
                  </a:pPr>
                  <a:endParaRPr lang="en-US" sz="2000" kern="0" dirty="0">
                    <a:solidFill>
                      <a:srgbClr val="39393B"/>
                    </a:solidFill>
                    <a:ea typeface="ＭＳ Ｐゴシック" pitchFamily="34" charset="-128"/>
                  </a:endParaRPr>
                </a:p>
              </p:txBody>
            </p:sp>
            <p:sp>
              <p:nvSpPr>
                <p:cNvPr id="165" name="Freeform 590">
                  <a:extLst>
                    <a:ext uri="{FF2B5EF4-FFF2-40B4-BE49-F238E27FC236}">
                      <a16:creationId xmlns:a16="http://schemas.microsoft.com/office/drawing/2014/main" id="{5275809F-3620-B046-A3F4-6F2062A0518A}"/>
                    </a:ext>
                  </a:extLst>
                </p:cNvPr>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w="9525">
                  <a:noFill/>
                  <a:round/>
                  <a:headEnd/>
                  <a:tailEnd/>
                </a:ln>
              </p:spPr>
              <p:txBody>
                <a:bodyPr/>
                <a:lstStyle/>
                <a:p>
                  <a:pPr defTabSz="1624901" eaLnBrk="0" hangingPunct="0">
                    <a:lnSpc>
                      <a:spcPct val="90000"/>
                    </a:lnSpc>
                    <a:defRPr/>
                  </a:pPr>
                  <a:endParaRPr lang="en-US" sz="2000" kern="0" dirty="0">
                    <a:solidFill>
                      <a:srgbClr val="39393B"/>
                    </a:solidFill>
                    <a:ea typeface="ＭＳ Ｐゴシック" pitchFamily="34" charset="-128"/>
                  </a:endParaRPr>
                </a:p>
              </p:txBody>
            </p:sp>
            <p:sp>
              <p:nvSpPr>
                <p:cNvPr id="166" name="Freeform 591">
                  <a:extLst>
                    <a:ext uri="{FF2B5EF4-FFF2-40B4-BE49-F238E27FC236}">
                      <a16:creationId xmlns:a16="http://schemas.microsoft.com/office/drawing/2014/main" id="{44B23D45-9005-D540-9CAD-1EFD837BF829}"/>
                    </a:ext>
                  </a:extLst>
                </p:cNvPr>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w="9525">
                  <a:noFill/>
                  <a:round/>
                  <a:headEnd/>
                  <a:tailEnd/>
                </a:ln>
              </p:spPr>
              <p:txBody>
                <a:bodyPr/>
                <a:lstStyle/>
                <a:p>
                  <a:pPr defTabSz="1624901" eaLnBrk="0" hangingPunct="0">
                    <a:lnSpc>
                      <a:spcPct val="90000"/>
                    </a:lnSpc>
                    <a:defRPr/>
                  </a:pPr>
                  <a:endParaRPr lang="en-US" sz="2000" kern="0" dirty="0">
                    <a:solidFill>
                      <a:srgbClr val="39393B"/>
                    </a:solidFill>
                    <a:ea typeface="ＭＳ Ｐゴシック" pitchFamily="34" charset="-128"/>
                  </a:endParaRPr>
                </a:p>
              </p:txBody>
            </p:sp>
            <p:sp>
              <p:nvSpPr>
                <p:cNvPr id="167" name="Freeform 592">
                  <a:extLst>
                    <a:ext uri="{FF2B5EF4-FFF2-40B4-BE49-F238E27FC236}">
                      <a16:creationId xmlns:a16="http://schemas.microsoft.com/office/drawing/2014/main" id="{0AC5EF0B-9F00-AD48-A412-49F82AD383DE}"/>
                    </a:ext>
                  </a:extLst>
                </p:cNvPr>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w="9525">
                  <a:noFill/>
                  <a:round/>
                  <a:headEnd/>
                  <a:tailEnd/>
                </a:ln>
              </p:spPr>
              <p:txBody>
                <a:bodyPr/>
                <a:lstStyle/>
                <a:p>
                  <a:pPr defTabSz="1624901" eaLnBrk="0" hangingPunct="0">
                    <a:lnSpc>
                      <a:spcPct val="90000"/>
                    </a:lnSpc>
                    <a:defRPr/>
                  </a:pPr>
                  <a:endParaRPr lang="en-US" sz="2000" kern="0" dirty="0">
                    <a:solidFill>
                      <a:srgbClr val="39393B"/>
                    </a:solidFill>
                    <a:ea typeface="ＭＳ Ｐゴシック" pitchFamily="34" charset="-128"/>
                  </a:endParaRPr>
                </a:p>
              </p:txBody>
            </p:sp>
            <p:sp>
              <p:nvSpPr>
                <p:cNvPr id="168" name="Freeform 593">
                  <a:extLst>
                    <a:ext uri="{FF2B5EF4-FFF2-40B4-BE49-F238E27FC236}">
                      <a16:creationId xmlns:a16="http://schemas.microsoft.com/office/drawing/2014/main" id="{65D97A6D-55AD-5A4E-8C71-00D0CD93DCD7}"/>
                    </a:ext>
                  </a:extLst>
                </p:cNvPr>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w="9525">
                  <a:noFill/>
                  <a:round/>
                  <a:headEnd/>
                  <a:tailEnd/>
                </a:ln>
              </p:spPr>
              <p:txBody>
                <a:bodyPr/>
                <a:lstStyle/>
                <a:p>
                  <a:pPr defTabSz="1624901" eaLnBrk="0" hangingPunct="0">
                    <a:lnSpc>
                      <a:spcPct val="90000"/>
                    </a:lnSpc>
                    <a:defRPr/>
                  </a:pPr>
                  <a:endParaRPr lang="en-US" sz="2000" kern="0" dirty="0">
                    <a:solidFill>
                      <a:srgbClr val="39393B"/>
                    </a:solidFill>
                    <a:ea typeface="ＭＳ Ｐゴシック" pitchFamily="34" charset="-128"/>
                  </a:endParaRPr>
                </a:p>
              </p:txBody>
            </p:sp>
            <p:sp>
              <p:nvSpPr>
                <p:cNvPr id="169" name="Freeform 594">
                  <a:extLst>
                    <a:ext uri="{FF2B5EF4-FFF2-40B4-BE49-F238E27FC236}">
                      <a16:creationId xmlns:a16="http://schemas.microsoft.com/office/drawing/2014/main" id="{B5B0B1E2-9126-A548-B35E-E1CE88742D84}"/>
                    </a:ext>
                  </a:extLst>
                </p:cNvPr>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w="9525">
                  <a:noFill/>
                  <a:round/>
                  <a:headEnd/>
                  <a:tailEnd/>
                </a:ln>
              </p:spPr>
              <p:txBody>
                <a:bodyPr/>
                <a:lstStyle/>
                <a:p>
                  <a:pPr defTabSz="1624901" eaLnBrk="0" hangingPunct="0">
                    <a:lnSpc>
                      <a:spcPct val="90000"/>
                    </a:lnSpc>
                    <a:defRPr/>
                  </a:pPr>
                  <a:endParaRPr lang="en-US" sz="2000" kern="0" dirty="0">
                    <a:solidFill>
                      <a:srgbClr val="39393B"/>
                    </a:solidFill>
                    <a:ea typeface="ＭＳ Ｐゴシック" pitchFamily="34" charset="-128"/>
                  </a:endParaRPr>
                </a:p>
              </p:txBody>
            </p:sp>
            <p:sp>
              <p:nvSpPr>
                <p:cNvPr id="170" name="Freeform 595">
                  <a:extLst>
                    <a:ext uri="{FF2B5EF4-FFF2-40B4-BE49-F238E27FC236}">
                      <a16:creationId xmlns:a16="http://schemas.microsoft.com/office/drawing/2014/main" id="{25320734-846E-1C41-88F6-678BBC814E25}"/>
                    </a:ext>
                  </a:extLst>
                </p:cNvPr>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w="9525">
                  <a:noFill/>
                  <a:round/>
                  <a:headEnd/>
                  <a:tailEnd/>
                </a:ln>
              </p:spPr>
              <p:txBody>
                <a:bodyPr/>
                <a:lstStyle/>
                <a:p>
                  <a:pPr defTabSz="1624901" eaLnBrk="0" hangingPunct="0">
                    <a:lnSpc>
                      <a:spcPct val="90000"/>
                    </a:lnSpc>
                    <a:defRPr/>
                  </a:pPr>
                  <a:endParaRPr lang="en-US" sz="2000" kern="0" dirty="0">
                    <a:solidFill>
                      <a:srgbClr val="39393B"/>
                    </a:solidFill>
                    <a:ea typeface="ＭＳ Ｐゴシック" pitchFamily="34" charset="-128"/>
                  </a:endParaRPr>
                </a:p>
              </p:txBody>
            </p:sp>
            <p:sp>
              <p:nvSpPr>
                <p:cNvPr id="171" name="Freeform 596">
                  <a:extLst>
                    <a:ext uri="{FF2B5EF4-FFF2-40B4-BE49-F238E27FC236}">
                      <a16:creationId xmlns:a16="http://schemas.microsoft.com/office/drawing/2014/main" id="{3AD05BB1-380C-CC41-BB31-D4996ACCD211}"/>
                    </a:ext>
                  </a:extLst>
                </p:cNvPr>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w="9525">
                  <a:noFill/>
                  <a:round/>
                  <a:headEnd/>
                  <a:tailEnd/>
                </a:ln>
              </p:spPr>
              <p:txBody>
                <a:bodyPr/>
                <a:lstStyle/>
                <a:p>
                  <a:pPr defTabSz="1624901" eaLnBrk="0" hangingPunct="0">
                    <a:lnSpc>
                      <a:spcPct val="90000"/>
                    </a:lnSpc>
                    <a:defRPr/>
                  </a:pPr>
                  <a:endParaRPr lang="en-US" sz="2000" kern="0" dirty="0">
                    <a:solidFill>
                      <a:srgbClr val="39393B"/>
                    </a:solidFill>
                    <a:ea typeface="ＭＳ Ｐゴシック" pitchFamily="34" charset="-128"/>
                  </a:endParaRPr>
                </a:p>
              </p:txBody>
            </p:sp>
            <p:sp>
              <p:nvSpPr>
                <p:cNvPr id="172" name="Freeform 597">
                  <a:extLst>
                    <a:ext uri="{FF2B5EF4-FFF2-40B4-BE49-F238E27FC236}">
                      <a16:creationId xmlns:a16="http://schemas.microsoft.com/office/drawing/2014/main" id="{17D57529-D696-A242-890A-9E22E815893D}"/>
                    </a:ext>
                  </a:extLst>
                </p:cNvPr>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w="9525">
                  <a:noFill/>
                  <a:round/>
                  <a:headEnd/>
                  <a:tailEnd/>
                </a:ln>
              </p:spPr>
              <p:txBody>
                <a:bodyPr/>
                <a:lstStyle/>
                <a:p>
                  <a:pPr defTabSz="1624901" eaLnBrk="0" hangingPunct="0">
                    <a:lnSpc>
                      <a:spcPct val="90000"/>
                    </a:lnSpc>
                    <a:defRPr/>
                  </a:pPr>
                  <a:endParaRPr lang="en-US" sz="2000" kern="0" dirty="0">
                    <a:solidFill>
                      <a:srgbClr val="39393B"/>
                    </a:solidFill>
                    <a:ea typeface="ＭＳ Ｐゴシック" pitchFamily="34" charset="-128"/>
                  </a:endParaRPr>
                </a:p>
              </p:txBody>
            </p:sp>
            <p:sp>
              <p:nvSpPr>
                <p:cNvPr id="173" name="Freeform 598">
                  <a:extLst>
                    <a:ext uri="{FF2B5EF4-FFF2-40B4-BE49-F238E27FC236}">
                      <a16:creationId xmlns:a16="http://schemas.microsoft.com/office/drawing/2014/main" id="{1413B7E1-3B46-3E4A-B883-2381A1D0023E}"/>
                    </a:ext>
                  </a:extLst>
                </p:cNvPr>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w="9525">
                  <a:noFill/>
                  <a:round/>
                  <a:headEnd/>
                  <a:tailEnd/>
                </a:ln>
              </p:spPr>
              <p:txBody>
                <a:bodyPr/>
                <a:lstStyle/>
                <a:p>
                  <a:pPr defTabSz="1624901" eaLnBrk="0" hangingPunct="0">
                    <a:lnSpc>
                      <a:spcPct val="90000"/>
                    </a:lnSpc>
                    <a:defRPr/>
                  </a:pPr>
                  <a:endParaRPr lang="en-US" sz="2000" kern="0" dirty="0">
                    <a:solidFill>
                      <a:srgbClr val="39393B"/>
                    </a:solidFill>
                    <a:ea typeface="ＭＳ Ｐゴシック" pitchFamily="34" charset="-128"/>
                  </a:endParaRPr>
                </a:p>
              </p:txBody>
            </p:sp>
            <p:sp>
              <p:nvSpPr>
                <p:cNvPr id="174" name="Freeform 599">
                  <a:extLst>
                    <a:ext uri="{FF2B5EF4-FFF2-40B4-BE49-F238E27FC236}">
                      <a16:creationId xmlns:a16="http://schemas.microsoft.com/office/drawing/2014/main" id="{D49239CC-EA44-AD4C-9A2E-AFB285647C25}"/>
                    </a:ext>
                  </a:extLst>
                </p:cNvPr>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w="9525">
                  <a:noFill/>
                  <a:round/>
                  <a:headEnd/>
                  <a:tailEnd/>
                </a:ln>
              </p:spPr>
              <p:txBody>
                <a:bodyPr/>
                <a:lstStyle/>
                <a:p>
                  <a:pPr defTabSz="1624901" eaLnBrk="0" hangingPunct="0">
                    <a:lnSpc>
                      <a:spcPct val="90000"/>
                    </a:lnSpc>
                    <a:defRPr/>
                  </a:pPr>
                  <a:endParaRPr lang="en-US" sz="2000" kern="0" dirty="0">
                    <a:solidFill>
                      <a:srgbClr val="39393B"/>
                    </a:solidFill>
                    <a:ea typeface="ＭＳ Ｐゴシック" pitchFamily="34" charset="-128"/>
                  </a:endParaRPr>
                </a:p>
              </p:txBody>
            </p:sp>
            <p:sp>
              <p:nvSpPr>
                <p:cNvPr id="175" name="Freeform 600">
                  <a:extLst>
                    <a:ext uri="{FF2B5EF4-FFF2-40B4-BE49-F238E27FC236}">
                      <a16:creationId xmlns:a16="http://schemas.microsoft.com/office/drawing/2014/main" id="{9F02CF7F-F551-6242-9B2F-B1EFE8A1C702}"/>
                    </a:ext>
                  </a:extLst>
                </p:cNvPr>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w="9525">
                  <a:noFill/>
                  <a:round/>
                  <a:headEnd/>
                  <a:tailEnd/>
                </a:ln>
              </p:spPr>
              <p:txBody>
                <a:bodyPr/>
                <a:lstStyle/>
                <a:p>
                  <a:pPr defTabSz="1624901" eaLnBrk="0" hangingPunct="0">
                    <a:lnSpc>
                      <a:spcPct val="90000"/>
                    </a:lnSpc>
                    <a:defRPr/>
                  </a:pPr>
                  <a:endParaRPr lang="en-US" sz="2000" kern="0" dirty="0">
                    <a:solidFill>
                      <a:srgbClr val="39393B"/>
                    </a:solidFill>
                    <a:ea typeface="ＭＳ Ｐゴシック" pitchFamily="34" charset="-128"/>
                  </a:endParaRPr>
                </a:p>
              </p:txBody>
            </p:sp>
            <p:sp>
              <p:nvSpPr>
                <p:cNvPr id="176" name="Freeform 601">
                  <a:extLst>
                    <a:ext uri="{FF2B5EF4-FFF2-40B4-BE49-F238E27FC236}">
                      <a16:creationId xmlns:a16="http://schemas.microsoft.com/office/drawing/2014/main" id="{81895F94-9914-A34C-8B63-B29AB0C573B4}"/>
                    </a:ext>
                  </a:extLst>
                </p:cNvPr>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w="9525">
                  <a:noFill/>
                  <a:round/>
                  <a:headEnd/>
                  <a:tailEnd/>
                </a:ln>
              </p:spPr>
              <p:txBody>
                <a:bodyPr/>
                <a:lstStyle/>
                <a:p>
                  <a:pPr defTabSz="1624901" eaLnBrk="0" hangingPunct="0">
                    <a:lnSpc>
                      <a:spcPct val="90000"/>
                    </a:lnSpc>
                    <a:defRPr/>
                  </a:pPr>
                  <a:endParaRPr lang="en-US" sz="2000" kern="0" dirty="0">
                    <a:solidFill>
                      <a:srgbClr val="39393B"/>
                    </a:solidFill>
                    <a:ea typeface="ＭＳ Ｐゴシック" pitchFamily="34" charset="-128"/>
                  </a:endParaRPr>
                </a:p>
              </p:txBody>
            </p:sp>
            <p:sp>
              <p:nvSpPr>
                <p:cNvPr id="177" name="Freeform 602">
                  <a:extLst>
                    <a:ext uri="{FF2B5EF4-FFF2-40B4-BE49-F238E27FC236}">
                      <a16:creationId xmlns:a16="http://schemas.microsoft.com/office/drawing/2014/main" id="{EB5DAC70-D6D6-E549-9C53-939B3BB053D1}"/>
                    </a:ext>
                  </a:extLst>
                </p:cNvPr>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w="9525">
                  <a:noFill/>
                  <a:round/>
                  <a:headEnd/>
                  <a:tailEnd/>
                </a:ln>
              </p:spPr>
              <p:txBody>
                <a:bodyPr/>
                <a:lstStyle/>
                <a:p>
                  <a:pPr defTabSz="1624901" eaLnBrk="0" hangingPunct="0">
                    <a:lnSpc>
                      <a:spcPct val="90000"/>
                    </a:lnSpc>
                    <a:defRPr/>
                  </a:pPr>
                  <a:endParaRPr lang="en-US" sz="2000" kern="0" dirty="0">
                    <a:solidFill>
                      <a:srgbClr val="39393B"/>
                    </a:solidFill>
                    <a:ea typeface="ＭＳ Ｐゴシック" pitchFamily="34" charset="-128"/>
                  </a:endParaRPr>
                </a:p>
              </p:txBody>
            </p:sp>
          </p:grpSp>
        </p:grpSp>
        <p:sp>
          <p:nvSpPr>
            <p:cNvPr id="178" name="TextBox 177">
              <a:extLst>
                <a:ext uri="{FF2B5EF4-FFF2-40B4-BE49-F238E27FC236}">
                  <a16:creationId xmlns:a16="http://schemas.microsoft.com/office/drawing/2014/main" id="{A3621730-B649-4941-B0D6-6EC99400B694}"/>
                </a:ext>
              </a:extLst>
            </p:cNvPr>
            <p:cNvSpPr txBox="1"/>
            <p:nvPr/>
          </p:nvSpPr>
          <p:spPr>
            <a:xfrm>
              <a:off x="1699760" y="2007565"/>
              <a:ext cx="381027" cy="261099"/>
            </a:xfrm>
            <a:prstGeom prst="rect">
              <a:avLst/>
            </a:prstGeom>
            <a:noFill/>
          </p:spPr>
          <p:txBody>
            <a:bodyPr wrap="none" lIns="91415" tIns="45719" rIns="91415" bIns="45719" rtlCol="0">
              <a:spAutoFit/>
            </a:bodyPr>
            <a:lstStyle/>
            <a:p>
              <a:pPr defTabSz="914377">
                <a:defRPr/>
              </a:pPr>
              <a:r>
                <a:rPr lang="en-US" sz="1200" dirty="0">
                  <a:solidFill>
                    <a:srgbClr val="39393B"/>
                  </a:solidFill>
                </a:rPr>
                <a:t>ISE</a:t>
              </a:r>
            </a:p>
          </p:txBody>
        </p:sp>
        <p:sp>
          <p:nvSpPr>
            <p:cNvPr id="179" name="TextBox 178">
              <a:extLst>
                <a:ext uri="{FF2B5EF4-FFF2-40B4-BE49-F238E27FC236}">
                  <a16:creationId xmlns:a16="http://schemas.microsoft.com/office/drawing/2014/main" id="{B5CA1662-9354-7D48-B8BB-B6F7AED9C1F3}"/>
                </a:ext>
              </a:extLst>
            </p:cNvPr>
            <p:cNvSpPr txBox="1"/>
            <p:nvPr/>
          </p:nvSpPr>
          <p:spPr>
            <a:xfrm>
              <a:off x="946466" y="4625584"/>
              <a:ext cx="2690110" cy="307775"/>
            </a:xfrm>
            <a:prstGeom prst="rect">
              <a:avLst/>
            </a:prstGeom>
            <a:noFill/>
          </p:spPr>
          <p:txBody>
            <a:bodyPr wrap="none" lIns="91415" tIns="45719" rIns="91415" bIns="45719" rtlCol="0">
              <a:spAutoFit/>
            </a:bodyPr>
            <a:lstStyle/>
            <a:p>
              <a:pPr defTabSz="914377">
                <a:defRPr/>
              </a:pPr>
              <a:r>
                <a:rPr lang="en-US" sz="1400" dirty="0">
                  <a:solidFill>
                    <a:schemeClr val="tx2"/>
                  </a:solidFill>
                </a:rPr>
                <a:t>Users/Things – Wired/Wireless</a:t>
              </a:r>
            </a:p>
          </p:txBody>
        </p:sp>
        <p:grpSp>
          <p:nvGrpSpPr>
            <p:cNvPr id="232" name="Group 231">
              <a:extLst>
                <a:ext uri="{FF2B5EF4-FFF2-40B4-BE49-F238E27FC236}">
                  <a16:creationId xmlns:a16="http://schemas.microsoft.com/office/drawing/2014/main" id="{11087293-E8F3-6943-B153-AC1998CB4699}"/>
                </a:ext>
              </a:extLst>
            </p:cNvPr>
            <p:cNvGrpSpPr/>
            <p:nvPr/>
          </p:nvGrpSpPr>
          <p:grpSpPr>
            <a:xfrm>
              <a:off x="3434496" y="1851599"/>
              <a:ext cx="3361771" cy="3181672"/>
              <a:chOff x="3916447" y="1832389"/>
              <a:chExt cx="3361771" cy="3181672"/>
            </a:xfrm>
          </p:grpSpPr>
          <p:pic>
            <p:nvPicPr>
              <p:cNvPr id="130" name="Picture 129">
                <a:extLst>
                  <a:ext uri="{FF2B5EF4-FFF2-40B4-BE49-F238E27FC236}">
                    <a16:creationId xmlns:a16="http://schemas.microsoft.com/office/drawing/2014/main" id="{DC499EF8-AE5A-BA48-B8C2-B5D008CB5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6447" y="1832389"/>
                <a:ext cx="3181671" cy="3181672"/>
              </a:xfrm>
              <a:prstGeom prst="rect">
                <a:avLst/>
              </a:prstGeom>
            </p:spPr>
          </p:pic>
          <p:pic>
            <p:nvPicPr>
              <p:cNvPr id="132" name="Picture 2">
                <a:extLst>
                  <a:ext uri="{FF2B5EF4-FFF2-40B4-BE49-F238E27FC236}">
                    <a16:creationId xmlns:a16="http://schemas.microsoft.com/office/drawing/2014/main" id="{C13E685D-AB33-8B48-80C7-4428B8472F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5819" y="2196996"/>
                <a:ext cx="993931" cy="8571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134" name="Group 133">
                <a:extLst>
                  <a:ext uri="{FF2B5EF4-FFF2-40B4-BE49-F238E27FC236}">
                    <a16:creationId xmlns:a16="http://schemas.microsoft.com/office/drawing/2014/main" id="{542E3A64-D121-5B42-A731-0374B97C2814}"/>
                  </a:ext>
                </a:extLst>
              </p:cNvPr>
              <p:cNvGrpSpPr/>
              <p:nvPr/>
            </p:nvGrpSpPr>
            <p:grpSpPr>
              <a:xfrm>
                <a:off x="4780102" y="3200621"/>
                <a:ext cx="1844059" cy="671795"/>
                <a:chOff x="7233005" y="3343005"/>
                <a:chExt cx="2862512" cy="1042819"/>
              </a:xfrm>
            </p:grpSpPr>
            <p:cxnSp>
              <p:nvCxnSpPr>
                <p:cNvPr id="135" name="Straight Connector 134">
                  <a:extLst>
                    <a:ext uri="{FF2B5EF4-FFF2-40B4-BE49-F238E27FC236}">
                      <a16:creationId xmlns:a16="http://schemas.microsoft.com/office/drawing/2014/main" id="{BE64079F-1A8B-BC47-8F9B-575A9DA3A806}"/>
                    </a:ext>
                  </a:extLst>
                </p:cNvPr>
                <p:cNvCxnSpPr/>
                <p:nvPr/>
              </p:nvCxnSpPr>
              <p:spPr>
                <a:xfrm flipH="1">
                  <a:off x="7564572" y="4023556"/>
                  <a:ext cx="694213" cy="216565"/>
                </a:xfrm>
                <a:prstGeom prst="line">
                  <a:avLst/>
                </a:prstGeom>
                <a:noFill/>
                <a:ln w="6350" cap="flat" cmpd="sng" algn="ctr">
                  <a:solidFill>
                    <a:schemeClr val="tx1">
                      <a:lumMod val="60000"/>
                      <a:lumOff val="40000"/>
                    </a:schemeClr>
                  </a:solidFill>
                  <a:prstDash val="solid"/>
                  <a:miter lim="800000"/>
                </a:ln>
                <a:effectLst/>
              </p:spPr>
            </p:cxnSp>
            <p:cxnSp>
              <p:nvCxnSpPr>
                <p:cNvPr id="136" name="Straight Connector 135">
                  <a:extLst>
                    <a:ext uri="{FF2B5EF4-FFF2-40B4-BE49-F238E27FC236}">
                      <a16:creationId xmlns:a16="http://schemas.microsoft.com/office/drawing/2014/main" id="{9626C26B-80B7-7841-AD7B-7523988B5855}"/>
                    </a:ext>
                  </a:extLst>
                </p:cNvPr>
                <p:cNvCxnSpPr/>
                <p:nvPr/>
              </p:nvCxnSpPr>
              <p:spPr>
                <a:xfrm>
                  <a:off x="8258785" y="4023556"/>
                  <a:ext cx="38907" cy="216565"/>
                </a:xfrm>
                <a:prstGeom prst="line">
                  <a:avLst/>
                </a:prstGeom>
                <a:noFill/>
                <a:ln w="6350" cap="flat" cmpd="sng" algn="ctr">
                  <a:solidFill>
                    <a:schemeClr val="tx1">
                      <a:lumMod val="60000"/>
                      <a:lumOff val="40000"/>
                    </a:schemeClr>
                  </a:solidFill>
                  <a:prstDash val="solid"/>
                  <a:miter lim="800000"/>
                </a:ln>
                <a:effectLst/>
              </p:spPr>
            </p:cxnSp>
            <p:cxnSp>
              <p:nvCxnSpPr>
                <p:cNvPr id="137" name="Straight Connector 136">
                  <a:extLst>
                    <a:ext uri="{FF2B5EF4-FFF2-40B4-BE49-F238E27FC236}">
                      <a16:creationId xmlns:a16="http://schemas.microsoft.com/office/drawing/2014/main" id="{F771AD2A-BC5C-D944-A92A-1052343B905B}"/>
                    </a:ext>
                  </a:extLst>
                </p:cNvPr>
                <p:cNvCxnSpPr/>
                <p:nvPr/>
              </p:nvCxnSpPr>
              <p:spPr>
                <a:xfrm>
                  <a:off x="8258785" y="4023556"/>
                  <a:ext cx="772026" cy="216565"/>
                </a:xfrm>
                <a:prstGeom prst="line">
                  <a:avLst/>
                </a:prstGeom>
                <a:noFill/>
                <a:ln w="6350" cap="flat" cmpd="sng" algn="ctr">
                  <a:solidFill>
                    <a:schemeClr val="tx1">
                      <a:lumMod val="60000"/>
                      <a:lumOff val="40000"/>
                    </a:schemeClr>
                  </a:solidFill>
                  <a:prstDash val="solid"/>
                  <a:miter lim="800000"/>
                </a:ln>
                <a:effectLst/>
              </p:spPr>
            </p:cxnSp>
            <p:cxnSp>
              <p:nvCxnSpPr>
                <p:cNvPr id="138" name="Straight Connector 137">
                  <a:extLst>
                    <a:ext uri="{FF2B5EF4-FFF2-40B4-BE49-F238E27FC236}">
                      <a16:creationId xmlns:a16="http://schemas.microsoft.com/office/drawing/2014/main" id="{BE1CE416-04C0-0E44-B469-3E4AD8B700E4}"/>
                    </a:ext>
                  </a:extLst>
                </p:cNvPr>
                <p:cNvCxnSpPr/>
                <p:nvPr/>
              </p:nvCxnSpPr>
              <p:spPr>
                <a:xfrm>
                  <a:off x="8258785" y="4023556"/>
                  <a:ext cx="1505146" cy="216565"/>
                </a:xfrm>
                <a:prstGeom prst="line">
                  <a:avLst/>
                </a:prstGeom>
                <a:noFill/>
                <a:ln w="6350" cap="flat" cmpd="sng" algn="ctr">
                  <a:solidFill>
                    <a:schemeClr val="tx1">
                      <a:lumMod val="60000"/>
                      <a:lumOff val="40000"/>
                    </a:schemeClr>
                  </a:solidFill>
                  <a:prstDash val="solid"/>
                  <a:miter lim="800000"/>
                </a:ln>
                <a:effectLst/>
              </p:spPr>
            </p:cxnSp>
            <p:cxnSp>
              <p:nvCxnSpPr>
                <p:cNvPr id="139" name="Straight Connector 138">
                  <a:extLst>
                    <a:ext uri="{FF2B5EF4-FFF2-40B4-BE49-F238E27FC236}">
                      <a16:creationId xmlns:a16="http://schemas.microsoft.com/office/drawing/2014/main" id="{15C8A82B-B5B2-BA48-B316-ED8E102B1D57}"/>
                    </a:ext>
                  </a:extLst>
                </p:cNvPr>
                <p:cNvCxnSpPr/>
                <p:nvPr/>
              </p:nvCxnSpPr>
              <p:spPr>
                <a:xfrm>
                  <a:off x="9069717" y="4025452"/>
                  <a:ext cx="694213" cy="216565"/>
                </a:xfrm>
                <a:prstGeom prst="line">
                  <a:avLst/>
                </a:prstGeom>
                <a:noFill/>
                <a:ln w="6350" cap="flat" cmpd="sng" algn="ctr">
                  <a:solidFill>
                    <a:schemeClr val="tx1">
                      <a:lumMod val="60000"/>
                      <a:lumOff val="40000"/>
                    </a:schemeClr>
                  </a:solidFill>
                  <a:prstDash val="solid"/>
                  <a:miter lim="800000"/>
                </a:ln>
                <a:effectLst/>
              </p:spPr>
            </p:cxnSp>
            <p:cxnSp>
              <p:nvCxnSpPr>
                <p:cNvPr id="140" name="Straight Connector 139">
                  <a:extLst>
                    <a:ext uri="{FF2B5EF4-FFF2-40B4-BE49-F238E27FC236}">
                      <a16:creationId xmlns:a16="http://schemas.microsoft.com/office/drawing/2014/main" id="{5E174B2D-3AA1-8D4E-B66E-9280A52CDC0F}"/>
                    </a:ext>
                  </a:extLst>
                </p:cNvPr>
                <p:cNvCxnSpPr/>
                <p:nvPr/>
              </p:nvCxnSpPr>
              <p:spPr>
                <a:xfrm flipH="1">
                  <a:off x="9030811" y="4025452"/>
                  <a:ext cx="38907" cy="216565"/>
                </a:xfrm>
                <a:prstGeom prst="line">
                  <a:avLst/>
                </a:prstGeom>
                <a:noFill/>
                <a:ln w="6350" cap="flat" cmpd="sng" algn="ctr">
                  <a:solidFill>
                    <a:schemeClr val="tx1">
                      <a:lumMod val="60000"/>
                      <a:lumOff val="40000"/>
                    </a:schemeClr>
                  </a:solidFill>
                  <a:prstDash val="solid"/>
                  <a:miter lim="800000"/>
                </a:ln>
                <a:effectLst/>
              </p:spPr>
            </p:cxnSp>
            <p:cxnSp>
              <p:nvCxnSpPr>
                <p:cNvPr id="141" name="Straight Connector 140">
                  <a:extLst>
                    <a:ext uri="{FF2B5EF4-FFF2-40B4-BE49-F238E27FC236}">
                      <a16:creationId xmlns:a16="http://schemas.microsoft.com/office/drawing/2014/main" id="{4BAA2315-0DCB-7B46-9A56-B006AD721ED5}"/>
                    </a:ext>
                  </a:extLst>
                </p:cNvPr>
                <p:cNvCxnSpPr/>
                <p:nvPr/>
              </p:nvCxnSpPr>
              <p:spPr>
                <a:xfrm flipH="1">
                  <a:off x="8297691" y="4025452"/>
                  <a:ext cx="772026" cy="216565"/>
                </a:xfrm>
                <a:prstGeom prst="line">
                  <a:avLst/>
                </a:prstGeom>
                <a:noFill/>
                <a:ln w="6350" cap="flat" cmpd="sng" algn="ctr">
                  <a:solidFill>
                    <a:schemeClr val="tx1">
                      <a:lumMod val="60000"/>
                      <a:lumOff val="40000"/>
                    </a:schemeClr>
                  </a:solidFill>
                  <a:prstDash val="solid"/>
                  <a:miter lim="800000"/>
                </a:ln>
                <a:effectLst/>
              </p:spPr>
            </p:cxnSp>
            <p:cxnSp>
              <p:nvCxnSpPr>
                <p:cNvPr id="142" name="Straight Connector 141">
                  <a:extLst>
                    <a:ext uri="{FF2B5EF4-FFF2-40B4-BE49-F238E27FC236}">
                      <a16:creationId xmlns:a16="http://schemas.microsoft.com/office/drawing/2014/main" id="{1CEE4064-5D06-E944-9FDB-B43FD81FC186}"/>
                    </a:ext>
                  </a:extLst>
                </p:cNvPr>
                <p:cNvCxnSpPr/>
                <p:nvPr/>
              </p:nvCxnSpPr>
              <p:spPr>
                <a:xfrm flipH="1">
                  <a:off x="7564572" y="4025452"/>
                  <a:ext cx="1505146" cy="216565"/>
                </a:xfrm>
                <a:prstGeom prst="line">
                  <a:avLst/>
                </a:prstGeom>
                <a:noFill/>
                <a:ln w="6350" cap="flat" cmpd="sng" algn="ctr">
                  <a:solidFill>
                    <a:schemeClr val="tx1">
                      <a:lumMod val="60000"/>
                      <a:lumOff val="40000"/>
                    </a:schemeClr>
                  </a:solidFill>
                  <a:prstDash val="solid"/>
                  <a:miter lim="800000"/>
                </a:ln>
                <a:effectLst/>
              </p:spPr>
            </p:cxnSp>
            <p:grpSp>
              <p:nvGrpSpPr>
                <p:cNvPr id="143" name="Group 142">
                  <a:extLst>
                    <a:ext uri="{FF2B5EF4-FFF2-40B4-BE49-F238E27FC236}">
                      <a16:creationId xmlns:a16="http://schemas.microsoft.com/office/drawing/2014/main" id="{81EC11A0-120C-3849-8BE3-85AAA88DB93E}"/>
                    </a:ext>
                  </a:extLst>
                </p:cNvPr>
                <p:cNvGrpSpPr/>
                <p:nvPr/>
              </p:nvGrpSpPr>
              <p:grpSpPr>
                <a:xfrm>
                  <a:off x="7233005" y="4240126"/>
                  <a:ext cx="2862512" cy="145698"/>
                  <a:chOff x="5983534" y="5018408"/>
                  <a:chExt cx="4554585" cy="256612"/>
                </a:xfrm>
                <a:noFill/>
              </p:grpSpPr>
              <p:pic>
                <p:nvPicPr>
                  <p:cNvPr id="146" name="Picture 3" descr="C:\Users\rmuta\Desktop\leaf.png">
                    <a:extLst>
                      <a:ext uri="{FF2B5EF4-FFF2-40B4-BE49-F238E27FC236}">
                        <a16:creationId xmlns:a16="http://schemas.microsoft.com/office/drawing/2014/main" id="{62ACAF60-5D21-F741-A98E-DFDEC5E3C7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83534" y="5018408"/>
                    <a:ext cx="1055153" cy="256612"/>
                  </a:xfrm>
                  <a:prstGeom prst="rect">
                    <a:avLst/>
                  </a:prstGeom>
                  <a:grpFill/>
                  <a:extLst/>
                </p:spPr>
              </p:pic>
              <p:pic>
                <p:nvPicPr>
                  <p:cNvPr id="147" name="Picture 3" descr="C:\Users\rmuta\Desktop\leaf.png">
                    <a:extLst>
                      <a:ext uri="{FF2B5EF4-FFF2-40B4-BE49-F238E27FC236}">
                        <a16:creationId xmlns:a16="http://schemas.microsoft.com/office/drawing/2014/main" id="{2A5B7651-6D8B-EF43-9CC9-2509B5C2B4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50011" y="5018408"/>
                    <a:ext cx="1055153" cy="256612"/>
                  </a:xfrm>
                  <a:prstGeom prst="rect">
                    <a:avLst/>
                  </a:prstGeom>
                  <a:grpFill/>
                  <a:extLst/>
                </p:spPr>
              </p:pic>
              <p:pic>
                <p:nvPicPr>
                  <p:cNvPr id="148" name="Picture 3" descr="C:\Users\rmuta\Desktop\leaf.png">
                    <a:extLst>
                      <a:ext uri="{FF2B5EF4-FFF2-40B4-BE49-F238E27FC236}">
                        <a16:creationId xmlns:a16="http://schemas.microsoft.com/office/drawing/2014/main" id="{7A9EBF3B-76C3-9F41-AF7C-3AA8760456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6488" y="5018408"/>
                    <a:ext cx="1055153" cy="256612"/>
                  </a:xfrm>
                  <a:prstGeom prst="rect">
                    <a:avLst/>
                  </a:prstGeom>
                  <a:grpFill/>
                  <a:extLst/>
                </p:spPr>
              </p:pic>
              <p:pic>
                <p:nvPicPr>
                  <p:cNvPr id="149" name="Picture 3" descr="C:\Users\rmuta\Desktop\leaf.png">
                    <a:extLst>
                      <a:ext uri="{FF2B5EF4-FFF2-40B4-BE49-F238E27FC236}">
                        <a16:creationId xmlns:a16="http://schemas.microsoft.com/office/drawing/2014/main" id="{6E06C1AE-B6C4-F640-B7C9-059892D3C59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82966" y="5018408"/>
                    <a:ext cx="1055153" cy="256612"/>
                  </a:xfrm>
                  <a:prstGeom prst="rect">
                    <a:avLst/>
                  </a:prstGeom>
                  <a:grpFill/>
                  <a:extLst/>
                </p:spPr>
              </p:pic>
            </p:grpSp>
            <p:pic>
              <p:nvPicPr>
                <p:cNvPr id="144" name="Picture 2" descr="C:\Users\rmuta\Desktop\spine.png">
                  <a:extLst>
                    <a:ext uri="{FF2B5EF4-FFF2-40B4-BE49-F238E27FC236}">
                      <a16:creationId xmlns:a16="http://schemas.microsoft.com/office/drawing/2014/main" id="{CE00DD08-54BD-564A-B9BC-0E6418B5BC7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68362" y="3343005"/>
                  <a:ext cx="580950" cy="691092"/>
                </a:xfrm>
                <a:prstGeom prst="rect">
                  <a:avLst/>
                </a:prstGeom>
                <a:noFill/>
                <a:extLst/>
              </p:spPr>
            </p:pic>
            <p:pic>
              <p:nvPicPr>
                <p:cNvPr id="145" name="Picture 2" descr="C:\Users\rmuta\Desktop\spine.png">
                  <a:extLst>
                    <a:ext uri="{FF2B5EF4-FFF2-40B4-BE49-F238E27FC236}">
                      <a16:creationId xmlns:a16="http://schemas.microsoft.com/office/drawing/2014/main" id="{9E4D993B-993E-5D44-B6A3-EF3ED688CA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79295" y="3343005"/>
                  <a:ext cx="580950" cy="691092"/>
                </a:xfrm>
                <a:prstGeom prst="rect">
                  <a:avLst/>
                </a:prstGeom>
                <a:noFill/>
                <a:extLst/>
              </p:spPr>
            </p:pic>
          </p:grpSp>
          <p:sp>
            <p:nvSpPr>
              <p:cNvPr id="150" name="TextBox 149">
                <a:extLst>
                  <a:ext uri="{FF2B5EF4-FFF2-40B4-BE49-F238E27FC236}">
                    <a16:creationId xmlns:a16="http://schemas.microsoft.com/office/drawing/2014/main" id="{6E923B85-E73E-D74D-A4A5-B14A2167979C}"/>
                  </a:ext>
                </a:extLst>
              </p:cNvPr>
              <p:cNvSpPr txBox="1"/>
              <p:nvPr/>
            </p:nvSpPr>
            <p:spPr>
              <a:xfrm>
                <a:off x="5479708" y="2007565"/>
                <a:ext cx="405202" cy="261099"/>
              </a:xfrm>
              <a:prstGeom prst="rect">
                <a:avLst/>
              </a:prstGeom>
              <a:noFill/>
            </p:spPr>
            <p:txBody>
              <a:bodyPr wrap="none" lIns="91415" tIns="45719" rIns="91415" bIns="45719" rtlCol="0">
                <a:spAutoFit/>
              </a:bodyPr>
              <a:lstStyle/>
              <a:p>
                <a:pPr defTabSz="914377">
                  <a:defRPr/>
                </a:pPr>
                <a:r>
                  <a:rPr lang="en-US" sz="1200" dirty="0">
                    <a:solidFill>
                      <a:srgbClr val="39393B"/>
                    </a:solidFill>
                  </a:rPr>
                  <a:t>ACI</a:t>
                </a:r>
              </a:p>
            </p:txBody>
          </p:sp>
          <p:sp>
            <p:nvSpPr>
              <p:cNvPr id="180" name="TextBox 179">
                <a:extLst>
                  <a:ext uri="{FF2B5EF4-FFF2-40B4-BE49-F238E27FC236}">
                    <a16:creationId xmlns:a16="http://schemas.microsoft.com/office/drawing/2014/main" id="{9B1E1B17-F50B-604F-8ECF-866A4AED28A0}"/>
                  </a:ext>
                </a:extLst>
              </p:cNvPr>
              <p:cNvSpPr txBox="1"/>
              <p:nvPr/>
            </p:nvSpPr>
            <p:spPr>
              <a:xfrm>
                <a:off x="4549636" y="4607935"/>
                <a:ext cx="2728582" cy="307775"/>
              </a:xfrm>
              <a:prstGeom prst="rect">
                <a:avLst/>
              </a:prstGeom>
              <a:noFill/>
            </p:spPr>
            <p:txBody>
              <a:bodyPr wrap="none" lIns="91415" tIns="45719" rIns="91415" bIns="45719" rtlCol="0">
                <a:spAutoFit/>
              </a:bodyPr>
              <a:lstStyle/>
              <a:p>
                <a:pPr defTabSz="914377">
                  <a:defRPr/>
                </a:pPr>
                <a:r>
                  <a:rPr lang="en-US" sz="1400" dirty="0">
                    <a:solidFill>
                      <a:schemeClr val="tx2"/>
                    </a:solidFill>
                  </a:rPr>
                  <a:t>Data Center – Servers &amp; Apps</a:t>
                </a:r>
              </a:p>
            </p:txBody>
          </p:sp>
          <p:grpSp>
            <p:nvGrpSpPr>
              <p:cNvPr id="181" name="Group 180">
                <a:extLst>
                  <a:ext uri="{FF2B5EF4-FFF2-40B4-BE49-F238E27FC236}">
                    <a16:creationId xmlns:a16="http://schemas.microsoft.com/office/drawing/2014/main" id="{CBB0EBEE-A7ED-9E43-8268-FA897500F6A9}"/>
                  </a:ext>
                </a:extLst>
              </p:cNvPr>
              <p:cNvGrpSpPr/>
              <p:nvPr/>
            </p:nvGrpSpPr>
            <p:grpSpPr>
              <a:xfrm>
                <a:off x="5561696" y="4042842"/>
                <a:ext cx="105138" cy="25892"/>
                <a:chOff x="8066395" y="4723344"/>
                <a:chExt cx="163204" cy="40192"/>
              </a:xfrm>
            </p:grpSpPr>
            <p:sp>
              <p:nvSpPr>
                <p:cNvPr id="182" name="Oval 181">
                  <a:extLst>
                    <a:ext uri="{FF2B5EF4-FFF2-40B4-BE49-F238E27FC236}">
                      <a16:creationId xmlns:a16="http://schemas.microsoft.com/office/drawing/2014/main" id="{55AE9F16-C847-814C-B9AE-69DBE26B4C2A}"/>
                    </a:ext>
                  </a:extLst>
                </p:cNvPr>
                <p:cNvSpPr/>
                <p:nvPr/>
              </p:nvSpPr>
              <p:spPr>
                <a:xfrm rot="16200000">
                  <a:off x="8081566" y="4709310"/>
                  <a:ext cx="39055" cy="69397"/>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defTabSz="914377">
                    <a:defRPr/>
                  </a:pPr>
                  <a:endParaRPr lang="en-US" sz="1200" dirty="0">
                    <a:solidFill>
                      <a:srgbClr val="FFFFFF"/>
                    </a:solidFill>
                  </a:endParaRPr>
                </a:p>
              </p:txBody>
            </p:sp>
            <p:sp>
              <p:nvSpPr>
                <p:cNvPr id="183" name="Oval 182">
                  <a:extLst>
                    <a:ext uri="{FF2B5EF4-FFF2-40B4-BE49-F238E27FC236}">
                      <a16:creationId xmlns:a16="http://schemas.microsoft.com/office/drawing/2014/main" id="{3FFF0EDF-9E81-124D-BA39-5208B637EFDE}"/>
                    </a:ext>
                  </a:extLst>
                </p:cNvPr>
                <p:cNvSpPr/>
                <p:nvPr/>
              </p:nvSpPr>
              <p:spPr>
                <a:xfrm rot="16200000">
                  <a:off x="8175373" y="4708173"/>
                  <a:ext cx="39055" cy="69397"/>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defTabSz="914377">
                    <a:defRPr/>
                  </a:pPr>
                  <a:endParaRPr lang="en-US" sz="1200" dirty="0">
                    <a:solidFill>
                      <a:srgbClr val="FFFFFF"/>
                    </a:solidFill>
                  </a:endParaRPr>
                </a:p>
              </p:txBody>
            </p:sp>
          </p:grpSp>
          <p:sp>
            <p:nvSpPr>
              <p:cNvPr id="184" name="Rounded Rectangle 183">
                <a:extLst>
                  <a:ext uri="{FF2B5EF4-FFF2-40B4-BE49-F238E27FC236}">
                    <a16:creationId xmlns:a16="http://schemas.microsoft.com/office/drawing/2014/main" id="{53F95064-F4CF-0D40-A626-42F1CAF1EA20}"/>
                  </a:ext>
                </a:extLst>
              </p:cNvPr>
              <p:cNvSpPr/>
              <p:nvPr/>
            </p:nvSpPr>
            <p:spPr>
              <a:xfrm>
                <a:off x="5740395" y="3940144"/>
                <a:ext cx="501066" cy="230363"/>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defTabSz="914377">
                  <a:defRPr/>
                </a:pPr>
                <a:r>
                  <a:rPr lang="en-US" sz="1000" dirty="0">
                    <a:solidFill>
                      <a:srgbClr val="FFFFFF"/>
                    </a:solidFill>
                  </a:rPr>
                  <a:t>EXT-EPG3</a:t>
                </a:r>
                <a:endParaRPr lang="en-US" sz="1200" dirty="0">
                  <a:solidFill>
                    <a:srgbClr val="FFFFFF"/>
                  </a:solidFill>
                </a:endParaRPr>
              </a:p>
            </p:txBody>
          </p:sp>
          <p:sp>
            <p:nvSpPr>
              <p:cNvPr id="185" name="Rounded Rectangle 184">
                <a:extLst>
                  <a:ext uri="{FF2B5EF4-FFF2-40B4-BE49-F238E27FC236}">
                    <a16:creationId xmlns:a16="http://schemas.microsoft.com/office/drawing/2014/main" id="{6578242F-18AE-C045-86B2-9AF6947815F0}"/>
                  </a:ext>
                </a:extLst>
              </p:cNvPr>
              <p:cNvSpPr/>
              <p:nvPr/>
            </p:nvSpPr>
            <p:spPr>
              <a:xfrm>
                <a:off x="5012175" y="3940240"/>
                <a:ext cx="501066" cy="230363"/>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defTabSz="914377">
                  <a:defRPr/>
                </a:pPr>
                <a:r>
                  <a:rPr lang="en-US" sz="1000" dirty="0">
                    <a:solidFill>
                      <a:srgbClr val="FFFFFF"/>
                    </a:solidFill>
                  </a:rPr>
                  <a:t>EXT-EPG1</a:t>
                </a:r>
                <a:endParaRPr lang="en-US" sz="1200" dirty="0">
                  <a:solidFill>
                    <a:srgbClr val="FFFFFF"/>
                  </a:solidFill>
                </a:endParaRPr>
              </a:p>
            </p:txBody>
          </p:sp>
        </p:grpSp>
        <p:sp>
          <p:nvSpPr>
            <p:cNvPr id="186" name="TextBox 185">
              <a:extLst>
                <a:ext uri="{FF2B5EF4-FFF2-40B4-BE49-F238E27FC236}">
                  <a16:creationId xmlns:a16="http://schemas.microsoft.com/office/drawing/2014/main" id="{CB302056-2D38-EF45-ACF9-9E4E21948278}"/>
                </a:ext>
              </a:extLst>
            </p:cNvPr>
            <p:cNvSpPr txBox="1"/>
            <p:nvPr/>
          </p:nvSpPr>
          <p:spPr>
            <a:xfrm>
              <a:off x="962514" y="3966992"/>
              <a:ext cx="1876915" cy="261099"/>
            </a:xfrm>
            <a:prstGeom prst="rect">
              <a:avLst/>
            </a:prstGeom>
            <a:noFill/>
          </p:spPr>
          <p:txBody>
            <a:bodyPr wrap="none" lIns="91415" tIns="45719" rIns="91415" bIns="45719" rtlCol="0">
              <a:spAutoFit/>
            </a:bodyPr>
            <a:lstStyle/>
            <a:p>
              <a:pPr defTabSz="914377">
                <a:defRPr/>
              </a:pPr>
              <a:r>
                <a:rPr lang="en-US" sz="1200" dirty="0">
                  <a:solidFill>
                    <a:srgbClr val="214794"/>
                  </a:solidFill>
                </a:rPr>
                <a:t>Cisco SD-Access Domain</a:t>
              </a:r>
            </a:p>
          </p:txBody>
        </p:sp>
        <p:grpSp>
          <p:nvGrpSpPr>
            <p:cNvPr id="187" name="Group 186">
              <a:extLst>
                <a:ext uri="{FF2B5EF4-FFF2-40B4-BE49-F238E27FC236}">
                  <a16:creationId xmlns:a16="http://schemas.microsoft.com/office/drawing/2014/main" id="{86743DAF-A5ED-6846-B2C4-4071C7DCF131}"/>
                </a:ext>
              </a:extLst>
            </p:cNvPr>
            <p:cNvGrpSpPr/>
            <p:nvPr/>
          </p:nvGrpSpPr>
          <p:grpSpPr>
            <a:xfrm>
              <a:off x="1072110" y="3025714"/>
              <a:ext cx="1521795" cy="930854"/>
              <a:chOff x="1884959" y="3108130"/>
              <a:chExt cx="2362264" cy="1444953"/>
            </a:xfrm>
          </p:grpSpPr>
          <p:sp>
            <p:nvSpPr>
              <p:cNvPr id="188" name="Freeform 187">
                <a:extLst>
                  <a:ext uri="{FF2B5EF4-FFF2-40B4-BE49-F238E27FC236}">
                    <a16:creationId xmlns:a16="http://schemas.microsoft.com/office/drawing/2014/main" id="{13C623B0-33A6-044C-82C7-03AFF8220F86}"/>
                  </a:ext>
                </a:extLst>
              </p:cNvPr>
              <p:cNvSpPr>
                <a:spLocks/>
              </p:cNvSpPr>
              <p:nvPr/>
            </p:nvSpPr>
            <p:spPr bwMode="auto">
              <a:xfrm rot="2521535" flipH="1">
                <a:off x="3591141" y="3298236"/>
                <a:ext cx="654901" cy="388202"/>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lumMod val="25000"/>
                  <a:lumOff val="75000"/>
                </a:schemeClr>
              </a:solidFill>
              <a:ln w="12700" cap="flat" cmpd="sng" algn="ctr">
                <a:noFill/>
                <a:prstDash val="solid"/>
              </a:ln>
              <a:effectLst/>
            </p:spPr>
            <p:txBody>
              <a:bodyPr lIns="121893" tIns="60947" rIns="121893" bIns="60947" rtlCol="0" anchor="ctr"/>
              <a:lstStyle/>
              <a:p>
                <a:pPr algn="ctr" defTabSz="608926">
                  <a:defRPr/>
                </a:pPr>
                <a:endParaRPr lang="en-US" sz="1200" kern="0" dirty="0">
                  <a:solidFill>
                    <a:srgbClr val="A6A6A6">
                      <a:lumMod val="50000"/>
                    </a:srgbClr>
                  </a:solidFill>
                </a:endParaRPr>
              </a:p>
            </p:txBody>
          </p:sp>
          <p:grpSp>
            <p:nvGrpSpPr>
              <p:cNvPr id="189" name="Group 188">
                <a:extLst>
                  <a:ext uri="{FF2B5EF4-FFF2-40B4-BE49-F238E27FC236}">
                    <a16:creationId xmlns:a16="http://schemas.microsoft.com/office/drawing/2014/main" id="{36F418E9-B0EF-F24F-A138-39C8BF5562FB}"/>
                  </a:ext>
                </a:extLst>
              </p:cNvPr>
              <p:cNvGrpSpPr>
                <a:grpSpLocks noChangeAspect="1"/>
              </p:cNvGrpSpPr>
              <p:nvPr/>
            </p:nvGrpSpPr>
            <p:grpSpPr>
              <a:xfrm>
                <a:off x="2402472" y="3898356"/>
                <a:ext cx="220813" cy="217234"/>
                <a:chOff x="5913932" y="2761272"/>
                <a:chExt cx="324229" cy="324229"/>
              </a:xfrm>
            </p:grpSpPr>
            <p:sp>
              <p:nvSpPr>
                <p:cNvPr id="225" name="Rectangle 224">
                  <a:extLst>
                    <a:ext uri="{FF2B5EF4-FFF2-40B4-BE49-F238E27FC236}">
                      <a16:creationId xmlns:a16="http://schemas.microsoft.com/office/drawing/2014/main" id="{6D8BD294-888D-9444-8C72-96954C9AB323}"/>
                    </a:ext>
                  </a:extLst>
                </p:cNvPr>
                <p:cNvSpPr/>
                <p:nvPr/>
              </p:nvSpPr>
              <p:spPr>
                <a:xfrm>
                  <a:off x="5954725" y="2806700"/>
                  <a:ext cx="264436" cy="236456"/>
                </a:xfrm>
                <a:prstGeom prst="rect">
                  <a:avLst/>
                </a:prstGeom>
                <a:solidFill>
                  <a:srgbClr val="FFFFFF"/>
                </a:solidFill>
                <a:ln w="25400" cap="flat" cmpd="sng" algn="ctr">
                  <a:noFill/>
                  <a:prstDash val="solid"/>
                </a:ln>
                <a:effectLst/>
              </p:spPr>
              <p:txBody>
                <a:bodyPr rtlCol="0" anchor="ctr"/>
                <a:lstStyle/>
                <a:p>
                  <a:pPr algn="ctr" defTabSz="608926">
                    <a:defRPr/>
                  </a:pPr>
                  <a:endParaRPr lang="en-US" sz="1200" kern="0" dirty="0">
                    <a:solidFill>
                      <a:srgbClr val="A6A6A6">
                        <a:lumMod val="50000"/>
                      </a:srgbClr>
                    </a:solidFill>
                  </a:endParaRPr>
                </a:p>
              </p:txBody>
            </p:sp>
            <p:sp>
              <p:nvSpPr>
                <p:cNvPr id="226" name="Rounded Rectangle 25">
                  <a:extLst>
                    <a:ext uri="{FF2B5EF4-FFF2-40B4-BE49-F238E27FC236}">
                      <a16:creationId xmlns:a16="http://schemas.microsoft.com/office/drawing/2014/main" id="{B9352E0A-049C-4F4A-98CC-BBF5A37B133D}"/>
                    </a:ext>
                  </a:extLst>
                </p:cNvPr>
                <p:cNvSpPr/>
                <p:nvPr/>
              </p:nvSpPr>
              <p:spPr>
                <a:xfrm>
                  <a:off x="5913932" y="2761272"/>
                  <a:ext cx="324229" cy="324229"/>
                </a:xfrm>
                <a:custGeom>
                  <a:avLst/>
                  <a:gdLst/>
                  <a:ahLst/>
                  <a:cxnLst/>
                  <a:rect l="l" t="t" r="r" b="b"/>
                  <a:pathLst>
                    <a:path w="1123462" h="1123462">
                      <a:moveTo>
                        <a:pt x="758801" y="661837"/>
                      </a:moveTo>
                      <a:cubicBezTo>
                        <a:pt x="749648" y="661762"/>
                        <a:pt x="740466" y="665180"/>
                        <a:pt x="733427" y="672107"/>
                      </a:cubicBezTo>
                      <a:cubicBezTo>
                        <a:pt x="719346" y="685961"/>
                        <a:pt x="719161" y="708607"/>
                        <a:pt x="733016" y="722687"/>
                      </a:cubicBezTo>
                      <a:lnTo>
                        <a:pt x="753910" y="743923"/>
                      </a:lnTo>
                      <a:lnTo>
                        <a:pt x="542733" y="743923"/>
                      </a:lnTo>
                      <a:cubicBezTo>
                        <a:pt x="532857" y="743923"/>
                        <a:pt x="523914" y="747926"/>
                        <a:pt x="517443" y="754399"/>
                      </a:cubicBezTo>
                      <a:lnTo>
                        <a:pt x="506967" y="779690"/>
                      </a:lnTo>
                      <a:lnTo>
                        <a:pt x="517443" y="804981"/>
                      </a:lnTo>
                      <a:cubicBezTo>
                        <a:pt x="523916" y="811453"/>
                        <a:pt x="532858" y="815458"/>
                        <a:pt x="542734" y="815457"/>
                      </a:cubicBezTo>
                      <a:lnTo>
                        <a:pt x="753910" y="815457"/>
                      </a:lnTo>
                      <a:lnTo>
                        <a:pt x="733016" y="836693"/>
                      </a:lnTo>
                      <a:cubicBezTo>
                        <a:pt x="719162" y="850774"/>
                        <a:pt x="719346" y="873420"/>
                        <a:pt x="733426" y="887274"/>
                      </a:cubicBezTo>
                      <a:cubicBezTo>
                        <a:pt x="747507" y="901128"/>
                        <a:pt x="770153" y="900944"/>
                        <a:pt x="784007" y="886863"/>
                      </a:cubicBezTo>
                      <a:lnTo>
                        <a:pt x="864319" y="805239"/>
                      </a:lnTo>
                      <a:lnTo>
                        <a:pt x="869302" y="797600"/>
                      </a:lnTo>
                      <a:lnTo>
                        <a:pt x="871992" y="793612"/>
                      </a:lnTo>
                      <a:lnTo>
                        <a:pt x="872069" y="793358"/>
                      </a:lnTo>
                      <a:lnTo>
                        <a:pt x="872080" y="793343"/>
                      </a:lnTo>
                      <a:lnTo>
                        <a:pt x="872088" y="793303"/>
                      </a:lnTo>
                      <a:lnTo>
                        <a:pt x="874076" y="786899"/>
                      </a:lnTo>
                      <a:cubicBezTo>
                        <a:pt x="874552" y="784570"/>
                        <a:pt x="874802" y="782160"/>
                        <a:pt x="874802" y="779690"/>
                      </a:cubicBezTo>
                      <a:cubicBezTo>
                        <a:pt x="874801" y="777222"/>
                        <a:pt x="874552" y="774810"/>
                        <a:pt x="874075" y="772482"/>
                      </a:cubicBezTo>
                      <a:lnTo>
                        <a:pt x="872087" y="766077"/>
                      </a:lnTo>
                      <a:lnTo>
                        <a:pt x="872080" y="766038"/>
                      </a:lnTo>
                      <a:lnTo>
                        <a:pt x="872070" y="766023"/>
                      </a:lnTo>
                      <a:lnTo>
                        <a:pt x="871992" y="765768"/>
                      </a:lnTo>
                      <a:lnTo>
                        <a:pt x="869291" y="761764"/>
                      </a:lnTo>
                      <a:lnTo>
                        <a:pt x="864318" y="754142"/>
                      </a:lnTo>
                      <a:lnTo>
                        <a:pt x="784006" y="672518"/>
                      </a:lnTo>
                      <a:cubicBezTo>
                        <a:pt x="777079" y="665477"/>
                        <a:pt x="767954" y="661911"/>
                        <a:pt x="758801" y="661837"/>
                      </a:cubicBezTo>
                      <a:close/>
                      <a:moveTo>
                        <a:pt x="364661" y="558282"/>
                      </a:moveTo>
                      <a:cubicBezTo>
                        <a:pt x="355509" y="558355"/>
                        <a:pt x="346384" y="561922"/>
                        <a:pt x="339457" y="568962"/>
                      </a:cubicBezTo>
                      <a:lnTo>
                        <a:pt x="259145" y="650587"/>
                      </a:lnTo>
                      <a:lnTo>
                        <a:pt x="254172" y="658209"/>
                      </a:lnTo>
                      <a:lnTo>
                        <a:pt x="251473" y="662213"/>
                      </a:lnTo>
                      <a:lnTo>
                        <a:pt x="251394" y="662469"/>
                      </a:lnTo>
                      <a:lnTo>
                        <a:pt x="251384" y="662482"/>
                      </a:lnTo>
                      <a:lnTo>
                        <a:pt x="251377" y="662522"/>
                      </a:lnTo>
                      <a:lnTo>
                        <a:pt x="249388" y="668927"/>
                      </a:lnTo>
                      <a:cubicBezTo>
                        <a:pt x="248912" y="671255"/>
                        <a:pt x="248662" y="673667"/>
                        <a:pt x="248662" y="676135"/>
                      </a:cubicBezTo>
                      <a:cubicBezTo>
                        <a:pt x="248662" y="678605"/>
                        <a:pt x="248913" y="681015"/>
                        <a:pt x="249389" y="683344"/>
                      </a:cubicBezTo>
                      <a:lnTo>
                        <a:pt x="251377" y="689748"/>
                      </a:lnTo>
                      <a:lnTo>
                        <a:pt x="251383" y="689789"/>
                      </a:lnTo>
                      <a:lnTo>
                        <a:pt x="251393" y="689803"/>
                      </a:lnTo>
                      <a:lnTo>
                        <a:pt x="251473" y="690057"/>
                      </a:lnTo>
                      <a:lnTo>
                        <a:pt x="254161" y="694045"/>
                      </a:lnTo>
                      <a:lnTo>
                        <a:pt x="259145" y="701683"/>
                      </a:lnTo>
                      <a:lnTo>
                        <a:pt x="339457" y="783309"/>
                      </a:lnTo>
                      <a:cubicBezTo>
                        <a:pt x="353311" y="797389"/>
                        <a:pt x="375956" y="797573"/>
                        <a:pt x="390037" y="783719"/>
                      </a:cubicBezTo>
                      <a:cubicBezTo>
                        <a:pt x="404118" y="769864"/>
                        <a:pt x="404302" y="747219"/>
                        <a:pt x="390448" y="733138"/>
                      </a:cubicBezTo>
                      <a:lnTo>
                        <a:pt x="369553" y="711902"/>
                      </a:lnTo>
                      <a:lnTo>
                        <a:pt x="580730" y="711901"/>
                      </a:lnTo>
                      <a:cubicBezTo>
                        <a:pt x="590607" y="711902"/>
                        <a:pt x="599548" y="707899"/>
                        <a:pt x="606020" y="701426"/>
                      </a:cubicBezTo>
                      <a:lnTo>
                        <a:pt x="616497" y="676135"/>
                      </a:lnTo>
                      <a:lnTo>
                        <a:pt x="606021" y="650843"/>
                      </a:lnTo>
                      <a:cubicBezTo>
                        <a:pt x="599549" y="644371"/>
                        <a:pt x="590606" y="640368"/>
                        <a:pt x="580730" y="640368"/>
                      </a:cubicBezTo>
                      <a:lnTo>
                        <a:pt x="369554" y="640368"/>
                      </a:lnTo>
                      <a:lnTo>
                        <a:pt x="390448" y="619133"/>
                      </a:lnTo>
                      <a:cubicBezTo>
                        <a:pt x="404302" y="605052"/>
                        <a:pt x="404118" y="582406"/>
                        <a:pt x="390038" y="568551"/>
                      </a:cubicBezTo>
                      <a:lnTo>
                        <a:pt x="390038" y="568553"/>
                      </a:lnTo>
                      <a:cubicBezTo>
                        <a:pt x="382997" y="561625"/>
                        <a:pt x="373815" y="558207"/>
                        <a:pt x="364661" y="558282"/>
                      </a:cubicBezTo>
                      <a:close/>
                      <a:moveTo>
                        <a:pt x="758801" y="329475"/>
                      </a:moveTo>
                      <a:cubicBezTo>
                        <a:pt x="749649" y="329401"/>
                        <a:pt x="740466" y="332819"/>
                        <a:pt x="733427" y="339746"/>
                      </a:cubicBezTo>
                      <a:lnTo>
                        <a:pt x="733426" y="339746"/>
                      </a:lnTo>
                      <a:cubicBezTo>
                        <a:pt x="719345" y="353600"/>
                        <a:pt x="719161" y="376245"/>
                        <a:pt x="733017" y="390327"/>
                      </a:cubicBezTo>
                      <a:lnTo>
                        <a:pt x="753909" y="411562"/>
                      </a:lnTo>
                      <a:lnTo>
                        <a:pt x="542733" y="411561"/>
                      </a:lnTo>
                      <a:cubicBezTo>
                        <a:pt x="532856" y="411562"/>
                        <a:pt x="523915" y="415565"/>
                        <a:pt x="517443" y="422037"/>
                      </a:cubicBezTo>
                      <a:lnTo>
                        <a:pt x="506967" y="447329"/>
                      </a:lnTo>
                      <a:lnTo>
                        <a:pt x="517443" y="472620"/>
                      </a:lnTo>
                      <a:cubicBezTo>
                        <a:pt x="523916" y="479093"/>
                        <a:pt x="532857" y="483097"/>
                        <a:pt x="542734" y="483095"/>
                      </a:cubicBezTo>
                      <a:lnTo>
                        <a:pt x="753910" y="483096"/>
                      </a:lnTo>
                      <a:lnTo>
                        <a:pt x="733016" y="504333"/>
                      </a:lnTo>
                      <a:cubicBezTo>
                        <a:pt x="719162" y="518413"/>
                        <a:pt x="719345" y="541059"/>
                        <a:pt x="733426" y="554913"/>
                      </a:cubicBezTo>
                      <a:cubicBezTo>
                        <a:pt x="747507" y="568767"/>
                        <a:pt x="770152" y="568583"/>
                        <a:pt x="784007" y="554503"/>
                      </a:cubicBezTo>
                      <a:lnTo>
                        <a:pt x="864318" y="472878"/>
                      </a:lnTo>
                      <a:lnTo>
                        <a:pt x="869302" y="465238"/>
                      </a:lnTo>
                      <a:lnTo>
                        <a:pt x="871991" y="461251"/>
                      </a:lnTo>
                      <a:lnTo>
                        <a:pt x="872070" y="460997"/>
                      </a:lnTo>
                      <a:lnTo>
                        <a:pt x="872079" y="460982"/>
                      </a:lnTo>
                      <a:lnTo>
                        <a:pt x="872087" y="460942"/>
                      </a:lnTo>
                      <a:lnTo>
                        <a:pt x="874075" y="454537"/>
                      </a:lnTo>
                      <a:cubicBezTo>
                        <a:pt x="874551" y="452209"/>
                        <a:pt x="874801" y="449799"/>
                        <a:pt x="874801" y="447329"/>
                      </a:cubicBezTo>
                      <a:cubicBezTo>
                        <a:pt x="874802" y="444860"/>
                        <a:pt x="874552" y="442449"/>
                        <a:pt x="874076" y="440121"/>
                      </a:cubicBezTo>
                      <a:lnTo>
                        <a:pt x="872087" y="433715"/>
                      </a:lnTo>
                      <a:lnTo>
                        <a:pt x="872079" y="433677"/>
                      </a:lnTo>
                      <a:lnTo>
                        <a:pt x="872071" y="433662"/>
                      </a:lnTo>
                      <a:lnTo>
                        <a:pt x="871991" y="433407"/>
                      </a:lnTo>
                      <a:lnTo>
                        <a:pt x="869292" y="429403"/>
                      </a:lnTo>
                      <a:lnTo>
                        <a:pt x="864319" y="421781"/>
                      </a:lnTo>
                      <a:lnTo>
                        <a:pt x="784007" y="340156"/>
                      </a:lnTo>
                      <a:cubicBezTo>
                        <a:pt x="777079" y="333117"/>
                        <a:pt x="767954" y="329550"/>
                        <a:pt x="758801" y="329475"/>
                      </a:cubicBezTo>
                      <a:close/>
                      <a:moveTo>
                        <a:pt x="364662" y="225921"/>
                      </a:moveTo>
                      <a:cubicBezTo>
                        <a:pt x="355509" y="225995"/>
                        <a:pt x="346383" y="229561"/>
                        <a:pt x="339456" y="236601"/>
                      </a:cubicBezTo>
                      <a:lnTo>
                        <a:pt x="259145" y="318226"/>
                      </a:lnTo>
                      <a:lnTo>
                        <a:pt x="254173" y="325848"/>
                      </a:lnTo>
                      <a:lnTo>
                        <a:pt x="251473" y="329852"/>
                      </a:lnTo>
                      <a:lnTo>
                        <a:pt x="251394" y="330107"/>
                      </a:lnTo>
                      <a:lnTo>
                        <a:pt x="251384" y="330122"/>
                      </a:lnTo>
                      <a:lnTo>
                        <a:pt x="251376" y="330161"/>
                      </a:lnTo>
                      <a:lnTo>
                        <a:pt x="249389" y="336566"/>
                      </a:lnTo>
                      <a:cubicBezTo>
                        <a:pt x="248912" y="338894"/>
                        <a:pt x="248662" y="341305"/>
                        <a:pt x="248662" y="343774"/>
                      </a:cubicBezTo>
                      <a:cubicBezTo>
                        <a:pt x="248662" y="346244"/>
                        <a:pt x="248912" y="348654"/>
                        <a:pt x="249389" y="350982"/>
                      </a:cubicBezTo>
                      <a:lnTo>
                        <a:pt x="251377" y="357387"/>
                      </a:lnTo>
                      <a:lnTo>
                        <a:pt x="251384" y="357428"/>
                      </a:lnTo>
                      <a:lnTo>
                        <a:pt x="251393" y="357443"/>
                      </a:lnTo>
                      <a:lnTo>
                        <a:pt x="251473" y="357696"/>
                      </a:lnTo>
                      <a:lnTo>
                        <a:pt x="254161" y="361684"/>
                      </a:lnTo>
                      <a:lnTo>
                        <a:pt x="259145" y="369323"/>
                      </a:lnTo>
                      <a:lnTo>
                        <a:pt x="339456" y="450948"/>
                      </a:lnTo>
                      <a:cubicBezTo>
                        <a:pt x="353310" y="465028"/>
                        <a:pt x="375957" y="465212"/>
                        <a:pt x="390037" y="451358"/>
                      </a:cubicBezTo>
                      <a:cubicBezTo>
                        <a:pt x="404118" y="437503"/>
                        <a:pt x="404302" y="414858"/>
                        <a:pt x="390448" y="400777"/>
                      </a:cubicBezTo>
                      <a:lnTo>
                        <a:pt x="369553" y="379542"/>
                      </a:lnTo>
                      <a:lnTo>
                        <a:pt x="580730" y="379541"/>
                      </a:lnTo>
                      <a:cubicBezTo>
                        <a:pt x="590606" y="379541"/>
                        <a:pt x="599549" y="375538"/>
                        <a:pt x="606021" y="369065"/>
                      </a:cubicBezTo>
                      <a:lnTo>
                        <a:pt x="616497" y="343774"/>
                      </a:lnTo>
                      <a:lnTo>
                        <a:pt x="606021" y="318483"/>
                      </a:lnTo>
                      <a:cubicBezTo>
                        <a:pt x="599549" y="312010"/>
                        <a:pt x="590606" y="308006"/>
                        <a:pt x="580730" y="308006"/>
                      </a:cubicBezTo>
                      <a:lnTo>
                        <a:pt x="369553" y="308007"/>
                      </a:lnTo>
                      <a:lnTo>
                        <a:pt x="390447" y="286772"/>
                      </a:lnTo>
                      <a:cubicBezTo>
                        <a:pt x="404302" y="272691"/>
                        <a:pt x="404118" y="250045"/>
                        <a:pt x="390038" y="236191"/>
                      </a:cubicBezTo>
                      <a:cubicBezTo>
                        <a:pt x="382997" y="229264"/>
                        <a:pt x="373816" y="225846"/>
                        <a:pt x="364662" y="225921"/>
                      </a:cubicBezTo>
                      <a:close/>
                      <a:moveTo>
                        <a:pt x="99325" y="0"/>
                      </a:moveTo>
                      <a:lnTo>
                        <a:pt x="1024137" y="0"/>
                      </a:lnTo>
                      <a:cubicBezTo>
                        <a:pt x="1078993" y="0"/>
                        <a:pt x="1123462" y="44469"/>
                        <a:pt x="1123462" y="99325"/>
                      </a:cubicBezTo>
                      <a:lnTo>
                        <a:pt x="1123462" y="1024137"/>
                      </a:lnTo>
                      <a:cubicBezTo>
                        <a:pt x="1123462" y="1078993"/>
                        <a:pt x="1078993" y="1123462"/>
                        <a:pt x="1024137" y="1123462"/>
                      </a:cubicBezTo>
                      <a:lnTo>
                        <a:pt x="99325" y="1123462"/>
                      </a:lnTo>
                      <a:cubicBezTo>
                        <a:pt x="44469" y="1123462"/>
                        <a:pt x="0" y="1078993"/>
                        <a:pt x="0" y="1024137"/>
                      </a:cubicBezTo>
                      <a:lnTo>
                        <a:pt x="0" y="99325"/>
                      </a:lnTo>
                      <a:cubicBezTo>
                        <a:pt x="0" y="44469"/>
                        <a:pt x="44469" y="0"/>
                        <a:pt x="99325" y="0"/>
                      </a:cubicBezTo>
                      <a:close/>
                    </a:path>
                  </a:pathLst>
                </a:custGeom>
                <a:solidFill>
                  <a:schemeClr val="accent1"/>
                </a:solidFill>
                <a:ln w="25400" cap="flat" cmpd="sng" algn="ctr">
                  <a:noFill/>
                  <a:prstDash val="solid"/>
                </a:ln>
                <a:effectLst/>
              </p:spPr>
              <p:txBody>
                <a:bodyPr rtlCol="0" anchor="ctr"/>
                <a:lstStyle/>
                <a:p>
                  <a:pPr algn="ctr" defTabSz="608926">
                    <a:defRPr/>
                  </a:pPr>
                  <a:endParaRPr lang="en-US" sz="1200" kern="0" dirty="0">
                    <a:solidFill>
                      <a:srgbClr val="A6A6A6">
                        <a:lumMod val="50000"/>
                      </a:srgbClr>
                    </a:solidFill>
                  </a:endParaRPr>
                </a:p>
              </p:txBody>
            </p:sp>
          </p:grpSp>
          <p:grpSp>
            <p:nvGrpSpPr>
              <p:cNvPr id="190" name="Group 189">
                <a:extLst>
                  <a:ext uri="{FF2B5EF4-FFF2-40B4-BE49-F238E27FC236}">
                    <a16:creationId xmlns:a16="http://schemas.microsoft.com/office/drawing/2014/main" id="{026A5299-1D1F-C449-B1BB-605C07C37290}"/>
                  </a:ext>
                </a:extLst>
              </p:cNvPr>
              <p:cNvGrpSpPr>
                <a:grpSpLocks noChangeAspect="1"/>
              </p:cNvGrpSpPr>
              <p:nvPr/>
            </p:nvGrpSpPr>
            <p:grpSpPr>
              <a:xfrm>
                <a:off x="2787249" y="3900416"/>
                <a:ext cx="220813" cy="217234"/>
                <a:chOff x="5913932" y="2761272"/>
                <a:chExt cx="324229" cy="324229"/>
              </a:xfrm>
            </p:grpSpPr>
            <p:sp>
              <p:nvSpPr>
                <p:cNvPr id="223" name="Rectangle 222">
                  <a:extLst>
                    <a:ext uri="{FF2B5EF4-FFF2-40B4-BE49-F238E27FC236}">
                      <a16:creationId xmlns:a16="http://schemas.microsoft.com/office/drawing/2014/main" id="{3D7F77D7-34CF-554D-8EBA-60F074E67C34}"/>
                    </a:ext>
                  </a:extLst>
                </p:cNvPr>
                <p:cNvSpPr/>
                <p:nvPr/>
              </p:nvSpPr>
              <p:spPr>
                <a:xfrm>
                  <a:off x="5954725" y="2806700"/>
                  <a:ext cx="264436" cy="236456"/>
                </a:xfrm>
                <a:prstGeom prst="rect">
                  <a:avLst/>
                </a:prstGeom>
                <a:solidFill>
                  <a:srgbClr val="FFFFFF"/>
                </a:solidFill>
                <a:ln w="25400" cap="flat" cmpd="sng" algn="ctr">
                  <a:noFill/>
                  <a:prstDash val="solid"/>
                </a:ln>
                <a:effectLst/>
              </p:spPr>
              <p:txBody>
                <a:bodyPr rtlCol="0" anchor="ctr"/>
                <a:lstStyle/>
                <a:p>
                  <a:pPr algn="ctr" defTabSz="608926">
                    <a:defRPr/>
                  </a:pPr>
                  <a:endParaRPr lang="en-US" sz="1200" kern="0" dirty="0">
                    <a:solidFill>
                      <a:srgbClr val="A6A6A6">
                        <a:lumMod val="50000"/>
                      </a:srgbClr>
                    </a:solidFill>
                  </a:endParaRPr>
                </a:p>
              </p:txBody>
            </p:sp>
            <p:sp>
              <p:nvSpPr>
                <p:cNvPr id="224" name="Rounded Rectangle 25">
                  <a:extLst>
                    <a:ext uri="{FF2B5EF4-FFF2-40B4-BE49-F238E27FC236}">
                      <a16:creationId xmlns:a16="http://schemas.microsoft.com/office/drawing/2014/main" id="{B455F47A-36E2-4A4C-8A49-C21905C7DAF9}"/>
                    </a:ext>
                  </a:extLst>
                </p:cNvPr>
                <p:cNvSpPr/>
                <p:nvPr/>
              </p:nvSpPr>
              <p:spPr>
                <a:xfrm>
                  <a:off x="5913932" y="2761272"/>
                  <a:ext cx="324229" cy="324229"/>
                </a:xfrm>
                <a:custGeom>
                  <a:avLst/>
                  <a:gdLst/>
                  <a:ahLst/>
                  <a:cxnLst/>
                  <a:rect l="l" t="t" r="r" b="b"/>
                  <a:pathLst>
                    <a:path w="1123462" h="1123462">
                      <a:moveTo>
                        <a:pt x="758801" y="661837"/>
                      </a:moveTo>
                      <a:cubicBezTo>
                        <a:pt x="749648" y="661762"/>
                        <a:pt x="740466" y="665180"/>
                        <a:pt x="733427" y="672107"/>
                      </a:cubicBezTo>
                      <a:cubicBezTo>
                        <a:pt x="719346" y="685961"/>
                        <a:pt x="719161" y="708607"/>
                        <a:pt x="733016" y="722687"/>
                      </a:cubicBezTo>
                      <a:lnTo>
                        <a:pt x="753910" y="743923"/>
                      </a:lnTo>
                      <a:lnTo>
                        <a:pt x="542733" y="743923"/>
                      </a:lnTo>
                      <a:cubicBezTo>
                        <a:pt x="532857" y="743923"/>
                        <a:pt x="523914" y="747926"/>
                        <a:pt x="517443" y="754399"/>
                      </a:cubicBezTo>
                      <a:lnTo>
                        <a:pt x="506967" y="779690"/>
                      </a:lnTo>
                      <a:lnTo>
                        <a:pt x="517443" y="804981"/>
                      </a:lnTo>
                      <a:cubicBezTo>
                        <a:pt x="523916" y="811453"/>
                        <a:pt x="532858" y="815458"/>
                        <a:pt x="542734" y="815457"/>
                      </a:cubicBezTo>
                      <a:lnTo>
                        <a:pt x="753910" y="815457"/>
                      </a:lnTo>
                      <a:lnTo>
                        <a:pt x="733016" y="836693"/>
                      </a:lnTo>
                      <a:cubicBezTo>
                        <a:pt x="719162" y="850774"/>
                        <a:pt x="719346" y="873420"/>
                        <a:pt x="733426" y="887274"/>
                      </a:cubicBezTo>
                      <a:cubicBezTo>
                        <a:pt x="747507" y="901128"/>
                        <a:pt x="770153" y="900944"/>
                        <a:pt x="784007" y="886863"/>
                      </a:cubicBezTo>
                      <a:lnTo>
                        <a:pt x="864319" y="805239"/>
                      </a:lnTo>
                      <a:lnTo>
                        <a:pt x="869302" y="797600"/>
                      </a:lnTo>
                      <a:lnTo>
                        <a:pt x="871992" y="793612"/>
                      </a:lnTo>
                      <a:lnTo>
                        <a:pt x="872069" y="793358"/>
                      </a:lnTo>
                      <a:lnTo>
                        <a:pt x="872080" y="793343"/>
                      </a:lnTo>
                      <a:lnTo>
                        <a:pt x="872088" y="793303"/>
                      </a:lnTo>
                      <a:lnTo>
                        <a:pt x="874076" y="786899"/>
                      </a:lnTo>
                      <a:cubicBezTo>
                        <a:pt x="874552" y="784570"/>
                        <a:pt x="874802" y="782160"/>
                        <a:pt x="874802" y="779690"/>
                      </a:cubicBezTo>
                      <a:cubicBezTo>
                        <a:pt x="874801" y="777222"/>
                        <a:pt x="874552" y="774810"/>
                        <a:pt x="874075" y="772482"/>
                      </a:cubicBezTo>
                      <a:lnTo>
                        <a:pt x="872087" y="766077"/>
                      </a:lnTo>
                      <a:lnTo>
                        <a:pt x="872080" y="766038"/>
                      </a:lnTo>
                      <a:lnTo>
                        <a:pt x="872070" y="766023"/>
                      </a:lnTo>
                      <a:lnTo>
                        <a:pt x="871992" y="765768"/>
                      </a:lnTo>
                      <a:lnTo>
                        <a:pt x="869291" y="761764"/>
                      </a:lnTo>
                      <a:lnTo>
                        <a:pt x="864318" y="754142"/>
                      </a:lnTo>
                      <a:lnTo>
                        <a:pt x="784006" y="672518"/>
                      </a:lnTo>
                      <a:cubicBezTo>
                        <a:pt x="777079" y="665477"/>
                        <a:pt x="767954" y="661911"/>
                        <a:pt x="758801" y="661837"/>
                      </a:cubicBezTo>
                      <a:close/>
                      <a:moveTo>
                        <a:pt x="364661" y="558282"/>
                      </a:moveTo>
                      <a:cubicBezTo>
                        <a:pt x="355509" y="558355"/>
                        <a:pt x="346384" y="561922"/>
                        <a:pt x="339457" y="568962"/>
                      </a:cubicBezTo>
                      <a:lnTo>
                        <a:pt x="259145" y="650587"/>
                      </a:lnTo>
                      <a:lnTo>
                        <a:pt x="254172" y="658209"/>
                      </a:lnTo>
                      <a:lnTo>
                        <a:pt x="251473" y="662213"/>
                      </a:lnTo>
                      <a:lnTo>
                        <a:pt x="251394" y="662469"/>
                      </a:lnTo>
                      <a:lnTo>
                        <a:pt x="251384" y="662482"/>
                      </a:lnTo>
                      <a:lnTo>
                        <a:pt x="251377" y="662522"/>
                      </a:lnTo>
                      <a:lnTo>
                        <a:pt x="249388" y="668927"/>
                      </a:lnTo>
                      <a:cubicBezTo>
                        <a:pt x="248912" y="671255"/>
                        <a:pt x="248662" y="673667"/>
                        <a:pt x="248662" y="676135"/>
                      </a:cubicBezTo>
                      <a:cubicBezTo>
                        <a:pt x="248662" y="678605"/>
                        <a:pt x="248913" y="681015"/>
                        <a:pt x="249389" y="683344"/>
                      </a:cubicBezTo>
                      <a:lnTo>
                        <a:pt x="251377" y="689748"/>
                      </a:lnTo>
                      <a:lnTo>
                        <a:pt x="251383" y="689789"/>
                      </a:lnTo>
                      <a:lnTo>
                        <a:pt x="251393" y="689803"/>
                      </a:lnTo>
                      <a:lnTo>
                        <a:pt x="251473" y="690057"/>
                      </a:lnTo>
                      <a:lnTo>
                        <a:pt x="254161" y="694045"/>
                      </a:lnTo>
                      <a:lnTo>
                        <a:pt x="259145" y="701683"/>
                      </a:lnTo>
                      <a:lnTo>
                        <a:pt x="339457" y="783309"/>
                      </a:lnTo>
                      <a:cubicBezTo>
                        <a:pt x="353311" y="797389"/>
                        <a:pt x="375956" y="797573"/>
                        <a:pt x="390037" y="783719"/>
                      </a:cubicBezTo>
                      <a:cubicBezTo>
                        <a:pt x="404118" y="769864"/>
                        <a:pt x="404302" y="747219"/>
                        <a:pt x="390448" y="733138"/>
                      </a:cubicBezTo>
                      <a:lnTo>
                        <a:pt x="369553" y="711902"/>
                      </a:lnTo>
                      <a:lnTo>
                        <a:pt x="580730" y="711901"/>
                      </a:lnTo>
                      <a:cubicBezTo>
                        <a:pt x="590607" y="711902"/>
                        <a:pt x="599548" y="707899"/>
                        <a:pt x="606020" y="701426"/>
                      </a:cubicBezTo>
                      <a:lnTo>
                        <a:pt x="616497" y="676135"/>
                      </a:lnTo>
                      <a:lnTo>
                        <a:pt x="606021" y="650843"/>
                      </a:lnTo>
                      <a:cubicBezTo>
                        <a:pt x="599549" y="644371"/>
                        <a:pt x="590606" y="640368"/>
                        <a:pt x="580730" y="640368"/>
                      </a:cubicBezTo>
                      <a:lnTo>
                        <a:pt x="369554" y="640368"/>
                      </a:lnTo>
                      <a:lnTo>
                        <a:pt x="390448" y="619133"/>
                      </a:lnTo>
                      <a:cubicBezTo>
                        <a:pt x="404302" y="605052"/>
                        <a:pt x="404118" y="582406"/>
                        <a:pt x="390038" y="568551"/>
                      </a:cubicBezTo>
                      <a:lnTo>
                        <a:pt x="390038" y="568553"/>
                      </a:lnTo>
                      <a:cubicBezTo>
                        <a:pt x="382997" y="561625"/>
                        <a:pt x="373815" y="558207"/>
                        <a:pt x="364661" y="558282"/>
                      </a:cubicBezTo>
                      <a:close/>
                      <a:moveTo>
                        <a:pt x="758801" y="329475"/>
                      </a:moveTo>
                      <a:cubicBezTo>
                        <a:pt x="749649" y="329401"/>
                        <a:pt x="740466" y="332819"/>
                        <a:pt x="733427" y="339746"/>
                      </a:cubicBezTo>
                      <a:lnTo>
                        <a:pt x="733426" y="339746"/>
                      </a:lnTo>
                      <a:cubicBezTo>
                        <a:pt x="719345" y="353600"/>
                        <a:pt x="719161" y="376245"/>
                        <a:pt x="733017" y="390327"/>
                      </a:cubicBezTo>
                      <a:lnTo>
                        <a:pt x="753909" y="411562"/>
                      </a:lnTo>
                      <a:lnTo>
                        <a:pt x="542733" y="411561"/>
                      </a:lnTo>
                      <a:cubicBezTo>
                        <a:pt x="532856" y="411562"/>
                        <a:pt x="523915" y="415565"/>
                        <a:pt x="517443" y="422037"/>
                      </a:cubicBezTo>
                      <a:lnTo>
                        <a:pt x="506967" y="447329"/>
                      </a:lnTo>
                      <a:lnTo>
                        <a:pt x="517443" y="472620"/>
                      </a:lnTo>
                      <a:cubicBezTo>
                        <a:pt x="523916" y="479093"/>
                        <a:pt x="532857" y="483097"/>
                        <a:pt x="542734" y="483095"/>
                      </a:cubicBezTo>
                      <a:lnTo>
                        <a:pt x="753910" y="483096"/>
                      </a:lnTo>
                      <a:lnTo>
                        <a:pt x="733016" y="504333"/>
                      </a:lnTo>
                      <a:cubicBezTo>
                        <a:pt x="719162" y="518413"/>
                        <a:pt x="719345" y="541059"/>
                        <a:pt x="733426" y="554913"/>
                      </a:cubicBezTo>
                      <a:cubicBezTo>
                        <a:pt x="747507" y="568767"/>
                        <a:pt x="770152" y="568583"/>
                        <a:pt x="784007" y="554503"/>
                      </a:cubicBezTo>
                      <a:lnTo>
                        <a:pt x="864318" y="472878"/>
                      </a:lnTo>
                      <a:lnTo>
                        <a:pt x="869302" y="465238"/>
                      </a:lnTo>
                      <a:lnTo>
                        <a:pt x="871991" y="461251"/>
                      </a:lnTo>
                      <a:lnTo>
                        <a:pt x="872070" y="460997"/>
                      </a:lnTo>
                      <a:lnTo>
                        <a:pt x="872079" y="460982"/>
                      </a:lnTo>
                      <a:lnTo>
                        <a:pt x="872087" y="460942"/>
                      </a:lnTo>
                      <a:lnTo>
                        <a:pt x="874075" y="454537"/>
                      </a:lnTo>
                      <a:cubicBezTo>
                        <a:pt x="874551" y="452209"/>
                        <a:pt x="874801" y="449799"/>
                        <a:pt x="874801" y="447329"/>
                      </a:cubicBezTo>
                      <a:cubicBezTo>
                        <a:pt x="874802" y="444860"/>
                        <a:pt x="874552" y="442449"/>
                        <a:pt x="874076" y="440121"/>
                      </a:cubicBezTo>
                      <a:lnTo>
                        <a:pt x="872087" y="433715"/>
                      </a:lnTo>
                      <a:lnTo>
                        <a:pt x="872079" y="433677"/>
                      </a:lnTo>
                      <a:lnTo>
                        <a:pt x="872071" y="433662"/>
                      </a:lnTo>
                      <a:lnTo>
                        <a:pt x="871991" y="433407"/>
                      </a:lnTo>
                      <a:lnTo>
                        <a:pt x="869292" y="429403"/>
                      </a:lnTo>
                      <a:lnTo>
                        <a:pt x="864319" y="421781"/>
                      </a:lnTo>
                      <a:lnTo>
                        <a:pt x="784007" y="340156"/>
                      </a:lnTo>
                      <a:cubicBezTo>
                        <a:pt x="777079" y="333117"/>
                        <a:pt x="767954" y="329550"/>
                        <a:pt x="758801" y="329475"/>
                      </a:cubicBezTo>
                      <a:close/>
                      <a:moveTo>
                        <a:pt x="364662" y="225921"/>
                      </a:moveTo>
                      <a:cubicBezTo>
                        <a:pt x="355509" y="225995"/>
                        <a:pt x="346383" y="229561"/>
                        <a:pt x="339456" y="236601"/>
                      </a:cubicBezTo>
                      <a:lnTo>
                        <a:pt x="259145" y="318226"/>
                      </a:lnTo>
                      <a:lnTo>
                        <a:pt x="254173" y="325848"/>
                      </a:lnTo>
                      <a:lnTo>
                        <a:pt x="251473" y="329852"/>
                      </a:lnTo>
                      <a:lnTo>
                        <a:pt x="251394" y="330107"/>
                      </a:lnTo>
                      <a:lnTo>
                        <a:pt x="251384" y="330122"/>
                      </a:lnTo>
                      <a:lnTo>
                        <a:pt x="251376" y="330161"/>
                      </a:lnTo>
                      <a:lnTo>
                        <a:pt x="249389" y="336566"/>
                      </a:lnTo>
                      <a:cubicBezTo>
                        <a:pt x="248912" y="338894"/>
                        <a:pt x="248662" y="341305"/>
                        <a:pt x="248662" y="343774"/>
                      </a:cubicBezTo>
                      <a:cubicBezTo>
                        <a:pt x="248662" y="346244"/>
                        <a:pt x="248912" y="348654"/>
                        <a:pt x="249389" y="350982"/>
                      </a:cubicBezTo>
                      <a:lnTo>
                        <a:pt x="251377" y="357387"/>
                      </a:lnTo>
                      <a:lnTo>
                        <a:pt x="251384" y="357428"/>
                      </a:lnTo>
                      <a:lnTo>
                        <a:pt x="251393" y="357443"/>
                      </a:lnTo>
                      <a:lnTo>
                        <a:pt x="251473" y="357696"/>
                      </a:lnTo>
                      <a:lnTo>
                        <a:pt x="254161" y="361684"/>
                      </a:lnTo>
                      <a:lnTo>
                        <a:pt x="259145" y="369323"/>
                      </a:lnTo>
                      <a:lnTo>
                        <a:pt x="339456" y="450948"/>
                      </a:lnTo>
                      <a:cubicBezTo>
                        <a:pt x="353310" y="465028"/>
                        <a:pt x="375957" y="465212"/>
                        <a:pt x="390037" y="451358"/>
                      </a:cubicBezTo>
                      <a:cubicBezTo>
                        <a:pt x="404118" y="437503"/>
                        <a:pt x="404302" y="414858"/>
                        <a:pt x="390448" y="400777"/>
                      </a:cubicBezTo>
                      <a:lnTo>
                        <a:pt x="369553" y="379542"/>
                      </a:lnTo>
                      <a:lnTo>
                        <a:pt x="580730" y="379541"/>
                      </a:lnTo>
                      <a:cubicBezTo>
                        <a:pt x="590606" y="379541"/>
                        <a:pt x="599549" y="375538"/>
                        <a:pt x="606021" y="369065"/>
                      </a:cubicBezTo>
                      <a:lnTo>
                        <a:pt x="616497" y="343774"/>
                      </a:lnTo>
                      <a:lnTo>
                        <a:pt x="606021" y="318483"/>
                      </a:lnTo>
                      <a:cubicBezTo>
                        <a:pt x="599549" y="312010"/>
                        <a:pt x="590606" y="308006"/>
                        <a:pt x="580730" y="308006"/>
                      </a:cubicBezTo>
                      <a:lnTo>
                        <a:pt x="369553" y="308007"/>
                      </a:lnTo>
                      <a:lnTo>
                        <a:pt x="390447" y="286772"/>
                      </a:lnTo>
                      <a:cubicBezTo>
                        <a:pt x="404302" y="272691"/>
                        <a:pt x="404118" y="250045"/>
                        <a:pt x="390038" y="236191"/>
                      </a:cubicBezTo>
                      <a:cubicBezTo>
                        <a:pt x="382997" y="229264"/>
                        <a:pt x="373816" y="225846"/>
                        <a:pt x="364662" y="225921"/>
                      </a:cubicBezTo>
                      <a:close/>
                      <a:moveTo>
                        <a:pt x="99325" y="0"/>
                      </a:moveTo>
                      <a:lnTo>
                        <a:pt x="1024137" y="0"/>
                      </a:lnTo>
                      <a:cubicBezTo>
                        <a:pt x="1078993" y="0"/>
                        <a:pt x="1123462" y="44469"/>
                        <a:pt x="1123462" y="99325"/>
                      </a:cubicBezTo>
                      <a:lnTo>
                        <a:pt x="1123462" y="1024137"/>
                      </a:lnTo>
                      <a:cubicBezTo>
                        <a:pt x="1123462" y="1078993"/>
                        <a:pt x="1078993" y="1123462"/>
                        <a:pt x="1024137" y="1123462"/>
                      </a:cubicBezTo>
                      <a:lnTo>
                        <a:pt x="99325" y="1123462"/>
                      </a:lnTo>
                      <a:cubicBezTo>
                        <a:pt x="44469" y="1123462"/>
                        <a:pt x="0" y="1078993"/>
                        <a:pt x="0" y="1024137"/>
                      </a:cubicBezTo>
                      <a:lnTo>
                        <a:pt x="0" y="99325"/>
                      </a:lnTo>
                      <a:cubicBezTo>
                        <a:pt x="0" y="44469"/>
                        <a:pt x="44469" y="0"/>
                        <a:pt x="99325" y="0"/>
                      </a:cubicBezTo>
                      <a:close/>
                    </a:path>
                  </a:pathLst>
                </a:custGeom>
                <a:solidFill>
                  <a:schemeClr val="accent1"/>
                </a:solidFill>
                <a:ln w="25400" cap="flat" cmpd="sng" algn="ctr">
                  <a:noFill/>
                  <a:prstDash val="solid"/>
                </a:ln>
                <a:effectLst/>
              </p:spPr>
              <p:txBody>
                <a:bodyPr rtlCol="0" anchor="ctr"/>
                <a:lstStyle/>
                <a:p>
                  <a:pPr algn="ctr" defTabSz="608926">
                    <a:defRPr/>
                  </a:pPr>
                  <a:endParaRPr lang="en-US" sz="1200" kern="0" dirty="0">
                    <a:solidFill>
                      <a:srgbClr val="A6A6A6">
                        <a:lumMod val="50000"/>
                      </a:srgbClr>
                    </a:solidFill>
                  </a:endParaRPr>
                </a:p>
              </p:txBody>
            </p:sp>
          </p:grpSp>
          <p:grpSp>
            <p:nvGrpSpPr>
              <p:cNvPr id="191" name="Group 190">
                <a:extLst>
                  <a:ext uri="{FF2B5EF4-FFF2-40B4-BE49-F238E27FC236}">
                    <a16:creationId xmlns:a16="http://schemas.microsoft.com/office/drawing/2014/main" id="{F4DF54DB-6175-4945-B125-54CC9380ED94}"/>
                  </a:ext>
                </a:extLst>
              </p:cNvPr>
              <p:cNvGrpSpPr>
                <a:grpSpLocks noChangeAspect="1"/>
              </p:cNvGrpSpPr>
              <p:nvPr/>
            </p:nvGrpSpPr>
            <p:grpSpPr>
              <a:xfrm>
                <a:off x="3172026" y="3902476"/>
                <a:ext cx="220813" cy="217234"/>
                <a:chOff x="5913932" y="2761272"/>
                <a:chExt cx="324229" cy="324229"/>
              </a:xfrm>
            </p:grpSpPr>
            <p:sp>
              <p:nvSpPr>
                <p:cNvPr id="221" name="Rectangle 220">
                  <a:extLst>
                    <a:ext uri="{FF2B5EF4-FFF2-40B4-BE49-F238E27FC236}">
                      <a16:creationId xmlns:a16="http://schemas.microsoft.com/office/drawing/2014/main" id="{2CF239BE-62A3-9648-8F07-32D1A72EFDED}"/>
                    </a:ext>
                  </a:extLst>
                </p:cNvPr>
                <p:cNvSpPr/>
                <p:nvPr/>
              </p:nvSpPr>
              <p:spPr>
                <a:xfrm>
                  <a:off x="5954725" y="2806700"/>
                  <a:ext cx="264436" cy="236456"/>
                </a:xfrm>
                <a:prstGeom prst="rect">
                  <a:avLst/>
                </a:prstGeom>
                <a:solidFill>
                  <a:srgbClr val="FFFFFF"/>
                </a:solidFill>
                <a:ln w="25400" cap="flat" cmpd="sng" algn="ctr">
                  <a:noFill/>
                  <a:prstDash val="solid"/>
                </a:ln>
                <a:effectLst/>
              </p:spPr>
              <p:txBody>
                <a:bodyPr rtlCol="0" anchor="ctr"/>
                <a:lstStyle/>
                <a:p>
                  <a:pPr algn="ctr" defTabSz="608926">
                    <a:defRPr/>
                  </a:pPr>
                  <a:endParaRPr lang="en-US" sz="1200" kern="0" dirty="0">
                    <a:solidFill>
                      <a:srgbClr val="A6A6A6">
                        <a:lumMod val="50000"/>
                      </a:srgbClr>
                    </a:solidFill>
                  </a:endParaRPr>
                </a:p>
              </p:txBody>
            </p:sp>
            <p:sp>
              <p:nvSpPr>
                <p:cNvPr id="222" name="Rounded Rectangle 25">
                  <a:extLst>
                    <a:ext uri="{FF2B5EF4-FFF2-40B4-BE49-F238E27FC236}">
                      <a16:creationId xmlns:a16="http://schemas.microsoft.com/office/drawing/2014/main" id="{73DAE6DC-FA05-384B-8274-FE24EA70F609}"/>
                    </a:ext>
                  </a:extLst>
                </p:cNvPr>
                <p:cNvSpPr/>
                <p:nvPr/>
              </p:nvSpPr>
              <p:spPr>
                <a:xfrm>
                  <a:off x="5913932" y="2761272"/>
                  <a:ext cx="324229" cy="324229"/>
                </a:xfrm>
                <a:custGeom>
                  <a:avLst/>
                  <a:gdLst/>
                  <a:ahLst/>
                  <a:cxnLst/>
                  <a:rect l="l" t="t" r="r" b="b"/>
                  <a:pathLst>
                    <a:path w="1123462" h="1123462">
                      <a:moveTo>
                        <a:pt x="758801" y="661837"/>
                      </a:moveTo>
                      <a:cubicBezTo>
                        <a:pt x="749648" y="661762"/>
                        <a:pt x="740466" y="665180"/>
                        <a:pt x="733427" y="672107"/>
                      </a:cubicBezTo>
                      <a:cubicBezTo>
                        <a:pt x="719346" y="685961"/>
                        <a:pt x="719161" y="708607"/>
                        <a:pt x="733016" y="722687"/>
                      </a:cubicBezTo>
                      <a:lnTo>
                        <a:pt x="753910" y="743923"/>
                      </a:lnTo>
                      <a:lnTo>
                        <a:pt x="542733" y="743923"/>
                      </a:lnTo>
                      <a:cubicBezTo>
                        <a:pt x="532857" y="743923"/>
                        <a:pt x="523914" y="747926"/>
                        <a:pt x="517443" y="754399"/>
                      </a:cubicBezTo>
                      <a:lnTo>
                        <a:pt x="506967" y="779690"/>
                      </a:lnTo>
                      <a:lnTo>
                        <a:pt x="517443" y="804981"/>
                      </a:lnTo>
                      <a:cubicBezTo>
                        <a:pt x="523916" y="811453"/>
                        <a:pt x="532858" y="815458"/>
                        <a:pt x="542734" y="815457"/>
                      </a:cubicBezTo>
                      <a:lnTo>
                        <a:pt x="753910" y="815457"/>
                      </a:lnTo>
                      <a:lnTo>
                        <a:pt x="733016" y="836693"/>
                      </a:lnTo>
                      <a:cubicBezTo>
                        <a:pt x="719162" y="850774"/>
                        <a:pt x="719346" y="873420"/>
                        <a:pt x="733426" y="887274"/>
                      </a:cubicBezTo>
                      <a:cubicBezTo>
                        <a:pt x="747507" y="901128"/>
                        <a:pt x="770153" y="900944"/>
                        <a:pt x="784007" y="886863"/>
                      </a:cubicBezTo>
                      <a:lnTo>
                        <a:pt x="864319" y="805239"/>
                      </a:lnTo>
                      <a:lnTo>
                        <a:pt x="869302" y="797600"/>
                      </a:lnTo>
                      <a:lnTo>
                        <a:pt x="871992" y="793612"/>
                      </a:lnTo>
                      <a:lnTo>
                        <a:pt x="872069" y="793358"/>
                      </a:lnTo>
                      <a:lnTo>
                        <a:pt x="872080" y="793343"/>
                      </a:lnTo>
                      <a:lnTo>
                        <a:pt x="872088" y="793303"/>
                      </a:lnTo>
                      <a:lnTo>
                        <a:pt x="874076" y="786899"/>
                      </a:lnTo>
                      <a:cubicBezTo>
                        <a:pt x="874552" y="784570"/>
                        <a:pt x="874802" y="782160"/>
                        <a:pt x="874802" y="779690"/>
                      </a:cubicBezTo>
                      <a:cubicBezTo>
                        <a:pt x="874801" y="777222"/>
                        <a:pt x="874552" y="774810"/>
                        <a:pt x="874075" y="772482"/>
                      </a:cubicBezTo>
                      <a:lnTo>
                        <a:pt x="872087" y="766077"/>
                      </a:lnTo>
                      <a:lnTo>
                        <a:pt x="872080" y="766038"/>
                      </a:lnTo>
                      <a:lnTo>
                        <a:pt x="872070" y="766023"/>
                      </a:lnTo>
                      <a:lnTo>
                        <a:pt x="871992" y="765768"/>
                      </a:lnTo>
                      <a:lnTo>
                        <a:pt x="869291" y="761764"/>
                      </a:lnTo>
                      <a:lnTo>
                        <a:pt x="864318" y="754142"/>
                      </a:lnTo>
                      <a:lnTo>
                        <a:pt x="784006" y="672518"/>
                      </a:lnTo>
                      <a:cubicBezTo>
                        <a:pt x="777079" y="665477"/>
                        <a:pt x="767954" y="661911"/>
                        <a:pt x="758801" y="661837"/>
                      </a:cubicBezTo>
                      <a:close/>
                      <a:moveTo>
                        <a:pt x="364661" y="558282"/>
                      </a:moveTo>
                      <a:cubicBezTo>
                        <a:pt x="355509" y="558355"/>
                        <a:pt x="346384" y="561922"/>
                        <a:pt x="339457" y="568962"/>
                      </a:cubicBezTo>
                      <a:lnTo>
                        <a:pt x="259145" y="650587"/>
                      </a:lnTo>
                      <a:lnTo>
                        <a:pt x="254172" y="658209"/>
                      </a:lnTo>
                      <a:lnTo>
                        <a:pt x="251473" y="662213"/>
                      </a:lnTo>
                      <a:lnTo>
                        <a:pt x="251394" y="662469"/>
                      </a:lnTo>
                      <a:lnTo>
                        <a:pt x="251384" y="662482"/>
                      </a:lnTo>
                      <a:lnTo>
                        <a:pt x="251377" y="662522"/>
                      </a:lnTo>
                      <a:lnTo>
                        <a:pt x="249388" y="668927"/>
                      </a:lnTo>
                      <a:cubicBezTo>
                        <a:pt x="248912" y="671255"/>
                        <a:pt x="248662" y="673667"/>
                        <a:pt x="248662" y="676135"/>
                      </a:cubicBezTo>
                      <a:cubicBezTo>
                        <a:pt x="248662" y="678605"/>
                        <a:pt x="248913" y="681015"/>
                        <a:pt x="249389" y="683344"/>
                      </a:cubicBezTo>
                      <a:lnTo>
                        <a:pt x="251377" y="689748"/>
                      </a:lnTo>
                      <a:lnTo>
                        <a:pt x="251383" y="689789"/>
                      </a:lnTo>
                      <a:lnTo>
                        <a:pt x="251393" y="689803"/>
                      </a:lnTo>
                      <a:lnTo>
                        <a:pt x="251473" y="690057"/>
                      </a:lnTo>
                      <a:lnTo>
                        <a:pt x="254161" y="694045"/>
                      </a:lnTo>
                      <a:lnTo>
                        <a:pt x="259145" y="701683"/>
                      </a:lnTo>
                      <a:lnTo>
                        <a:pt x="339457" y="783309"/>
                      </a:lnTo>
                      <a:cubicBezTo>
                        <a:pt x="353311" y="797389"/>
                        <a:pt x="375956" y="797573"/>
                        <a:pt x="390037" y="783719"/>
                      </a:cubicBezTo>
                      <a:cubicBezTo>
                        <a:pt x="404118" y="769864"/>
                        <a:pt x="404302" y="747219"/>
                        <a:pt x="390448" y="733138"/>
                      </a:cubicBezTo>
                      <a:lnTo>
                        <a:pt x="369553" y="711902"/>
                      </a:lnTo>
                      <a:lnTo>
                        <a:pt x="580730" y="711901"/>
                      </a:lnTo>
                      <a:cubicBezTo>
                        <a:pt x="590607" y="711902"/>
                        <a:pt x="599548" y="707899"/>
                        <a:pt x="606020" y="701426"/>
                      </a:cubicBezTo>
                      <a:lnTo>
                        <a:pt x="616497" y="676135"/>
                      </a:lnTo>
                      <a:lnTo>
                        <a:pt x="606021" y="650843"/>
                      </a:lnTo>
                      <a:cubicBezTo>
                        <a:pt x="599549" y="644371"/>
                        <a:pt x="590606" y="640368"/>
                        <a:pt x="580730" y="640368"/>
                      </a:cubicBezTo>
                      <a:lnTo>
                        <a:pt x="369554" y="640368"/>
                      </a:lnTo>
                      <a:lnTo>
                        <a:pt x="390448" y="619133"/>
                      </a:lnTo>
                      <a:cubicBezTo>
                        <a:pt x="404302" y="605052"/>
                        <a:pt x="404118" y="582406"/>
                        <a:pt x="390038" y="568551"/>
                      </a:cubicBezTo>
                      <a:lnTo>
                        <a:pt x="390038" y="568553"/>
                      </a:lnTo>
                      <a:cubicBezTo>
                        <a:pt x="382997" y="561625"/>
                        <a:pt x="373815" y="558207"/>
                        <a:pt x="364661" y="558282"/>
                      </a:cubicBezTo>
                      <a:close/>
                      <a:moveTo>
                        <a:pt x="758801" y="329475"/>
                      </a:moveTo>
                      <a:cubicBezTo>
                        <a:pt x="749649" y="329401"/>
                        <a:pt x="740466" y="332819"/>
                        <a:pt x="733427" y="339746"/>
                      </a:cubicBezTo>
                      <a:lnTo>
                        <a:pt x="733426" y="339746"/>
                      </a:lnTo>
                      <a:cubicBezTo>
                        <a:pt x="719345" y="353600"/>
                        <a:pt x="719161" y="376245"/>
                        <a:pt x="733017" y="390327"/>
                      </a:cubicBezTo>
                      <a:lnTo>
                        <a:pt x="753909" y="411562"/>
                      </a:lnTo>
                      <a:lnTo>
                        <a:pt x="542733" y="411561"/>
                      </a:lnTo>
                      <a:cubicBezTo>
                        <a:pt x="532856" y="411562"/>
                        <a:pt x="523915" y="415565"/>
                        <a:pt x="517443" y="422037"/>
                      </a:cubicBezTo>
                      <a:lnTo>
                        <a:pt x="506967" y="447329"/>
                      </a:lnTo>
                      <a:lnTo>
                        <a:pt x="517443" y="472620"/>
                      </a:lnTo>
                      <a:cubicBezTo>
                        <a:pt x="523916" y="479093"/>
                        <a:pt x="532857" y="483097"/>
                        <a:pt x="542734" y="483095"/>
                      </a:cubicBezTo>
                      <a:lnTo>
                        <a:pt x="753910" y="483096"/>
                      </a:lnTo>
                      <a:lnTo>
                        <a:pt x="733016" y="504333"/>
                      </a:lnTo>
                      <a:cubicBezTo>
                        <a:pt x="719162" y="518413"/>
                        <a:pt x="719345" y="541059"/>
                        <a:pt x="733426" y="554913"/>
                      </a:cubicBezTo>
                      <a:cubicBezTo>
                        <a:pt x="747507" y="568767"/>
                        <a:pt x="770152" y="568583"/>
                        <a:pt x="784007" y="554503"/>
                      </a:cubicBezTo>
                      <a:lnTo>
                        <a:pt x="864318" y="472878"/>
                      </a:lnTo>
                      <a:lnTo>
                        <a:pt x="869302" y="465238"/>
                      </a:lnTo>
                      <a:lnTo>
                        <a:pt x="871991" y="461251"/>
                      </a:lnTo>
                      <a:lnTo>
                        <a:pt x="872070" y="460997"/>
                      </a:lnTo>
                      <a:lnTo>
                        <a:pt x="872079" y="460982"/>
                      </a:lnTo>
                      <a:lnTo>
                        <a:pt x="872087" y="460942"/>
                      </a:lnTo>
                      <a:lnTo>
                        <a:pt x="874075" y="454537"/>
                      </a:lnTo>
                      <a:cubicBezTo>
                        <a:pt x="874551" y="452209"/>
                        <a:pt x="874801" y="449799"/>
                        <a:pt x="874801" y="447329"/>
                      </a:cubicBezTo>
                      <a:cubicBezTo>
                        <a:pt x="874802" y="444860"/>
                        <a:pt x="874552" y="442449"/>
                        <a:pt x="874076" y="440121"/>
                      </a:cubicBezTo>
                      <a:lnTo>
                        <a:pt x="872087" y="433715"/>
                      </a:lnTo>
                      <a:lnTo>
                        <a:pt x="872079" y="433677"/>
                      </a:lnTo>
                      <a:lnTo>
                        <a:pt x="872071" y="433662"/>
                      </a:lnTo>
                      <a:lnTo>
                        <a:pt x="871991" y="433407"/>
                      </a:lnTo>
                      <a:lnTo>
                        <a:pt x="869292" y="429403"/>
                      </a:lnTo>
                      <a:lnTo>
                        <a:pt x="864319" y="421781"/>
                      </a:lnTo>
                      <a:lnTo>
                        <a:pt x="784007" y="340156"/>
                      </a:lnTo>
                      <a:cubicBezTo>
                        <a:pt x="777079" y="333117"/>
                        <a:pt x="767954" y="329550"/>
                        <a:pt x="758801" y="329475"/>
                      </a:cubicBezTo>
                      <a:close/>
                      <a:moveTo>
                        <a:pt x="364662" y="225921"/>
                      </a:moveTo>
                      <a:cubicBezTo>
                        <a:pt x="355509" y="225995"/>
                        <a:pt x="346383" y="229561"/>
                        <a:pt x="339456" y="236601"/>
                      </a:cubicBezTo>
                      <a:lnTo>
                        <a:pt x="259145" y="318226"/>
                      </a:lnTo>
                      <a:lnTo>
                        <a:pt x="254173" y="325848"/>
                      </a:lnTo>
                      <a:lnTo>
                        <a:pt x="251473" y="329852"/>
                      </a:lnTo>
                      <a:lnTo>
                        <a:pt x="251394" y="330107"/>
                      </a:lnTo>
                      <a:lnTo>
                        <a:pt x="251384" y="330122"/>
                      </a:lnTo>
                      <a:lnTo>
                        <a:pt x="251376" y="330161"/>
                      </a:lnTo>
                      <a:lnTo>
                        <a:pt x="249389" y="336566"/>
                      </a:lnTo>
                      <a:cubicBezTo>
                        <a:pt x="248912" y="338894"/>
                        <a:pt x="248662" y="341305"/>
                        <a:pt x="248662" y="343774"/>
                      </a:cubicBezTo>
                      <a:cubicBezTo>
                        <a:pt x="248662" y="346244"/>
                        <a:pt x="248912" y="348654"/>
                        <a:pt x="249389" y="350982"/>
                      </a:cubicBezTo>
                      <a:lnTo>
                        <a:pt x="251377" y="357387"/>
                      </a:lnTo>
                      <a:lnTo>
                        <a:pt x="251384" y="357428"/>
                      </a:lnTo>
                      <a:lnTo>
                        <a:pt x="251393" y="357443"/>
                      </a:lnTo>
                      <a:lnTo>
                        <a:pt x="251473" y="357696"/>
                      </a:lnTo>
                      <a:lnTo>
                        <a:pt x="254161" y="361684"/>
                      </a:lnTo>
                      <a:lnTo>
                        <a:pt x="259145" y="369323"/>
                      </a:lnTo>
                      <a:lnTo>
                        <a:pt x="339456" y="450948"/>
                      </a:lnTo>
                      <a:cubicBezTo>
                        <a:pt x="353310" y="465028"/>
                        <a:pt x="375957" y="465212"/>
                        <a:pt x="390037" y="451358"/>
                      </a:cubicBezTo>
                      <a:cubicBezTo>
                        <a:pt x="404118" y="437503"/>
                        <a:pt x="404302" y="414858"/>
                        <a:pt x="390448" y="400777"/>
                      </a:cubicBezTo>
                      <a:lnTo>
                        <a:pt x="369553" y="379542"/>
                      </a:lnTo>
                      <a:lnTo>
                        <a:pt x="580730" y="379541"/>
                      </a:lnTo>
                      <a:cubicBezTo>
                        <a:pt x="590606" y="379541"/>
                        <a:pt x="599549" y="375538"/>
                        <a:pt x="606021" y="369065"/>
                      </a:cubicBezTo>
                      <a:lnTo>
                        <a:pt x="616497" y="343774"/>
                      </a:lnTo>
                      <a:lnTo>
                        <a:pt x="606021" y="318483"/>
                      </a:lnTo>
                      <a:cubicBezTo>
                        <a:pt x="599549" y="312010"/>
                        <a:pt x="590606" y="308006"/>
                        <a:pt x="580730" y="308006"/>
                      </a:cubicBezTo>
                      <a:lnTo>
                        <a:pt x="369553" y="308007"/>
                      </a:lnTo>
                      <a:lnTo>
                        <a:pt x="390447" y="286772"/>
                      </a:lnTo>
                      <a:cubicBezTo>
                        <a:pt x="404302" y="272691"/>
                        <a:pt x="404118" y="250045"/>
                        <a:pt x="390038" y="236191"/>
                      </a:cubicBezTo>
                      <a:cubicBezTo>
                        <a:pt x="382997" y="229264"/>
                        <a:pt x="373816" y="225846"/>
                        <a:pt x="364662" y="225921"/>
                      </a:cubicBezTo>
                      <a:close/>
                      <a:moveTo>
                        <a:pt x="99325" y="0"/>
                      </a:moveTo>
                      <a:lnTo>
                        <a:pt x="1024137" y="0"/>
                      </a:lnTo>
                      <a:cubicBezTo>
                        <a:pt x="1078993" y="0"/>
                        <a:pt x="1123462" y="44469"/>
                        <a:pt x="1123462" y="99325"/>
                      </a:cubicBezTo>
                      <a:lnTo>
                        <a:pt x="1123462" y="1024137"/>
                      </a:lnTo>
                      <a:cubicBezTo>
                        <a:pt x="1123462" y="1078993"/>
                        <a:pt x="1078993" y="1123462"/>
                        <a:pt x="1024137" y="1123462"/>
                      </a:cubicBezTo>
                      <a:lnTo>
                        <a:pt x="99325" y="1123462"/>
                      </a:lnTo>
                      <a:cubicBezTo>
                        <a:pt x="44469" y="1123462"/>
                        <a:pt x="0" y="1078993"/>
                        <a:pt x="0" y="1024137"/>
                      </a:cubicBezTo>
                      <a:lnTo>
                        <a:pt x="0" y="99325"/>
                      </a:lnTo>
                      <a:cubicBezTo>
                        <a:pt x="0" y="44469"/>
                        <a:pt x="44469" y="0"/>
                        <a:pt x="99325" y="0"/>
                      </a:cubicBezTo>
                      <a:close/>
                    </a:path>
                  </a:pathLst>
                </a:custGeom>
                <a:solidFill>
                  <a:schemeClr val="accent1"/>
                </a:solidFill>
                <a:ln w="25400" cap="flat" cmpd="sng" algn="ctr">
                  <a:noFill/>
                  <a:prstDash val="solid"/>
                </a:ln>
                <a:effectLst/>
              </p:spPr>
              <p:txBody>
                <a:bodyPr rtlCol="0" anchor="ctr"/>
                <a:lstStyle/>
                <a:p>
                  <a:pPr algn="ctr" defTabSz="608926">
                    <a:defRPr/>
                  </a:pPr>
                  <a:endParaRPr lang="en-US" sz="1200" kern="0" dirty="0">
                    <a:solidFill>
                      <a:srgbClr val="A6A6A6">
                        <a:lumMod val="50000"/>
                      </a:srgbClr>
                    </a:solidFill>
                  </a:endParaRPr>
                </a:p>
              </p:txBody>
            </p:sp>
          </p:grpSp>
          <p:grpSp>
            <p:nvGrpSpPr>
              <p:cNvPr id="192" name="Group 191">
                <a:extLst>
                  <a:ext uri="{FF2B5EF4-FFF2-40B4-BE49-F238E27FC236}">
                    <a16:creationId xmlns:a16="http://schemas.microsoft.com/office/drawing/2014/main" id="{8549B737-2439-454C-8DB9-895CD42FA717}"/>
                  </a:ext>
                </a:extLst>
              </p:cNvPr>
              <p:cNvGrpSpPr>
                <a:grpSpLocks noChangeAspect="1"/>
              </p:cNvGrpSpPr>
              <p:nvPr/>
            </p:nvGrpSpPr>
            <p:grpSpPr>
              <a:xfrm>
                <a:off x="3556803" y="3904536"/>
                <a:ext cx="220813" cy="217234"/>
                <a:chOff x="5913932" y="2761272"/>
                <a:chExt cx="324229" cy="324229"/>
              </a:xfrm>
            </p:grpSpPr>
            <p:sp>
              <p:nvSpPr>
                <p:cNvPr id="219" name="Rectangle 218">
                  <a:extLst>
                    <a:ext uri="{FF2B5EF4-FFF2-40B4-BE49-F238E27FC236}">
                      <a16:creationId xmlns:a16="http://schemas.microsoft.com/office/drawing/2014/main" id="{B96D2982-3816-3646-A005-1808AF6E9F03}"/>
                    </a:ext>
                  </a:extLst>
                </p:cNvPr>
                <p:cNvSpPr/>
                <p:nvPr/>
              </p:nvSpPr>
              <p:spPr>
                <a:xfrm>
                  <a:off x="5954725" y="2806700"/>
                  <a:ext cx="264436" cy="236456"/>
                </a:xfrm>
                <a:prstGeom prst="rect">
                  <a:avLst/>
                </a:prstGeom>
                <a:solidFill>
                  <a:srgbClr val="FFFFFF"/>
                </a:solidFill>
                <a:ln w="25400" cap="flat" cmpd="sng" algn="ctr">
                  <a:noFill/>
                  <a:prstDash val="solid"/>
                </a:ln>
                <a:effectLst/>
              </p:spPr>
              <p:txBody>
                <a:bodyPr rtlCol="0" anchor="ctr"/>
                <a:lstStyle/>
                <a:p>
                  <a:pPr algn="ctr" defTabSz="608926">
                    <a:defRPr/>
                  </a:pPr>
                  <a:endParaRPr lang="en-US" sz="1200" kern="0" dirty="0">
                    <a:solidFill>
                      <a:srgbClr val="A6A6A6">
                        <a:lumMod val="50000"/>
                      </a:srgbClr>
                    </a:solidFill>
                  </a:endParaRPr>
                </a:p>
              </p:txBody>
            </p:sp>
            <p:sp>
              <p:nvSpPr>
                <p:cNvPr id="220" name="Rounded Rectangle 25">
                  <a:extLst>
                    <a:ext uri="{FF2B5EF4-FFF2-40B4-BE49-F238E27FC236}">
                      <a16:creationId xmlns:a16="http://schemas.microsoft.com/office/drawing/2014/main" id="{C3104D0E-1E96-1446-9150-164D7F486812}"/>
                    </a:ext>
                  </a:extLst>
                </p:cNvPr>
                <p:cNvSpPr/>
                <p:nvPr/>
              </p:nvSpPr>
              <p:spPr>
                <a:xfrm>
                  <a:off x="5913932" y="2761272"/>
                  <a:ext cx="324229" cy="324229"/>
                </a:xfrm>
                <a:custGeom>
                  <a:avLst/>
                  <a:gdLst/>
                  <a:ahLst/>
                  <a:cxnLst/>
                  <a:rect l="l" t="t" r="r" b="b"/>
                  <a:pathLst>
                    <a:path w="1123462" h="1123462">
                      <a:moveTo>
                        <a:pt x="758801" y="661837"/>
                      </a:moveTo>
                      <a:cubicBezTo>
                        <a:pt x="749648" y="661762"/>
                        <a:pt x="740466" y="665180"/>
                        <a:pt x="733427" y="672107"/>
                      </a:cubicBezTo>
                      <a:cubicBezTo>
                        <a:pt x="719346" y="685961"/>
                        <a:pt x="719161" y="708607"/>
                        <a:pt x="733016" y="722687"/>
                      </a:cubicBezTo>
                      <a:lnTo>
                        <a:pt x="753910" y="743923"/>
                      </a:lnTo>
                      <a:lnTo>
                        <a:pt x="542733" y="743923"/>
                      </a:lnTo>
                      <a:cubicBezTo>
                        <a:pt x="532857" y="743923"/>
                        <a:pt x="523914" y="747926"/>
                        <a:pt x="517443" y="754399"/>
                      </a:cubicBezTo>
                      <a:lnTo>
                        <a:pt x="506967" y="779690"/>
                      </a:lnTo>
                      <a:lnTo>
                        <a:pt x="517443" y="804981"/>
                      </a:lnTo>
                      <a:cubicBezTo>
                        <a:pt x="523916" y="811453"/>
                        <a:pt x="532858" y="815458"/>
                        <a:pt x="542734" y="815457"/>
                      </a:cubicBezTo>
                      <a:lnTo>
                        <a:pt x="753910" y="815457"/>
                      </a:lnTo>
                      <a:lnTo>
                        <a:pt x="733016" y="836693"/>
                      </a:lnTo>
                      <a:cubicBezTo>
                        <a:pt x="719162" y="850774"/>
                        <a:pt x="719346" y="873420"/>
                        <a:pt x="733426" y="887274"/>
                      </a:cubicBezTo>
                      <a:cubicBezTo>
                        <a:pt x="747507" y="901128"/>
                        <a:pt x="770153" y="900944"/>
                        <a:pt x="784007" y="886863"/>
                      </a:cubicBezTo>
                      <a:lnTo>
                        <a:pt x="864319" y="805239"/>
                      </a:lnTo>
                      <a:lnTo>
                        <a:pt x="869302" y="797600"/>
                      </a:lnTo>
                      <a:lnTo>
                        <a:pt x="871992" y="793612"/>
                      </a:lnTo>
                      <a:lnTo>
                        <a:pt x="872069" y="793358"/>
                      </a:lnTo>
                      <a:lnTo>
                        <a:pt x="872080" y="793343"/>
                      </a:lnTo>
                      <a:lnTo>
                        <a:pt x="872088" y="793303"/>
                      </a:lnTo>
                      <a:lnTo>
                        <a:pt x="874076" y="786899"/>
                      </a:lnTo>
                      <a:cubicBezTo>
                        <a:pt x="874552" y="784570"/>
                        <a:pt x="874802" y="782160"/>
                        <a:pt x="874802" y="779690"/>
                      </a:cubicBezTo>
                      <a:cubicBezTo>
                        <a:pt x="874801" y="777222"/>
                        <a:pt x="874552" y="774810"/>
                        <a:pt x="874075" y="772482"/>
                      </a:cubicBezTo>
                      <a:lnTo>
                        <a:pt x="872087" y="766077"/>
                      </a:lnTo>
                      <a:lnTo>
                        <a:pt x="872080" y="766038"/>
                      </a:lnTo>
                      <a:lnTo>
                        <a:pt x="872070" y="766023"/>
                      </a:lnTo>
                      <a:lnTo>
                        <a:pt x="871992" y="765768"/>
                      </a:lnTo>
                      <a:lnTo>
                        <a:pt x="869291" y="761764"/>
                      </a:lnTo>
                      <a:lnTo>
                        <a:pt x="864318" y="754142"/>
                      </a:lnTo>
                      <a:lnTo>
                        <a:pt x="784006" y="672518"/>
                      </a:lnTo>
                      <a:cubicBezTo>
                        <a:pt x="777079" y="665477"/>
                        <a:pt x="767954" y="661911"/>
                        <a:pt x="758801" y="661837"/>
                      </a:cubicBezTo>
                      <a:close/>
                      <a:moveTo>
                        <a:pt x="364661" y="558282"/>
                      </a:moveTo>
                      <a:cubicBezTo>
                        <a:pt x="355509" y="558355"/>
                        <a:pt x="346384" y="561922"/>
                        <a:pt x="339457" y="568962"/>
                      </a:cubicBezTo>
                      <a:lnTo>
                        <a:pt x="259145" y="650587"/>
                      </a:lnTo>
                      <a:lnTo>
                        <a:pt x="254172" y="658209"/>
                      </a:lnTo>
                      <a:lnTo>
                        <a:pt x="251473" y="662213"/>
                      </a:lnTo>
                      <a:lnTo>
                        <a:pt x="251394" y="662469"/>
                      </a:lnTo>
                      <a:lnTo>
                        <a:pt x="251384" y="662482"/>
                      </a:lnTo>
                      <a:lnTo>
                        <a:pt x="251377" y="662522"/>
                      </a:lnTo>
                      <a:lnTo>
                        <a:pt x="249388" y="668927"/>
                      </a:lnTo>
                      <a:cubicBezTo>
                        <a:pt x="248912" y="671255"/>
                        <a:pt x="248662" y="673667"/>
                        <a:pt x="248662" y="676135"/>
                      </a:cubicBezTo>
                      <a:cubicBezTo>
                        <a:pt x="248662" y="678605"/>
                        <a:pt x="248913" y="681015"/>
                        <a:pt x="249389" y="683344"/>
                      </a:cubicBezTo>
                      <a:lnTo>
                        <a:pt x="251377" y="689748"/>
                      </a:lnTo>
                      <a:lnTo>
                        <a:pt x="251383" y="689789"/>
                      </a:lnTo>
                      <a:lnTo>
                        <a:pt x="251393" y="689803"/>
                      </a:lnTo>
                      <a:lnTo>
                        <a:pt x="251473" y="690057"/>
                      </a:lnTo>
                      <a:lnTo>
                        <a:pt x="254161" y="694045"/>
                      </a:lnTo>
                      <a:lnTo>
                        <a:pt x="259145" y="701683"/>
                      </a:lnTo>
                      <a:lnTo>
                        <a:pt x="339457" y="783309"/>
                      </a:lnTo>
                      <a:cubicBezTo>
                        <a:pt x="353311" y="797389"/>
                        <a:pt x="375956" y="797573"/>
                        <a:pt x="390037" y="783719"/>
                      </a:cubicBezTo>
                      <a:cubicBezTo>
                        <a:pt x="404118" y="769864"/>
                        <a:pt x="404302" y="747219"/>
                        <a:pt x="390448" y="733138"/>
                      </a:cubicBezTo>
                      <a:lnTo>
                        <a:pt x="369553" y="711902"/>
                      </a:lnTo>
                      <a:lnTo>
                        <a:pt x="580730" y="711901"/>
                      </a:lnTo>
                      <a:cubicBezTo>
                        <a:pt x="590607" y="711902"/>
                        <a:pt x="599548" y="707899"/>
                        <a:pt x="606020" y="701426"/>
                      </a:cubicBezTo>
                      <a:lnTo>
                        <a:pt x="616497" y="676135"/>
                      </a:lnTo>
                      <a:lnTo>
                        <a:pt x="606021" y="650843"/>
                      </a:lnTo>
                      <a:cubicBezTo>
                        <a:pt x="599549" y="644371"/>
                        <a:pt x="590606" y="640368"/>
                        <a:pt x="580730" y="640368"/>
                      </a:cubicBezTo>
                      <a:lnTo>
                        <a:pt x="369554" y="640368"/>
                      </a:lnTo>
                      <a:lnTo>
                        <a:pt x="390448" y="619133"/>
                      </a:lnTo>
                      <a:cubicBezTo>
                        <a:pt x="404302" y="605052"/>
                        <a:pt x="404118" y="582406"/>
                        <a:pt x="390038" y="568551"/>
                      </a:cubicBezTo>
                      <a:lnTo>
                        <a:pt x="390038" y="568553"/>
                      </a:lnTo>
                      <a:cubicBezTo>
                        <a:pt x="382997" y="561625"/>
                        <a:pt x="373815" y="558207"/>
                        <a:pt x="364661" y="558282"/>
                      </a:cubicBezTo>
                      <a:close/>
                      <a:moveTo>
                        <a:pt x="758801" y="329475"/>
                      </a:moveTo>
                      <a:cubicBezTo>
                        <a:pt x="749649" y="329401"/>
                        <a:pt x="740466" y="332819"/>
                        <a:pt x="733427" y="339746"/>
                      </a:cubicBezTo>
                      <a:lnTo>
                        <a:pt x="733426" y="339746"/>
                      </a:lnTo>
                      <a:cubicBezTo>
                        <a:pt x="719345" y="353600"/>
                        <a:pt x="719161" y="376245"/>
                        <a:pt x="733017" y="390327"/>
                      </a:cubicBezTo>
                      <a:lnTo>
                        <a:pt x="753909" y="411562"/>
                      </a:lnTo>
                      <a:lnTo>
                        <a:pt x="542733" y="411561"/>
                      </a:lnTo>
                      <a:cubicBezTo>
                        <a:pt x="532856" y="411562"/>
                        <a:pt x="523915" y="415565"/>
                        <a:pt x="517443" y="422037"/>
                      </a:cubicBezTo>
                      <a:lnTo>
                        <a:pt x="506967" y="447329"/>
                      </a:lnTo>
                      <a:lnTo>
                        <a:pt x="517443" y="472620"/>
                      </a:lnTo>
                      <a:cubicBezTo>
                        <a:pt x="523916" y="479093"/>
                        <a:pt x="532857" y="483097"/>
                        <a:pt x="542734" y="483095"/>
                      </a:cubicBezTo>
                      <a:lnTo>
                        <a:pt x="753910" y="483096"/>
                      </a:lnTo>
                      <a:lnTo>
                        <a:pt x="733016" y="504333"/>
                      </a:lnTo>
                      <a:cubicBezTo>
                        <a:pt x="719162" y="518413"/>
                        <a:pt x="719345" y="541059"/>
                        <a:pt x="733426" y="554913"/>
                      </a:cubicBezTo>
                      <a:cubicBezTo>
                        <a:pt x="747507" y="568767"/>
                        <a:pt x="770152" y="568583"/>
                        <a:pt x="784007" y="554503"/>
                      </a:cubicBezTo>
                      <a:lnTo>
                        <a:pt x="864318" y="472878"/>
                      </a:lnTo>
                      <a:lnTo>
                        <a:pt x="869302" y="465238"/>
                      </a:lnTo>
                      <a:lnTo>
                        <a:pt x="871991" y="461251"/>
                      </a:lnTo>
                      <a:lnTo>
                        <a:pt x="872070" y="460997"/>
                      </a:lnTo>
                      <a:lnTo>
                        <a:pt x="872079" y="460982"/>
                      </a:lnTo>
                      <a:lnTo>
                        <a:pt x="872087" y="460942"/>
                      </a:lnTo>
                      <a:lnTo>
                        <a:pt x="874075" y="454537"/>
                      </a:lnTo>
                      <a:cubicBezTo>
                        <a:pt x="874551" y="452209"/>
                        <a:pt x="874801" y="449799"/>
                        <a:pt x="874801" y="447329"/>
                      </a:cubicBezTo>
                      <a:cubicBezTo>
                        <a:pt x="874802" y="444860"/>
                        <a:pt x="874552" y="442449"/>
                        <a:pt x="874076" y="440121"/>
                      </a:cubicBezTo>
                      <a:lnTo>
                        <a:pt x="872087" y="433715"/>
                      </a:lnTo>
                      <a:lnTo>
                        <a:pt x="872079" y="433677"/>
                      </a:lnTo>
                      <a:lnTo>
                        <a:pt x="872071" y="433662"/>
                      </a:lnTo>
                      <a:lnTo>
                        <a:pt x="871991" y="433407"/>
                      </a:lnTo>
                      <a:lnTo>
                        <a:pt x="869292" y="429403"/>
                      </a:lnTo>
                      <a:lnTo>
                        <a:pt x="864319" y="421781"/>
                      </a:lnTo>
                      <a:lnTo>
                        <a:pt x="784007" y="340156"/>
                      </a:lnTo>
                      <a:cubicBezTo>
                        <a:pt x="777079" y="333117"/>
                        <a:pt x="767954" y="329550"/>
                        <a:pt x="758801" y="329475"/>
                      </a:cubicBezTo>
                      <a:close/>
                      <a:moveTo>
                        <a:pt x="364662" y="225921"/>
                      </a:moveTo>
                      <a:cubicBezTo>
                        <a:pt x="355509" y="225995"/>
                        <a:pt x="346383" y="229561"/>
                        <a:pt x="339456" y="236601"/>
                      </a:cubicBezTo>
                      <a:lnTo>
                        <a:pt x="259145" y="318226"/>
                      </a:lnTo>
                      <a:lnTo>
                        <a:pt x="254173" y="325848"/>
                      </a:lnTo>
                      <a:lnTo>
                        <a:pt x="251473" y="329852"/>
                      </a:lnTo>
                      <a:lnTo>
                        <a:pt x="251394" y="330107"/>
                      </a:lnTo>
                      <a:lnTo>
                        <a:pt x="251384" y="330122"/>
                      </a:lnTo>
                      <a:lnTo>
                        <a:pt x="251376" y="330161"/>
                      </a:lnTo>
                      <a:lnTo>
                        <a:pt x="249389" y="336566"/>
                      </a:lnTo>
                      <a:cubicBezTo>
                        <a:pt x="248912" y="338894"/>
                        <a:pt x="248662" y="341305"/>
                        <a:pt x="248662" y="343774"/>
                      </a:cubicBezTo>
                      <a:cubicBezTo>
                        <a:pt x="248662" y="346244"/>
                        <a:pt x="248912" y="348654"/>
                        <a:pt x="249389" y="350982"/>
                      </a:cubicBezTo>
                      <a:lnTo>
                        <a:pt x="251377" y="357387"/>
                      </a:lnTo>
                      <a:lnTo>
                        <a:pt x="251384" y="357428"/>
                      </a:lnTo>
                      <a:lnTo>
                        <a:pt x="251393" y="357443"/>
                      </a:lnTo>
                      <a:lnTo>
                        <a:pt x="251473" y="357696"/>
                      </a:lnTo>
                      <a:lnTo>
                        <a:pt x="254161" y="361684"/>
                      </a:lnTo>
                      <a:lnTo>
                        <a:pt x="259145" y="369323"/>
                      </a:lnTo>
                      <a:lnTo>
                        <a:pt x="339456" y="450948"/>
                      </a:lnTo>
                      <a:cubicBezTo>
                        <a:pt x="353310" y="465028"/>
                        <a:pt x="375957" y="465212"/>
                        <a:pt x="390037" y="451358"/>
                      </a:cubicBezTo>
                      <a:cubicBezTo>
                        <a:pt x="404118" y="437503"/>
                        <a:pt x="404302" y="414858"/>
                        <a:pt x="390448" y="400777"/>
                      </a:cubicBezTo>
                      <a:lnTo>
                        <a:pt x="369553" y="379542"/>
                      </a:lnTo>
                      <a:lnTo>
                        <a:pt x="580730" y="379541"/>
                      </a:lnTo>
                      <a:cubicBezTo>
                        <a:pt x="590606" y="379541"/>
                        <a:pt x="599549" y="375538"/>
                        <a:pt x="606021" y="369065"/>
                      </a:cubicBezTo>
                      <a:lnTo>
                        <a:pt x="616497" y="343774"/>
                      </a:lnTo>
                      <a:lnTo>
                        <a:pt x="606021" y="318483"/>
                      </a:lnTo>
                      <a:cubicBezTo>
                        <a:pt x="599549" y="312010"/>
                        <a:pt x="590606" y="308006"/>
                        <a:pt x="580730" y="308006"/>
                      </a:cubicBezTo>
                      <a:lnTo>
                        <a:pt x="369553" y="308007"/>
                      </a:lnTo>
                      <a:lnTo>
                        <a:pt x="390447" y="286772"/>
                      </a:lnTo>
                      <a:cubicBezTo>
                        <a:pt x="404302" y="272691"/>
                        <a:pt x="404118" y="250045"/>
                        <a:pt x="390038" y="236191"/>
                      </a:cubicBezTo>
                      <a:cubicBezTo>
                        <a:pt x="382997" y="229264"/>
                        <a:pt x="373816" y="225846"/>
                        <a:pt x="364662" y="225921"/>
                      </a:cubicBezTo>
                      <a:close/>
                      <a:moveTo>
                        <a:pt x="99325" y="0"/>
                      </a:moveTo>
                      <a:lnTo>
                        <a:pt x="1024137" y="0"/>
                      </a:lnTo>
                      <a:cubicBezTo>
                        <a:pt x="1078993" y="0"/>
                        <a:pt x="1123462" y="44469"/>
                        <a:pt x="1123462" y="99325"/>
                      </a:cubicBezTo>
                      <a:lnTo>
                        <a:pt x="1123462" y="1024137"/>
                      </a:lnTo>
                      <a:cubicBezTo>
                        <a:pt x="1123462" y="1078993"/>
                        <a:pt x="1078993" y="1123462"/>
                        <a:pt x="1024137" y="1123462"/>
                      </a:cubicBezTo>
                      <a:lnTo>
                        <a:pt x="99325" y="1123462"/>
                      </a:lnTo>
                      <a:cubicBezTo>
                        <a:pt x="44469" y="1123462"/>
                        <a:pt x="0" y="1078993"/>
                        <a:pt x="0" y="1024137"/>
                      </a:cubicBezTo>
                      <a:lnTo>
                        <a:pt x="0" y="99325"/>
                      </a:lnTo>
                      <a:cubicBezTo>
                        <a:pt x="0" y="44469"/>
                        <a:pt x="44469" y="0"/>
                        <a:pt x="99325" y="0"/>
                      </a:cubicBezTo>
                      <a:close/>
                    </a:path>
                  </a:pathLst>
                </a:custGeom>
                <a:solidFill>
                  <a:schemeClr val="accent1"/>
                </a:solidFill>
                <a:ln w="25400" cap="flat" cmpd="sng" algn="ctr">
                  <a:noFill/>
                  <a:prstDash val="solid"/>
                </a:ln>
                <a:effectLst/>
              </p:spPr>
              <p:txBody>
                <a:bodyPr rtlCol="0" anchor="ctr"/>
                <a:lstStyle/>
                <a:p>
                  <a:pPr algn="ctr" defTabSz="608926">
                    <a:defRPr/>
                  </a:pPr>
                  <a:endParaRPr lang="en-US" sz="1200" kern="0" dirty="0">
                    <a:solidFill>
                      <a:srgbClr val="A6A6A6">
                        <a:lumMod val="50000"/>
                      </a:srgbClr>
                    </a:solidFill>
                  </a:endParaRPr>
                </a:p>
              </p:txBody>
            </p:sp>
          </p:grpSp>
          <p:sp>
            <p:nvSpPr>
              <p:cNvPr id="193" name="Freeform 192">
                <a:extLst>
                  <a:ext uri="{FF2B5EF4-FFF2-40B4-BE49-F238E27FC236}">
                    <a16:creationId xmlns:a16="http://schemas.microsoft.com/office/drawing/2014/main" id="{2ACA40DA-2465-994C-95EF-95E212A85E51}"/>
                  </a:ext>
                </a:extLst>
              </p:cNvPr>
              <p:cNvSpPr>
                <a:spLocks/>
              </p:cNvSpPr>
              <p:nvPr/>
            </p:nvSpPr>
            <p:spPr bwMode="auto">
              <a:xfrm rot="20106981">
                <a:off x="2108128" y="3218458"/>
                <a:ext cx="588688" cy="388202"/>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lumMod val="25000"/>
                  <a:lumOff val="75000"/>
                </a:schemeClr>
              </a:solidFill>
              <a:ln w="12700" cap="flat" cmpd="sng" algn="ctr">
                <a:noFill/>
                <a:prstDash val="solid"/>
              </a:ln>
              <a:effectLst/>
            </p:spPr>
            <p:txBody>
              <a:bodyPr lIns="121893" tIns="60947" rIns="121893" bIns="60947" rtlCol="0" anchor="ctr"/>
              <a:lstStyle/>
              <a:p>
                <a:pPr algn="ctr" defTabSz="608926">
                  <a:defRPr/>
                </a:pPr>
                <a:endParaRPr lang="en-US" sz="1200" kern="0" dirty="0">
                  <a:solidFill>
                    <a:srgbClr val="A6A6A6">
                      <a:lumMod val="50000"/>
                    </a:srgbClr>
                  </a:solidFill>
                </a:endParaRPr>
              </a:p>
            </p:txBody>
          </p:sp>
          <p:sp>
            <p:nvSpPr>
              <p:cNvPr id="194" name="Freeform 193">
                <a:extLst>
                  <a:ext uri="{FF2B5EF4-FFF2-40B4-BE49-F238E27FC236}">
                    <a16:creationId xmlns:a16="http://schemas.microsoft.com/office/drawing/2014/main" id="{AE28C33E-AD21-654B-827B-B189D575BBF3}"/>
                  </a:ext>
                </a:extLst>
              </p:cNvPr>
              <p:cNvSpPr>
                <a:spLocks/>
              </p:cNvSpPr>
              <p:nvPr/>
            </p:nvSpPr>
            <p:spPr bwMode="auto">
              <a:xfrm>
                <a:off x="1884959" y="3249963"/>
                <a:ext cx="2362264" cy="1171305"/>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gradFill flip="none" rotWithShape="1">
                <a:gsLst>
                  <a:gs pos="100000">
                    <a:srgbClr val="8E909E">
                      <a:lumMod val="40000"/>
                      <a:lumOff val="60000"/>
                      <a:alpha val="86000"/>
                    </a:srgbClr>
                  </a:gs>
                  <a:gs pos="0">
                    <a:srgbClr val="FFFFFF">
                      <a:alpha val="86000"/>
                    </a:srgbClr>
                  </a:gs>
                </a:gsLst>
                <a:path path="shape">
                  <a:fillToRect l="50000" t="50000" r="50000" b="50000"/>
                </a:path>
                <a:tileRect/>
              </a:gradFill>
              <a:ln w="25400" cap="flat" cmpd="sng" algn="ctr">
                <a:solidFill>
                  <a:schemeClr val="bg1">
                    <a:lumMod val="75000"/>
                  </a:schemeClr>
                </a:solidFill>
                <a:prstDash val="solid"/>
              </a:ln>
              <a:effectLst/>
            </p:spPr>
            <p:txBody>
              <a:bodyPr lIns="162532" tIns="81265" rIns="162532" bIns="81265" rtlCol="0" anchor="ctr"/>
              <a:lstStyle/>
              <a:p>
                <a:pPr algn="ctr" defTabSz="1219170">
                  <a:defRPr/>
                </a:pPr>
                <a:endParaRPr lang="en-US" sz="1600" kern="0" dirty="0">
                  <a:solidFill>
                    <a:srgbClr val="8E909E"/>
                  </a:solidFill>
                </a:endParaRPr>
              </a:p>
            </p:txBody>
          </p:sp>
          <p:grpSp>
            <p:nvGrpSpPr>
              <p:cNvPr id="195" name="Group 194">
                <a:extLst>
                  <a:ext uri="{FF2B5EF4-FFF2-40B4-BE49-F238E27FC236}">
                    <a16:creationId xmlns:a16="http://schemas.microsoft.com/office/drawing/2014/main" id="{EC650A3D-C46D-8F4C-9460-02630A911CE1}"/>
                  </a:ext>
                </a:extLst>
              </p:cNvPr>
              <p:cNvGrpSpPr>
                <a:grpSpLocks noChangeAspect="1"/>
              </p:cNvGrpSpPr>
              <p:nvPr/>
            </p:nvGrpSpPr>
            <p:grpSpPr>
              <a:xfrm>
                <a:off x="2393765" y="3452956"/>
                <a:ext cx="288848" cy="284166"/>
                <a:chOff x="5913936" y="2761272"/>
                <a:chExt cx="324229" cy="324229"/>
              </a:xfrm>
            </p:grpSpPr>
            <p:sp>
              <p:nvSpPr>
                <p:cNvPr id="217" name="Rectangle 216">
                  <a:extLst>
                    <a:ext uri="{FF2B5EF4-FFF2-40B4-BE49-F238E27FC236}">
                      <a16:creationId xmlns:a16="http://schemas.microsoft.com/office/drawing/2014/main" id="{ACEB2075-86CB-7F43-B0A4-BA7F177F8342}"/>
                    </a:ext>
                  </a:extLst>
                </p:cNvPr>
                <p:cNvSpPr/>
                <p:nvPr/>
              </p:nvSpPr>
              <p:spPr>
                <a:xfrm>
                  <a:off x="5954725" y="2806700"/>
                  <a:ext cx="264436" cy="236456"/>
                </a:xfrm>
                <a:prstGeom prst="rect">
                  <a:avLst/>
                </a:prstGeom>
                <a:solidFill>
                  <a:srgbClr val="FFFFFF"/>
                </a:solidFill>
                <a:ln w="25400" cap="flat" cmpd="sng" algn="ctr">
                  <a:noFill/>
                  <a:prstDash val="solid"/>
                </a:ln>
                <a:effectLst/>
              </p:spPr>
              <p:txBody>
                <a:bodyPr rtlCol="0" anchor="ctr"/>
                <a:lstStyle/>
                <a:p>
                  <a:pPr algn="ctr" defTabSz="608926">
                    <a:defRPr/>
                  </a:pPr>
                  <a:endParaRPr lang="en-US" sz="1200" kern="0" dirty="0">
                    <a:solidFill>
                      <a:srgbClr val="A6A6A6">
                        <a:lumMod val="50000"/>
                      </a:srgbClr>
                    </a:solidFill>
                  </a:endParaRPr>
                </a:p>
              </p:txBody>
            </p:sp>
            <p:sp>
              <p:nvSpPr>
                <p:cNvPr id="218" name="Rounded Rectangle 25">
                  <a:extLst>
                    <a:ext uri="{FF2B5EF4-FFF2-40B4-BE49-F238E27FC236}">
                      <a16:creationId xmlns:a16="http://schemas.microsoft.com/office/drawing/2014/main" id="{B3A8A427-07CD-5640-BCE8-1520FD8B45B2}"/>
                    </a:ext>
                  </a:extLst>
                </p:cNvPr>
                <p:cNvSpPr/>
                <p:nvPr/>
              </p:nvSpPr>
              <p:spPr>
                <a:xfrm>
                  <a:off x="5913936" y="2761272"/>
                  <a:ext cx="324229" cy="324229"/>
                </a:xfrm>
                <a:custGeom>
                  <a:avLst/>
                  <a:gdLst/>
                  <a:ahLst/>
                  <a:cxnLst/>
                  <a:rect l="l" t="t" r="r" b="b"/>
                  <a:pathLst>
                    <a:path w="1123462" h="1123462">
                      <a:moveTo>
                        <a:pt x="758801" y="661837"/>
                      </a:moveTo>
                      <a:cubicBezTo>
                        <a:pt x="749648" y="661762"/>
                        <a:pt x="740466" y="665180"/>
                        <a:pt x="733427" y="672107"/>
                      </a:cubicBezTo>
                      <a:cubicBezTo>
                        <a:pt x="719346" y="685961"/>
                        <a:pt x="719161" y="708607"/>
                        <a:pt x="733016" y="722687"/>
                      </a:cubicBezTo>
                      <a:lnTo>
                        <a:pt x="753910" y="743923"/>
                      </a:lnTo>
                      <a:lnTo>
                        <a:pt x="542733" y="743923"/>
                      </a:lnTo>
                      <a:cubicBezTo>
                        <a:pt x="532857" y="743923"/>
                        <a:pt x="523914" y="747926"/>
                        <a:pt x="517443" y="754399"/>
                      </a:cubicBezTo>
                      <a:lnTo>
                        <a:pt x="506967" y="779690"/>
                      </a:lnTo>
                      <a:lnTo>
                        <a:pt x="517443" y="804981"/>
                      </a:lnTo>
                      <a:cubicBezTo>
                        <a:pt x="523916" y="811453"/>
                        <a:pt x="532858" y="815458"/>
                        <a:pt x="542734" y="815457"/>
                      </a:cubicBezTo>
                      <a:lnTo>
                        <a:pt x="753910" y="815457"/>
                      </a:lnTo>
                      <a:lnTo>
                        <a:pt x="733016" y="836693"/>
                      </a:lnTo>
                      <a:cubicBezTo>
                        <a:pt x="719162" y="850774"/>
                        <a:pt x="719346" y="873420"/>
                        <a:pt x="733426" y="887274"/>
                      </a:cubicBezTo>
                      <a:cubicBezTo>
                        <a:pt x="747507" y="901128"/>
                        <a:pt x="770153" y="900944"/>
                        <a:pt x="784007" y="886863"/>
                      </a:cubicBezTo>
                      <a:lnTo>
                        <a:pt x="864319" y="805239"/>
                      </a:lnTo>
                      <a:lnTo>
                        <a:pt x="869302" y="797600"/>
                      </a:lnTo>
                      <a:lnTo>
                        <a:pt x="871992" y="793612"/>
                      </a:lnTo>
                      <a:lnTo>
                        <a:pt x="872069" y="793358"/>
                      </a:lnTo>
                      <a:lnTo>
                        <a:pt x="872080" y="793343"/>
                      </a:lnTo>
                      <a:lnTo>
                        <a:pt x="872088" y="793303"/>
                      </a:lnTo>
                      <a:lnTo>
                        <a:pt x="874076" y="786899"/>
                      </a:lnTo>
                      <a:cubicBezTo>
                        <a:pt x="874552" y="784570"/>
                        <a:pt x="874802" y="782160"/>
                        <a:pt x="874802" y="779690"/>
                      </a:cubicBezTo>
                      <a:cubicBezTo>
                        <a:pt x="874801" y="777222"/>
                        <a:pt x="874552" y="774810"/>
                        <a:pt x="874075" y="772482"/>
                      </a:cubicBezTo>
                      <a:lnTo>
                        <a:pt x="872087" y="766077"/>
                      </a:lnTo>
                      <a:lnTo>
                        <a:pt x="872080" y="766038"/>
                      </a:lnTo>
                      <a:lnTo>
                        <a:pt x="872070" y="766023"/>
                      </a:lnTo>
                      <a:lnTo>
                        <a:pt x="871992" y="765768"/>
                      </a:lnTo>
                      <a:lnTo>
                        <a:pt x="869291" y="761764"/>
                      </a:lnTo>
                      <a:lnTo>
                        <a:pt x="864318" y="754142"/>
                      </a:lnTo>
                      <a:lnTo>
                        <a:pt x="784006" y="672518"/>
                      </a:lnTo>
                      <a:cubicBezTo>
                        <a:pt x="777079" y="665477"/>
                        <a:pt x="767954" y="661911"/>
                        <a:pt x="758801" y="661837"/>
                      </a:cubicBezTo>
                      <a:close/>
                      <a:moveTo>
                        <a:pt x="364661" y="558282"/>
                      </a:moveTo>
                      <a:cubicBezTo>
                        <a:pt x="355509" y="558355"/>
                        <a:pt x="346384" y="561922"/>
                        <a:pt x="339457" y="568962"/>
                      </a:cubicBezTo>
                      <a:lnTo>
                        <a:pt x="259145" y="650587"/>
                      </a:lnTo>
                      <a:lnTo>
                        <a:pt x="254172" y="658209"/>
                      </a:lnTo>
                      <a:lnTo>
                        <a:pt x="251473" y="662213"/>
                      </a:lnTo>
                      <a:lnTo>
                        <a:pt x="251394" y="662469"/>
                      </a:lnTo>
                      <a:lnTo>
                        <a:pt x="251384" y="662482"/>
                      </a:lnTo>
                      <a:lnTo>
                        <a:pt x="251377" y="662522"/>
                      </a:lnTo>
                      <a:lnTo>
                        <a:pt x="249388" y="668927"/>
                      </a:lnTo>
                      <a:cubicBezTo>
                        <a:pt x="248912" y="671255"/>
                        <a:pt x="248662" y="673667"/>
                        <a:pt x="248662" y="676135"/>
                      </a:cubicBezTo>
                      <a:cubicBezTo>
                        <a:pt x="248662" y="678605"/>
                        <a:pt x="248913" y="681015"/>
                        <a:pt x="249389" y="683344"/>
                      </a:cubicBezTo>
                      <a:lnTo>
                        <a:pt x="251377" y="689748"/>
                      </a:lnTo>
                      <a:lnTo>
                        <a:pt x="251383" y="689789"/>
                      </a:lnTo>
                      <a:lnTo>
                        <a:pt x="251393" y="689803"/>
                      </a:lnTo>
                      <a:lnTo>
                        <a:pt x="251473" y="690057"/>
                      </a:lnTo>
                      <a:lnTo>
                        <a:pt x="254161" y="694045"/>
                      </a:lnTo>
                      <a:lnTo>
                        <a:pt x="259145" y="701683"/>
                      </a:lnTo>
                      <a:lnTo>
                        <a:pt x="339457" y="783309"/>
                      </a:lnTo>
                      <a:cubicBezTo>
                        <a:pt x="353311" y="797389"/>
                        <a:pt x="375956" y="797573"/>
                        <a:pt x="390037" y="783719"/>
                      </a:cubicBezTo>
                      <a:cubicBezTo>
                        <a:pt x="404118" y="769864"/>
                        <a:pt x="404302" y="747219"/>
                        <a:pt x="390448" y="733138"/>
                      </a:cubicBezTo>
                      <a:lnTo>
                        <a:pt x="369553" y="711902"/>
                      </a:lnTo>
                      <a:lnTo>
                        <a:pt x="580730" y="711901"/>
                      </a:lnTo>
                      <a:cubicBezTo>
                        <a:pt x="590607" y="711902"/>
                        <a:pt x="599548" y="707899"/>
                        <a:pt x="606020" y="701426"/>
                      </a:cubicBezTo>
                      <a:lnTo>
                        <a:pt x="616497" y="676135"/>
                      </a:lnTo>
                      <a:lnTo>
                        <a:pt x="606021" y="650843"/>
                      </a:lnTo>
                      <a:cubicBezTo>
                        <a:pt x="599549" y="644371"/>
                        <a:pt x="590606" y="640368"/>
                        <a:pt x="580730" y="640368"/>
                      </a:cubicBezTo>
                      <a:lnTo>
                        <a:pt x="369554" y="640368"/>
                      </a:lnTo>
                      <a:lnTo>
                        <a:pt x="390448" y="619133"/>
                      </a:lnTo>
                      <a:cubicBezTo>
                        <a:pt x="404302" y="605052"/>
                        <a:pt x="404118" y="582406"/>
                        <a:pt x="390038" y="568551"/>
                      </a:cubicBezTo>
                      <a:lnTo>
                        <a:pt x="390038" y="568553"/>
                      </a:lnTo>
                      <a:cubicBezTo>
                        <a:pt x="382997" y="561625"/>
                        <a:pt x="373815" y="558207"/>
                        <a:pt x="364661" y="558282"/>
                      </a:cubicBezTo>
                      <a:close/>
                      <a:moveTo>
                        <a:pt x="758801" y="329475"/>
                      </a:moveTo>
                      <a:cubicBezTo>
                        <a:pt x="749649" y="329401"/>
                        <a:pt x="740466" y="332819"/>
                        <a:pt x="733427" y="339746"/>
                      </a:cubicBezTo>
                      <a:lnTo>
                        <a:pt x="733426" y="339746"/>
                      </a:lnTo>
                      <a:cubicBezTo>
                        <a:pt x="719345" y="353600"/>
                        <a:pt x="719161" y="376245"/>
                        <a:pt x="733017" y="390327"/>
                      </a:cubicBezTo>
                      <a:lnTo>
                        <a:pt x="753909" y="411562"/>
                      </a:lnTo>
                      <a:lnTo>
                        <a:pt x="542733" y="411561"/>
                      </a:lnTo>
                      <a:cubicBezTo>
                        <a:pt x="532856" y="411562"/>
                        <a:pt x="523915" y="415565"/>
                        <a:pt x="517443" y="422037"/>
                      </a:cubicBezTo>
                      <a:lnTo>
                        <a:pt x="506967" y="447329"/>
                      </a:lnTo>
                      <a:lnTo>
                        <a:pt x="517443" y="472620"/>
                      </a:lnTo>
                      <a:cubicBezTo>
                        <a:pt x="523916" y="479093"/>
                        <a:pt x="532857" y="483097"/>
                        <a:pt x="542734" y="483095"/>
                      </a:cubicBezTo>
                      <a:lnTo>
                        <a:pt x="753910" y="483096"/>
                      </a:lnTo>
                      <a:lnTo>
                        <a:pt x="733016" y="504333"/>
                      </a:lnTo>
                      <a:cubicBezTo>
                        <a:pt x="719162" y="518413"/>
                        <a:pt x="719345" y="541059"/>
                        <a:pt x="733426" y="554913"/>
                      </a:cubicBezTo>
                      <a:cubicBezTo>
                        <a:pt x="747507" y="568767"/>
                        <a:pt x="770152" y="568583"/>
                        <a:pt x="784007" y="554503"/>
                      </a:cubicBezTo>
                      <a:lnTo>
                        <a:pt x="864318" y="472878"/>
                      </a:lnTo>
                      <a:lnTo>
                        <a:pt x="869302" y="465238"/>
                      </a:lnTo>
                      <a:lnTo>
                        <a:pt x="871991" y="461251"/>
                      </a:lnTo>
                      <a:lnTo>
                        <a:pt x="872070" y="460997"/>
                      </a:lnTo>
                      <a:lnTo>
                        <a:pt x="872079" y="460982"/>
                      </a:lnTo>
                      <a:lnTo>
                        <a:pt x="872087" y="460942"/>
                      </a:lnTo>
                      <a:lnTo>
                        <a:pt x="874075" y="454537"/>
                      </a:lnTo>
                      <a:cubicBezTo>
                        <a:pt x="874551" y="452209"/>
                        <a:pt x="874801" y="449799"/>
                        <a:pt x="874801" y="447329"/>
                      </a:cubicBezTo>
                      <a:cubicBezTo>
                        <a:pt x="874802" y="444860"/>
                        <a:pt x="874552" y="442449"/>
                        <a:pt x="874076" y="440121"/>
                      </a:cubicBezTo>
                      <a:lnTo>
                        <a:pt x="872087" y="433715"/>
                      </a:lnTo>
                      <a:lnTo>
                        <a:pt x="872079" y="433677"/>
                      </a:lnTo>
                      <a:lnTo>
                        <a:pt x="872071" y="433662"/>
                      </a:lnTo>
                      <a:lnTo>
                        <a:pt x="871991" y="433407"/>
                      </a:lnTo>
                      <a:lnTo>
                        <a:pt x="869292" y="429403"/>
                      </a:lnTo>
                      <a:lnTo>
                        <a:pt x="864319" y="421781"/>
                      </a:lnTo>
                      <a:lnTo>
                        <a:pt x="784007" y="340156"/>
                      </a:lnTo>
                      <a:cubicBezTo>
                        <a:pt x="777079" y="333117"/>
                        <a:pt x="767954" y="329550"/>
                        <a:pt x="758801" y="329475"/>
                      </a:cubicBezTo>
                      <a:close/>
                      <a:moveTo>
                        <a:pt x="364662" y="225921"/>
                      </a:moveTo>
                      <a:cubicBezTo>
                        <a:pt x="355509" y="225995"/>
                        <a:pt x="346383" y="229561"/>
                        <a:pt x="339456" y="236601"/>
                      </a:cubicBezTo>
                      <a:lnTo>
                        <a:pt x="259145" y="318226"/>
                      </a:lnTo>
                      <a:lnTo>
                        <a:pt x="254173" y="325848"/>
                      </a:lnTo>
                      <a:lnTo>
                        <a:pt x="251473" y="329852"/>
                      </a:lnTo>
                      <a:lnTo>
                        <a:pt x="251394" y="330107"/>
                      </a:lnTo>
                      <a:lnTo>
                        <a:pt x="251384" y="330122"/>
                      </a:lnTo>
                      <a:lnTo>
                        <a:pt x="251376" y="330161"/>
                      </a:lnTo>
                      <a:lnTo>
                        <a:pt x="249389" y="336566"/>
                      </a:lnTo>
                      <a:cubicBezTo>
                        <a:pt x="248912" y="338894"/>
                        <a:pt x="248662" y="341305"/>
                        <a:pt x="248662" y="343774"/>
                      </a:cubicBezTo>
                      <a:cubicBezTo>
                        <a:pt x="248662" y="346244"/>
                        <a:pt x="248912" y="348654"/>
                        <a:pt x="249389" y="350982"/>
                      </a:cubicBezTo>
                      <a:lnTo>
                        <a:pt x="251377" y="357387"/>
                      </a:lnTo>
                      <a:lnTo>
                        <a:pt x="251384" y="357428"/>
                      </a:lnTo>
                      <a:lnTo>
                        <a:pt x="251393" y="357443"/>
                      </a:lnTo>
                      <a:lnTo>
                        <a:pt x="251473" y="357696"/>
                      </a:lnTo>
                      <a:lnTo>
                        <a:pt x="254161" y="361684"/>
                      </a:lnTo>
                      <a:lnTo>
                        <a:pt x="259145" y="369323"/>
                      </a:lnTo>
                      <a:lnTo>
                        <a:pt x="339456" y="450948"/>
                      </a:lnTo>
                      <a:cubicBezTo>
                        <a:pt x="353310" y="465028"/>
                        <a:pt x="375957" y="465212"/>
                        <a:pt x="390037" y="451358"/>
                      </a:cubicBezTo>
                      <a:cubicBezTo>
                        <a:pt x="404118" y="437503"/>
                        <a:pt x="404302" y="414858"/>
                        <a:pt x="390448" y="400777"/>
                      </a:cubicBezTo>
                      <a:lnTo>
                        <a:pt x="369553" y="379542"/>
                      </a:lnTo>
                      <a:lnTo>
                        <a:pt x="580730" y="379541"/>
                      </a:lnTo>
                      <a:cubicBezTo>
                        <a:pt x="590606" y="379541"/>
                        <a:pt x="599549" y="375538"/>
                        <a:pt x="606021" y="369065"/>
                      </a:cubicBezTo>
                      <a:lnTo>
                        <a:pt x="616497" y="343774"/>
                      </a:lnTo>
                      <a:lnTo>
                        <a:pt x="606021" y="318483"/>
                      </a:lnTo>
                      <a:cubicBezTo>
                        <a:pt x="599549" y="312010"/>
                        <a:pt x="590606" y="308006"/>
                        <a:pt x="580730" y="308006"/>
                      </a:cubicBezTo>
                      <a:lnTo>
                        <a:pt x="369553" y="308007"/>
                      </a:lnTo>
                      <a:lnTo>
                        <a:pt x="390447" y="286772"/>
                      </a:lnTo>
                      <a:cubicBezTo>
                        <a:pt x="404302" y="272691"/>
                        <a:pt x="404118" y="250045"/>
                        <a:pt x="390038" y="236191"/>
                      </a:cubicBezTo>
                      <a:cubicBezTo>
                        <a:pt x="382997" y="229264"/>
                        <a:pt x="373816" y="225846"/>
                        <a:pt x="364662" y="225921"/>
                      </a:cubicBezTo>
                      <a:close/>
                      <a:moveTo>
                        <a:pt x="99325" y="0"/>
                      </a:moveTo>
                      <a:lnTo>
                        <a:pt x="1024137" y="0"/>
                      </a:lnTo>
                      <a:cubicBezTo>
                        <a:pt x="1078993" y="0"/>
                        <a:pt x="1123462" y="44469"/>
                        <a:pt x="1123462" y="99325"/>
                      </a:cubicBezTo>
                      <a:lnTo>
                        <a:pt x="1123462" y="1024137"/>
                      </a:lnTo>
                      <a:cubicBezTo>
                        <a:pt x="1123462" y="1078993"/>
                        <a:pt x="1078993" y="1123462"/>
                        <a:pt x="1024137" y="1123462"/>
                      </a:cubicBezTo>
                      <a:lnTo>
                        <a:pt x="99325" y="1123462"/>
                      </a:lnTo>
                      <a:cubicBezTo>
                        <a:pt x="44469" y="1123462"/>
                        <a:pt x="0" y="1078993"/>
                        <a:pt x="0" y="1024137"/>
                      </a:cubicBezTo>
                      <a:lnTo>
                        <a:pt x="0" y="99325"/>
                      </a:lnTo>
                      <a:cubicBezTo>
                        <a:pt x="0" y="44469"/>
                        <a:pt x="44469" y="0"/>
                        <a:pt x="99325" y="0"/>
                      </a:cubicBezTo>
                      <a:close/>
                    </a:path>
                  </a:pathLst>
                </a:custGeom>
                <a:solidFill>
                  <a:schemeClr val="accent2"/>
                </a:solidFill>
                <a:ln w="9525" cap="flat" cmpd="sng" algn="ctr">
                  <a:noFill/>
                  <a:prstDash val="solid"/>
                </a:ln>
                <a:effectLst/>
              </p:spPr>
              <p:txBody>
                <a:bodyPr lIns="121909" tIns="60955" rIns="121909" bIns="60955" rtlCol="0" anchor="ctr"/>
                <a:lstStyle/>
                <a:p>
                  <a:pPr algn="ctr" defTabSz="1218359">
                    <a:defRPr/>
                  </a:pPr>
                  <a:endParaRPr lang="en-US" sz="1200" kern="0" dirty="0">
                    <a:solidFill>
                      <a:srgbClr val="A6A6A6">
                        <a:lumMod val="50000"/>
                      </a:srgbClr>
                    </a:solidFill>
                  </a:endParaRPr>
                </a:p>
              </p:txBody>
            </p:sp>
          </p:grpSp>
          <p:grpSp>
            <p:nvGrpSpPr>
              <p:cNvPr id="196" name="Group 195">
                <a:extLst>
                  <a:ext uri="{FF2B5EF4-FFF2-40B4-BE49-F238E27FC236}">
                    <a16:creationId xmlns:a16="http://schemas.microsoft.com/office/drawing/2014/main" id="{2F7E0109-DF81-AF4B-943A-1D636B286E4F}"/>
                  </a:ext>
                </a:extLst>
              </p:cNvPr>
              <p:cNvGrpSpPr>
                <a:grpSpLocks noChangeAspect="1"/>
              </p:cNvGrpSpPr>
              <p:nvPr/>
            </p:nvGrpSpPr>
            <p:grpSpPr>
              <a:xfrm>
                <a:off x="2305523" y="3359744"/>
                <a:ext cx="175022" cy="173730"/>
                <a:chOff x="5789611" y="1698623"/>
                <a:chExt cx="153951" cy="143583"/>
              </a:xfrm>
            </p:grpSpPr>
            <p:sp>
              <p:nvSpPr>
                <p:cNvPr id="215" name="Oval 214">
                  <a:extLst>
                    <a:ext uri="{FF2B5EF4-FFF2-40B4-BE49-F238E27FC236}">
                      <a16:creationId xmlns:a16="http://schemas.microsoft.com/office/drawing/2014/main" id="{60FA0049-DDCC-4947-8999-787442854E12}"/>
                    </a:ext>
                  </a:extLst>
                </p:cNvPr>
                <p:cNvSpPr/>
                <p:nvPr/>
              </p:nvSpPr>
              <p:spPr>
                <a:xfrm>
                  <a:off x="5789611" y="1698623"/>
                  <a:ext cx="152699" cy="141148"/>
                </a:xfrm>
                <a:prstGeom prst="ellipse">
                  <a:avLst/>
                </a:prstGeom>
                <a:solidFill>
                  <a:schemeClr val="bg2"/>
                </a:solidFill>
                <a:ln>
                  <a:solidFill>
                    <a:srgbClr val="0B73B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en-US" sz="1400" dirty="0">
                    <a:solidFill>
                      <a:srgbClr val="0B73B0"/>
                    </a:solidFill>
                  </a:endParaRPr>
                </a:p>
              </p:txBody>
            </p:sp>
            <p:sp>
              <p:nvSpPr>
                <p:cNvPr id="216" name="TextBox 215">
                  <a:extLst>
                    <a:ext uri="{FF2B5EF4-FFF2-40B4-BE49-F238E27FC236}">
                      <a16:creationId xmlns:a16="http://schemas.microsoft.com/office/drawing/2014/main" id="{0B59B10C-365E-1D40-AF8E-2484C71DE197}"/>
                    </a:ext>
                  </a:extLst>
                </p:cNvPr>
                <p:cNvSpPr txBox="1"/>
                <p:nvPr/>
              </p:nvSpPr>
              <p:spPr>
                <a:xfrm>
                  <a:off x="5790863" y="1701058"/>
                  <a:ext cx="152699" cy="141148"/>
                </a:xfrm>
                <a:prstGeom prst="rect">
                  <a:avLst/>
                </a:prstGeom>
                <a:noFill/>
              </p:spPr>
              <p:txBody>
                <a:bodyPr wrap="none" lIns="0" tIns="0" rIns="0" bIns="0" rtlCol="0" anchor="ctr" anchorCtr="1">
                  <a:normAutofit/>
                </a:bodyPr>
                <a:lstStyle/>
                <a:p>
                  <a:pPr algn="ctr" defTabSz="914377">
                    <a:defRPr/>
                  </a:pPr>
                  <a:r>
                    <a:rPr lang="en-US" sz="500" dirty="0">
                      <a:solidFill>
                        <a:srgbClr val="0B73B0"/>
                      </a:solidFill>
                    </a:rPr>
                    <a:t>B</a:t>
                  </a:r>
                </a:p>
              </p:txBody>
            </p:sp>
          </p:grpSp>
          <p:grpSp>
            <p:nvGrpSpPr>
              <p:cNvPr id="197" name="Group 196">
                <a:extLst>
                  <a:ext uri="{FF2B5EF4-FFF2-40B4-BE49-F238E27FC236}">
                    <a16:creationId xmlns:a16="http://schemas.microsoft.com/office/drawing/2014/main" id="{4E464A9B-4D02-674F-B0B6-A38B4985BE49}"/>
                  </a:ext>
                </a:extLst>
              </p:cNvPr>
              <p:cNvGrpSpPr>
                <a:grpSpLocks noChangeAspect="1"/>
              </p:cNvGrpSpPr>
              <p:nvPr/>
            </p:nvGrpSpPr>
            <p:grpSpPr>
              <a:xfrm>
                <a:off x="2204153" y="4268917"/>
                <a:ext cx="288848" cy="284166"/>
                <a:chOff x="5913932" y="2761272"/>
                <a:chExt cx="324229" cy="324229"/>
              </a:xfrm>
            </p:grpSpPr>
            <p:sp>
              <p:nvSpPr>
                <p:cNvPr id="213" name="Rectangle 212">
                  <a:extLst>
                    <a:ext uri="{FF2B5EF4-FFF2-40B4-BE49-F238E27FC236}">
                      <a16:creationId xmlns:a16="http://schemas.microsoft.com/office/drawing/2014/main" id="{34122377-2865-2840-984C-E4A4FDD6B726}"/>
                    </a:ext>
                  </a:extLst>
                </p:cNvPr>
                <p:cNvSpPr/>
                <p:nvPr/>
              </p:nvSpPr>
              <p:spPr>
                <a:xfrm>
                  <a:off x="5954725" y="2806700"/>
                  <a:ext cx="264436" cy="236456"/>
                </a:xfrm>
                <a:prstGeom prst="rect">
                  <a:avLst/>
                </a:prstGeom>
                <a:solidFill>
                  <a:srgbClr val="FFFFFF"/>
                </a:solidFill>
                <a:ln w="25400" cap="flat" cmpd="sng" algn="ctr">
                  <a:noFill/>
                  <a:prstDash val="solid"/>
                </a:ln>
                <a:effectLst/>
              </p:spPr>
              <p:txBody>
                <a:bodyPr rtlCol="0" anchor="ctr"/>
                <a:lstStyle/>
                <a:p>
                  <a:pPr algn="ctr" defTabSz="608926">
                    <a:defRPr/>
                  </a:pPr>
                  <a:endParaRPr lang="en-US" sz="1200" kern="0" dirty="0">
                    <a:solidFill>
                      <a:srgbClr val="A6A6A6">
                        <a:lumMod val="50000"/>
                      </a:srgbClr>
                    </a:solidFill>
                  </a:endParaRPr>
                </a:p>
              </p:txBody>
            </p:sp>
            <p:sp>
              <p:nvSpPr>
                <p:cNvPr id="214" name="Rounded Rectangle 25">
                  <a:extLst>
                    <a:ext uri="{FF2B5EF4-FFF2-40B4-BE49-F238E27FC236}">
                      <a16:creationId xmlns:a16="http://schemas.microsoft.com/office/drawing/2014/main" id="{036D65D0-16F6-864F-8A7E-D19E06508847}"/>
                    </a:ext>
                  </a:extLst>
                </p:cNvPr>
                <p:cNvSpPr/>
                <p:nvPr/>
              </p:nvSpPr>
              <p:spPr>
                <a:xfrm>
                  <a:off x="5913932" y="2761272"/>
                  <a:ext cx="324229" cy="324229"/>
                </a:xfrm>
                <a:custGeom>
                  <a:avLst/>
                  <a:gdLst/>
                  <a:ahLst/>
                  <a:cxnLst/>
                  <a:rect l="l" t="t" r="r" b="b"/>
                  <a:pathLst>
                    <a:path w="1123462" h="1123462">
                      <a:moveTo>
                        <a:pt x="758801" y="661837"/>
                      </a:moveTo>
                      <a:cubicBezTo>
                        <a:pt x="749648" y="661762"/>
                        <a:pt x="740466" y="665180"/>
                        <a:pt x="733427" y="672107"/>
                      </a:cubicBezTo>
                      <a:cubicBezTo>
                        <a:pt x="719346" y="685961"/>
                        <a:pt x="719161" y="708607"/>
                        <a:pt x="733016" y="722687"/>
                      </a:cubicBezTo>
                      <a:lnTo>
                        <a:pt x="753910" y="743923"/>
                      </a:lnTo>
                      <a:lnTo>
                        <a:pt x="542733" y="743923"/>
                      </a:lnTo>
                      <a:cubicBezTo>
                        <a:pt x="532857" y="743923"/>
                        <a:pt x="523914" y="747926"/>
                        <a:pt x="517443" y="754399"/>
                      </a:cubicBezTo>
                      <a:lnTo>
                        <a:pt x="506967" y="779690"/>
                      </a:lnTo>
                      <a:lnTo>
                        <a:pt x="517443" y="804981"/>
                      </a:lnTo>
                      <a:cubicBezTo>
                        <a:pt x="523916" y="811453"/>
                        <a:pt x="532858" y="815458"/>
                        <a:pt x="542734" y="815457"/>
                      </a:cubicBezTo>
                      <a:lnTo>
                        <a:pt x="753910" y="815457"/>
                      </a:lnTo>
                      <a:lnTo>
                        <a:pt x="733016" y="836693"/>
                      </a:lnTo>
                      <a:cubicBezTo>
                        <a:pt x="719162" y="850774"/>
                        <a:pt x="719346" y="873420"/>
                        <a:pt x="733426" y="887274"/>
                      </a:cubicBezTo>
                      <a:cubicBezTo>
                        <a:pt x="747507" y="901128"/>
                        <a:pt x="770153" y="900944"/>
                        <a:pt x="784007" y="886863"/>
                      </a:cubicBezTo>
                      <a:lnTo>
                        <a:pt x="864319" y="805239"/>
                      </a:lnTo>
                      <a:lnTo>
                        <a:pt x="869302" y="797600"/>
                      </a:lnTo>
                      <a:lnTo>
                        <a:pt x="871992" y="793612"/>
                      </a:lnTo>
                      <a:lnTo>
                        <a:pt x="872069" y="793358"/>
                      </a:lnTo>
                      <a:lnTo>
                        <a:pt x="872080" y="793343"/>
                      </a:lnTo>
                      <a:lnTo>
                        <a:pt x="872088" y="793303"/>
                      </a:lnTo>
                      <a:lnTo>
                        <a:pt x="874076" y="786899"/>
                      </a:lnTo>
                      <a:cubicBezTo>
                        <a:pt x="874552" y="784570"/>
                        <a:pt x="874802" y="782160"/>
                        <a:pt x="874802" y="779690"/>
                      </a:cubicBezTo>
                      <a:cubicBezTo>
                        <a:pt x="874801" y="777222"/>
                        <a:pt x="874552" y="774810"/>
                        <a:pt x="874075" y="772482"/>
                      </a:cubicBezTo>
                      <a:lnTo>
                        <a:pt x="872087" y="766077"/>
                      </a:lnTo>
                      <a:lnTo>
                        <a:pt x="872080" y="766038"/>
                      </a:lnTo>
                      <a:lnTo>
                        <a:pt x="872070" y="766023"/>
                      </a:lnTo>
                      <a:lnTo>
                        <a:pt x="871992" y="765768"/>
                      </a:lnTo>
                      <a:lnTo>
                        <a:pt x="869291" y="761764"/>
                      </a:lnTo>
                      <a:lnTo>
                        <a:pt x="864318" y="754142"/>
                      </a:lnTo>
                      <a:lnTo>
                        <a:pt x="784006" y="672518"/>
                      </a:lnTo>
                      <a:cubicBezTo>
                        <a:pt x="777079" y="665477"/>
                        <a:pt x="767954" y="661911"/>
                        <a:pt x="758801" y="661837"/>
                      </a:cubicBezTo>
                      <a:close/>
                      <a:moveTo>
                        <a:pt x="364661" y="558282"/>
                      </a:moveTo>
                      <a:cubicBezTo>
                        <a:pt x="355509" y="558355"/>
                        <a:pt x="346384" y="561922"/>
                        <a:pt x="339457" y="568962"/>
                      </a:cubicBezTo>
                      <a:lnTo>
                        <a:pt x="259145" y="650587"/>
                      </a:lnTo>
                      <a:lnTo>
                        <a:pt x="254172" y="658209"/>
                      </a:lnTo>
                      <a:lnTo>
                        <a:pt x="251473" y="662213"/>
                      </a:lnTo>
                      <a:lnTo>
                        <a:pt x="251394" y="662469"/>
                      </a:lnTo>
                      <a:lnTo>
                        <a:pt x="251384" y="662482"/>
                      </a:lnTo>
                      <a:lnTo>
                        <a:pt x="251377" y="662522"/>
                      </a:lnTo>
                      <a:lnTo>
                        <a:pt x="249388" y="668927"/>
                      </a:lnTo>
                      <a:cubicBezTo>
                        <a:pt x="248912" y="671255"/>
                        <a:pt x="248662" y="673667"/>
                        <a:pt x="248662" y="676135"/>
                      </a:cubicBezTo>
                      <a:cubicBezTo>
                        <a:pt x="248662" y="678605"/>
                        <a:pt x="248913" y="681015"/>
                        <a:pt x="249389" y="683344"/>
                      </a:cubicBezTo>
                      <a:lnTo>
                        <a:pt x="251377" y="689748"/>
                      </a:lnTo>
                      <a:lnTo>
                        <a:pt x="251383" y="689789"/>
                      </a:lnTo>
                      <a:lnTo>
                        <a:pt x="251393" y="689803"/>
                      </a:lnTo>
                      <a:lnTo>
                        <a:pt x="251473" y="690057"/>
                      </a:lnTo>
                      <a:lnTo>
                        <a:pt x="254161" y="694045"/>
                      </a:lnTo>
                      <a:lnTo>
                        <a:pt x="259145" y="701683"/>
                      </a:lnTo>
                      <a:lnTo>
                        <a:pt x="339457" y="783309"/>
                      </a:lnTo>
                      <a:cubicBezTo>
                        <a:pt x="353311" y="797389"/>
                        <a:pt x="375956" y="797573"/>
                        <a:pt x="390037" y="783719"/>
                      </a:cubicBezTo>
                      <a:cubicBezTo>
                        <a:pt x="404118" y="769864"/>
                        <a:pt x="404302" y="747219"/>
                        <a:pt x="390448" y="733138"/>
                      </a:cubicBezTo>
                      <a:lnTo>
                        <a:pt x="369553" y="711902"/>
                      </a:lnTo>
                      <a:lnTo>
                        <a:pt x="580730" y="711901"/>
                      </a:lnTo>
                      <a:cubicBezTo>
                        <a:pt x="590607" y="711902"/>
                        <a:pt x="599548" y="707899"/>
                        <a:pt x="606020" y="701426"/>
                      </a:cubicBezTo>
                      <a:lnTo>
                        <a:pt x="616497" y="676135"/>
                      </a:lnTo>
                      <a:lnTo>
                        <a:pt x="606021" y="650843"/>
                      </a:lnTo>
                      <a:cubicBezTo>
                        <a:pt x="599549" y="644371"/>
                        <a:pt x="590606" y="640368"/>
                        <a:pt x="580730" y="640368"/>
                      </a:cubicBezTo>
                      <a:lnTo>
                        <a:pt x="369554" y="640368"/>
                      </a:lnTo>
                      <a:lnTo>
                        <a:pt x="390448" y="619133"/>
                      </a:lnTo>
                      <a:cubicBezTo>
                        <a:pt x="404302" y="605052"/>
                        <a:pt x="404118" y="582406"/>
                        <a:pt x="390038" y="568551"/>
                      </a:cubicBezTo>
                      <a:lnTo>
                        <a:pt x="390038" y="568553"/>
                      </a:lnTo>
                      <a:cubicBezTo>
                        <a:pt x="382997" y="561625"/>
                        <a:pt x="373815" y="558207"/>
                        <a:pt x="364661" y="558282"/>
                      </a:cubicBezTo>
                      <a:close/>
                      <a:moveTo>
                        <a:pt x="758801" y="329475"/>
                      </a:moveTo>
                      <a:cubicBezTo>
                        <a:pt x="749649" y="329401"/>
                        <a:pt x="740466" y="332819"/>
                        <a:pt x="733427" y="339746"/>
                      </a:cubicBezTo>
                      <a:lnTo>
                        <a:pt x="733426" y="339746"/>
                      </a:lnTo>
                      <a:cubicBezTo>
                        <a:pt x="719345" y="353600"/>
                        <a:pt x="719161" y="376245"/>
                        <a:pt x="733017" y="390327"/>
                      </a:cubicBezTo>
                      <a:lnTo>
                        <a:pt x="753909" y="411562"/>
                      </a:lnTo>
                      <a:lnTo>
                        <a:pt x="542733" y="411561"/>
                      </a:lnTo>
                      <a:cubicBezTo>
                        <a:pt x="532856" y="411562"/>
                        <a:pt x="523915" y="415565"/>
                        <a:pt x="517443" y="422037"/>
                      </a:cubicBezTo>
                      <a:lnTo>
                        <a:pt x="506967" y="447329"/>
                      </a:lnTo>
                      <a:lnTo>
                        <a:pt x="517443" y="472620"/>
                      </a:lnTo>
                      <a:cubicBezTo>
                        <a:pt x="523916" y="479093"/>
                        <a:pt x="532857" y="483097"/>
                        <a:pt x="542734" y="483095"/>
                      </a:cubicBezTo>
                      <a:lnTo>
                        <a:pt x="753910" y="483096"/>
                      </a:lnTo>
                      <a:lnTo>
                        <a:pt x="733016" y="504333"/>
                      </a:lnTo>
                      <a:cubicBezTo>
                        <a:pt x="719162" y="518413"/>
                        <a:pt x="719345" y="541059"/>
                        <a:pt x="733426" y="554913"/>
                      </a:cubicBezTo>
                      <a:cubicBezTo>
                        <a:pt x="747507" y="568767"/>
                        <a:pt x="770152" y="568583"/>
                        <a:pt x="784007" y="554503"/>
                      </a:cubicBezTo>
                      <a:lnTo>
                        <a:pt x="864318" y="472878"/>
                      </a:lnTo>
                      <a:lnTo>
                        <a:pt x="869302" y="465238"/>
                      </a:lnTo>
                      <a:lnTo>
                        <a:pt x="871991" y="461251"/>
                      </a:lnTo>
                      <a:lnTo>
                        <a:pt x="872070" y="460997"/>
                      </a:lnTo>
                      <a:lnTo>
                        <a:pt x="872079" y="460982"/>
                      </a:lnTo>
                      <a:lnTo>
                        <a:pt x="872087" y="460942"/>
                      </a:lnTo>
                      <a:lnTo>
                        <a:pt x="874075" y="454537"/>
                      </a:lnTo>
                      <a:cubicBezTo>
                        <a:pt x="874551" y="452209"/>
                        <a:pt x="874801" y="449799"/>
                        <a:pt x="874801" y="447329"/>
                      </a:cubicBezTo>
                      <a:cubicBezTo>
                        <a:pt x="874802" y="444860"/>
                        <a:pt x="874552" y="442449"/>
                        <a:pt x="874076" y="440121"/>
                      </a:cubicBezTo>
                      <a:lnTo>
                        <a:pt x="872087" y="433715"/>
                      </a:lnTo>
                      <a:lnTo>
                        <a:pt x="872079" y="433677"/>
                      </a:lnTo>
                      <a:lnTo>
                        <a:pt x="872071" y="433662"/>
                      </a:lnTo>
                      <a:lnTo>
                        <a:pt x="871991" y="433407"/>
                      </a:lnTo>
                      <a:lnTo>
                        <a:pt x="869292" y="429403"/>
                      </a:lnTo>
                      <a:lnTo>
                        <a:pt x="864319" y="421781"/>
                      </a:lnTo>
                      <a:lnTo>
                        <a:pt x="784007" y="340156"/>
                      </a:lnTo>
                      <a:cubicBezTo>
                        <a:pt x="777079" y="333117"/>
                        <a:pt x="767954" y="329550"/>
                        <a:pt x="758801" y="329475"/>
                      </a:cubicBezTo>
                      <a:close/>
                      <a:moveTo>
                        <a:pt x="364662" y="225921"/>
                      </a:moveTo>
                      <a:cubicBezTo>
                        <a:pt x="355509" y="225995"/>
                        <a:pt x="346383" y="229561"/>
                        <a:pt x="339456" y="236601"/>
                      </a:cubicBezTo>
                      <a:lnTo>
                        <a:pt x="259145" y="318226"/>
                      </a:lnTo>
                      <a:lnTo>
                        <a:pt x="254173" y="325848"/>
                      </a:lnTo>
                      <a:lnTo>
                        <a:pt x="251473" y="329852"/>
                      </a:lnTo>
                      <a:lnTo>
                        <a:pt x="251394" y="330107"/>
                      </a:lnTo>
                      <a:lnTo>
                        <a:pt x="251384" y="330122"/>
                      </a:lnTo>
                      <a:lnTo>
                        <a:pt x="251376" y="330161"/>
                      </a:lnTo>
                      <a:lnTo>
                        <a:pt x="249389" y="336566"/>
                      </a:lnTo>
                      <a:cubicBezTo>
                        <a:pt x="248912" y="338894"/>
                        <a:pt x="248662" y="341305"/>
                        <a:pt x="248662" y="343774"/>
                      </a:cubicBezTo>
                      <a:cubicBezTo>
                        <a:pt x="248662" y="346244"/>
                        <a:pt x="248912" y="348654"/>
                        <a:pt x="249389" y="350982"/>
                      </a:cubicBezTo>
                      <a:lnTo>
                        <a:pt x="251377" y="357387"/>
                      </a:lnTo>
                      <a:lnTo>
                        <a:pt x="251384" y="357428"/>
                      </a:lnTo>
                      <a:lnTo>
                        <a:pt x="251393" y="357443"/>
                      </a:lnTo>
                      <a:lnTo>
                        <a:pt x="251473" y="357696"/>
                      </a:lnTo>
                      <a:lnTo>
                        <a:pt x="254161" y="361684"/>
                      </a:lnTo>
                      <a:lnTo>
                        <a:pt x="259145" y="369323"/>
                      </a:lnTo>
                      <a:lnTo>
                        <a:pt x="339456" y="450948"/>
                      </a:lnTo>
                      <a:cubicBezTo>
                        <a:pt x="353310" y="465028"/>
                        <a:pt x="375957" y="465212"/>
                        <a:pt x="390037" y="451358"/>
                      </a:cubicBezTo>
                      <a:cubicBezTo>
                        <a:pt x="404118" y="437503"/>
                        <a:pt x="404302" y="414858"/>
                        <a:pt x="390448" y="400777"/>
                      </a:cubicBezTo>
                      <a:lnTo>
                        <a:pt x="369553" y="379542"/>
                      </a:lnTo>
                      <a:lnTo>
                        <a:pt x="580730" y="379541"/>
                      </a:lnTo>
                      <a:cubicBezTo>
                        <a:pt x="590606" y="379541"/>
                        <a:pt x="599549" y="375538"/>
                        <a:pt x="606021" y="369065"/>
                      </a:cubicBezTo>
                      <a:lnTo>
                        <a:pt x="616497" y="343774"/>
                      </a:lnTo>
                      <a:lnTo>
                        <a:pt x="606021" y="318483"/>
                      </a:lnTo>
                      <a:cubicBezTo>
                        <a:pt x="599549" y="312010"/>
                        <a:pt x="590606" y="308006"/>
                        <a:pt x="580730" y="308006"/>
                      </a:cubicBezTo>
                      <a:lnTo>
                        <a:pt x="369553" y="308007"/>
                      </a:lnTo>
                      <a:lnTo>
                        <a:pt x="390447" y="286772"/>
                      </a:lnTo>
                      <a:cubicBezTo>
                        <a:pt x="404302" y="272691"/>
                        <a:pt x="404118" y="250045"/>
                        <a:pt x="390038" y="236191"/>
                      </a:cubicBezTo>
                      <a:cubicBezTo>
                        <a:pt x="382997" y="229264"/>
                        <a:pt x="373816" y="225846"/>
                        <a:pt x="364662" y="225921"/>
                      </a:cubicBezTo>
                      <a:close/>
                      <a:moveTo>
                        <a:pt x="99325" y="0"/>
                      </a:moveTo>
                      <a:lnTo>
                        <a:pt x="1024137" y="0"/>
                      </a:lnTo>
                      <a:cubicBezTo>
                        <a:pt x="1078993" y="0"/>
                        <a:pt x="1123462" y="44469"/>
                        <a:pt x="1123462" y="99325"/>
                      </a:cubicBezTo>
                      <a:lnTo>
                        <a:pt x="1123462" y="1024137"/>
                      </a:lnTo>
                      <a:cubicBezTo>
                        <a:pt x="1123462" y="1078993"/>
                        <a:pt x="1078993" y="1123462"/>
                        <a:pt x="1024137" y="1123462"/>
                      </a:cubicBezTo>
                      <a:lnTo>
                        <a:pt x="99325" y="1123462"/>
                      </a:lnTo>
                      <a:cubicBezTo>
                        <a:pt x="44469" y="1123462"/>
                        <a:pt x="0" y="1078993"/>
                        <a:pt x="0" y="1024137"/>
                      </a:cubicBezTo>
                      <a:lnTo>
                        <a:pt x="0" y="99325"/>
                      </a:lnTo>
                      <a:cubicBezTo>
                        <a:pt x="0" y="44469"/>
                        <a:pt x="44469" y="0"/>
                        <a:pt x="99325" y="0"/>
                      </a:cubicBezTo>
                      <a:close/>
                    </a:path>
                  </a:pathLst>
                </a:custGeom>
                <a:solidFill>
                  <a:schemeClr val="accent1"/>
                </a:solidFill>
                <a:ln w="25400" cap="flat" cmpd="sng" algn="ctr">
                  <a:noFill/>
                  <a:prstDash val="solid"/>
                </a:ln>
                <a:effectLst/>
              </p:spPr>
              <p:txBody>
                <a:bodyPr rtlCol="0" anchor="ctr"/>
                <a:lstStyle/>
                <a:p>
                  <a:pPr algn="ctr" defTabSz="608926">
                    <a:defRPr/>
                  </a:pPr>
                  <a:endParaRPr lang="en-US" sz="1200" kern="0" dirty="0">
                    <a:solidFill>
                      <a:srgbClr val="A6A6A6">
                        <a:lumMod val="50000"/>
                      </a:srgbClr>
                    </a:solidFill>
                  </a:endParaRPr>
                </a:p>
              </p:txBody>
            </p:sp>
          </p:grpSp>
          <p:grpSp>
            <p:nvGrpSpPr>
              <p:cNvPr id="198" name="Group 197">
                <a:extLst>
                  <a:ext uri="{FF2B5EF4-FFF2-40B4-BE49-F238E27FC236}">
                    <a16:creationId xmlns:a16="http://schemas.microsoft.com/office/drawing/2014/main" id="{48C918A2-5D3F-A140-8E2C-4BDDD201801C}"/>
                  </a:ext>
                </a:extLst>
              </p:cNvPr>
              <p:cNvGrpSpPr>
                <a:grpSpLocks noChangeAspect="1"/>
              </p:cNvGrpSpPr>
              <p:nvPr/>
            </p:nvGrpSpPr>
            <p:grpSpPr>
              <a:xfrm>
                <a:off x="3719662" y="4266752"/>
                <a:ext cx="288848" cy="284166"/>
                <a:chOff x="5913932" y="2761272"/>
                <a:chExt cx="324229" cy="324229"/>
              </a:xfrm>
            </p:grpSpPr>
            <p:sp>
              <p:nvSpPr>
                <p:cNvPr id="211" name="Rectangle 210">
                  <a:extLst>
                    <a:ext uri="{FF2B5EF4-FFF2-40B4-BE49-F238E27FC236}">
                      <a16:creationId xmlns:a16="http://schemas.microsoft.com/office/drawing/2014/main" id="{B2CD646F-82D4-7241-956F-9276ED5844FB}"/>
                    </a:ext>
                  </a:extLst>
                </p:cNvPr>
                <p:cNvSpPr/>
                <p:nvPr/>
              </p:nvSpPr>
              <p:spPr>
                <a:xfrm>
                  <a:off x="5954725" y="2806700"/>
                  <a:ext cx="264436" cy="236456"/>
                </a:xfrm>
                <a:prstGeom prst="rect">
                  <a:avLst/>
                </a:prstGeom>
                <a:solidFill>
                  <a:srgbClr val="FFFFFF"/>
                </a:solidFill>
                <a:ln w="25400" cap="flat" cmpd="sng" algn="ctr">
                  <a:noFill/>
                  <a:prstDash val="solid"/>
                </a:ln>
                <a:effectLst/>
              </p:spPr>
              <p:txBody>
                <a:bodyPr rtlCol="0" anchor="ctr"/>
                <a:lstStyle/>
                <a:p>
                  <a:pPr algn="ctr" defTabSz="608926">
                    <a:defRPr/>
                  </a:pPr>
                  <a:endParaRPr lang="en-US" sz="1200" kern="0" dirty="0">
                    <a:solidFill>
                      <a:srgbClr val="A6A6A6">
                        <a:lumMod val="50000"/>
                      </a:srgbClr>
                    </a:solidFill>
                  </a:endParaRPr>
                </a:p>
              </p:txBody>
            </p:sp>
            <p:sp>
              <p:nvSpPr>
                <p:cNvPr id="212" name="Rounded Rectangle 25">
                  <a:extLst>
                    <a:ext uri="{FF2B5EF4-FFF2-40B4-BE49-F238E27FC236}">
                      <a16:creationId xmlns:a16="http://schemas.microsoft.com/office/drawing/2014/main" id="{02C72255-D8B8-C544-94ED-C3ADCD28B285}"/>
                    </a:ext>
                  </a:extLst>
                </p:cNvPr>
                <p:cNvSpPr/>
                <p:nvPr/>
              </p:nvSpPr>
              <p:spPr>
                <a:xfrm>
                  <a:off x="5913932" y="2761272"/>
                  <a:ext cx="324229" cy="324229"/>
                </a:xfrm>
                <a:custGeom>
                  <a:avLst/>
                  <a:gdLst/>
                  <a:ahLst/>
                  <a:cxnLst/>
                  <a:rect l="l" t="t" r="r" b="b"/>
                  <a:pathLst>
                    <a:path w="1123462" h="1123462">
                      <a:moveTo>
                        <a:pt x="758801" y="661837"/>
                      </a:moveTo>
                      <a:cubicBezTo>
                        <a:pt x="749648" y="661762"/>
                        <a:pt x="740466" y="665180"/>
                        <a:pt x="733427" y="672107"/>
                      </a:cubicBezTo>
                      <a:cubicBezTo>
                        <a:pt x="719346" y="685961"/>
                        <a:pt x="719161" y="708607"/>
                        <a:pt x="733016" y="722687"/>
                      </a:cubicBezTo>
                      <a:lnTo>
                        <a:pt x="753910" y="743923"/>
                      </a:lnTo>
                      <a:lnTo>
                        <a:pt x="542733" y="743923"/>
                      </a:lnTo>
                      <a:cubicBezTo>
                        <a:pt x="532857" y="743923"/>
                        <a:pt x="523914" y="747926"/>
                        <a:pt x="517443" y="754399"/>
                      </a:cubicBezTo>
                      <a:lnTo>
                        <a:pt x="506967" y="779690"/>
                      </a:lnTo>
                      <a:lnTo>
                        <a:pt x="517443" y="804981"/>
                      </a:lnTo>
                      <a:cubicBezTo>
                        <a:pt x="523916" y="811453"/>
                        <a:pt x="532858" y="815458"/>
                        <a:pt x="542734" y="815457"/>
                      </a:cubicBezTo>
                      <a:lnTo>
                        <a:pt x="753910" y="815457"/>
                      </a:lnTo>
                      <a:lnTo>
                        <a:pt x="733016" y="836693"/>
                      </a:lnTo>
                      <a:cubicBezTo>
                        <a:pt x="719162" y="850774"/>
                        <a:pt x="719346" y="873420"/>
                        <a:pt x="733426" y="887274"/>
                      </a:cubicBezTo>
                      <a:cubicBezTo>
                        <a:pt x="747507" y="901128"/>
                        <a:pt x="770153" y="900944"/>
                        <a:pt x="784007" y="886863"/>
                      </a:cubicBezTo>
                      <a:lnTo>
                        <a:pt x="864319" y="805239"/>
                      </a:lnTo>
                      <a:lnTo>
                        <a:pt x="869302" y="797600"/>
                      </a:lnTo>
                      <a:lnTo>
                        <a:pt x="871992" y="793612"/>
                      </a:lnTo>
                      <a:lnTo>
                        <a:pt x="872069" y="793358"/>
                      </a:lnTo>
                      <a:lnTo>
                        <a:pt x="872080" y="793343"/>
                      </a:lnTo>
                      <a:lnTo>
                        <a:pt x="872088" y="793303"/>
                      </a:lnTo>
                      <a:lnTo>
                        <a:pt x="874076" y="786899"/>
                      </a:lnTo>
                      <a:cubicBezTo>
                        <a:pt x="874552" y="784570"/>
                        <a:pt x="874802" y="782160"/>
                        <a:pt x="874802" y="779690"/>
                      </a:cubicBezTo>
                      <a:cubicBezTo>
                        <a:pt x="874801" y="777222"/>
                        <a:pt x="874552" y="774810"/>
                        <a:pt x="874075" y="772482"/>
                      </a:cubicBezTo>
                      <a:lnTo>
                        <a:pt x="872087" y="766077"/>
                      </a:lnTo>
                      <a:lnTo>
                        <a:pt x="872080" y="766038"/>
                      </a:lnTo>
                      <a:lnTo>
                        <a:pt x="872070" y="766023"/>
                      </a:lnTo>
                      <a:lnTo>
                        <a:pt x="871992" y="765768"/>
                      </a:lnTo>
                      <a:lnTo>
                        <a:pt x="869291" y="761764"/>
                      </a:lnTo>
                      <a:lnTo>
                        <a:pt x="864318" y="754142"/>
                      </a:lnTo>
                      <a:lnTo>
                        <a:pt x="784006" y="672518"/>
                      </a:lnTo>
                      <a:cubicBezTo>
                        <a:pt x="777079" y="665477"/>
                        <a:pt x="767954" y="661911"/>
                        <a:pt x="758801" y="661837"/>
                      </a:cubicBezTo>
                      <a:close/>
                      <a:moveTo>
                        <a:pt x="364661" y="558282"/>
                      </a:moveTo>
                      <a:cubicBezTo>
                        <a:pt x="355509" y="558355"/>
                        <a:pt x="346384" y="561922"/>
                        <a:pt x="339457" y="568962"/>
                      </a:cubicBezTo>
                      <a:lnTo>
                        <a:pt x="259145" y="650587"/>
                      </a:lnTo>
                      <a:lnTo>
                        <a:pt x="254172" y="658209"/>
                      </a:lnTo>
                      <a:lnTo>
                        <a:pt x="251473" y="662213"/>
                      </a:lnTo>
                      <a:lnTo>
                        <a:pt x="251394" y="662469"/>
                      </a:lnTo>
                      <a:lnTo>
                        <a:pt x="251384" y="662482"/>
                      </a:lnTo>
                      <a:lnTo>
                        <a:pt x="251377" y="662522"/>
                      </a:lnTo>
                      <a:lnTo>
                        <a:pt x="249388" y="668927"/>
                      </a:lnTo>
                      <a:cubicBezTo>
                        <a:pt x="248912" y="671255"/>
                        <a:pt x="248662" y="673667"/>
                        <a:pt x="248662" y="676135"/>
                      </a:cubicBezTo>
                      <a:cubicBezTo>
                        <a:pt x="248662" y="678605"/>
                        <a:pt x="248913" y="681015"/>
                        <a:pt x="249389" y="683344"/>
                      </a:cubicBezTo>
                      <a:lnTo>
                        <a:pt x="251377" y="689748"/>
                      </a:lnTo>
                      <a:lnTo>
                        <a:pt x="251383" y="689789"/>
                      </a:lnTo>
                      <a:lnTo>
                        <a:pt x="251393" y="689803"/>
                      </a:lnTo>
                      <a:lnTo>
                        <a:pt x="251473" y="690057"/>
                      </a:lnTo>
                      <a:lnTo>
                        <a:pt x="254161" y="694045"/>
                      </a:lnTo>
                      <a:lnTo>
                        <a:pt x="259145" y="701683"/>
                      </a:lnTo>
                      <a:lnTo>
                        <a:pt x="339457" y="783309"/>
                      </a:lnTo>
                      <a:cubicBezTo>
                        <a:pt x="353311" y="797389"/>
                        <a:pt x="375956" y="797573"/>
                        <a:pt x="390037" y="783719"/>
                      </a:cubicBezTo>
                      <a:cubicBezTo>
                        <a:pt x="404118" y="769864"/>
                        <a:pt x="404302" y="747219"/>
                        <a:pt x="390448" y="733138"/>
                      </a:cubicBezTo>
                      <a:lnTo>
                        <a:pt x="369553" y="711902"/>
                      </a:lnTo>
                      <a:lnTo>
                        <a:pt x="580730" y="711901"/>
                      </a:lnTo>
                      <a:cubicBezTo>
                        <a:pt x="590607" y="711902"/>
                        <a:pt x="599548" y="707899"/>
                        <a:pt x="606020" y="701426"/>
                      </a:cubicBezTo>
                      <a:lnTo>
                        <a:pt x="616497" y="676135"/>
                      </a:lnTo>
                      <a:lnTo>
                        <a:pt x="606021" y="650843"/>
                      </a:lnTo>
                      <a:cubicBezTo>
                        <a:pt x="599549" y="644371"/>
                        <a:pt x="590606" y="640368"/>
                        <a:pt x="580730" y="640368"/>
                      </a:cubicBezTo>
                      <a:lnTo>
                        <a:pt x="369554" y="640368"/>
                      </a:lnTo>
                      <a:lnTo>
                        <a:pt x="390448" y="619133"/>
                      </a:lnTo>
                      <a:cubicBezTo>
                        <a:pt x="404302" y="605052"/>
                        <a:pt x="404118" y="582406"/>
                        <a:pt x="390038" y="568551"/>
                      </a:cubicBezTo>
                      <a:lnTo>
                        <a:pt x="390038" y="568553"/>
                      </a:lnTo>
                      <a:cubicBezTo>
                        <a:pt x="382997" y="561625"/>
                        <a:pt x="373815" y="558207"/>
                        <a:pt x="364661" y="558282"/>
                      </a:cubicBezTo>
                      <a:close/>
                      <a:moveTo>
                        <a:pt x="758801" y="329475"/>
                      </a:moveTo>
                      <a:cubicBezTo>
                        <a:pt x="749649" y="329401"/>
                        <a:pt x="740466" y="332819"/>
                        <a:pt x="733427" y="339746"/>
                      </a:cubicBezTo>
                      <a:lnTo>
                        <a:pt x="733426" y="339746"/>
                      </a:lnTo>
                      <a:cubicBezTo>
                        <a:pt x="719345" y="353600"/>
                        <a:pt x="719161" y="376245"/>
                        <a:pt x="733017" y="390327"/>
                      </a:cubicBezTo>
                      <a:lnTo>
                        <a:pt x="753909" y="411562"/>
                      </a:lnTo>
                      <a:lnTo>
                        <a:pt x="542733" y="411561"/>
                      </a:lnTo>
                      <a:cubicBezTo>
                        <a:pt x="532856" y="411562"/>
                        <a:pt x="523915" y="415565"/>
                        <a:pt x="517443" y="422037"/>
                      </a:cubicBezTo>
                      <a:lnTo>
                        <a:pt x="506967" y="447329"/>
                      </a:lnTo>
                      <a:lnTo>
                        <a:pt x="517443" y="472620"/>
                      </a:lnTo>
                      <a:cubicBezTo>
                        <a:pt x="523916" y="479093"/>
                        <a:pt x="532857" y="483097"/>
                        <a:pt x="542734" y="483095"/>
                      </a:cubicBezTo>
                      <a:lnTo>
                        <a:pt x="753910" y="483096"/>
                      </a:lnTo>
                      <a:lnTo>
                        <a:pt x="733016" y="504333"/>
                      </a:lnTo>
                      <a:cubicBezTo>
                        <a:pt x="719162" y="518413"/>
                        <a:pt x="719345" y="541059"/>
                        <a:pt x="733426" y="554913"/>
                      </a:cubicBezTo>
                      <a:cubicBezTo>
                        <a:pt x="747507" y="568767"/>
                        <a:pt x="770152" y="568583"/>
                        <a:pt x="784007" y="554503"/>
                      </a:cubicBezTo>
                      <a:lnTo>
                        <a:pt x="864318" y="472878"/>
                      </a:lnTo>
                      <a:lnTo>
                        <a:pt x="869302" y="465238"/>
                      </a:lnTo>
                      <a:lnTo>
                        <a:pt x="871991" y="461251"/>
                      </a:lnTo>
                      <a:lnTo>
                        <a:pt x="872070" y="460997"/>
                      </a:lnTo>
                      <a:lnTo>
                        <a:pt x="872079" y="460982"/>
                      </a:lnTo>
                      <a:lnTo>
                        <a:pt x="872087" y="460942"/>
                      </a:lnTo>
                      <a:lnTo>
                        <a:pt x="874075" y="454537"/>
                      </a:lnTo>
                      <a:cubicBezTo>
                        <a:pt x="874551" y="452209"/>
                        <a:pt x="874801" y="449799"/>
                        <a:pt x="874801" y="447329"/>
                      </a:cubicBezTo>
                      <a:cubicBezTo>
                        <a:pt x="874802" y="444860"/>
                        <a:pt x="874552" y="442449"/>
                        <a:pt x="874076" y="440121"/>
                      </a:cubicBezTo>
                      <a:lnTo>
                        <a:pt x="872087" y="433715"/>
                      </a:lnTo>
                      <a:lnTo>
                        <a:pt x="872079" y="433677"/>
                      </a:lnTo>
                      <a:lnTo>
                        <a:pt x="872071" y="433662"/>
                      </a:lnTo>
                      <a:lnTo>
                        <a:pt x="871991" y="433407"/>
                      </a:lnTo>
                      <a:lnTo>
                        <a:pt x="869292" y="429403"/>
                      </a:lnTo>
                      <a:lnTo>
                        <a:pt x="864319" y="421781"/>
                      </a:lnTo>
                      <a:lnTo>
                        <a:pt x="784007" y="340156"/>
                      </a:lnTo>
                      <a:cubicBezTo>
                        <a:pt x="777079" y="333117"/>
                        <a:pt x="767954" y="329550"/>
                        <a:pt x="758801" y="329475"/>
                      </a:cubicBezTo>
                      <a:close/>
                      <a:moveTo>
                        <a:pt x="364662" y="225921"/>
                      </a:moveTo>
                      <a:cubicBezTo>
                        <a:pt x="355509" y="225995"/>
                        <a:pt x="346383" y="229561"/>
                        <a:pt x="339456" y="236601"/>
                      </a:cubicBezTo>
                      <a:lnTo>
                        <a:pt x="259145" y="318226"/>
                      </a:lnTo>
                      <a:lnTo>
                        <a:pt x="254173" y="325848"/>
                      </a:lnTo>
                      <a:lnTo>
                        <a:pt x="251473" y="329852"/>
                      </a:lnTo>
                      <a:lnTo>
                        <a:pt x="251394" y="330107"/>
                      </a:lnTo>
                      <a:lnTo>
                        <a:pt x="251384" y="330122"/>
                      </a:lnTo>
                      <a:lnTo>
                        <a:pt x="251376" y="330161"/>
                      </a:lnTo>
                      <a:lnTo>
                        <a:pt x="249389" y="336566"/>
                      </a:lnTo>
                      <a:cubicBezTo>
                        <a:pt x="248912" y="338894"/>
                        <a:pt x="248662" y="341305"/>
                        <a:pt x="248662" y="343774"/>
                      </a:cubicBezTo>
                      <a:cubicBezTo>
                        <a:pt x="248662" y="346244"/>
                        <a:pt x="248912" y="348654"/>
                        <a:pt x="249389" y="350982"/>
                      </a:cubicBezTo>
                      <a:lnTo>
                        <a:pt x="251377" y="357387"/>
                      </a:lnTo>
                      <a:lnTo>
                        <a:pt x="251384" y="357428"/>
                      </a:lnTo>
                      <a:lnTo>
                        <a:pt x="251393" y="357443"/>
                      </a:lnTo>
                      <a:lnTo>
                        <a:pt x="251473" y="357696"/>
                      </a:lnTo>
                      <a:lnTo>
                        <a:pt x="254161" y="361684"/>
                      </a:lnTo>
                      <a:lnTo>
                        <a:pt x="259145" y="369323"/>
                      </a:lnTo>
                      <a:lnTo>
                        <a:pt x="339456" y="450948"/>
                      </a:lnTo>
                      <a:cubicBezTo>
                        <a:pt x="353310" y="465028"/>
                        <a:pt x="375957" y="465212"/>
                        <a:pt x="390037" y="451358"/>
                      </a:cubicBezTo>
                      <a:cubicBezTo>
                        <a:pt x="404118" y="437503"/>
                        <a:pt x="404302" y="414858"/>
                        <a:pt x="390448" y="400777"/>
                      </a:cubicBezTo>
                      <a:lnTo>
                        <a:pt x="369553" y="379542"/>
                      </a:lnTo>
                      <a:lnTo>
                        <a:pt x="580730" y="379541"/>
                      </a:lnTo>
                      <a:cubicBezTo>
                        <a:pt x="590606" y="379541"/>
                        <a:pt x="599549" y="375538"/>
                        <a:pt x="606021" y="369065"/>
                      </a:cubicBezTo>
                      <a:lnTo>
                        <a:pt x="616497" y="343774"/>
                      </a:lnTo>
                      <a:lnTo>
                        <a:pt x="606021" y="318483"/>
                      </a:lnTo>
                      <a:cubicBezTo>
                        <a:pt x="599549" y="312010"/>
                        <a:pt x="590606" y="308006"/>
                        <a:pt x="580730" y="308006"/>
                      </a:cubicBezTo>
                      <a:lnTo>
                        <a:pt x="369553" y="308007"/>
                      </a:lnTo>
                      <a:lnTo>
                        <a:pt x="390447" y="286772"/>
                      </a:lnTo>
                      <a:cubicBezTo>
                        <a:pt x="404302" y="272691"/>
                        <a:pt x="404118" y="250045"/>
                        <a:pt x="390038" y="236191"/>
                      </a:cubicBezTo>
                      <a:cubicBezTo>
                        <a:pt x="382997" y="229264"/>
                        <a:pt x="373816" y="225846"/>
                        <a:pt x="364662" y="225921"/>
                      </a:cubicBezTo>
                      <a:close/>
                      <a:moveTo>
                        <a:pt x="99325" y="0"/>
                      </a:moveTo>
                      <a:lnTo>
                        <a:pt x="1024137" y="0"/>
                      </a:lnTo>
                      <a:cubicBezTo>
                        <a:pt x="1078993" y="0"/>
                        <a:pt x="1123462" y="44469"/>
                        <a:pt x="1123462" y="99325"/>
                      </a:cubicBezTo>
                      <a:lnTo>
                        <a:pt x="1123462" y="1024137"/>
                      </a:lnTo>
                      <a:cubicBezTo>
                        <a:pt x="1123462" y="1078993"/>
                        <a:pt x="1078993" y="1123462"/>
                        <a:pt x="1024137" y="1123462"/>
                      </a:cubicBezTo>
                      <a:lnTo>
                        <a:pt x="99325" y="1123462"/>
                      </a:lnTo>
                      <a:cubicBezTo>
                        <a:pt x="44469" y="1123462"/>
                        <a:pt x="0" y="1078993"/>
                        <a:pt x="0" y="1024137"/>
                      </a:cubicBezTo>
                      <a:lnTo>
                        <a:pt x="0" y="99325"/>
                      </a:lnTo>
                      <a:cubicBezTo>
                        <a:pt x="0" y="44469"/>
                        <a:pt x="44469" y="0"/>
                        <a:pt x="99325" y="0"/>
                      </a:cubicBezTo>
                      <a:close/>
                    </a:path>
                  </a:pathLst>
                </a:custGeom>
                <a:solidFill>
                  <a:schemeClr val="accent1"/>
                </a:solidFill>
                <a:ln w="25400" cap="flat" cmpd="sng" algn="ctr">
                  <a:noFill/>
                  <a:prstDash val="solid"/>
                </a:ln>
                <a:effectLst/>
              </p:spPr>
              <p:txBody>
                <a:bodyPr rtlCol="0" anchor="ctr"/>
                <a:lstStyle/>
                <a:p>
                  <a:pPr algn="ctr" defTabSz="608926">
                    <a:defRPr/>
                  </a:pPr>
                  <a:endParaRPr lang="en-US" sz="1200" kern="0" dirty="0">
                    <a:solidFill>
                      <a:srgbClr val="A6A6A6">
                        <a:lumMod val="50000"/>
                      </a:srgbClr>
                    </a:solidFill>
                  </a:endParaRPr>
                </a:p>
              </p:txBody>
            </p:sp>
          </p:grpSp>
          <p:grpSp>
            <p:nvGrpSpPr>
              <p:cNvPr id="199" name="Group 198">
                <a:extLst>
                  <a:ext uri="{FF2B5EF4-FFF2-40B4-BE49-F238E27FC236}">
                    <a16:creationId xmlns:a16="http://schemas.microsoft.com/office/drawing/2014/main" id="{A98BD38C-A4D2-F34F-A69D-50548E10F748}"/>
                  </a:ext>
                </a:extLst>
              </p:cNvPr>
              <p:cNvGrpSpPr>
                <a:grpSpLocks noChangeAspect="1"/>
              </p:cNvGrpSpPr>
              <p:nvPr/>
            </p:nvGrpSpPr>
            <p:grpSpPr>
              <a:xfrm>
                <a:off x="2967409" y="4264588"/>
                <a:ext cx="288848" cy="284166"/>
                <a:chOff x="5913932" y="2761272"/>
                <a:chExt cx="324229" cy="324229"/>
              </a:xfrm>
            </p:grpSpPr>
            <p:sp>
              <p:nvSpPr>
                <p:cNvPr id="209" name="Rectangle 208">
                  <a:extLst>
                    <a:ext uri="{FF2B5EF4-FFF2-40B4-BE49-F238E27FC236}">
                      <a16:creationId xmlns:a16="http://schemas.microsoft.com/office/drawing/2014/main" id="{95138CF2-8286-3146-A6E1-D4E34F2341E0}"/>
                    </a:ext>
                  </a:extLst>
                </p:cNvPr>
                <p:cNvSpPr/>
                <p:nvPr/>
              </p:nvSpPr>
              <p:spPr>
                <a:xfrm>
                  <a:off x="5954725" y="2806700"/>
                  <a:ext cx="264436" cy="236456"/>
                </a:xfrm>
                <a:prstGeom prst="rect">
                  <a:avLst/>
                </a:prstGeom>
                <a:solidFill>
                  <a:srgbClr val="FFFFFF"/>
                </a:solidFill>
                <a:ln w="25400" cap="flat" cmpd="sng" algn="ctr">
                  <a:noFill/>
                  <a:prstDash val="solid"/>
                </a:ln>
                <a:effectLst/>
              </p:spPr>
              <p:txBody>
                <a:bodyPr rtlCol="0" anchor="ctr"/>
                <a:lstStyle/>
                <a:p>
                  <a:pPr algn="ctr" defTabSz="608926">
                    <a:defRPr/>
                  </a:pPr>
                  <a:endParaRPr lang="en-US" sz="1200" kern="0" dirty="0">
                    <a:solidFill>
                      <a:srgbClr val="A6A6A6">
                        <a:lumMod val="50000"/>
                      </a:srgbClr>
                    </a:solidFill>
                  </a:endParaRPr>
                </a:p>
              </p:txBody>
            </p:sp>
            <p:sp>
              <p:nvSpPr>
                <p:cNvPr id="210" name="Rounded Rectangle 25">
                  <a:extLst>
                    <a:ext uri="{FF2B5EF4-FFF2-40B4-BE49-F238E27FC236}">
                      <a16:creationId xmlns:a16="http://schemas.microsoft.com/office/drawing/2014/main" id="{5B149F23-7191-6D4C-A5E3-99AFD3F066BC}"/>
                    </a:ext>
                  </a:extLst>
                </p:cNvPr>
                <p:cNvSpPr/>
                <p:nvPr/>
              </p:nvSpPr>
              <p:spPr>
                <a:xfrm>
                  <a:off x="5913932" y="2761272"/>
                  <a:ext cx="324229" cy="324229"/>
                </a:xfrm>
                <a:custGeom>
                  <a:avLst/>
                  <a:gdLst/>
                  <a:ahLst/>
                  <a:cxnLst/>
                  <a:rect l="l" t="t" r="r" b="b"/>
                  <a:pathLst>
                    <a:path w="1123462" h="1123462">
                      <a:moveTo>
                        <a:pt x="758801" y="661837"/>
                      </a:moveTo>
                      <a:cubicBezTo>
                        <a:pt x="749648" y="661762"/>
                        <a:pt x="740466" y="665180"/>
                        <a:pt x="733427" y="672107"/>
                      </a:cubicBezTo>
                      <a:cubicBezTo>
                        <a:pt x="719346" y="685961"/>
                        <a:pt x="719161" y="708607"/>
                        <a:pt x="733016" y="722687"/>
                      </a:cubicBezTo>
                      <a:lnTo>
                        <a:pt x="753910" y="743923"/>
                      </a:lnTo>
                      <a:lnTo>
                        <a:pt x="542733" y="743923"/>
                      </a:lnTo>
                      <a:cubicBezTo>
                        <a:pt x="532857" y="743923"/>
                        <a:pt x="523914" y="747926"/>
                        <a:pt x="517443" y="754399"/>
                      </a:cubicBezTo>
                      <a:lnTo>
                        <a:pt x="506967" y="779690"/>
                      </a:lnTo>
                      <a:lnTo>
                        <a:pt x="517443" y="804981"/>
                      </a:lnTo>
                      <a:cubicBezTo>
                        <a:pt x="523916" y="811453"/>
                        <a:pt x="532858" y="815458"/>
                        <a:pt x="542734" y="815457"/>
                      </a:cubicBezTo>
                      <a:lnTo>
                        <a:pt x="753910" y="815457"/>
                      </a:lnTo>
                      <a:lnTo>
                        <a:pt x="733016" y="836693"/>
                      </a:lnTo>
                      <a:cubicBezTo>
                        <a:pt x="719162" y="850774"/>
                        <a:pt x="719346" y="873420"/>
                        <a:pt x="733426" y="887274"/>
                      </a:cubicBezTo>
                      <a:cubicBezTo>
                        <a:pt x="747507" y="901128"/>
                        <a:pt x="770153" y="900944"/>
                        <a:pt x="784007" y="886863"/>
                      </a:cubicBezTo>
                      <a:lnTo>
                        <a:pt x="864319" y="805239"/>
                      </a:lnTo>
                      <a:lnTo>
                        <a:pt x="869302" y="797600"/>
                      </a:lnTo>
                      <a:lnTo>
                        <a:pt x="871992" y="793612"/>
                      </a:lnTo>
                      <a:lnTo>
                        <a:pt x="872069" y="793358"/>
                      </a:lnTo>
                      <a:lnTo>
                        <a:pt x="872080" y="793343"/>
                      </a:lnTo>
                      <a:lnTo>
                        <a:pt x="872088" y="793303"/>
                      </a:lnTo>
                      <a:lnTo>
                        <a:pt x="874076" y="786899"/>
                      </a:lnTo>
                      <a:cubicBezTo>
                        <a:pt x="874552" y="784570"/>
                        <a:pt x="874802" y="782160"/>
                        <a:pt x="874802" y="779690"/>
                      </a:cubicBezTo>
                      <a:cubicBezTo>
                        <a:pt x="874801" y="777222"/>
                        <a:pt x="874552" y="774810"/>
                        <a:pt x="874075" y="772482"/>
                      </a:cubicBezTo>
                      <a:lnTo>
                        <a:pt x="872087" y="766077"/>
                      </a:lnTo>
                      <a:lnTo>
                        <a:pt x="872080" y="766038"/>
                      </a:lnTo>
                      <a:lnTo>
                        <a:pt x="872070" y="766023"/>
                      </a:lnTo>
                      <a:lnTo>
                        <a:pt x="871992" y="765768"/>
                      </a:lnTo>
                      <a:lnTo>
                        <a:pt x="869291" y="761764"/>
                      </a:lnTo>
                      <a:lnTo>
                        <a:pt x="864318" y="754142"/>
                      </a:lnTo>
                      <a:lnTo>
                        <a:pt x="784006" y="672518"/>
                      </a:lnTo>
                      <a:cubicBezTo>
                        <a:pt x="777079" y="665477"/>
                        <a:pt x="767954" y="661911"/>
                        <a:pt x="758801" y="661837"/>
                      </a:cubicBezTo>
                      <a:close/>
                      <a:moveTo>
                        <a:pt x="364661" y="558282"/>
                      </a:moveTo>
                      <a:cubicBezTo>
                        <a:pt x="355509" y="558355"/>
                        <a:pt x="346384" y="561922"/>
                        <a:pt x="339457" y="568962"/>
                      </a:cubicBezTo>
                      <a:lnTo>
                        <a:pt x="259145" y="650587"/>
                      </a:lnTo>
                      <a:lnTo>
                        <a:pt x="254172" y="658209"/>
                      </a:lnTo>
                      <a:lnTo>
                        <a:pt x="251473" y="662213"/>
                      </a:lnTo>
                      <a:lnTo>
                        <a:pt x="251394" y="662469"/>
                      </a:lnTo>
                      <a:lnTo>
                        <a:pt x="251384" y="662482"/>
                      </a:lnTo>
                      <a:lnTo>
                        <a:pt x="251377" y="662522"/>
                      </a:lnTo>
                      <a:lnTo>
                        <a:pt x="249388" y="668927"/>
                      </a:lnTo>
                      <a:cubicBezTo>
                        <a:pt x="248912" y="671255"/>
                        <a:pt x="248662" y="673667"/>
                        <a:pt x="248662" y="676135"/>
                      </a:cubicBezTo>
                      <a:cubicBezTo>
                        <a:pt x="248662" y="678605"/>
                        <a:pt x="248913" y="681015"/>
                        <a:pt x="249389" y="683344"/>
                      </a:cubicBezTo>
                      <a:lnTo>
                        <a:pt x="251377" y="689748"/>
                      </a:lnTo>
                      <a:lnTo>
                        <a:pt x="251383" y="689789"/>
                      </a:lnTo>
                      <a:lnTo>
                        <a:pt x="251393" y="689803"/>
                      </a:lnTo>
                      <a:lnTo>
                        <a:pt x="251473" y="690057"/>
                      </a:lnTo>
                      <a:lnTo>
                        <a:pt x="254161" y="694045"/>
                      </a:lnTo>
                      <a:lnTo>
                        <a:pt x="259145" y="701683"/>
                      </a:lnTo>
                      <a:lnTo>
                        <a:pt x="339457" y="783309"/>
                      </a:lnTo>
                      <a:cubicBezTo>
                        <a:pt x="353311" y="797389"/>
                        <a:pt x="375956" y="797573"/>
                        <a:pt x="390037" y="783719"/>
                      </a:cubicBezTo>
                      <a:cubicBezTo>
                        <a:pt x="404118" y="769864"/>
                        <a:pt x="404302" y="747219"/>
                        <a:pt x="390448" y="733138"/>
                      </a:cubicBezTo>
                      <a:lnTo>
                        <a:pt x="369553" y="711902"/>
                      </a:lnTo>
                      <a:lnTo>
                        <a:pt x="580730" y="711901"/>
                      </a:lnTo>
                      <a:cubicBezTo>
                        <a:pt x="590607" y="711902"/>
                        <a:pt x="599548" y="707899"/>
                        <a:pt x="606020" y="701426"/>
                      </a:cubicBezTo>
                      <a:lnTo>
                        <a:pt x="616497" y="676135"/>
                      </a:lnTo>
                      <a:lnTo>
                        <a:pt x="606021" y="650843"/>
                      </a:lnTo>
                      <a:cubicBezTo>
                        <a:pt x="599549" y="644371"/>
                        <a:pt x="590606" y="640368"/>
                        <a:pt x="580730" y="640368"/>
                      </a:cubicBezTo>
                      <a:lnTo>
                        <a:pt x="369554" y="640368"/>
                      </a:lnTo>
                      <a:lnTo>
                        <a:pt x="390448" y="619133"/>
                      </a:lnTo>
                      <a:cubicBezTo>
                        <a:pt x="404302" y="605052"/>
                        <a:pt x="404118" y="582406"/>
                        <a:pt x="390038" y="568551"/>
                      </a:cubicBezTo>
                      <a:lnTo>
                        <a:pt x="390038" y="568553"/>
                      </a:lnTo>
                      <a:cubicBezTo>
                        <a:pt x="382997" y="561625"/>
                        <a:pt x="373815" y="558207"/>
                        <a:pt x="364661" y="558282"/>
                      </a:cubicBezTo>
                      <a:close/>
                      <a:moveTo>
                        <a:pt x="758801" y="329475"/>
                      </a:moveTo>
                      <a:cubicBezTo>
                        <a:pt x="749649" y="329401"/>
                        <a:pt x="740466" y="332819"/>
                        <a:pt x="733427" y="339746"/>
                      </a:cubicBezTo>
                      <a:lnTo>
                        <a:pt x="733426" y="339746"/>
                      </a:lnTo>
                      <a:cubicBezTo>
                        <a:pt x="719345" y="353600"/>
                        <a:pt x="719161" y="376245"/>
                        <a:pt x="733017" y="390327"/>
                      </a:cubicBezTo>
                      <a:lnTo>
                        <a:pt x="753909" y="411562"/>
                      </a:lnTo>
                      <a:lnTo>
                        <a:pt x="542733" y="411561"/>
                      </a:lnTo>
                      <a:cubicBezTo>
                        <a:pt x="532856" y="411562"/>
                        <a:pt x="523915" y="415565"/>
                        <a:pt x="517443" y="422037"/>
                      </a:cubicBezTo>
                      <a:lnTo>
                        <a:pt x="506967" y="447329"/>
                      </a:lnTo>
                      <a:lnTo>
                        <a:pt x="517443" y="472620"/>
                      </a:lnTo>
                      <a:cubicBezTo>
                        <a:pt x="523916" y="479093"/>
                        <a:pt x="532857" y="483097"/>
                        <a:pt x="542734" y="483095"/>
                      </a:cubicBezTo>
                      <a:lnTo>
                        <a:pt x="753910" y="483096"/>
                      </a:lnTo>
                      <a:lnTo>
                        <a:pt x="733016" y="504333"/>
                      </a:lnTo>
                      <a:cubicBezTo>
                        <a:pt x="719162" y="518413"/>
                        <a:pt x="719345" y="541059"/>
                        <a:pt x="733426" y="554913"/>
                      </a:cubicBezTo>
                      <a:cubicBezTo>
                        <a:pt x="747507" y="568767"/>
                        <a:pt x="770152" y="568583"/>
                        <a:pt x="784007" y="554503"/>
                      </a:cubicBezTo>
                      <a:lnTo>
                        <a:pt x="864318" y="472878"/>
                      </a:lnTo>
                      <a:lnTo>
                        <a:pt x="869302" y="465238"/>
                      </a:lnTo>
                      <a:lnTo>
                        <a:pt x="871991" y="461251"/>
                      </a:lnTo>
                      <a:lnTo>
                        <a:pt x="872070" y="460997"/>
                      </a:lnTo>
                      <a:lnTo>
                        <a:pt x="872079" y="460982"/>
                      </a:lnTo>
                      <a:lnTo>
                        <a:pt x="872087" y="460942"/>
                      </a:lnTo>
                      <a:lnTo>
                        <a:pt x="874075" y="454537"/>
                      </a:lnTo>
                      <a:cubicBezTo>
                        <a:pt x="874551" y="452209"/>
                        <a:pt x="874801" y="449799"/>
                        <a:pt x="874801" y="447329"/>
                      </a:cubicBezTo>
                      <a:cubicBezTo>
                        <a:pt x="874802" y="444860"/>
                        <a:pt x="874552" y="442449"/>
                        <a:pt x="874076" y="440121"/>
                      </a:cubicBezTo>
                      <a:lnTo>
                        <a:pt x="872087" y="433715"/>
                      </a:lnTo>
                      <a:lnTo>
                        <a:pt x="872079" y="433677"/>
                      </a:lnTo>
                      <a:lnTo>
                        <a:pt x="872071" y="433662"/>
                      </a:lnTo>
                      <a:lnTo>
                        <a:pt x="871991" y="433407"/>
                      </a:lnTo>
                      <a:lnTo>
                        <a:pt x="869292" y="429403"/>
                      </a:lnTo>
                      <a:lnTo>
                        <a:pt x="864319" y="421781"/>
                      </a:lnTo>
                      <a:lnTo>
                        <a:pt x="784007" y="340156"/>
                      </a:lnTo>
                      <a:cubicBezTo>
                        <a:pt x="777079" y="333117"/>
                        <a:pt x="767954" y="329550"/>
                        <a:pt x="758801" y="329475"/>
                      </a:cubicBezTo>
                      <a:close/>
                      <a:moveTo>
                        <a:pt x="364662" y="225921"/>
                      </a:moveTo>
                      <a:cubicBezTo>
                        <a:pt x="355509" y="225995"/>
                        <a:pt x="346383" y="229561"/>
                        <a:pt x="339456" y="236601"/>
                      </a:cubicBezTo>
                      <a:lnTo>
                        <a:pt x="259145" y="318226"/>
                      </a:lnTo>
                      <a:lnTo>
                        <a:pt x="254173" y="325848"/>
                      </a:lnTo>
                      <a:lnTo>
                        <a:pt x="251473" y="329852"/>
                      </a:lnTo>
                      <a:lnTo>
                        <a:pt x="251394" y="330107"/>
                      </a:lnTo>
                      <a:lnTo>
                        <a:pt x="251384" y="330122"/>
                      </a:lnTo>
                      <a:lnTo>
                        <a:pt x="251376" y="330161"/>
                      </a:lnTo>
                      <a:lnTo>
                        <a:pt x="249389" y="336566"/>
                      </a:lnTo>
                      <a:cubicBezTo>
                        <a:pt x="248912" y="338894"/>
                        <a:pt x="248662" y="341305"/>
                        <a:pt x="248662" y="343774"/>
                      </a:cubicBezTo>
                      <a:cubicBezTo>
                        <a:pt x="248662" y="346244"/>
                        <a:pt x="248912" y="348654"/>
                        <a:pt x="249389" y="350982"/>
                      </a:cubicBezTo>
                      <a:lnTo>
                        <a:pt x="251377" y="357387"/>
                      </a:lnTo>
                      <a:lnTo>
                        <a:pt x="251384" y="357428"/>
                      </a:lnTo>
                      <a:lnTo>
                        <a:pt x="251393" y="357443"/>
                      </a:lnTo>
                      <a:lnTo>
                        <a:pt x="251473" y="357696"/>
                      </a:lnTo>
                      <a:lnTo>
                        <a:pt x="254161" y="361684"/>
                      </a:lnTo>
                      <a:lnTo>
                        <a:pt x="259145" y="369323"/>
                      </a:lnTo>
                      <a:lnTo>
                        <a:pt x="339456" y="450948"/>
                      </a:lnTo>
                      <a:cubicBezTo>
                        <a:pt x="353310" y="465028"/>
                        <a:pt x="375957" y="465212"/>
                        <a:pt x="390037" y="451358"/>
                      </a:cubicBezTo>
                      <a:cubicBezTo>
                        <a:pt x="404118" y="437503"/>
                        <a:pt x="404302" y="414858"/>
                        <a:pt x="390448" y="400777"/>
                      </a:cubicBezTo>
                      <a:lnTo>
                        <a:pt x="369553" y="379542"/>
                      </a:lnTo>
                      <a:lnTo>
                        <a:pt x="580730" y="379541"/>
                      </a:lnTo>
                      <a:cubicBezTo>
                        <a:pt x="590606" y="379541"/>
                        <a:pt x="599549" y="375538"/>
                        <a:pt x="606021" y="369065"/>
                      </a:cubicBezTo>
                      <a:lnTo>
                        <a:pt x="616497" y="343774"/>
                      </a:lnTo>
                      <a:lnTo>
                        <a:pt x="606021" y="318483"/>
                      </a:lnTo>
                      <a:cubicBezTo>
                        <a:pt x="599549" y="312010"/>
                        <a:pt x="590606" y="308006"/>
                        <a:pt x="580730" y="308006"/>
                      </a:cubicBezTo>
                      <a:lnTo>
                        <a:pt x="369553" y="308007"/>
                      </a:lnTo>
                      <a:lnTo>
                        <a:pt x="390447" y="286772"/>
                      </a:lnTo>
                      <a:cubicBezTo>
                        <a:pt x="404302" y="272691"/>
                        <a:pt x="404118" y="250045"/>
                        <a:pt x="390038" y="236191"/>
                      </a:cubicBezTo>
                      <a:cubicBezTo>
                        <a:pt x="382997" y="229264"/>
                        <a:pt x="373816" y="225846"/>
                        <a:pt x="364662" y="225921"/>
                      </a:cubicBezTo>
                      <a:close/>
                      <a:moveTo>
                        <a:pt x="99325" y="0"/>
                      </a:moveTo>
                      <a:lnTo>
                        <a:pt x="1024137" y="0"/>
                      </a:lnTo>
                      <a:cubicBezTo>
                        <a:pt x="1078993" y="0"/>
                        <a:pt x="1123462" y="44469"/>
                        <a:pt x="1123462" y="99325"/>
                      </a:cubicBezTo>
                      <a:lnTo>
                        <a:pt x="1123462" y="1024137"/>
                      </a:lnTo>
                      <a:cubicBezTo>
                        <a:pt x="1123462" y="1078993"/>
                        <a:pt x="1078993" y="1123462"/>
                        <a:pt x="1024137" y="1123462"/>
                      </a:cubicBezTo>
                      <a:lnTo>
                        <a:pt x="99325" y="1123462"/>
                      </a:lnTo>
                      <a:cubicBezTo>
                        <a:pt x="44469" y="1123462"/>
                        <a:pt x="0" y="1078993"/>
                        <a:pt x="0" y="1024137"/>
                      </a:cubicBezTo>
                      <a:lnTo>
                        <a:pt x="0" y="99325"/>
                      </a:lnTo>
                      <a:cubicBezTo>
                        <a:pt x="0" y="44469"/>
                        <a:pt x="44469" y="0"/>
                        <a:pt x="99325" y="0"/>
                      </a:cubicBezTo>
                      <a:close/>
                    </a:path>
                  </a:pathLst>
                </a:custGeom>
                <a:solidFill>
                  <a:schemeClr val="accent1"/>
                </a:solidFill>
                <a:ln w="25400" cap="flat" cmpd="sng" algn="ctr">
                  <a:noFill/>
                  <a:prstDash val="solid"/>
                </a:ln>
                <a:effectLst/>
              </p:spPr>
              <p:txBody>
                <a:bodyPr rtlCol="0" anchor="ctr"/>
                <a:lstStyle/>
                <a:p>
                  <a:pPr algn="ctr" defTabSz="608926">
                    <a:defRPr/>
                  </a:pPr>
                  <a:endParaRPr lang="en-US" sz="1200" kern="0" dirty="0">
                    <a:solidFill>
                      <a:srgbClr val="A6A6A6">
                        <a:lumMod val="50000"/>
                      </a:srgbClr>
                    </a:solidFill>
                  </a:endParaRPr>
                </a:p>
              </p:txBody>
            </p:sp>
          </p:grpSp>
          <p:grpSp>
            <p:nvGrpSpPr>
              <p:cNvPr id="200" name="Group 199">
                <a:extLst>
                  <a:ext uri="{FF2B5EF4-FFF2-40B4-BE49-F238E27FC236}">
                    <a16:creationId xmlns:a16="http://schemas.microsoft.com/office/drawing/2014/main" id="{E155C0EE-F7CB-A743-A0A4-703DB2C45329}"/>
                  </a:ext>
                </a:extLst>
              </p:cNvPr>
              <p:cNvGrpSpPr>
                <a:grpSpLocks noChangeAspect="1"/>
              </p:cNvGrpSpPr>
              <p:nvPr/>
            </p:nvGrpSpPr>
            <p:grpSpPr>
              <a:xfrm>
                <a:off x="3589941" y="3452259"/>
                <a:ext cx="288848" cy="284166"/>
                <a:chOff x="5913932" y="2761272"/>
                <a:chExt cx="324229" cy="324229"/>
              </a:xfrm>
            </p:grpSpPr>
            <p:sp>
              <p:nvSpPr>
                <p:cNvPr id="207" name="Rectangle 206">
                  <a:extLst>
                    <a:ext uri="{FF2B5EF4-FFF2-40B4-BE49-F238E27FC236}">
                      <a16:creationId xmlns:a16="http://schemas.microsoft.com/office/drawing/2014/main" id="{AF725449-DBD6-4B47-B768-0AA8E03C2725}"/>
                    </a:ext>
                  </a:extLst>
                </p:cNvPr>
                <p:cNvSpPr/>
                <p:nvPr/>
              </p:nvSpPr>
              <p:spPr>
                <a:xfrm>
                  <a:off x="5954725" y="2806700"/>
                  <a:ext cx="264436" cy="236456"/>
                </a:xfrm>
                <a:prstGeom prst="rect">
                  <a:avLst/>
                </a:prstGeom>
                <a:solidFill>
                  <a:srgbClr val="FFFFFF"/>
                </a:solidFill>
                <a:ln w="25400" cap="flat" cmpd="sng" algn="ctr">
                  <a:noFill/>
                  <a:prstDash val="solid"/>
                </a:ln>
                <a:effectLst/>
              </p:spPr>
              <p:txBody>
                <a:bodyPr rtlCol="0" anchor="ctr"/>
                <a:lstStyle/>
                <a:p>
                  <a:pPr algn="ctr" defTabSz="608926">
                    <a:defRPr/>
                  </a:pPr>
                  <a:endParaRPr lang="en-US" sz="1200" kern="0" dirty="0">
                    <a:solidFill>
                      <a:srgbClr val="A6A6A6">
                        <a:lumMod val="50000"/>
                      </a:srgbClr>
                    </a:solidFill>
                  </a:endParaRPr>
                </a:p>
              </p:txBody>
            </p:sp>
            <p:sp>
              <p:nvSpPr>
                <p:cNvPr id="208" name="Rounded Rectangle 25">
                  <a:extLst>
                    <a:ext uri="{FF2B5EF4-FFF2-40B4-BE49-F238E27FC236}">
                      <a16:creationId xmlns:a16="http://schemas.microsoft.com/office/drawing/2014/main" id="{413E1854-4EB4-0541-B00A-7246E5AD2BD2}"/>
                    </a:ext>
                  </a:extLst>
                </p:cNvPr>
                <p:cNvSpPr/>
                <p:nvPr/>
              </p:nvSpPr>
              <p:spPr>
                <a:xfrm>
                  <a:off x="5913932" y="2761272"/>
                  <a:ext cx="324229" cy="324229"/>
                </a:xfrm>
                <a:custGeom>
                  <a:avLst/>
                  <a:gdLst/>
                  <a:ahLst/>
                  <a:cxnLst/>
                  <a:rect l="l" t="t" r="r" b="b"/>
                  <a:pathLst>
                    <a:path w="1123462" h="1123462">
                      <a:moveTo>
                        <a:pt x="758801" y="661837"/>
                      </a:moveTo>
                      <a:cubicBezTo>
                        <a:pt x="749648" y="661762"/>
                        <a:pt x="740466" y="665180"/>
                        <a:pt x="733427" y="672107"/>
                      </a:cubicBezTo>
                      <a:cubicBezTo>
                        <a:pt x="719346" y="685961"/>
                        <a:pt x="719161" y="708607"/>
                        <a:pt x="733016" y="722687"/>
                      </a:cubicBezTo>
                      <a:lnTo>
                        <a:pt x="753910" y="743923"/>
                      </a:lnTo>
                      <a:lnTo>
                        <a:pt x="542733" y="743923"/>
                      </a:lnTo>
                      <a:cubicBezTo>
                        <a:pt x="532857" y="743923"/>
                        <a:pt x="523914" y="747926"/>
                        <a:pt x="517443" y="754399"/>
                      </a:cubicBezTo>
                      <a:lnTo>
                        <a:pt x="506967" y="779690"/>
                      </a:lnTo>
                      <a:lnTo>
                        <a:pt x="517443" y="804981"/>
                      </a:lnTo>
                      <a:cubicBezTo>
                        <a:pt x="523916" y="811453"/>
                        <a:pt x="532858" y="815458"/>
                        <a:pt x="542734" y="815457"/>
                      </a:cubicBezTo>
                      <a:lnTo>
                        <a:pt x="753910" y="815457"/>
                      </a:lnTo>
                      <a:lnTo>
                        <a:pt x="733016" y="836693"/>
                      </a:lnTo>
                      <a:cubicBezTo>
                        <a:pt x="719162" y="850774"/>
                        <a:pt x="719346" y="873420"/>
                        <a:pt x="733426" y="887274"/>
                      </a:cubicBezTo>
                      <a:cubicBezTo>
                        <a:pt x="747507" y="901128"/>
                        <a:pt x="770153" y="900944"/>
                        <a:pt x="784007" y="886863"/>
                      </a:cubicBezTo>
                      <a:lnTo>
                        <a:pt x="864319" y="805239"/>
                      </a:lnTo>
                      <a:lnTo>
                        <a:pt x="869302" y="797600"/>
                      </a:lnTo>
                      <a:lnTo>
                        <a:pt x="871992" y="793612"/>
                      </a:lnTo>
                      <a:lnTo>
                        <a:pt x="872069" y="793358"/>
                      </a:lnTo>
                      <a:lnTo>
                        <a:pt x="872080" y="793343"/>
                      </a:lnTo>
                      <a:lnTo>
                        <a:pt x="872088" y="793303"/>
                      </a:lnTo>
                      <a:lnTo>
                        <a:pt x="874076" y="786899"/>
                      </a:lnTo>
                      <a:cubicBezTo>
                        <a:pt x="874552" y="784570"/>
                        <a:pt x="874802" y="782160"/>
                        <a:pt x="874802" y="779690"/>
                      </a:cubicBezTo>
                      <a:cubicBezTo>
                        <a:pt x="874801" y="777222"/>
                        <a:pt x="874552" y="774810"/>
                        <a:pt x="874075" y="772482"/>
                      </a:cubicBezTo>
                      <a:lnTo>
                        <a:pt x="872087" y="766077"/>
                      </a:lnTo>
                      <a:lnTo>
                        <a:pt x="872080" y="766038"/>
                      </a:lnTo>
                      <a:lnTo>
                        <a:pt x="872070" y="766023"/>
                      </a:lnTo>
                      <a:lnTo>
                        <a:pt x="871992" y="765768"/>
                      </a:lnTo>
                      <a:lnTo>
                        <a:pt x="869291" y="761764"/>
                      </a:lnTo>
                      <a:lnTo>
                        <a:pt x="864318" y="754142"/>
                      </a:lnTo>
                      <a:lnTo>
                        <a:pt x="784006" y="672518"/>
                      </a:lnTo>
                      <a:cubicBezTo>
                        <a:pt x="777079" y="665477"/>
                        <a:pt x="767954" y="661911"/>
                        <a:pt x="758801" y="661837"/>
                      </a:cubicBezTo>
                      <a:close/>
                      <a:moveTo>
                        <a:pt x="364661" y="558282"/>
                      </a:moveTo>
                      <a:cubicBezTo>
                        <a:pt x="355509" y="558355"/>
                        <a:pt x="346384" y="561922"/>
                        <a:pt x="339457" y="568962"/>
                      </a:cubicBezTo>
                      <a:lnTo>
                        <a:pt x="259145" y="650587"/>
                      </a:lnTo>
                      <a:lnTo>
                        <a:pt x="254172" y="658209"/>
                      </a:lnTo>
                      <a:lnTo>
                        <a:pt x="251473" y="662213"/>
                      </a:lnTo>
                      <a:lnTo>
                        <a:pt x="251394" y="662469"/>
                      </a:lnTo>
                      <a:lnTo>
                        <a:pt x="251384" y="662482"/>
                      </a:lnTo>
                      <a:lnTo>
                        <a:pt x="251377" y="662522"/>
                      </a:lnTo>
                      <a:lnTo>
                        <a:pt x="249388" y="668927"/>
                      </a:lnTo>
                      <a:cubicBezTo>
                        <a:pt x="248912" y="671255"/>
                        <a:pt x="248662" y="673667"/>
                        <a:pt x="248662" y="676135"/>
                      </a:cubicBezTo>
                      <a:cubicBezTo>
                        <a:pt x="248662" y="678605"/>
                        <a:pt x="248913" y="681015"/>
                        <a:pt x="249389" y="683344"/>
                      </a:cubicBezTo>
                      <a:lnTo>
                        <a:pt x="251377" y="689748"/>
                      </a:lnTo>
                      <a:lnTo>
                        <a:pt x="251383" y="689789"/>
                      </a:lnTo>
                      <a:lnTo>
                        <a:pt x="251393" y="689803"/>
                      </a:lnTo>
                      <a:lnTo>
                        <a:pt x="251473" y="690057"/>
                      </a:lnTo>
                      <a:lnTo>
                        <a:pt x="254161" y="694045"/>
                      </a:lnTo>
                      <a:lnTo>
                        <a:pt x="259145" y="701683"/>
                      </a:lnTo>
                      <a:lnTo>
                        <a:pt x="339457" y="783309"/>
                      </a:lnTo>
                      <a:cubicBezTo>
                        <a:pt x="353311" y="797389"/>
                        <a:pt x="375956" y="797573"/>
                        <a:pt x="390037" y="783719"/>
                      </a:cubicBezTo>
                      <a:cubicBezTo>
                        <a:pt x="404118" y="769864"/>
                        <a:pt x="404302" y="747219"/>
                        <a:pt x="390448" y="733138"/>
                      </a:cubicBezTo>
                      <a:lnTo>
                        <a:pt x="369553" y="711902"/>
                      </a:lnTo>
                      <a:lnTo>
                        <a:pt x="580730" y="711901"/>
                      </a:lnTo>
                      <a:cubicBezTo>
                        <a:pt x="590607" y="711902"/>
                        <a:pt x="599548" y="707899"/>
                        <a:pt x="606020" y="701426"/>
                      </a:cubicBezTo>
                      <a:lnTo>
                        <a:pt x="616497" y="676135"/>
                      </a:lnTo>
                      <a:lnTo>
                        <a:pt x="606021" y="650843"/>
                      </a:lnTo>
                      <a:cubicBezTo>
                        <a:pt x="599549" y="644371"/>
                        <a:pt x="590606" y="640368"/>
                        <a:pt x="580730" y="640368"/>
                      </a:cubicBezTo>
                      <a:lnTo>
                        <a:pt x="369554" y="640368"/>
                      </a:lnTo>
                      <a:lnTo>
                        <a:pt x="390448" y="619133"/>
                      </a:lnTo>
                      <a:cubicBezTo>
                        <a:pt x="404302" y="605052"/>
                        <a:pt x="404118" y="582406"/>
                        <a:pt x="390038" y="568551"/>
                      </a:cubicBezTo>
                      <a:lnTo>
                        <a:pt x="390038" y="568553"/>
                      </a:lnTo>
                      <a:cubicBezTo>
                        <a:pt x="382997" y="561625"/>
                        <a:pt x="373815" y="558207"/>
                        <a:pt x="364661" y="558282"/>
                      </a:cubicBezTo>
                      <a:close/>
                      <a:moveTo>
                        <a:pt x="758801" y="329475"/>
                      </a:moveTo>
                      <a:cubicBezTo>
                        <a:pt x="749649" y="329401"/>
                        <a:pt x="740466" y="332819"/>
                        <a:pt x="733427" y="339746"/>
                      </a:cubicBezTo>
                      <a:lnTo>
                        <a:pt x="733426" y="339746"/>
                      </a:lnTo>
                      <a:cubicBezTo>
                        <a:pt x="719345" y="353600"/>
                        <a:pt x="719161" y="376245"/>
                        <a:pt x="733017" y="390327"/>
                      </a:cubicBezTo>
                      <a:lnTo>
                        <a:pt x="753909" y="411562"/>
                      </a:lnTo>
                      <a:lnTo>
                        <a:pt x="542733" y="411561"/>
                      </a:lnTo>
                      <a:cubicBezTo>
                        <a:pt x="532856" y="411562"/>
                        <a:pt x="523915" y="415565"/>
                        <a:pt x="517443" y="422037"/>
                      </a:cubicBezTo>
                      <a:lnTo>
                        <a:pt x="506967" y="447329"/>
                      </a:lnTo>
                      <a:lnTo>
                        <a:pt x="517443" y="472620"/>
                      </a:lnTo>
                      <a:cubicBezTo>
                        <a:pt x="523916" y="479093"/>
                        <a:pt x="532857" y="483097"/>
                        <a:pt x="542734" y="483095"/>
                      </a:cubicBezTo>
                      <a:lnTo>
                        <a:pt x="753910" y="483096"/>
                      </a:lnTo>
                      <a:lnTo>
                        <a:pt x="733016" y="504333"/>
                      </a:lnTo>
                      <a:cubicBezTo>
                        <a:pt x="719162" y="518413"/>
                        <a:pt x="719345" y="541059"/>
                        <a:pt x="733426" y="554913"/>
                      </a:cubicBezTo>
                      <a:cubicBezTo>
                        <a:pt x="747507" y="568767"/>
                        <a:pt x="770152" y="568583"/>
                        <a:pt x="784007" y="554503"/>
                      </a:cubicBezTo>
                      <a:lnTo>
                        <a:pt x="864318" y="472878"/>
                      </a:lnTo>
                      <a:lnTo>
                        <a:pt x="869302" y="465238"/>
                      </a:lnTo>
                      <a:lnTo>
                        <a:pt x="871991" y="461251"/>
                      </a:lnTo>
                      <a:lnTo>
                        <a:pt x="872070" y="460997"/>
                      </a:lnTo>
                      <a:lnTo>
                        <a:pt x="872079" y="460982"/>
                      </a:lnTo>
                      <a:lnTo>
                        <a:pt x="872087" y="460942"/>
                      </a:lnTo>
                      <a:lnTo>
                        <a:pt x="874075" y="454537"/>
                      </a:lnTo>
                      <a:cubicBezTo>
                        <a:pt x="874551" y="452209"/>
                        <a:pt x="874801" y="449799"/>
                        <a:pt x="874801" y="447329"/>
                      </a:cubicBezTo>
                      <a:cubicBezTo>
                        <a:pt x="874802" y="444860"/>
                        <a:pt x="874552" y="442449"/>
                        <a:pt x="874076" y="440121"/>
                      </a:cubicBezTo>
                      <a:lnTo>
                        <a:pt x="872087" y="433715"/>
                      </a:lnTo>
                      <a:lnTo>
                        <a:pt x="872079" y="433677"/>
                      </a:lnTo>
                      <a:lnTo>
                        <a:pt x="872071" y="433662"/>
                      </a:lnTo>
                      <a:lnTo>
                        <a:pt x="871991" y="433407"/>
                      </a:lnTo>
                      <a:lnTo>
                        <a:pt x="869292" y="429403"/>
                      </a:lnTo>
                      <a:lnTo>
                        <a:pt x="864319" y="421781"/>
                      </a:lnTo>
                      <a:lnTo>
                        <a:pt x="784007" y="340156"/>
                      </a:lnTo>
                      <a:cubicBezTo>
                        <a:pt x="777079" y="333117"/>
                        <a:pt x="767954" y="329550"/>
                        <a:pt x="758801" y="329475"/>
                      </a:cubicBezTo>
                      <a:close/>
                      <a:moveTo>
                        <a:pt x="364662" y="225921"/>
                      </a:moveTo>
                      <a:cubicBezTo>
                        <a:pt x="355509" y="225995"/>
                        <a:pt x="346383" y="229561"/>
                        <a:pt x="339456" y="236601"/>
                      </a:cubicBezTo>
                      <a:lnTo>
                        <a:pt x="259145" y="318226"/>
                      </a:lnTo>
                      <a:lnTo>
                        <a:pt x="254173" y="325848"/>
                      </a:lnTo>
                      <a:lnTo>
                        <a:pt x="251473" y="329852"/>
                      </a:lnTo>
                      <a:lnTo>
                        <a:pt x="251394" y="330107"/>
                      </a:lnTo>
                      <a:lnTo>
                        <a:pt x="251384" y="330122"/>
                      </a:lnTo>
                      <a:lnTo>
                        <a:pt x="251376" y="330161"/>
                      </a:lnTo>
                      <a:lnTo>
                        <a:pt x="249389" y="336566"/>
                      </a:lnTo>
                      <a:cubicBezTo>
                        <a:pt x="248912" y="338894"/>
                        <a:pt x="248662" y="341305"/>
                        <a:pt x="248662" y="343774"/>
                      </a:cubicBezTo>
                      <a:cubicBezTo>
                        <a:pt x="248662" y="346244"/>
                        <a:pt x="248912" y="348654"/>
                        <a:pt x="249389" y="350982"/>
                      </a:cubicBezTo>
                      <a:lnTo>
                        <a:pt x="251377" y="357387"/>
                      </a:lnTo>
                      <a:lnTo>
                        <a:pt x="251384" y="357428"/>
                      </a:lnTo>
                      <a:lnTo>
                        <a:pt x="251393" y="357443"/>
                      </a:lnTo>
                      <a:lnTo>
                        <a:pt x="251473" y="357696"/>
                      </a:lnTo>
                      <a:lnTo>
                        <a:pt x="254161" y="361684"/>
                      </a:lnTo>
                      <a:lnTo>
                        <a:pt x="259145" y="369323"/>
                      </a:lnTo>
                      <a:lnTo>
                        <a:pt x="339456" y="450948"/>
                      </a:lnTo>
                      <a:cubicBezTo>
                        <a:pt x="353310" y="465028"/>
                        <a:pt x="375957" y="465212"/>
                        <a:pt x="390037" y="451358"/>
                      </a:cubicBezTo>
                      <a:cubicBezTo>
                        <a:pt x="404118" y="437503"/>
                        <a:pt x="404302" y="414858"/>
                        <a:pt x="390448" y="400777"/>
                      </a:cubicBezTo>
                      <a:lnTo>
                        <a:pt x="369553" y="379542"/>
                      </a:lnTo>
                      <a:lnTo>
                        <a:pt x="580730" y="379541"/>
                      </a:lnTo>
                      <a:cubicBezTo>
                        <a:pt x="590606" y="379541"/>
                        <a:pt x="599549" y="375538"/>
                        <a:pt x="606021" y="369065"/>
                      </a:cubicBezTo>
                      <a:lnTo>
                        <a:pt x="616497" y="343774"/>
                      </a:lnTo>
                      <a:lnTo>
                        <a:pt x="606021" y="318483"/>
                      </a:lnTo>
                      <a:cubicBezTo>
                        <a:pt x="599549" y="312010"/>
                        <a:pt x="590606" y="308006"/>
                        <a:pt x="580730" y="308006"/>
                      </a:cubicBezTo>
                      <a:lnTo>
                        <a:pt x="369553" y="308007"/>
                      </a:lnTo>
                      <a:lnTo>
                        <a:pt x="390447" y="286772"/>
                      </a:lnTo>
                      <a:cubicBezTo>
                        <a:pt x="404302" y="272691"/>
                        <a:pt x="404118" y="250045"/>
                        <a:pt x="390038" y="236191"/>
                      </a:cubicBezTo>
                      <a:cubicBezTo>
                        <a:pt x="382997" y="229264"/>
                        <a:pt x="373816" y="225846"/>
                        <a:pt x="364662" y="225921"/>
                      </a:cubicBezTo>
                      <a:close/>
                      <a:moveTo>
                        <a:pt x="99325" y="0"/>
                      </a:moveTo>
                      <a:lnTo>
                        <a:pt x="1024137" y="0"/>
                      </a:lnTo>
                      <a:cubicBezTo>
                        <a:pt x="1078993" y="0"/>
                        <a:pt x="1123462" y="44469"/>
                        <a:pt x="1123462" y="99325"/>
                      </a:cubicBezTo>
                      <a:lnTo>
                        <a:pt x="1123462" y="1024137"/>
                      </a:lnTo>
                      <a:cubicBezTo>
                        <a:pt x="1123462" y="1078993"/>
                        <a:pt x="1078993" y="1123462"/>
                        <a:pt x="1024137" y="1123462"/>
                      </a:cubicBezTo>
                      <a:lnTo>
                        <a:pt x="99325" y="1123462"/>
                      </a:lnTo>
                      <a:cubicBezTo>
                        <a:pt x="44469" y="1123462"/>
                        <a:pt x="0" y="1078993"/>
                        <a:pt x="0" y="1024137"/>
                      </a:cubicBezTo>
                      <a:lnTo>
                        <a:pt x="0" y="99325"/>
                      </a:lnTo>
                      <a:cubicBezTo>
                        <a:pt x="0" y="44469"/>
                        <a:pt x="44469" y="0"/>
                        <a:pt x="99325" y="0"/>
                      </a:cubicBezTo>
                      <a:close/>
                    </a:path>
                  </a:pathLst>
                </a:custGeom>
                <a:solidFill>
                  <a:schemeClr val="accent2"/>
                </a:solidFill>
                <a:ln w="9525" cap="flat" cmpd="sng" algn="ctr">
                  <a:noFill/>
                  <a:prstDash val="solid"/>
                </a:ln>
                <a:effectLst/>
              </p:spPr>
              <p:txBody>
                <a:bodyPr lIns="121909" tIns="60955" rIns="121909" bIns="60955" rtlCol="0" anchor="ctr"/>
                <a:lstStyle/>
                <a:p>
                  <a:pPr algn="ctr" defTabSz="1218359">
                    <a:defRPr/>
                  </a:pPr>
                  <a:endParaRPr lang="en-US" sz="1200" kern="0" dirty="0">
                    <a:solidFill>
                      <a:srgbClr val="A6A6A6">
                        <a:lumMod val="50000"/>
                      </a:srgbClr>
                    </a:solidFill>
                  </a:endParaRPr>
                </a:p>
              </p:txBody>
            </p:sp>
          </p:grpSp>
          <p:grpSp>
            <p:nvGrpSpPr>
              <p:cNvPr id="201" name="Group 200">
                <a:extLst>
                  <a:ext uri="{FF2B5EF4-FFF2-40B4-BE49-F238E27FC236}">
                    <a16:creationId xmlns:a16="http://schemas.microsoft.com/office/drawing/2014/main" id="{1D15A8CB-34D7-A84D-9927-94A261B8508B}"/>
                  </a:ext>
                </a:extLst>
              </p:cNvPr>
              <p:cNvGrpSpPr>
                <a:grpSpLocks noChangeAspect="1"/>
              </p:cNvGrpSpPr>
              <p:nvPr/>
            </p:nvGrpSpPr>
            <p:grpSpPr>
              <a:xfrm>
                <a:off x="3501696" y="3359045"/>
                <a:ext cx="177830" cy="173641"/>
                <a:chOff x="5789611" y="1698623"/>
                <a:chExt cx="156421" cy="143510"/>
              </a:xfrm>
            </p:grpSpPr>
            <p:sp>
              <p:nvSpPr>
                <p:cNvPr id="205" name="Oval 204">
                  <a:extLst>
                    <a:ext uri="{FF2B5EF4-FFF2-40B4-BE49-F238E27FC236}">
                      <a16:creationId xmlns:a16="http://schemas.microsoft.com/office/drawing/2014/main" id="{877AC4EB-57DE-0C41-84CE-0075DF0E8987}"/>
                    </a:ext>
                  </a:extLst>
                </p:cNvPr>
                <p:cNvSpPr/>
                <p:nvPr/>
              </p:nvSpPr>
              <p:spPr>
                <a:xfrm>
                  <a:off x="5789611" y="1698623"/>
                  <a:ext cx="152699" cy="141148"/>
                </a:xfrm>
                <a:prstGeom prst="ellipse">
                  <a:avLst/>
                </a:prstGeom>
                <a:solidFill>
                  <a:schemeClr val="bg2"/>
                </a:solidFill>
                <a:ln>
                  <a:solidFill>
                    <a:srgbClr val="0B73B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en-US" sz="1400" dirty="0">
                    <a:solidFill>
                      <a:srgbClr val="0B73B0"/>
                    </a:solidFill>
                  </a:endParaRPr>
                </a:p>
              </p:txBody>
            </p:sp>
            <p:sp>
              <p:nvSpPr>
                <p:cNvPr id="206" name="TextBox 205">
                  <a:extLst>
                    <a:ext uri="{FF2B5EF4-FFF2-40B4-BE49-F238E27FC236}">
                      <a16:creationId xmlns:a16="http://schemas.microsoft.com/office/drawing/2014/main" id="{6CE0AF67-8A62-4043-8C7E-56CF7F92D07C}"/>
                    </a:ext>
                  </a:extLst>
                </p:cNvPr>
                <p:cNvSpPr txBox="1"/>
                <p:nvPr/>
              </p:nvSpPr>
              <p:spPr>
                <a:xfrm>
                  <a:off x="5793333" y="1700985"/>
                  <a:ext cx="152699" cy="141148"/>
                </a:xfrm>
                <a:prstGeom prst="rect">
                  <a:avLst/>
                </a:prstGeom>
                <a:noFill/>
              </p:spPr>
              <p:txBody>
                <a:bodyPr wrap="none" lIns="0" tIns="0" rIns="0" bIns="0" rtlCol="0" anchor="ctr" anchorCtr="1">
                  <a:normAutofit/>
                </a:bodyPr>
                <a:lstStyle/>
                <a:p>
                  <a:pPr algn="ctr" defTabSz="914377">
                    <a:defRPr/>
                  </a:pPr>
                  <a:r>
                    <a:rPr lang="en-US" sz="500" dirty="0">
                      <a:solidFill>
                        <a:srgbClr val="0B73B0"/>
                      </a:solidFill>
                    </a:rPr>
                    <a:t>B</a:t>
                  </a:r>
                </a:p>
              </p:txBody>
            </p:sp>
          </p:grpSp>
          <p:grpSp>
            <p:nvGrpSpPr>
              <p:cNvPr id="202" name="Group 201">
                <a:extLst>
                  <a:ext uri="{FF2B5EF4-FFF2-40B4-BE49-F238E27FC236}">
                    <a16:creationId xmlns:a16="http://schemas.microsoft.com/office/drawing/2014/main" id="{BD0878AD-05A4-F14E-82CB-B2526A77FE70}"/>
                  </a:ext>
                </a:extLst>
              </p:cNvPr>
              <p:cNvGrpSpPr/>
              <p:nvPr/>
            </p:nvGrpSpPr>
            <p:grpSpPr>
              <a:xfrm>
                <a:off x="2993747" y="3108130"/>
                <a:ext cx="332477" cy="327088"/>
                <a:chOff x="4381601" y="3173124"/>
                <a:chExt cx="473632" cy="473632"/>
              </a:xfrm>
            </p:grpSpPr>
            <p:sp>
              <p:nvSpPr>
                <p:cNvPr id="203" name="Oval 202">
                  <a:extLst>
                    <a:ext uri="{FF2B5EF4-FFF2-40B4-BE49-F238E27FC236}">
                      <a16:creationId xmlns:a16="http://schemas.microsoft.com/office/drawing/2014/main" id="{458BCA49-74D9-4441-ACB8-77DF9A9F22C1}"/>
                    </a:ext>
                  </a:extLst>
                </p:cNvPr>
                <p:cNvSpPr/>
                <p:nvPr/>
              </p:nvSpPr>
              <p:spPr>
                <a:xfrm>
                  <a:off x="4381601" y="3173124"/>
                  <a:ext cx="473632" cy="473632"/>
                </a:xfrm>
                <a:prstGeom prst="ellipse">
                  <a:avLst/>
                </a:prstGeom>
                <a:solidFill>
                  <a:schemeClr val="accent1"/>
                </a:solidFill>
                <a:ln w="25400" cap="flat" cmpd="sng" algn="ctr">
                  <a:noFill/>
                  <a:prstDash val="solid"/>
                </a:ln>
                <a:effectLst/>
              </p:spPr>
              <p:txBody>
                <a:bodyPr rtlCol="0" anchor="ctr"/>
                <a:lstStyle/>
                <a:p>
                  <a:pPr algn="ctr" defTabSz="608926">
                    <a:defRPr/>
                  </a:pPr>
                  <a:endParaRPr lang="en-US" sz="1200" kern="0" dirty="0">
                    <a:solidFill>
                      <a:srgbClr val="A6A6A6">
                        <a:lumMod val="50000"/>
                      </a:srgbClr>
                    </a:solidFill>
                  </a:endParaRPr>
                </a:p>
              </p:txBody>
            </p:sp>
            <p:pic>
              <p:nvPicPr>
                <p:cNvPr id="204" name="Picture 203" descr="router arrows.emf">
                  <a:extLst>
                    <a:ext uri="{FF2B5EF4-FFF2-40B4-BE49-F238E27FC236}">
                      <a16:creationId xmlns:a16="http://schemas.microsoft.com/office/drawing/2014/main" id="{72237085-F743-C844-9876-AE254C45143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32433" y="3234232"/>
                  <a:ext cx="371969" cy="351417"/>
                </a:xfrm>
                <a:prstGeom prst="rect">
                  <a:avLst/>
                </a:prstGeom>
                <a:ln>
                  <a:noFill/>
                </a:ln>
                <a:effectLst/>
              </p:spPr>
            </p:pic>
          </p:grpSp>
        </p:grpSp>
        <p:sp>
          <p:nvSpPr>
            <p:cNvPr id="133" name="Left-Right Arrow 132">
              <a:extLst>
                <a:ext uri="{FF2B5EF4-FFF2-40B4-BE49-F238E27FC236}">
                  <a16:creationId xmlns:a16="http://schemas.microsoft.com/office/drawing/2014/main" id="{34F7F315-D88D-0544-AE4E-BCA0FDE164F4}"/>
                </a:ext>
              </a:extLst>
            </p:cNvPr>
            <p:cNvSpPr/>
            <p:nvPr/>
          </p:nvSpPr>
          <p:spPr>
            <a:xfrm>
              <a:off x="2531896" y="2704443"/>
              <a:ext cx="2080403" cy="946975"/>
            </a:xfrm>
            <a:prstGeom prst="leftRigh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5" tIns="45719" rIns="91415" bIns="45719" rtlCol="0" anchor="ctr"/>
            <a:lstStyle/>
            <a:p>
              <a:pPr algn="ctr" defTabSz="914377">
                <a:defRPr/>
              </a:pPr>
              <a:r>
                <a:rPr lang="en-US" sz="1100" dirty="0">
                  <a:solidFill>
                    <a:srgbClr val="FFFFFF"/>
                  </a:solidFill>
                </a:rPr>
                <a:t>End-to-end Segmentation &amp; Policy </a:t>
              </a:r>
            </a:p>
          </p:txBody>
        </p:sp>
      </p:grpSp>
      <p:pic>
        <p:nvPicPr>
          <p:cNvPr id="5" name="Picture 4">
            <a:extLst>
              <a:ext uri="{FF2B5EF4-FFF2-40B4-BE49-F238E27FC236}">
                <a16:creationId xmlns:a16="http://schemas.microsoft.com/office/drawing/2014/main" id="{89815B91-F886-4D15-B7E7-8FEB766B02F6}"/>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48376" y="5023098"/>
            <a:ext cx="1695135" cy="1695135"/>
          </a:xfrm>
          <a:prstGeom prst="rect">
            <a:avLst/>
          </a:prstGeom>
        </p:spPr>
      </p:pic>
      <p:pic>
        <p:nvPicPr>
          <p:cNvPr id="105" name="Picture 104">
            <a:extLst>
              <a:ext uri="{FF2B5EF4-FFF2-40B4-BE49-F238E27FC236}">
                <a16:creationId xmlns:a16="http://schemas.microsoft.com/office/drawing/2014/main" id="{FFA93545-55F8-4ACA-934F-C9C3DCE0FB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47020" y="300037"/>
            <a:ext cx="1285877" cy="1285877"/>
          </a:xfrm>
          <a:prstGeom prst="rect">
            <a:avLst/>
          </a:prstGeom>
        </p:spPr>
      </p:pic>
    </p:spTree>
    <p:extLst>
      <p:ext uri="{BB962C8B-B14F-4D97-AF65-F5344CB8AC3E}">
        <p14:creationId xmlns:p14="http://schemas.microsoft.com/office/powerpoint/2010/main" val="1990335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473358C-CAB1-4AF7-95B8-D12C83C814AD}"/>
              </a:ext>
            </a:extLst>
          </p:cNvPr>
          <p:cNvSpPr>
            <a:spLocks noGrp="1"/>
          </p:cNvSpPr>
          <p:nvPr>
            <p:ph type="title"/>
          </p:nvPr>
        </p:nvSpPr>
        <p:spPr>
          <a:xfrm>
            <a:off x="583688" y="455085"/>
            <a:ext cx="11127317" cy="975783"/>
          </a:xfrm>
        </p:spPr>
        <p:txBody>
          <a:bodyPr/>
          <a:lstStyle/>
          <a:p>
            <a:r>
              <a:rPr lang="en-US" dirty="0">
                <a:latin typeface="CiscoSansTT ExtraLight" panose="020B0303020201020303" pitchFamily="34" charset="0"/>
                <a:cs typeface="CiscoSansTT ExtraLight" panose="020B0303020201020303" pitchFamily="34" charset="0"/>
              </a:rPr>
              <a:t>Digital Experience Customer Journey</a:t>
            </a:r>
          </a:p>
        </p:txBody>
      </p:sp>
      <p:sp>
        <p:nvSpPr>
          <p:cNvPr id="4" name="Rectangle 3">
            <a:extLst>
              <a:ext uri="{FF2B5EF4-FFF2-40B4-BE49-F238E27FC236}">
                <a16:creationId xmlns:a16="http://schemas.microsoft.com/office/drawing/2014/main" id="{9E20AFF6-103B-464B-ACB6-7B9D9201D404}"/>
              </a:ext>
            </a:extLst>
          </p:cNvPr>
          <p:cNvSpPr/>
          <p:nvPr/>
        </p:nvSpPr>
        <p:spPr>
          <a:xfrm>
            <a:off x="0" y="5437849"/>
            <a:ext cx="12192000" cy="474732"/>
          </a:xfrm>
          <a:prstGeom prst="rect">
            <a:avLst/>
          </a:prstGeom>
          <a:solidFill>
            <a:srgbClr val="0C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b="1" dirty="0">
                <a:solidFill>
                  <a:schemeClr val="bg1"/>
                </a:solidFill>
                <a:latin typeface="CiscoSansTT ExtraLight" panose="020B0303020201020303" pitchFamily="34" charset="0"/>
                <a:cs typeface="CiscoSansTT ExtraLight" panose="020B0303020201020303" pitchFamily="34" charset="0"/>
              </a:rPr>
              <a:t>Delivering Digital Business Outcomes </a:t>
            </a:r>
          </a:p>
        </p:txBody>
      </p:sp>
      <p:grpSp>
        <p:nvGrpSpPr>
          <p:cNvPr id="5" name="Group 4">
            <a:extLst>
              <a:ext uri="{FF2B5EF4-FFF2-40B4-BE49-F238E27FC236}">
                <a16:creationId xmlns:a16="http://schemas.microsoft.com/office/drawing/2014/main" id="{E9A6983A-7C99-4AF2-8351-1CB879AD9D1A}"/>
              </a:ext>
            </a:extLst>
          </p:cNvPr>
          <p:cNvGrpSpPr/>
          <p:nvPr/>
        </p:nvGrpSpPr>
        <p:grpSpPr>
          <a:xfrm>
            <a:off x="736595" y="1879601"/>
            <a:ext cx="2435480" cy="3385617"/>
            <a:chOff x="552446" y="1409700"/>
            <a:chExt cx="1826610" cy="2539213"/>
          </a:xfrm>
        </p:grpSpPr>
        <p:sp>
          <p:nvSpPr>
            <p:cNvPr id="6" name="Round Same Side Corner Rectangle 2">
              <a:extLst>
                <a:ext uri="{FF2B5EF4-FFF2-40B4-BE49-F238E27FC236}">
                  <a16:creationId xmlns:a16="http://schemas.microsoft.com/office/drawing/2014/main" id="{AC0F2845-A470-4A0D-86A6-F4F25DF49284}"/>
                </a:ext>
              </a:extLst>
            </p:cNvPr>
            <p:cNvSpPr/>
            <p:nvPr/>
          </p:nvSpPr>
          <p:spPr>
            <a:xfrm>
              <a:off x="552446" y="1409700"/>
              <a:ext cx="1826610" cy="523875"/>
            </a:xfrm>
            <a:prstGeom prst="round2SameRect">
              <a:avLst/>
            </a:prstGeom>
            <a:solidFill>
              <a:srgbClr val="0C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iscoSansTT ExtraLight" panose="020B0303020201020303" pitchFamily="34" charset="0"/>
                  <a:cs typeface="CiscoSansTT ExtraLight" panose="020B0303020201020303" pitchFamily="34" charset="0"/>
                </a:rPr>
                <a:t>Platform Value Proposition</a:t>
              </a:r>
            </a:p>
          </p:txBody>
        </p:sp>
        <p:sp>
          <p:nvSpPr>
            <p:cNvPr id="7" name="Round Same Side Corner Rectangle 3">
              <a:extLst>
                <a:ext uri="{FF2B5EF4-FFF2-40B4-BE49-F238E27FC236}">
                  <a16:creationId xmlns:a16="http://schemas.microsoft.com/office/drawing/2014/main" id="{ADAF301B-F5F8-4397-8B36-679050B4455C}"/>
                </a:ext>
              </a:extLst>
            </p:cNvPr>
            <p:cNvSpPr/>
            <p:nvPr/>
          </p:nvSpPr>
          <p:spPr>
            <a:xfrm rot="10800000">
              <a:off x="552446" y="2919412"/>
              <a:ext cx="1826610" cy="1029501"/>
            </a:xfrm>
            <a:prstGeom prst="round2SameRect">
              <a:avLst>
                <a:gd name="adj1" fmla="val 8726"/>
                <a:gd name="adj2" fmla="val 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CiscoSansTT ExtraLight" panose="020B0303020201020303" pitchFamily="34" charset="0"/>
                <a:cs typeface="CiscoSansTT ExtraLight" panose="020B0303020201020303" pitchFamily="34" charset="0"/>
              </a:endParaRPr>
            </a:p>
          </p:txBody>
        </p:sp>
        <p:sp>
          <p:nvSpPr>
            <p:cNvPr id="8" name="TextBox 7">
              <a:extLst>
                <a:ext uri="{FF2B5EF4-FFF2-40B4-BE49-F238E27FC236}">
                  <a16:creationId xmlns:a16="http://schemas.microsoft.com/office/drawing/2014/main" id="{8E1202A4-7E47-4E94-9CCB-84A1C0E1E30E}"/>
                </a:ext>
              </a:extLst>
            </p:cNvPr>
            <p:cNvSpPr txBox="1"/>
            <p:nvPr/>
          </p:nvSpPr>
          <p:spPr>
            <a:xfrm>
              <a:off x="552446" y="3077408"/>
              <a:ext cx="1826610" cy="750125"/>
            </a:xfrm>
            <a:prstGeom prst="rect">
              <a:avLst/>
            </a:prstGeom>
            <a:noFill/>
          </p:spPr>
          <p:txBody>
            <a:bodyPr wrap="square" tIns="121920" bIns="121920" rtlCol="0">
              <a:noAutofit/>
            </a:bodyPr>
            <a:lstStyle/>
            <a:p>
              <a:pPr algn="ctr"/>
              <a:r>
                <a:rPr lang="en-US" sz="1600" dirty="0">
                  <a:solidFill>
                    <a:schemeClr val="tx2"/>
                  </a:solidFill>
                  <a:latin typeface="CiscoSansTT ExtraLight" panose="020B0303020201020303" pitchFamily="34" charset="0"/>
                  <a:cs typeface="CiscoSansTT ExtraLight" panose="020B0303020201020303" pitchFamily="34" charset="0"/>
                </a:rPr>
                <a:t> Multi-domain architecture</a:t>
              </a:r>
            </a:p>
          </p:txBody>
        </p:sp>
        <p:pic>
          <p:nvPicPr>
            <p:cNvPr id="9" name="Picture 8">
              <a:extLst>
                <a:ext uri="{FF2B5EF4-FFF2-40B4-BE49-F238E27FC236}">
                  <a16:creationId xmlns:a16="http://schemas.microsoft.com/office/drawing/2014/main" id="{D5BABD78-2C63-4933-BF14-FE8860627F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768" t="20084" r="9874" b="13135"/>
            <a:stretch/>
          </p:blipFill>
          <p:spPr>
            <a:xfrm>
              <a:off x="817019" y="2126587"/>
              <a:ext cx="1297464" cy="599813"/>
            </a:xfrm>
            <a:prstGeom prst="rect">
              <a:avLst/>
            </a:prstGeom>
          </p:spPr>
        </p:pic>
      </p:grpSp>
      <p:grpSp>
        <p:nvGrpSpPr>
          <p:cNvPr id="10" name="Group 9">
            <a:extLst>
              <a:ext uri="{FF2B5EF4-FFF2-40B4-BE49-F238E27FC236}">
                <a16:creationId xmlns:a16="http://schemas.microsoft.com/office/drawing/2014/main" id="{A9B51985-A73D-4007-8113-1884BF633195}"/>
              </a:ext>
            </a:extLst>
          </p:cNvPr>
          <p:cNvGrpSpPr/>
          <p:nvPr/>
        </p:nvGrpSpPr>
        <p:grpSpPr>
          <a:xfrm>
            <a:off x="6256871" y="1879601"/>
            <a:ext cx="2435480" cy="3385617"/>
            <a:chOff x="4692653" y="1409700"/>
            <a:chExt cx="1826610" cy="2539213"/>
          </a:xfrm>
        </p:grpSpPr>
        <p:sp>
          <p:nvSpPr>
            <p:cNvPr id="11" name="Round Same Side Corner Rectangle 11">
              <a:extLst>
                <a:ext uri="{FF2B5EF4-FFF2-40B4-BE49-F238E27FC236}">
                  <a16:creationId xmlns:a16="http://schemas.microsoft.com/office/drawing/2014/main" id="{2F425950-E744-472E-83CC-68BB544E9AE9}"/>
                </a:ext>
              </a:extLst>
            </p:cNvPr>
            <p:cNvSpPr/>
            <p:nvPr/>
          </p:nvSpPr>
          <p:spPr>
            <a:xfrm>
              <a:off x="4692653" y="1409700"/>
              <a:ext cx="1826610" cy="523875"/>
            </a:xfrm>
            <a:prstGeom prst="round2SameRect">
              <a:avLst/>
            </a:prstGeom>
            <a:solidFill>
              <a:srgbClr val="0C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iscoSansTT ExtraLight" panose="020B0303020201020303" pitchFamily="34" charset="0"/>
                  <a:cs typeface="CiscoSansTT ExtraLight" panose="020B0303020201020303" pitchFamily="34" charset="0"/>
                </a:rPr>
                <a:t>Automation </a:t>
              </a:r>
            </a:p>
            <a:p>
              <a:pPr algn="ctr"/>
              <a:r>
                <a:rPr lang="en-US" sz="1600" dirty="0">
                  <a:latin typeface="CiscoSansTT ExtraLight" panose="020B0303020201020303" pitchFamily="34" charset="0"/>
                  <a:cs typeface="CiscoSansTT ExtraLight" panose="020B0303020201020303" pitchFamily="34" charset="0"/>
                </a:rPr>
                <a:t>and Security</a:t>
              </a:r>
            </a:p>
          </p:txBody>
        </p:sp>
        <p:sp>
          <p:nvSpPr>
            <p:cNvPr id="12" name="Round Same Side Corner Rectangle 12">
              <a:extLst>
                <a:ext uri="{FF2B5EF4-FFF2-40B4-BE49-F238E27FC236}">
                  <a16:creationId xmlns:a16="http://schemas.microsoft.com/office/drawing/2014/main" id="{D1AFAE7C-CED6-49D0-B232-B28DCB6E0109}"/>
                </a:ext>
              </a:extLst>
            </p:cNvPr>
            <p:cNvSpPr/>
            <p:nvPr/>
          </p:nvSpPr>
          <p:spPr>
            <a:xfrm rot="10800000">
              <a:off x="4692653" y="2919412"/>
              <a:ext cx="1826610" cy="1029501"/>
            </a:xfrm>
            <a:prstGeom prst="round2SameRect">
              <a:avLst>
                <a:gd name="adj1" fmla="val 8726"/>
                <a:gd name="adj2" fmla="val 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CiscoSansTT ExtraLight" panose="020B0303020201020303" pitchFamily="34" charset="0"/>
                <a:cs typeface="CiscoSansTT ExtraLight" panose="020B0303020201020303" pitchFamily="34" charset="0"/>
              </a:endParaRPr>
            </a:p>
          </p:txBody>
        </p:sp>
        <p:sp>
          <p:nvSpPr>
            <p:cNvPr id="13" name="TextBox 12">
              <a:extLst>
                <a:ext uri="{FF2B5EF4-FFF2-40B4-BE49-F238E27FC236}">
                  <a16:creationId xmlns:a16="http://schemas.microsoft.com/office/drawing/2014/main" id="{D1C38969-A529-4F10-9EB3-A065B8B507E7}"/>
                </a:ext>
              </a:extLst>
            </p:cNvPr>
            <p:cNvSpPr txBox="1"/>
            <p:nvPr/>
          </p:nvSpPr>
          <p:spPr>
            <a:xfrm>
              <a:off x="4692653" y="3077408"/>
              <a:ext cx="1826610" cy="750125"/>
            </a:xfrm>
            <a:prstGeom prst="rect">
              <a:avLst/>
            </a:prstGeom>
            <a:noFill/>
          </p:spPr>
          <p:txBody>
            <a:bodyPr wrap="square" tIns="121920" bIns="121920" rtlCol="0">
              <a:noAutofit/>
            </a:bodyPr>
            <a:lstStyle/>
            <a:p>
              <a:pPr algn="ctr"/>
              <a:r>
                <a:rPr lang="en-US" sz="1600" dirty="0">
                  <a:solidFill>
                    <a:schemeClr val="tx2"/>
                  </a:solidFill>
                  <a:latin typeface="CiscoSansTT ExtraLight" panose="020B0303020201020303" pitchFamily="34" charset="0"/>
                  <a:cs typeface="CiscoSansTT ExtraLight" panose="020B0303020201020303" pitchFamily="34" charset="0"/>
                </a:rPr>
                <a:t>Policy Based Automation with Embedded security</a:t>
              </a:r>
            </a:p>
          </p:txBody>
        </p:sp>
        <p:grpSp>
          <p:nvGrpSpPr>
            <p:cNvPr id="14" name="Group 13">
              <a:extLst>
                <a:ext uri="{FF2B5EF4-FFF2-40B4-BE49-F238E27FC236}">
                  <a16:creationId xmlns:a16="http://schemas.microsoft.com/office/drawing/2014/main" id="{807C905A-99B2-42A0-A64B-F26F576A1C2F}"/>
                </a:ext>
              </a:extLst>
            </p:cNvPr>
            <p:cNvGrpSpPr/>
            <p:nvPr/>
          </p:nvGrpSpPr>
          <p:grpSpPr>
            <a:xfrm>
              <a:off x="5328606" y="2114551"/>
              <a:ext cx="554704" cy="623886"/>
              <a:chOff x="4211638" y="2179638"/>
              <a:chExt cx="712789" cy="801688"/>
            </a:xfrm>
            <a:solidFill>
              <a:schemeClr val="tx2"/>
            </a:solidFill>
          </p:grpSpPr>
          <p:sp>
            <p:nvSpPr>
              <p:cNvPr id="15" name="Freeform 7">
                <a:extLst>
                  <a:ext uri="{FF2B5EF4-FFF2-40B4-BE49-F238E27FC236}">
                    <a16:creationId xmlns:a16="http://schemas.microsoft.com/office/drawing/2014/main" id="{A1977763-1C22-4710-99CD-83D54D984306}"/>
                  </a:ext>
                </a:extLst>
              </p:cNvPr>
              <p:cNvSpPr>
                <a:spLocks/>
              </p:cNvSpPr>
              <p:nvPr/>
            </p:nvSpPr>
            <p:spPr bwMode="auto">
              <a:xfrm>
                <a:off x="4552950" y="2454276"/>
                <a:ext cx="71438" cy="74613"/>
              </a:xfrm>
              <a:custGeom>
                <a:avLst/>
                <a:gdLst>
                  <a:gd name="T0" fmla="*/ 19 w 19"/>
                  <a:gd name="T1" fmla="*/ 0 h 20"/>
                  <a:gd name="T2" fmla="*/ 15 w 19"/>
                  <a:gd name="T3" fmla="*/ 0 h 20"/>
                  <a:gd name="T4" fmla="*/ 0 w 19"/>
                  <a:gd name="T5" fmla="*/ 0 h 20"/>
                  <a:gd name="T6" fmla="*/ 0 w 19"/>
                  <a:gd name="T7" fmla="*/ 20 h 20"/>
                  <a:gd name="T8" fmla="*/ 19 w 19"/>
                  <a:gd name="T9" fmla="*/ 20 h 20"/>
                  <a:gd name="T10" fmla="*/ 19 w 19"/>
                  <a:gd name="T11" fmla="*/ 0 h 20"/>
                </a:gdLst>
                <a:ahLst/>
                <a:cxnLst>
                  <a:cxn ang="0">
                    <a:pos x="T0" y="T1"/>
                  </a:cxn>
                  <a:cxn ang="0">
                    <a:pos x="T2" y="T3"/>
                  </a:cxn>
                  <a:cxn ang="0">
                    <a:pos x="T4" y="T5"/>
                  </a:cxn>
                  <a:cxn ang="0">
                    <a:pos x="T6" y="T7"/>
                  </a:cxn>
                  <a:cxn ang="0">
                    <a:pos x="T8" y="T9"/>
                  </a:cxn>
                  <a:cxn ang="0">
                    <a:pos x="T10" y="T11"/>
                  </a:cxn>
                </a:cxnLst>
                <a:rect l="0" t="0" r="r" b="b"/>
                <a:pathLst>
                  <a:path w="19" h="20">
                    <a:moveTo>
                      <a:pt x="19" y="0"/>
                    </a:moveTo>
                    <a:cubicBezTo>
                      <a:pt x="19" y="0"/>
                      <a:pt x="17" y="0"/>
                      <a:pt x="15" y="0"/>
                    </a:cubicBezTo>
                    <a:cubicBezTo>
                      <a:pt x="0" y="0"/>
                      <a:pt x="0" y="0"/>
                      <a:pt x="0" y="0"/>
                    </a:cubicBezTo>
                    <a:cubicBezTo>
                      <a:pt x="0" y="20"/>
                      <a:pt x="0" y="20"/>
                      <a:pt x="0" y="20"/>
                    </a:cubicBezTo>
                    <a:cubicBezTo>
                      <a:pt x="19" y="20"/>
                      <a:pt x="19" y="20"/>
                      <a:pt x="19" y="20"/>
                    </a:cubicBezTo>
                    <a:cubicBezTo>
                      <a:pt x="19" y="0"/>
                      <a:pt x="19" y="0"/>
                      <a:pt x="19"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16" name="Freeform 8">
                <a:extLst>
                  <a:ext uri="{FF2B5EF4-FFF2-40B4-BE49-F238E27FC236}">
                    <a16:creationId xmlns:a16="http://schemas.microsoft.com/office/drawing/2014/main" id="{DEC2D2B9-6B26-4AE1-9E8B-DCC7D465DFFC}"/>
                  </a:ext>
                </a:extLst>
              </p:cNvPr>
              <p:cNvSpPr>
                <a:spLocks/>
              </p:cNvSpPr>
              <p:nvPr/>
            </p:nvSpPr>
            <p:spPr bwMode="auto">
              <a:xfrm>
                <a:off x="4552950" y="2374901"/>
                <a:ext cx="71438" cy="79375"/>
              </a:xfrm>
              <a:custGeom>
                <a:avLst/>
                <a:gdLst>
                  <a:gd name="T0" fmla="*/ 8 w 19"/>
                  <a:gd name="T1" fmla="*/ 0 h 21"/>
                  <a:gd name="T2" fmla="*/ 0 w 19"/>
                  <a:gd name="T3" fmla="*/ 10 h 21"/>
                  <a:gd name="T4" fmla="*/ 0 w 19"/>
                  <a:gd name="T5" fmla="*/ 21 h 21"/>
                  <a:gd name="T6" fmla="*/ 15 w 19"/>
                  <a:gd name="T7" fmla="*/ 21 h 21"/>
                  <a:gd name="T8" fmla="*/ 19 w 19"/>
                  <a:gd name="T9" fmla="*/ 21 h 21"/>
                  <a:gd name="T10" fmla="*/ 19 w 19"/>
                  <a:gd name="T11" fmla="*/ 10 h 21"/>
                  <a:gd name="T12" fmla="*/ 8 w 1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9" h="21">
                    <a:moveTo>
                      <a:pt x="8" y="0"/>
                    </a:moveTo>
                    <a:cubicBezTo>
                      <a:pt x="4" y="0"/>
                      <a:pt x="0" y="4"/>
                      <a:pt x="0" y="10"/>
                    </a:cubicBezTo>
                    <a:cubicBezTo>
                      <a:pt x="0" y="21"/>
                      <a:pt x="0" y="21"/>
                      <a:pt x="0" y="21"/>
                    </a:cubicBezTo>
                    <a:cubicBezTo>
                      <a:pt x="15" y="21"/>
                      <a:pt x="15" y="21"/>
                      <a:pt x="15" y="21"/>
                    </a:cubicBezTo>
                    <a:cubicBezTo>
                      <a:pt x="17" y="21"/>
                      <a:pt x="19" y="21"/>
                      <a:pt x="19" y="21"/>
                    </a:cubicBezTo>
                    <a:cubicBezTo>
                      <a:pt x="19" y="10"/>
                      <a:pt x="19" y="10"/>
                      <a:pt x="19" y="10"/>
                    </a:cubicBezTo>
                    <a:cubicBezTo>
                      <a:pt x="19" y="4"/>
                      <a:pt x="15" y="0"/>
                      <a:pt x="8"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17" name="Freeform 9">
                <a:extLst>
                  <a:ext uri="{FF2B5EF4-FFF2-40B4-BE49-F238E27FC236}">
                    <a16:creationId xmlns:a16="http://schemas.microsoft.com/office/drawing/2014/main" id="{440F9141-A930-4A4A-AFFD-D98887A9B3DE}"/>
                  </a:ext>
                </a:extLst>
              </p:cNvPr>
              <p:cNvSpPr>
                <a:spLocks/>
              </p:cNvSpPr>
              <p:nvPr/>
            </p:nvSpPr>
            <p:spPr bwMode="auto">
              <a:xfrm>
                <a:off x="4552950" y="2625726"/>
                <a:ext cx="71438" cy="131763"/>
              </a:xfrm>
              <a:custGeom>
                <a:avLst/>
                <a:gdLst>
                  <a:gd name="T0" fmla="*/ 19 w 19"/>
                  <a:gd name="T1" fmla="*/ 0 h 35"/>
                  <a:gd name="T2" fmla="*/ 0 w 19"/>
                  <a:gd name="T3" fmla="*/ 0 h 35"/>
                  <a:gd name="T4" fmla="*/ 0 w 19"/>
                  <a:gd name="T5" fmla="*/ 26 h 35"/>
                  <a:gd name="T6" fmla="*/ 8 w 19"/>
                  <a:gd name="T7" fmla="*/ 35 h 35"/>
                  <a:gd name="T8" fmla="*/ 19 w 19"/>
                  <a:gd name="T9" fmla="*/ 26 h 35"/>
                  <a:gd name="T10" fmla="*/ 19 w 19"/>
                  <a:gd name="T11" fmla="*/ 0 h 35"/>
                </a:gdLst>
                <a:ahLst/>
                <a:cxnLst>
                  <a:cxn ang="0">
                    <a:pos x="T0" y="T1"/>
                  </a:cxn>
                  <a:cxn ang="0">
                    <a:pos x="T2" y="T3"/>
                  </a:cxn>
                  <a:cxn ang="0">
                    <a:pos x="T4" y="T5"/>
                  </a:cxn>
                  <a:cxn ang="0">
                    <a:pos x="T6" y="T7"/>
                  </a:cxn>
                  <a:cxn ang="0">
                    <a:pos x="T8" y="T9"/>
                  </a:cxn>
                  <a:cxn ang="0">
                    <a:pos x="T10" y="T11"/>
                  </a:cxn>
                </a:cxnLst>
                <a:rect l="0" t="0" r="r" b="b"/>
                <a:pathLst>
                  <a:path w="19" h="35">
                    <a:moveTo>
                      <a:pt x="19" y="0"/>
                    </a:moveTo>
                    <a:cubicBezTo>
                      <a:pt x="0" y="0"/>
                      <a:pt x="0" y="0"/>
                      <a:pt x="0" y="0"/>
                    </a:cubicBezTo>
                    <a:cubicBezTo>
                      <a:pt x="0" y="26"/>
                      <a:pt x="0" y="26"/>
                      <a:pt x="0" y="26"/>
                    </a:cubicBezTo>
                    <a:cubicBezTo>
                      <a:pt x="0" y="30"/>
                      <a:pt x="4" y="35"/>
                      <a:pt x="8" y="35"/>
                    </a:cubicBezTo>
                    <a:cubicBezTo>
                      <a:pt x="15" y="35"/>
                      <a:pt x="19" y="30"/>
                      <a:pt x="19" y="26"/>
                    </a:cubicBezTo>
                    <a:cubicBezTo>
                      <a:pt x="19" y="0"/>
                      <a:pt x="19" y="0"/>
                      <a:pt x="19"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18" name="Freeform 10">
                <a:extLst>
                  <a:ext uri="{FF2B5EF4-FFF2-40B4-BE49-F238E27FC236}">
                    <a16:creationId xmlns:a16="http://schemas.microsoft.com/office/drawing/2014/main" id="{94F086D4-BAB6-499B-B0AB-F88EB50D589F}"/>
                  </a:ext>
                </a:extLst>
              </p:cNvPr>
              <p:cNvSpPr>
                <a:spLocks/>
              </p:cNvSpPr>
              <p:nvPr/>
            </p:nvSpPr>
            <p:spPr bwMode="auto">
              <a:xfrm>
                <a:off x="4552950" y="2600326"/>
                <a:ext cx="71438" cy="25400"/>
              </a:xfrm>
              <a:custGeom>
                <a:avLst/>
                <a:gdLst>
                  <a:gd name="T0" fmla="*/ 0 w 45"/>
                  <a:gd name="T1" fmla="*/ 0 h 16"/>
                  <a:gd name="T2" fmla="*/ 45 w 45"/>
                  <a:gd name="T3" fmla="*/ 0 h 16"/>
                  <a:gd name="T4" fmla="*/ 45 w 45"/>
                  <a:gd name="T5" fmla="*/ 16 h 16"/>
                  <a:gd name="T6" fmla="*/ 0 w 45"/>
                  <a:gd name="T7" fmla="*/ 16 h 16"/>
                  <a:gd name="T8" fmla="*/ 0 w 45"/>
                  <a:gd name="T9" fmla="*/ 0 h 16"/>
                  <a:gd name="T10" fmla="*/ 0 w 45"/>
                  <a:gd name="T11" fmla="*/ 0 h 16"/>
                </a:gdLst>
                <a:ahLst/>
                <a:cxnLst>
                  <a:cxn ang="0">
                    <a:pos x="T0" y="T1"/>
                  </a:cxn>
                  <a:cxn ang="0">
                    <a:pos x="T2" y="T3"/>
                  </a:cxn>
                  <a:cxn ang="0">
                    <a:pos x="T4" y="T5"/>
                  </a:cxn>
                  <a:cxn ang="0">
                    <a:pos x="T6" y="T7"/>
                  </a:cxn>
                  <a:cxn ang="0">
                    <a:pos x="T8" y="T9"/>
                  </a:cxn>
                  <a:cxn ang="0">
                    <a:pos x="T10" y="T11"/>
                  </a:cxn>
                </a:cxnLst>
                <a:rect l="0" t="0" r="r" b="b"/>
                <a:pathLst>
                  <a:path w="45" h="16">
                    <a:moveTo>
                      <a:pt x="0" y="0"/>
                    </a:moveTo>
                    <a:lnTo>
                      <a:pt x="45" y="0"/>
                    </a:lnTo>
                    <a:lnTo>
                      <a:pt x="45" y="16"/>
                    </a:lnTo>
                    <a:lnTo>
                      <a:pt x="0" y="16"/>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19" name="Freeform 11">
                <a:extLst>
                  <a:ext uri="{FF2B5EF4-FFF2-40B4-BE49-F238E27FC236}">
                    <a16:creationId xmlns:a16="http://schemas.microsoft.com/office/drawing/2014/main" id="{457049D4-8CB0-4D17-9594-B1E8D5B2ABCB}"/>
                  </a:ext>
                </a:extLst>
              </p:cNvPr>
              <p:cNvSpPr>
                <a:spLocks/>
              </p:cNvSpPr>
              <p:nvPr/>
            </p:nvSpPr>
            <p:spPr bwMode="auto">
              <a:xfrm>
                <a:off x="4552950" y="2600326"/>
                <a:ext cx="71438" cy="25400"/>
              </a:xfrm>
              <a:custGeom>
                <a:avLst/>
                <a:gdLst>
                  <a:gd name="T0" fmla="*/ 0 w 45"/>
                  <a:gd name="T1" fmla="*/ 0 h 16"/>
                  <a:gd name="T2" fmla="*/ 45 w 45"/>
                  <a:gd name="T3" fmla="*/ 0 h 16"/>
                  <a:gd name="T4" fmla="*/ 45 w 45"/>
                  <a:gd name="T5" fmla="*/ 16 h 16"/>
                  <a:gd name="T6" fmla="*/ 0 w 45"/>
                  <a:gd name="T7" fmla="*/ 16 h 16"/>
                  <a:gd name="T8" fmla="*/ 0 w 45"/>
                  <a:gd name="T9" fmla="*/ 0 h 16"/>
                  <a:gd name="T10" fmla="*/ 0 w 45"/>
                  <a:gd name="T11" fmla="*/ 0 h 16"/>
                </a:gdLst>
                <a:ahLst/>
                <a:cxnLst>
                  <a:cxn ang="0">
                    <a:pos x="T0" y="T1"/>
                  </a:cxn>
                  <a:cxn ang="0">
                    <a:pos x="T2" y="T3"/>
                  </a:cxn>
                  <a:cxn ang="0">
                    <a:pos x="T4" y="T5"/>
                  </a:cxn>
                  <a:cxn ang="0">
                    <a:pos x="T6" y="T7"/>
                  </a:cxn>
                  <a:cxn ang="0">
                    <a:pos x="T8" y="T9"/>
                  </a:cxn>
                  <a:cxn ang="0">
                    <a:pos x="T10" y="T11"/>
                  </a:cxn>
                </a:cxnLst>
                <a:rect l="0" t="0" r="r" b="b"/>
                <a:pathLst>
                  <a:path w="45" h="16">
                    <a:moveTo>
                      <a:pt x="0" y="0"/>
                    </a:moveTo>
                    <a:lnTo>
                      <a:pt x="45" y="0"/>
                    </a:lnTo>
                    <a:lnTo>
                      <a:pt x="45" y="16"/>
                    </a:lnTo>
                    <a:lnTo>
                      <a:pt x="0" y="16"/>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20" name="Freeform 12">
                <a:extLst>
                  <a:ext uri="{FF2B5EF4-FFF2-40B4-BE49-F238E27FC236}">
                    <a16:creationId xmlns:a16="http://schemas.microsoft.com/office/drawing/2014/main" id="{6581AC6D-EB31-4F20-ADAB-36E14E6131B9}"/>
                  </a:ext>
                </a:extLst>
              </p:cNvPr>
              <p:cNvSpPr>
                <a:spLocks noEditPoints="1"/>
              </p:cNvSpPr>
              <p:nvPr/>
            </p:nvSpPr>
            <p:spPr bwMode="auto">
              <a:xfrm>
                <a:off x="4398963" y="2528888"/>
                <a:ext cx="379413" cy="71438"/>
              </a:xfrm>
              <a:custGeom>
                <a:avLst/>
                <a:gdLst>
                  <a:gd name="T0" fmla="*/ 41 w 101"/>
                  <a:gd name="T1" fmla="*/ 0 h 19"/>
                  <a:gd name="T2" fmla="*/ 8 w 101"/>
                  <a:gd name="T3" fmla="*/ 0 h 19"/>
                  <a:gd name="T4" fmla="*/ 0 w 101"/>
                  <a:gd name="T5" fmla="*/ 11 h 19"/>
                  <a:gd name="T6" fmla="*/ 8 w 101"/>
                  <a:gd name="T7" fmla="*/ 19 h 19"/>
                  <a:gd name="T8" fmla="*/ 41 w 101"/>
                  <a:gd name="T9" fmla="*/ 19 h 19"/>
                  <a:gd name="T10" fmla="*/ 41 w 101"/>
                  <a:gd name="T11" fmla="*/ 0 h 19"/>
                  <a:gd name="T12" fmla="*/ 90 w 101"/>
                  <a:gd name="T13" fmla="*/ 0 h 19"/>
                  <a:gd name="T14" fmla="*/ 60 w 101"/>
                  <a:gd name="T15" fmla="*/ 0 h 19"/>
                  <a:gd name="T16" fmla="*/ 60 w 101"/>
                  <a:gd name="T17" fmla="*/ 19 h 19"/>
                  <a:gd name="T18" fmla="*/ 90 w 101"/>
                  <a:gd name="T19" fmla="*/ 19 h 19"/>
                  <a:gd name="T20" fmla="*/ 101 w 101"/>
                  <a:gd name="T21" fmla="*/ 11 h 19"/>
                  <a:gd name="T22" fmla="*/ 90 w 101"/>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19">
                    <a:moveTo>
                      <a:pt x="41" y="0"/>
                    </a:moveTo>
                    <a:cubicBezTo>
                      <a:pt x="8" y="0"/>
                      <a:pt x="8" y="0"/>
                      <a:pt x="8" y="0"/>
                    </a:cubicBezTo>
                    <a:cubicBezTo>
                      <a:pt x="4" y="0"/>
                      <a:pt x="0" y="4"/>
                      <a:pt x="0" y="11"/>
                    </a:cubicBezTo>
                    <a:cubicBezTo>
                      <a:pt x="0" y="15"/>
                      <a:pt x="4" y="19"/>
                      <a:pt x="8" y="19"/>
                    </a:cubicBezTo>
                    <a:cubicBezTo>
                      <a:pt x="41" y="19"/>
                      <a:pt x="41" y="19"/>
                      <a:pt x="41" y="19"/>
                    </a:cubicBezTo>
                    <a:cubicBezTo>
                      <a:pt x="41" y="0"/>
                      <a:pt x="41" y="0"/>
                      <a:pt x="41" y="0"/>
                    </a:cubicBezTo>
                    <a:moveTo>
                      <a:pt x="90" y="0"/>
                    </a:moveTo>
                    <a:cubicBezTo>
                      <a:pt x="60" y="0"/>
                      <a:pt x="60" y="0"/>
                      <a:pt x="60" y="0"/>
                    </a:cubicBezTo>
                    <a:cubicBezTo>
                      <a:pt x="60" y="19"/>
                      <a:pt x="60" y="19"/>
                      <a:pt x="60" y="19"/>
                    </a:cubicBezTo>
                    <a:cubicBezTo>
                      <a:pt x="90" y="19"/>
                      <a:pt x="90" y="19"/>
                      <a:pt x="90" y="19"/>
                    </a:cubicBezTo>
                    <a:cubicBezTo>
                      <a:pt x="97" y="19"/>
                      <a:pt x="101" y="15"/>
                      <a:pt x="101" y="11"/>
                    </a:cubicBezTo>
                    <a:cubicBezTo>
                      <a:pt x="101" y="4"/>
                      <a:pt x="97" y="0"/>
                      <a:pt x="9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21" name="Freeform 13">
                <a:extLst>
                  <a:ext uri="{FF2B5EF4-FFF2-40B4-BE49-F238E27FC236}">
                    <a16:creationId xmlns:a16="http://schemas.microsoft.com/office/drawing/2014/main" id="{A8C756B5-8ABE-4EC0-BD79-54D357393A1B}"/>
                  </a:ext>
                </a:extLst>
              </p:cNvPr>
              <p:cNvSpPr>
                <a:spLocks/>
              </p:cNvSpPr>
              <p:nvPr/>
            </p:nvSpPr>
            <p:spPr bwMode="auto">
              <a:xfrm>
                <a:off x="4552950" y="2528888"/>
                <a:ext cx="71438" cy="71438"/>
              </a:xfrm>
              <a:custGeom>
                <a:avLst/>
                <a:gdLst>
                  <a:gd name="T0" fmla="*/ 0 w 45"/>
                  <a:gd name="T1" fmla="*/ 0 h 45"/>
                  <a:gd name="T2" fmla="*/ 45 w 45"/>
                  <a:gd name="T3" fmla="*/ 0 h 45"/>
                  <a:gd name="T4" fmla="*/ 45 w 45"/>
                  <a:gd name="T5" fmla="*/ 45 h 45"/>
                  <a:gd name="T6" fmla="*/ 0 w 45"/>
                  <a:gd name="T7" fmla="*/ 45 h 45"/>
                  <a:gd name="T8" fmla="*/ 0 w 45"/>
                  <a:gd name="T9" fmla="*/ 0 h 45"/>
                  <a:gd name="T10" fmla="*/ 0 w 45"/>
                  <a:gd name="T11" fmla="*/ 0 h 45"/>
                </a:gdLst>
                <a:ahLst/>
                <a:cxnLst>
                  <a:cxn ang="0">
                    <a:pos x="T0" y="T1"/>
                  </a:cxn>
                  <a:cxn ang="0">
                    <a:pos x="T2" y="T3"/>
                  </a:cxn>
                  <a:cxn ang="0">
                    <a:pos x="T4" y="T5"/>
                  </a:cxn>
                  <a:cxn ang="0">
                    <a:pos x="T6" y="T7"/>
                  </a:cxn>
                  <a:cxn ang="0">
                    <a:pos x="T8" y="T9"/>
                  </a:cxn>
                  <a:cxn ang="0">
                    <a:pos x="T10" y="T11"/>
                  </a:cxn>
                </a:cxnLst>
                <a:rect l="0" t="0" r="r" b="b"/>
                <a:pathLst>
                  <a:path w="45" h="45">
                    <a:moveTo>
                      <a:pt x="0" y="0"/>
                    </a:moveTo>
                    <a:lnTo>
                      <a:pt x="45" y="0"/>
                    </a:lnTo>
                    <a:lnTo>
                      <a:pt x="45" y="45"/>
                    </a:lnTo>
                    <a:lnTo>
                      <a:pt x="0" y="45"/>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22" name="Freeform 14">
                <a:extLst>
                  <a:ext uri="{FF2B5EF4-FFF2-40B4-BE49-F238E27FC236}">
                    <a16:creationId xmlns:a16="http://schemas.microsoft.com/office/drawing/2014/main" id="{07F01033-4D47-435D-8EA9-F4607A395B8C}"/>
                  </a:ext>
                </a:extLst>
              </p:cNvPr>
              <p:cNvSpPr>
                <a:spLocks/>
              </p:cNvSpPr>
              <p:nvPr/>
            </p:nvSpPr>
            <p:spPr bwMode="auto">
              <a:xfrm>
                <a:off x="4552950" y="2528888"/>
                <a:ext cx="71438" cy="71438"/>
              </a:xfrm>
              <a:custGeom>
                <a:avLst/>
                <a:gdLst>
                  <a:gd name="T0" fmla="*/ 0 w 45"/>
                  <a:gd name="T1" fmla="*/ 0 h 45"/>
                  <a:gd name="T2" fmla="*/ 45 w 45"/>
                  <a:gd name="T3" fmla="*/ 0 h 45"/>
                  <a:gd name="T4" fmla="*/ 45 w 45"/>
                  <a:gd name="T5" fmla="*/ 45 h 45"/>
                  <a:gd name="T6" fmla="*/ 0 w 45"/>
                  <a:gd name="T7" fmla="*/ 45 h 45"/>
                  <a:gd name="T8" fmla="*/ 0 w 45"/>
                  <a:gd name="T9" fmla="*/ 0 h 45"/>
                  <a:gd name="T10" fmla="*/ 0 w 45"/>
                  <a:gd name="T11" fmla="*/ 0 h 45"/>
                </a:gdLst>
                <a:ahLst/>
                <a:cxnLst>
                  <a:cxn ang="0">
                    <a:pos x="T0" y="T1"/>
                  </a:cxn>
                  <a:cxn ang="0">
                    <a:pos x="T2" y="T3"/>
                  </a:cxn>
                  <a:cxn ang="0">
                    <a:pos x="T4" y="T5"/>
                  </a:cxn>
                  <a:cxn ang="0">
                    <a:pos x="T6" y="T7"/>
                  </a:cxn>
                  <a:cxn ang="0">
                    <a:pos x="T8" y="T9"/>
                  </a:cxn>
                  <a:cxn ang="0">
                    <a:pos x="T10" y="T11"/>
                  </a:cxn>
                </a:cxnLst>
                <a:rect l="0" t="0" r="r" b="b"/>
                <a:pathLst>
                  <a:path w="45" h="45">
                    <a:moveTo>
                      <a:pt x="0" y="0"/>
                    </a:moveTo>
                    <a:lnTo>
                      <a:pt x="45" y="0"/>
                    </a:lnTo>
                    <a:lnTo>
                      <a:pt x="45" y="45"/>
                    </a:lnTo>
                    <a:lnTo>
                      <a:pt x="0" y="45"/>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23" name="Freeform 15">
                <a:extLst>
                  <a:ext uri="{FF2B5EF4-FFF2-40B4-BE49-F238E27FC236}">
                    <a16:creationId xmlns:a16="http://schemas.microsoft.com/office/drawing/2014/main" id="{FE11CEEB-D348-4648-B1B7-F04FF462B974}"/>
                  </a:ext>
                </a:extLst>
              </p:cNvPr>
              <p:cNvSpPr>
                <a:spLocks/>
              </p:cNvSpPr>
              <p:nvPr/>
            </p:nvSpPr>
            <p:spPr bwMode="auto">
              <a:xfrm>
                <a:off x="4552950" y="2374901"/>
                <a:ext cx="71438" cy="382588"/>
              </a:xfrm>
              <a:custGeom>
                <a:avLst/>
                <a:gdLst>
                  <a:gd name="T0" fmla="*/ 0 w 19"/>
                  <a:gd name="T1" fmla="*/ 93 h 102"/>
                  <a:gd name="T2" fmla="*/ 0 w 19"/>
                  <a:gd name="T3" fmla="*/ 10 h 102"/>
                  <a:gd name="T4" fmla="*/ 8 w 19"/>
                  <a:gd name="T5" fmla="*/ 0 h 102"/>
                  <a:gd name="T6" fmla="*/ 19 w 19"/>
                  <a:gd name="T7" fmla="*/ 10 h 102"/>
                  <a:gd name="T8" fmla="*/ 19 w 19"/>
                  <a:gd name="T9" fmla="*/ 93 h 102"/>
                  <a:gd name="T10" fmla="*/ 8 w 19"/>
                  <a:gd name="T11" fmla="*/ 102 h 102"/>
                  <a:gd name="T12" fmla="*/ 0 w 19"/>
                  <a:gd name="T13" fmla="*/ 93 h 102"/>
                </a:gdLst>
                <a:ahLst/>
                <a:cxnLst>
                  <a:cxn ang="0">
                    <a:pos x="T0" y="T1"/>
                  </a:cxn>
                  <a:cxn ang="0">
                    <a:pos x="T2" y="T3"/>
                  </a:cxn>
                  <a:cxn ang="0">
                    <a:pos x="T4" y="T5"/>
                  </a:cxn>
                  <a:cxn ang="0">
                    <a:pos x="T6" y="T7"/>
                  </a:cxn>
                  <a:cxn ang="0">
                    <a:pos x="T8" y="T9"/>
                  </a:cxn>
                  <a:cxn ang="0">
                    <a:pos x="T10" y="T11"/>
                  </a:cxn>
                  <a:cxn ang="0">
                    <a:pos x="T12" y="T13"/>
                  </a:cxn>
                </a:cxnLst>
                <a:rect l="0" t="0" r="r" b="b"/>
                <a:pathLst>
                  <a:path w="19" h="102">
                    <a:moveTo>
                      <a:pt x="0" y="93"/>
                    </a:moveTo>
                    <a:cubicBezTo>
                      <a:pt x="0" y="10"/>
                      <a:pt x="0" y="10"/>
                      <a:pt x="0" y="10"/>
                    </a:cubicBezTo>
                    <a:cubicBezTo>
                      <a:pt x="0" y="4"/>
                      <a:pt x="4" y="0"/>
                      <a:pt x="8" y="0"/>
                    </a:cubicBezTo>
                    <a:cubicBezTo>
                      <a:pt x="15" y="0"/>
                      <a:pt x="19" y="4"/>
                      <a:pt x="19" y="10"/>
                    </a:cubicBezTo>
                    <a:cubicBezTo>
                      <a:pt x="19" y="93"/>
                      <a:pt x="19" y="93"/>
                      <a:pt x="19" y="93"/>
                    </a:cubicBezTo>
                    <a:cubicBezTo>
                      <a:pt x="19" y="97"/>
                      <a:pt x="15" y="102"/>
                      <a:pt x="8" y="102"/>
                    </a:cubicBezTo>
                    <a:cubicBezTo>
                      <a:pt x="4" y="102"/>
                      <a:pt x="0" y="97"/>
                      <a:pt x="0" y="9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24" name="Freeform 16">
                <a:extLst>
                  <a:ext uri="{FF2B5EF4-FFF2-40B4-BE49-F238E27FC236}">
                    <a16:creationId xmlns:a16="http://schemas.microsoft.com/office/drawing/2014/main" id="{2361B1FB-35A8-4C4B-9468-033F3DC13CE6}"/>
                  </a:ext>
                </a:extLst>
              </p:cNvPr>
              <p:cNvSpPr>
                <a:spLocks/>
              </p:cNvSpPr>
              <p:nvPr/>
            </p:nvSpPr>
            <p:spPr bwMode="auto">
              <a:xfrm>
                <a:off x="4398963" y="2528888"/>
                <a:ext cx="379413" cy="71438"/>
              </a:xfrm>
              <a:custGeom>
                <a:avLst/>
                <a:gdLst>
                  <a:gd name="T0" fmla="*/ 8 w 101"/>
                  <a:gd name="T1" fmla="*/ 0 h 19"/>
                  <a:gd name="T2" fmla="*/ 90 w 101"/>
                  <a:gd name="T3" fmla="*/ 0 h 19"/>
                  <a:gd name="T4" fmla="*/ 101 w 101"/>
                  <a:gd name="T5" fmla="*/ 11 h 19"/>
                  <a:gd name="T6" fmla="*/ 90 w 101"/>
                  <a:gd name="T7" fmla="*/ 19 h 19"/>
                  <a:gd name="T8" fmla="*/ 8 w 101"/>
                  <a:gd name="T9" fmla="*/ 19 h 19"/>
                  <a:gd name="T10" fmla="*/ 0 w 101"/>
                  <a:gd name="T11" fmla="*/ 11 h 19"/>
                  <a:gd name="T12" fmla="*/ 8 w 10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01" h="19">
                    <a:moveTo>
                      <a:pt x="8" y="0"/>
                    </a:moveTo>
                    <a:cubicBezTo>
                      <a:pt x="90" y="0"/>
                      <a:pt x="90" y="0"/>
                      <a:pt x="90" y="0"/>
                    </a:cubicBezTo>
                    <a:cubicBezTo>
                      <a:pt x="97" y="0"/>
                      <a:pt x="101" y="4"/>
                      <a:pt x="101" y="11"/>
                    </a:cubicBezTo>
                    <a:cubicBezTo>
                      <a:pt x="101" y="15"/>
                      <a:pt x="97" y="19"/>
                      <a:pt x="90" y="19"/>
                    </a:cubicBezTo>
                    <a:cubicBezTo>
                      <a:pt x="8" y="19"/>
                      <a:pt x="8" y="19"/>
                      <a:pt x="8" y="19"/>
                    </a:cubicBezTo>
                    <a:cubicBezTo>
                      <a:pt x="4" y="19"/>
                      <a:pt x="0" y="15"/>
                      <a:pt x="0" y="11"/>
                    </a:cubicBezTo>
                    <a:cubicBezTo>
                      <a:pt x="0" y="4"/>
                      <a:pt x="4" y="0"/>
                      <a:pt x="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25" name="Freeform 17">
                <a:extLst>
                  <a:ext uri="{FF2B5EF4-FFF2-40B4-BE49-F238E27FC236}">
                    <a16:creationId xmlns:a16="http://schemas.microsoft.com/office/drawing/2014/main" id="{754A41B9-313F-49A4-8F87-5E897C24F417}"/>
                  </a:ext>
                </a:extLst>
              </p:cNvPr>
              <p:cNvSpPr>
                <a:spLocks/>
              </p:cNvSpPr>
              <p:nvPr/>
            </p:nvSpPr>
            <p:spPr bwMode="auto">
              <a:xfrm>
                <a:off x="4437063" y="2416176"/>
                <a:ext cx="303213" cy="300038"/>
              </a:xfrm>
              <a:custGeom>
                <a:avLst/>
                <a:gdLst>
                  <a:gd name="T0" fmla="*/ 4 w 81"/>
                  <a:gd name="T1" fmla="*/ 62 h 80"/>
                  <a:gd name="T2" fmla="*/ 62 w 81"/>
                  <a:gd name="T3" fmla="*/ 4 h 80"/>
                  <a:gd name="T4" fmla="*/ 77 w 81"/>
                  <a:gd name="T5" fmla="*/ 4 h 80"/>
                  <a:gd name="T6" fmla="*/ 77 w 81"/>
                  <a:gd name="T7" fmla="*/ 18 h 80"/>
                  <a:gd name="T8" fmla="*/ 19 w 81"/>
                  <a:gd name="T9" fmla="*/ 76 h 80"/>
                  <a:gd name="T10" fmla="*/ 4 w 81"/>
                  <a:gd name="T11" fmla="*/ 76 h 80"/>
                  <a:gd name="T12" fmla="*/ 4 w 81"/>
                  <a:gd name="T13" fmla="*/ 62 h 80"/>
                </a:gdLst>
                <a:ahLst/>
                <a:cxnLst>
                  <a:cxn ang="0">
                    <a:pos x="T0" y="T1"/>
                  </a:cxn>
                  <a:cxn ang="0">
                    <a:pos x="T2" y="T3"/>
                  </a:cxn>
                  <a:cxn ang="0">
                    <a:pos x="T4" y="T5"/>
                  </a:cxn>
                  <a:cxn ang="0">
                    <a:pos x="T6" y="T7"/>
                  </a:cxn>
                  <a:cxn ang="0">
                    <a:pos x="T8" y="T9"/>
                  </a:cxn>
                  <a:cxn ang="0">
                    <a:pos x="T10" y="T11"/>
                  </a:cxn>
                  <a:cxn ang="0">
                    <a:pos x="T12" y="T13"/>
                  </a:cxn>
                </a:cxnLst>
                <a:rect l="0" t="0" r="r" b="b"/>
                <a:pathLst>
                  <a:path w="81" h="80">
                    <a:moveTo>
                      <a:pt x="4" y="62"/>
                    </a:moveTo>
                    <a:cubicBezTo>
                      <a:pt x="62" y="4"/>
                      <a:pt x="62" y="4"/>
                      <a:pt x="62" y="4"/>
                    </a:cubicBezTo>
                    <a:cubicBezTo>
                      <a:pt x="67" y="0"/>
                      <a:pt x="73" y="0"/>
                      <a:pt x="77" y="4"/>
                    </a:cubicBezTo>
                    <a:cubicBezTo>
                      <a:pt x="81" y="8"/>
                      <a:pt x="81" y="14"/>
                      <a:pt x="77" y="18"/>
                    </a:cubicBezTo>
                    <a:cubicBezTo>
                      <a:pt x="19" y="76"/>
                      <a:pt x="19" y="76"/>
                      <a:pt x="19" y="76"/>
                    </a:cubicBezTo>
                    <a:cubicBezTo>
                      <a:pt x="14" y="80"/>
                      <a:pt x="8" y="80"/>
                      <a:pt x="4" y="76"/>
                    </a:cubicBezTo>
                    <a:cubicBezTo>
                      <a:pt x="0" y="72"/>
                      <a:pt x="0" y="66"/>
                      <a:pt x="4" y="6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26" name="Freeform 18">
                <a:extLst>
                  <a:ext uri="{FF2B5EF4-FFF2-40B4-BE49-F238E27FC236}">
                    <a16:creationId xmlns:a16="http://schemas.microsoft.com/office/drawing/2014/main" id="{3F15991C-74F6-4687-B28B-BD1B7FC91CE0}"/>
                  </a:ext>
                </a:extLst>
              </p:cNvPr>
              <p:cNvSpPr>
                <a:spLocks/>
              </p:cNvSpPr>
              <p:nvPr/>
            </p:nvSpPr>
            <p:spPr bwMode="auto">
              <a:xfrm>
                <a:off x="4437063" y="2416176"/>
                <a:ext cx="303213" cy="300038"/>
              </a:xfrm>
              <a:custGeom>
                <a:avLst/>
                <a:gdLst>
                  <a:gd name="T0" fmla="*/ 19 w 81"/>
                  <a:gd name="T1" fmla="*/ 4 h 80"/>
                  <a:gd name="T2" fmla="*/ 77 w 81"/>
                  <a:gd name="T3" fmla="*/ 62 h 80"/>
                  <a:gd name="T4" fmla="*/ 77 w 81"/>
                  <a:gd name="T5" fmla="*/ 76 h 80"/>
                  <a:gd name="T6" fmla="*/ 62 w 81"/>
                  <a:gd name="T7" fmla="*/ 76 h 80"/>
                  <a:gd name="T8" fmla="*/ 4 w 81"/>
                  <a:gd name="T9" fmla="*/ 18 h 80"/>
                  <a:gd name="T10" fmla="*/ 4 w 81"/>
                  <a:gd name="T11" fmla="*/ 4 h 80"/>
                  <a:gd name="T12" fmla="*/ 19 w 81"/>
                  <a:gd name="T13" fmla="*/ 4 h 80"/>
                </a:gdLst>
                <a:ahLst/>
                <a:cxnLst>
                  <a:cxn ang="0">
                    <a:pos x="T0" y="T1"/>
                  </a:cxn>
                  <a:cxn ang="0">
                    <a:pos x="T2" y="T3"/>
                  </a:cxn>
                  <a:cxn ang="0">
                    <a:pos x="T4" y="T5"/>
                  </a:cxn>
                  <a:cxn ang="0">
                    <a:pos x="T6" y="T7"/>
                  </a:cxn>
                  <a:cxn ang="0">
                    <a:pos x="T8" y="T9"/>
                  </a:cxn>
                  <a:cxn ang="0">
                    <a:pos x="T10" y="T11"/>
                  </a:cxn>
                  <a:cxn ang="0">
                    <a:pos x="T12" y="T13"/>
                  </a:cxn>
                </a:cxnLst>
                <a:rect l="0" t="0" r="r" b="b"/>
                <a:pathLst>
                  <a:path w="81" h="80">
                    <a:moveTo>
                      <a:pt x="19" y="4"/>
                    </a:moveTo>
                    <a:cubicBezTo>
                      <a:pt x="77" y="62"/>
                      <a:pt x="77" y="62"/>
                      <a:pt x="77" y="62"/>
                    </a:cubicBezTo>
                    <a:cubicBezTo>
                      <a:pt x="81" y="66"/>
                      <a:pt x="81" y="72"/>
                      <a:pt x="77" y="76"/>
                    </a:cubicBezTo>
                    <a:cubicBezTo>
                      <a:pt x="73" y="80"/>
                      <a:pt x="67" y="80"/>
                      <a:pt x="62" y="76"/>
                    </a:cubicBezTo>
                    <a:cubicBezTo>
                      <a:pt x="4" y="18"/>
                      <a:pt x="4" y="18"/>
                      <a:pt x="4" y="18"/>
                    </a:cubicBezTo>
                    <a:cubicBezTo>
                      <a:pt x="0" y="14"/>
                      <a:pt x="0" y="8"/>
                      <a:pt x="4" y="4"/>
                    </a:cubicBezTo>
                    <a:cubicBezTo>
                      <a:pt x="8" y="0"/>
                      <a:pt x="14" y="0"/>
                      <a:pt x="19"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27" name="Oval 19">
                <a:extLst>
                  <a:ext uri="{FF2B5EF4-FFF2-40B4-BE49-F238E27FC236}">
                    <a16:creationId xmlns:a16="http://schemas.microsoft.com/office/drawing/2014/main" id="{5385D1F1-3D36-40C6-A4BC-DA8AFC593377}"/>
                  </a:ext>
                </a:extLst>
              </p:cNvPr>
              <p:cNvSpPr>
                <a:spLocks noChangeArrowheads="1"/>
              </p:cNvSpPr>
              <p:nvPr/>
            </p:nvSpPr>
            <p:spPr bwMode="auto">
              <a:xfrm>
                <a:off x="4530725" y="2506663"/>
                <a:ext cx="115888" cy="119063"/>
              </a:xfrm>
              <a:prstGeom prst="ellipse">
                <a:avLst/>
              </a:prstGeom>
              <a:solidFill>
                <a:srgbClr val="00BCE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28" name="Freeform 20">
                <a:extLst>
                  <a:ext uri="{FF2B5EF4-FFF2-40B4-BE49-F238E27FC236}">
                    <a16:creationId xmlns:a16="http://schemas.microsoft.com/office/drawing/2014/main" id="{2740396B-A1E3-4FB6-AA84-B5A03F33B576}"/>
                  </a:ext>
                </a:extLst>
              </p:cNvPr>
              <p:cNvSpPr>
                <a:spLocks noEditPoints="1"/>
              </p:cNvSpPr>
              <p:nvPr/>
            </p:nvSpPr>
            <p:spPr bwMode="auto">
              <a:xfrm>
                <a:off x="4470400" y="2454276"/>
                <a:ext cx="233363" cy="231775"/>
              </a:xfrm>
              <a:custGeom>
                <a:avLst/>
                <a:gdLst>
                  <a:gd name="T0" fmla="*/ 31 w 62"/>
                  <a:gd name="T1" fmla="*/ 15 h 62"/>
                  <a:gd name="T2" fmla="*/ 47 w 62"/>
                  <a:gd name="T3" fmla="*/ 31 h 62"/>
                  <a:gd name="T4" fmla="*/ 31 w 62"/>
                  <a:gd name="T5" fmla="*/ 46 h 62"/>
                  <a:gd name="T6" fmla="*/ 16 w 62"/>
                  <a:gd name="T7" fmla="*/ 31 h 62"/>
                  <a:gd name="T8" fmla="*/ 31 w 62"/>
                  <a:gd name="T9" fmla="*/ 15 h 62"/>
                  <a:gd name="T10" fmla="*/ 31 w 62"/>
                  <a:gd name="T11" fmla="*/ 0 h 62"/>
                  <a:gd name="T12" fmla="*/ 0 w 62"/>
                  <a:gd name="T13" fmla="*/ 31 h 62"/>
                  <a:gd name="T14" fmla="*/ 31 w 62"/>
                  <a:gd name="T15" fmla="*/ 62 h 62"/>
                  <a:gd name="T16" fmla="*/ 62 w 62"/>
                  <a:gd name="T17" fmla="*/ 31 h 62"/>
                  <a:gd name="T18" fmla="*/ 31 w 62"/>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15"/>
                    </a:moveTo>
                    <a:cubicBezTo>
                      <a:pt x="41" y="15"/>
                      <a:pt x="47" y="21"/>
                      <a:pt x="47" y="31"/>
                    </a:cubicBezTo>
                    <a:cubicBezTo>
                      <a:pt x="47" y="39"/>
                      <a:pt x="41" y="46"/>
                      <a:pt x="31" y="46"/>
                    </a:cubicBezTo>
                    <a:cubicBezTo>
                      <a:pt x="22" y="46"/>
                      <a:pt x="16" y="39"/>
                      <a:pt x="16" y="31"/>
                    </a:cubicBezTo>
                    <a:cubicBezTo>
                      <a:pt x="16" y="21"/>
                      <a:pt x="22" y="15"/>
                      <a:pt x="31" y="15"/>
                    </a:cubicBezTo>
                    <a:moveTo>
                      <a:pt x="31" y="0"/>
                    </a:moveTo>
                    <a:cubicBezTo>
                      <a:pt x="14" y="0"/>
                      <a:pt x="0" y="12"/>
                      <a:pt x="0" y="31"/>
                    </a:cubicBezTo>
                    <a:cubicBezTo>
                      <a:pt x="0" y="48"/>
                      <a:pt x="14" y="62"/>
                      <a:pt x="31" y="62"/>
                    </a:cubicBezTo>
                    <a:cubicBezTo>
                      <a:pt x="49" y="62"/>
                      <a:pt x="62" y="48"/>
                      <a:pt x="62" y="31"/>
                    </a:cubicBezTo>
                    <a:cubicBezTo>
                      <a:pt x="62" y="12"/>
                      <a:pt x="49" y="0"/>
                      <a:pt x="31"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29" name="Freeform 21">
                <a:extLst>
                  <a:ext uri="{FF2B5EF4-FFF2-40B4-BE49-F238E27FC236}">
                    <a16:creationId xmlns:a16="http://schemas.microsoft.com/office/drawing/2014/main" id="{08A2C457-4EF4-4615-8BA5-7B51B1578731}"/>
                  </a:ext>
                </a:extLst>
              </p:cNvPr>
              <p:cNvSpPr>
                <a:spLocks noEditPoints="1"/>
              </p:cNvSpPr>
              <p:nvPr/>
            </p:nvSpPr>
            <p:spPr bwMode="auto">
              <a:xfrm>
                <a:off x="4211638" y="2251076"/>
                <a:ext cx="292100" cy="288925"/>
              </a:xfrm>
              <a:custGeom>
                <a:avLst/>
                <a:gdLst>
                  <a:gd name="T0" fmla="*/ 53 w 78"/>
                  <a:gd name="T1" fmla="*/ 1 h 77"/>
                  <a:gd name="T2" fmla="*/ 43 w 78"/>
                  <a:gd name="T3" fmla="*/ 5 h 77"/>
                  <a:gd name="T4" fmla="*/ 12 w 78"/>
                  <a:gd name="T5" fmla="*/ 31 h 77"/>
                  <a:gd name="T6" fmla="*/ 0 w 78"/>
                  <a:gd name="T7" fmla="*/ 70 h 77"/>
                  <a:gd name="T8" fmla="*/ 7 w 78"/>
                  <a:gd name="T9" fmla="*/ 77 h 77"/>
                  <a:gd name="T10" fmla="*/ 14 w 78"/>
                  <a:gd name="T11" fmla="*/ 70 h 77"/>
                  <a:gd name="T12" fmla="*/ 19 w 78"/>
                  <a:gd name="T13" fmla="*/ 48 h 77"/>
                  <a:gd name="T14" fmla="*/ 39 w 78"/>
                  <a:gd name="T15" fmla="*/ 23 h 77"/>
                  <a:gd name="T16" fmla="*/ 55 w 78"/>
                  <a:gd name="T17" fmla="*/ 15 h 77"/>
                  <a:gd name="T18" fmla="*/ 61 w 78"/>
                  <a:gd name="T19" fmla="*/ 8 h 77"/>
                  <a:gd name="T20" fmla="*/ 53 w 78"/>
                  <a:gd name="T21" fmla="*/ 1 h 77"/>
                  <a:gd name="T22" fmla="*/ 75 w 78"/>
                  <a:gd name="T23" fmla="*/ 0 h 77"/>
                  <a:gd name="T24" fmla="*/ 75 w 78"/>
                  <a:gd name="T25" fmla="*/ 0 h 77"/>
                  <a:gd name="T26" fmla="*/ 75 w 78"/>
                  <a:gd name="T27" fmla="*/ 0 h 77"/>
                  <a:gd name="T28" fmla="*/ 78 w 78"/>
                  <a:gd name="T29" fmla="*/ 6 h 77"/>
                  <a:gd name="T30" fmla="*/ 77 w 78"/>
                  <a:gd name="T31" fmla="*/ 10 h 77"/>
                  <a:gd name="T32" fmla="*/ 77 w 78"/>
                  <a:gd name="T33" fmla="*/ 10 h 77"/>
                  <a:gd name="T34" fmla="*/ 76 w 78"/>
                  <a:gd name="T35" fmla="*/ 11 h 77"/>
                  <a:gd name="T36" fmla="*/ 78 w 78"/>
                  <a:gd name="T37" fmla="*/ 6 h 77"/>
                  <a:gd name="T38" fmla="*/ 75 w 78"/>
                  <a:gd name="T3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77">
                    <a:moveTo>
                      <a:pt x="53" y="1"/>
                    </a:moveTo>
                    <a:cubicBezTo>
                      <a:pt x="50" y="2"/>
                      <a:pt x="46" y="3"/>
                      <a:pt x="43" y="5"/>
                    </a:cubicBezTo>
                    <a:cubicBezTo>
                      <a:pt x="31" y="10"/>
                      <a:pt x="20" y="19"/>
                      <a:pt x="12" y="31"/>
                    </a:cubicBezTo>
                    <a:cubicBezTo>
                      <a:pt x="4" y="42"/>
                      <a:pt x="0" y="56"/>
                      <a:pt x="0" y="70"/>
                    </a:cubicBezTo>
                    <a:cubicBezTo>
                      <a:pt x="0" y="74"/>
                      <a:pt x="3" y="77"/>
                      <a:pt x="7" y="77"/>
                    </a:cubicBezTo>
                    <a:cubicBezTo>
                      <a:pt x="11" y="77"/>
                      <a:pt x="14" y="74"/>
                      <a:pt x="14" y="70"/>
                    </a:cubicBezTo>
                    <a:cubicBezTo>
                      <a:pt x="14" y="62"/>
                      <a:pt x="16" y="55"/>
                      <a:pt x="19" y="48"/>
                    </a:cubicBezTo>
                    <a:cubicBezTo>
                      <a:pt x="23" y="38"/>
                      <a:pt x="30" y="29"/>
                      <a:pt x="39" y="23"/>
                    </a:cubicBezTo>
                    <a:cubicBezTo>
                      <a:pt x="44" y="20"/>
                      <a:pt x="50" y="17"/>
                      <a:pt x="55" y="15"/>
                    </a:cubicBezTo>
                    <a:cubicBezTo>
                      <a:pt x="61" y="8"/>
                      <a:pt x="61" y="8"/>
                      <a:pt x="61" y="8"/>
                    </a:cubicBezTo>
                    <a:cubicBezTo>
                      <a:pt x="53" y="1"/>
                      <a:pt x="53" y="1"/>
                      <a:pt x="53" y="1"/>
                    </a:cubicBezTo>
                    <a:moveTo>
                      <a:pt x="75" y="0"/>
                    </a:moveTo>
                    <a:cubicBezTo>
                      <a:pt x="75" y="0"/>
                      <a:pt x="75" y="0"/>
                      <a:pt x="75" y="0"/>
                    </a:cubicBezTo>
                    <a:cubicBezTo>
                      <a:pt x="75" y="0"/>
                      <a:pt x="75" y="0"/>
                      <a:pt x="75" y="0"/>
                    </a:cubicBezTo>
                    <a:cubicBezTo>
                      <a:pt x="77" y="2"/>
                      <a:pt x="78" y="4"/>
                      <a:pt x="78" y="6"/>
                    </a:cubicBezTo>
                    <a:cubicBezTo>
                      <a:pt x="78" y="8"/>
                      <a:pt x="78" y="9"/>
                      <a:pt x="77" y="10"/>
                    </a:cubicBezTo>
                    <a:cubicBezTo>
                      <a:pt x="77" y="10"/>
                      <a:pt x="77" y="10"/>
                      <a:pt x="77" y="10"/>
                    </a:cubicBezTo>
                    <a:cubicBezTo>
                      <a:pt x="76" y="11"/>
                      <a:pt x="76" y="11"/>
                      <a:pt x="76" y="11"/>
                    </a:cubicBezTo>
                    <a:cubicBezTo>
                      <a:pt x="77" y="10"/>
                      <a:pt x="78" y="8"/>
                      <a:pt x="78" y="6"/>
                    </a:cubicBezTo>
                    <a:cubicBezTo>
                      <a:pt x="78" y="3"/>
                      <a:pt x="77" y="1"/>
                      <a:pt x="75"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30" name="Freeform 22">
                <a:extLst>
                  <a:ext uri="{FF2B5EF4-FFF2-40B4-BE49-F238E27FC236}">
                    <a16:creationId xmlns:a16="http://schemas.microsoft.com/office/drawing/2014/main" id="{A48E9076-13FE-46E1-8320-5EFFB905B6E0}"/>
                  </a:ext>
                </a:extLst>
              </p:cNvPr>
              <p:cNvSpPr>
                <a:spLocks noEditPoints="1"/>
              </p:cNvSpPr>
              <p:nvPr/>
            </p:nvSpPr>
            <p:spPr bwMode="auto">
              <a:xfrm>
                <a:off x="4211638" y="2251076"/>
                <a:ext cx="292100" cy="288925"/>
              </a:xfrm>
              <a:custGeom>
                <a:avLst/>
                <a:gdLst>
                  <a:gd name="T0" fmla="*/ 53 w 78"/>
                  <a:gd name="T1" fmla="*/ 1 h 77"/>
                  <a:gd name="T2" fmla="*/ 43 w 78"/>
                  <a:gd name="T3" fmla="*/ 5 h 77"/>
                  <a:gd name="T4" fmla="*/ 12 w 78"/>
                  <a:gd name="T5" fmla="*/ 31 h 77"/>
                  <a:gd name="T6" fmla="*/ 0 w 78"/>
                  <a:gd name="T7" fmla="*/ 70 h 77"/>
                  <a:gd name="T8" fmla="*/ 7 w 78"/>
                  <a:gd name="T9" fmla="*/ 77 h 77"/>
                  <a:gd name="T10" fmla="*/ 14 w 78"/>
                  <a:gd name="T11" fmla="*/ 70 h 77"/>
                  <a:gd name="T12" fmla="*/ 19 w 78"/>
                  <a:gd name="T13" fmla="*/ 48 h 77"/>
                  <a:gd name="T14" fmla="*/ 39 w 78"/>
                  <a:gd name="T15" fmla="*/ 23 h 77"/>
                  <a:gd name="T16" fmla="*/ 55 w 78"/>
                  <a:gd name="T17" fmla="*/ 15 h 77"/>
                  <a:gd name="T18" fmla="*/ 61 w 78"/>
                  <a:gd name="T19" fmla="*/ 8 h 77"/>
                  <a:gd name="T20" fmla="*/ 53 w 78"/>
                  <a:gd name="T21" fmla="*/ 1 h 77"/>
                  <a:gd name="T22" fmla="*/ 75 w 78"/>
                  <a:gd name="T23" fmla="*/ 0 h 77"/>
                  <a:gd name="T24" fmla="*/ 75 w 78"/>
                  <a:gd name="T25" fmla="*/ 0 h 77"/>
                  <a:gd name="T26" fmla="*/ 75 w 78"/>
                  <a:gd name="T27" fmla="*/ 0 h 77"/>
                  <a:gd name="T28" fmla="*/ 78 w 78"/>
                  <a:gd name="T29" fmla="*/ 6 h 77"/>
                  <a:gd name="T30" fmla="*/ 77 w 78"/>
                  <a:gd name="T31" fmla="*/ 10 h 77"/>
                  <a:gd name="T32" fmla="*/ 77 w 78"/>
                  <a:gd name="T33" fmla="*/ 10 h 77"/>
                  <a:gd name="T34" fmla="*/ 76 w 78"/>
                  <a:gd name="T35" fmla="*/ 11 h 77"/>
                  <a:gd name="T36" fmla="*/ 78 w 78"/>
                  <a:gd name="T37" fmla="*/ 6 h 77"/>
                  <a:gd name="T38" fmla="*/ 75 w 78"/>
                  <a:gd name="T3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77">
                    <a:moveTo>
                      <a:pt x="53" y="1"/>
                    </a:moveTo>
                    <a:cubicBezTo>
                      <a:pt x="50" y="2"/>
                      <a:pt x="46" y="3"/>
                      <a:pt x="43" y="5"/>
                    </a:cubicBezTo>
                    <a:cubicBezTo>
                      <a:pt x="31" y="10"/>
                      <a:pt x="20" y="19"/>
                      <a:pt x="12" y="31"/>
                    </a:cubicBezTo>
                    <a:cubicBezTo>
                      <a:pt x="4" y="42"/>
                      <a:pt x="0" y="56"/>
                      <a:pt x="0" y="70"/>
                    </a:cubicBezTo>
                    <a:cubicBezTo>
                      <a:pt x="0" y="74"/>
                      <a:pt x="3" y="77"/>
                      <a:pt x="7" y="77"/>
                    </a:cubicBezTo>
                    <a:cubicBezTo>
                      <a:pt x="11" y="77"/>
                      <a:pt x="14" y="74"/>
                      <a:pt x="14" y="70"/>
                    </a:cubicBezTo>
                    <a:cubicBezTo>
                      <a:pt x="14" y="62"/>
                      <a:pt x="16" y="55"/>
                      <a:pt x="19" y="48"/>
                    </a:cubicBezTo>
                    <a:cubicBezTo>
                      <a:pt x="23" y="38"/>
                      <a:pt x="30" y="29"/>
                      <a:pt x="39" y="23"/>
                    </a:cubicBezTo>
                    <a:cubicBezTo>
                      <a:pt x="44" y="20"/>
                      <a:pt x="50" y="17"/>
                      <a:pt x="55" y="15"/>
                    </a:cubicBezTo>
                    <a:cubicBezTo>
                      <a:pt x="61" y="8"/>
                      <a:pt x="61" y="8"/>
                      <a:pt x="61" y="8"/>
                    </a:cubicBezTo>
                    <a:cubicBezTo>
                      <a:pt x="53" y="1"/>
                      <a:pt x="53" y="1"/>
                      <a:pt x="53" y="1"/>
                    </a:cubicBezTo>
                    <a:moveTo>
                      <a:pt x="75" y="0"/>
                    </a:moveTo>
                    <a:cubicBezTo>
                      <a:pt x="75" y="0"/>
                      <a:pt x="75" y="0"/>
                      <a:pt x="75" y="0"/>
                    </a:cubicBezTo>
                    <a:cubicBezTo>
                      <a:pt x="75" y="0"/>
                      <a:pt x="75" y="0"/>
                      <a:pt x="75" y="0"/>
                    </a:cubicBezTo>
                    <a:cubicBezTo>
                      <a:pt x="77" y="2"/>
                      <a:pt x="78" y="4"/>
                      <a:pt x="78" y="6"/>
                    </a:cubicBezTo>
                    <a:cubicBezTo>
                      <a:pt x="78" y="8"/>
                      <a:pt x="78" y="9"/>
                      <a:pt x="77" y="10"/>
                    </a:cubicBezTo>
                    <a:cubicBezTo>
                      <a:pt x="77" y="10"/>
                      <a:pt x="77" y="10"/>
                      <a:pt x="77" y="10"/>
                    </a:cubicBezTo>
                    <a:cubicBezTo>
                      <a:pt x="76" y="11"/>
                      <a:pt x="76" y="11"/>
                      <a:pt x="76" y="11"/>
                    </a:cubicBezTo>
                    <a:cubicBezTo>
                      <a:pt x="77" y="10"/>
                      <a:pt x="78" y="8"/>
                      <a:pt x="78" y="6"/>
                    </a:cubicBezTo>
                    <a:cubicBezTo>
                      <a:pt x="78" y="3"/>
                      <a:pt x="77" y="1"/>
                      <a:pt x="75" y="0"/>
                    </a:cubicBezTo>
                  </a:path>
                </a:pathLst>
              </a:custGeom>
              <a:solidFill>
                <a:srgbClr val="00BCE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31" name="Freeform 23">
                <a:extLst>
                  <a:ext uri="{FF2B5EF4-FFF2-40B4-BE49-F238E27FC236}">
                    <a16:creationId xmlns:a16="http://schemas.microsoft.com/office/drawing/2014/main" id="{B11D7DC9-2CF3-4833-AA34-C569A96C7CDE}"/>
                  </a:ext>
                </a:extLst>
              </p:cNvPr>
              <p:cNvSpPr>
                <a:spLocks/>
              </p:cNvSpPr>
              <p:nvPr/>
            </p:nvSpPr>
            <p:spPr bwMode="auto">
              <a:xfrm>
                <a:off x="4357688" y="2179638"/>
                <a:ext cx="134938" cy="74613"/>
              </a:xfrm>
              <a:custGeom>
                <a:avLst/>
                <a:gdLst>
                  <a:gd name="T0" fmla="*/ 8 w 36"/>
                  <a:gd name="T1" fmla="*/ 0 h 20"/>
                  <a:gd name="T2" fmla="*/ 2 w 36"/>
                  <a:gd name="T3" fmla="*/ 3 h 20"/>
                  <a:gd name="T4" fmla="*/ 4 w 36"/>
                  <a:gd name="T5" fmla="*/ 13 h 20"/>
                  <a:gd name="T6" fmla="*/ 14 w 36"/>
                  <a:gd name="T7" fmla="*/ 20 h 20"/>
                  <a:gd name="T8" fmla="*/ 32 w 36"/>
                  <a:gd name="T9" fmla="*/ 18 h 20"/>
                  <a:gd name="T10" fmla="*/ 32 w 36"/>
                  <a:gd name="T11" fmla="*/ 18 h 20"/>
                  <a:gd name="T12" fmla="*/ 33 w 36"/>
                  <a:gd name="T13" fmla="*/ 18 h 20"/>
                  <a:gd name="T14" fmla="*/ 36 w 36"/>
                  <a:gd name="T15" fmla="*/ 19 h 20"/>
                  <a:gd name="T16" fmla="*/ 12 w 36"/>
                  <a:gd name="T17" fmla="*/ 2 h 20"/>
                  <a:gd name="T18" fmla="*/ 8 w 36"/>
                  <a:gd name="T1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0">
                    <a:moveTo>
                      <a:pt x="8" y="0"/>
                    </a:moveTo>
                    <a:cubicBezTo>
                      <a:pt x="6" y="0"/>
                      <a:pt x="4" y="1"/>
                      <a:pt x="2" y="3"/>
                    </a:cubicBezTo>
                    <a:cubicBezTo>
                      <a:pt x="0" y="6"/>
                      <a:pt x="1" y="11"/>
                      <a:pt x="4" y="13"/>
                    </a:cubicBezTo>
                    <a:cubicBezTo>
                      <a:pt x="14" y="20"/>
                      <a:pt x="14" y="20"/>
                      <a:pt x="14" y="20"/>
                    </a:cubicBezTo>
                    <a:cubicBezTo>
                      <a:pt x="19" y="19"/>
                      <a:pt x="25" y="18"/>
                      <a:pt x="32" y="18"/>
                    </a:cubicBezTo>
                    <a:cubicBezTo>
                      <a:pt x="32" y="18"/>
                      <a:pt x="32" y="18"/>
                      <a:pt x="32" y="18"/>
                    </a:cubicBezTo>
                    <a:cubicBezTo>
                      <a:pt x="32" y="18"/>
                      <a:pt x="32" y="18"/>
                      <a:pt x="33" y="18"/>
                    </a:cubicBezTo>
                    <a:cubicBezTo>
                      <a:pt x="34" y="18"/>
                      <a:pt x="35" y="18"/>
                      <a:pt x="36" y="19"/>
                    </a:cubicBezTo>
                    <a:cubicBezTo>
                      <a:pt x="12" y="2"/>
                      <a:pt x="12" y="2"/>
                      <a:pt x="12" y="2"/>
                    </a:cubicBezTo>
                    <a:cubicBezTo>
                      <a:pt x="11" y="1"/>
                      <a:pt x="9" y="0"/>
                      <a:pt x="8"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32" name="Freeform 24">
                <a:extLst>
                  <a:ext uri="{FF2B5EF4-FFF2-40B4-BE49-F238E27FC236}">
                    <a16:creationId xmlns:a16="http://schemas.microsoft.com/office/drawing/2014/main" id="{38E28210-75E4-4E79-9C30-CCF91345AEC5}"/>
                  </a:ext>
                </a:extLst>
              </p:cNvPr>
              <p:cNvSpPr>
                <a:spLocks/>
              </p:cNvSpPr>
              <p:nvPr/>
            </p:nvSpPr>
            <p:spPr bwMode="auto">
              <a:xfrm>
                <a:off x="4357688" y="2179638"/>
                <a:ext cx="134938" cy="74613"/>
              </a:xfrm>
              <a:custGeom>
                <a:avLst/>
                <a:gdLst>
                  <a:gd name="T0" fmla="*/ 8 w 36"/>
                  <a:gd name="T1" fmla="*/ 0 h 20"/>
                  <a:gd name="T2" fmla="*/ 2 w 36"/>
                  <a:gd name="T3" fmla="*/ 3 h 20"/>
                  <a:gd name="T4" fmla="*/ 4 w 36"/>
                  <a:gd name="T5" fmla="*/ 13 h 20"/>
                  <a:gd name="T6" fmla="*/ 14 w 36"/>
                  <a:gd name="T7" fmla="*/ 20 h 20"/>
                  <a:gd name="T8" fmla="*/ 32 w 36"/>
                  <a:gd name="T9" fmla="*/ 18 h 20"/>
                  <a:gd name="T10" fmla="*/ 32 w 36"/>
                  <a:gd name="T11" fmla="*/ 18 h 20"/>
                  <a:gd name="T12" fmla="*/ 33 w 36"/>
                  <a:gd name="T13" fmla="*/ 18 h 20"/>
                  <a:gd name="T14" fmla="*/ 36 w 36"/>
                  <a:gd name="T15" fmla="*/ 19 h 20"/>
                  <a:gd name="T16" fmla="*/ 12 w 36"/>
                  <a:gd name="T17" fmla="*/ 2 h 20"/>
                  <a:gd name="T18" fmla="*/ 8 w 36"/>
                  <a:gd name="T1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0">
                    <a:moveTo>
                      <a:pt x="8" y="0"/>
                    </a:moveTo>
                    <a:cubicBezTo>
                      <a:pt x="6" y="0"/>
                      <a:pt x="4" y="1"/>
                      <a:pt x="2" y="3"/>
                    </a:cubicBezTo>
                    <a:cubicBezTo>
                      <a:pt x="0" y="6"/>
                      <a:pt x="1" y="11"/>
                      <a:pt x="4" y="13"/>
                    </a:cubicBezTo>
                    <a:cubicBezTo>
                      <a:pt x="14" y="20"/>
                      <a:pt x="14" y="20"/>
                      <a:pt x="14" y="20"/>
                    </a:cubicBezTo>
                    <a:cubicBezTo>
                      <a:pt x="19" y="19"/>
                      <a:pt x="25" y="18"/>
                      <a:pt x="32" y="18"/>
                    </a:cubicBezTo>
                    <a:cubicBezTo>
                      <a:pt x="32" y="18"/>
                      <a:pt x="32" y="18"/>
                      <a:pt x="32" y="18"/>
                    </a:cubicBezTo>
                    <a:cubicBezTo>
                      <a:pt x="32" y="18"/>
                      <a:pt x="32" y="18"/>
                      <a:pt x="33" y="18"/>
                    </a:cubicBezTo>
                    <a:cubicBezTo>
                      <a:pt x="34" y="18"/>
                      <a:pt x="35" y="18"/>
                      <a:pt x="36" y="19"/>
                    </a:cubicBezTo>
                    <a:cubicBezTo>
                      <a:pt x="12" y="2"/>
                      <a:pt x="12" y="2"/>
                      <a:pt x="12" y="2"/>
                    </a:cubicBezTo>
                    <a:cubicBezTo>
                      <a:pt x="11" y="1"/>
                      <a:pt x="9" y="0"/>
                      <a:pt x="8" y="0"/>
                    </a:cubicBezTo>
                  </a:path>
                </a:pathLst>
              </a:custGeom>
              <a:solidFill>
                <a:srgbClr val="00BCE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33" name="Freeform 25">
                <a:extLst>
                  <a:ext uri="{FF2B5EF4-FFF2-40B4-BE49-F238E27FC236}">
                    <a16:creationId xmlns:a16="http://schemas.microsoft.com/office/drawing/2014/main" id="{0031CC46-E1E3-4709-9E7A-1AB7D6FFEB6B}"/>
                  </a:ext>
                </a:extLst>
              </p:cNvPr>
              <p:cNvSpPr>
                <a:spLocks noEditPoints="1"/>
              </p:cNvSpPr>
              <p:nvPr/>
            </p:nvSpPr>
            <p:spPr bwMode="auto">
              <a:xfrm>
                <a:off x="4410075" y="2247901"/>
                <a:ext cx="82550" cy="30163"/>
              </a:xfrm>
              <a:custGeom>
                <a:avLst/>
                <a:gdLst>
                  <a:gd name="T0" fmla="*/ 19 w 22"/>
                  <a:gd name="T1" fmla="*/ 0 h 8"/>
                  <a:gd name="T2" fmla="*/ 22 w 22"/>
                  <a:gd name="T3" fmla="*/ 1 h 8"/>
                  <a:gd name="T4" fmla="*/ 22 w 22"/>
                  <a:gd name="T5" fmla="*/ 1 h 8"/>
                  <a:gd name="T6" fmla="*/ 19 w 22"/>
                  <a:gd name="T7" fmla="*/ 0 h 8"/>
                  <a:gd name="T8" fmla="*/ 18 w 22"/>
                  <a:gd name="T9" fmla="*/ 0 h 8"/>
                  <a:gd name="T10" fmla="*/ 0 w 22"/>
                  <a:gd name="T11" fmla="*/ 2 h 8"/>
                  <a:gd name="T12" fmla="*/ 8 w 22"/>
                  <a:gd name="T13" fmla="*/ 8 h 8"/>
                  <a:gd name="T14" fmla="*/ 12 w 22"/>
                  <a:gd name="T15" fmla="*/ 3 h 8"/>
                  <a:gd name="T16" fmla="*/ 18 w 22"/>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8">
                    <a:moveTo>
                      <a:pt x="19" y="0"/>
                    </a:moveTo>
                    <a:cubicBezTo>
                      <a:pt x="20" y="0"/>
                      <a:pt x="21" y="1"/>
                      <a:pt x="22" y="1"/>
                    </a:cubicBezTo>
                    <a:cubicBezTo>
                      <a:pt x="22" y="1"/>
                      <a:pt x="22" y="1"/>
                      <a:pt x="22" y="1"/>
                    </a:cubicBezTo>
                    <a:cubicBezTo>
                      <a:pt x="21" y="1"/>
                      <a:pt x="20" y="0"/>
                      <a:pt x="19" y="0"/>
                    </a:cubicBezTo>
                    <a:moveTo>
                      <a:pt x="18" y="0"/>
                    </a:moveTo>
                    <a:cubicBezTo>
                      <a:pt x="11" y="0"/>
                      <a:pt x="5" y="1"/>
                      <a:pt x="0" y="2"/>
                    </a:cubicBezTo>
                    <a:cubicBezTo>
                      <a:pt x="8" y="8"/>
                      <a:pt x="8" y="8"/>
                      <a:pt x="8" y="8"/>
                    </a:cubicBezTo>
                    <a:cubicBezTo>
                      <a:pt x="12" y="3"/>
                      <a:pt x="12" y="3"/>
                      <a:pt x="12" y="3"/>
                    </a:cubicBezTo>
                    <a:cubicBezTo>
                      <a:pt x="14" y="1"/>
                      <a:pt x="16" y="0"/>
                      <a:pt x="18"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34" name="Freeform 26">
                <a:extLst>
                  <a:ext uri="{FF2B5EF4-FFF2-40B4-BE49-F238E27FC236}">
                    <a16:creationId xmlns:a16="http://schemas.microsoft.com/office/drawing/2014/main" id="{0715021B-1024-4D0D-898D-E765EF23B799}"/>
                  </a:ext>
                </a:extLst>
              </p:cNvPr>
              <p:cNvSpPr>
                <a:spLocks noEditPoints="1"/>
              </p:cNvSpPr>
              <p:nvPr/>
            </p:nvSpPr>
            <p:spPr bwMode="auto">
              <a:xfrm>
                <a:off x="4410075" y="2232026"/>
                <a:ext cx="82550" cy="46038"/>
              </a:xfrm>
              <a:custGeom>
                <a:avLst/>
                <a:gdLst>
                  <a:gd name="T0" fmla="*/ 19 w 22"/>
                  <a:gd name="T1" fmla="*/ 4 h 12"/>
                  <a:gd name="T2" fmla="*/ 22 w 22"/>
                  <a:gd name="T3" fmla="*/ 5 h 12"/>
                  <a:gd name="T4" fmla="*/ 22 w 22"/>
                  <a:gd name="T5" fmla="*/ 5 h 12"/>
                  <a:gd name="T6" fmla="*/ 19 w 22"/>
                  <a:gd name="T7" fmla="*/ 4 h 12"/>
                  <a:gd name="T8" fmla="*/ 18 w 22"/>
                  <a:gd name="T9" fmla="*/ 4 h 12"/>
                  <a:gd name="T10" fmla="*/ 0 w 22"/>
                  <a:gd name="T11" fmla="*/ 6 h 12"/>
                  <a:gd name="T12" fmla="*/ 8 w 22"/>
                  <a:gd name="T13" fmla="*/ 12 h 12"/>
                  <a:gd name="T14" fmla="*/ 12 w 22"/>
                  <a:gd name="T15" fmla="*/ 7 h 12"/>
                  <a:gd name="T16" fmla="*/ 18 w 22"/>
                  <a:gd name="T1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2">
                    <a:moveTo>
                      <a:pt x="19" y="4"/>
                    </a:moveTo>
                    <a:cubicBezTo>
                      <a:pt x="20" y="4"/>
                      <a:pt x="21" y="5"/>
                      <a:pt x="22" y="5"/>
                    </a:cubicBezTo>
                    <a:cubicBezTo>
                      <a:pt x="22" y="5"/>
                      <a:pt x="22" y="5"/>
                      <a:pt x="22" y="5"/>
                    </a:cubicBezTo>
                    <a:cubicBezTo>
                      <a:pt x="21" y="5"/>
                      <a:pt x="20" y="4"/>
                      <a:pt x="19" y="4"/>
                    </a:cubicBezTo>
                    <a:moveTo>
                      <a:pt x="18" y="4"/>
                    </a:moveTo>
                    <a:cubicBezTo>
                      <a:pt x="11" y="2"/>
                      <a:pt x="4" y="3"/>
                      <a:pt x="0" y="6"/>
                    </a:cubicBezTo>
                    <a:cubicBezTo>
                      <a:pt x="8" y="0"/>
                      <a:pt x="8" y="12"/>
                      <a:pt x="8" y="12"/>
                    </a:cubicBezTo>
                    <a:cubicBezTo>
                      <a:pt x="12" y="7"/>
                      <a:pt x="12" y="7"/>
                      <a:pt x="12" y="7"/>
                    </a:cubicBezTo>
                    <a:cubicBezTo>
                      <a:pt x="14" y="5"/>
                      <a:pt x="16" y="4"/>
                      <a:pt x="18" y="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35" name="Freeform 27">
                <a:extLst>
                  <a:ext uri="{FF2B5EF4-FFF2-40B4-BE49-F238E27FC236}">
                    <a16:creationId xmlns:a16="http://schemas.microsoft.com/office/drawing/2014/main" id="{D461D35D-EBBD-4886-B7E6-35E54C688B55}"/>
                  </a:ext>
                </a:extLst>
              </p:cNvPr>
              <p:cNvSpPr>
                <a:spLocks/>
              </p:cNvSpPr>
              <p:nvPr/>
            </p:nvSpPr>
            <p:spPr bwMode="auto">
              <a:xfrm>
                <a:off x="4384675" y="2292351"/>
                <a:ext cx="112713" cy="96838"/>
              </a:xfrm>
              <a:custGeom>
                <a:avLst/>
                <a:gdLst>
                  <a:gd name="T0" fmla="*/ 30 w 30"/>
                  <a:gd name="T1" fmla="*/ 0 h 26"/>
                  <a:gd name="T2" fmla="*/ 25 w 30"/>
                  <a:gd name="T3" fmla="*/ 2 h 26"/>
                  <a:gd name="T4" fmla="*/ 10 w 30"/>
                  <a:gd name="T5" fmla="*/ 4 h 26"/>
                  <a:gd name="T6" fmla="*/ 2 w 30"/>
                  <a:gd name="T7" fmla="*/ 15 h 26"/>
                  <a:gd name="T8" fmla="*/ 3 w 30"/>
                  <a:gd name="T9" fmla="*/ 25 h 26"/>
                  <a:gd name="T10" fmla="*/ 8 w 30"/>
                  <a:gd name="T11" fmla="*/ 26 h 26"/>
                  <a:gd name="T12" fmla="*/ 13 w 30"/>
                  <a:gd name="T13" fmla="*/ 23 h 26"/>
                  <a:gd name="T14" fmla="*/ 30 w 30"/>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30" y="0"/>
                    </a:moveTo>
                    <a:cubicBezTo>
                      <a:pt x="29" y="1"/>
                      <a:pt x="27" y="2"/>
                      <a:pt x="25" y="2"/>
                    </a:cubicBezTo>
                    <a:cubicBezTo>
                      <a:pt x="20" y="2"/>
                      <a:pt x="15" y="3"/>
                      <a:pt x="10" y="4"/>
                    </a:cubicBezTo>
                    <a:cubicBezTo>
                      <a:pt x="2" y="15"/>
                      <a:pt x="2" y="15"/>
                      <a:pt x="2" y="15"/>
                    </a:cubicBezTo>
                    <a:cubicBezTo>
                      <a:pt x="0" y="18"/>
                      <a:pt x="0" y="22"/>
                      <a:pt x="3" y="25"/>
                    </a:cubicBezTo>
                    <a:cubicBezTo>
                      <a:pt x="5" y="26"/>
                      <a:pt x="6" y="26"/>
                      <a:pt x="8" y="26"/>
                    </a:cubicBezTo>
                    <a:cubicBezTo>
                      <a:pt x="10" y="26"/>
                      <a:pt x="12" y="25"/>
                      <a:pt x="13" y="23"/>
                    </a:cubicBezTo>
                    <a:cubicBezTo>
                      <a:pt x="30" y="0"/>
                      <a:pt x="30" y="0"/>
                      <a:pt x="3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36" name="Freeform 28">
                <a:extLst>
                  <a:ext uri="{FF2B5EF4-FFF2-40B4-BE49-F238E27FC236}">
                    <a16:creationId xmlns:a16="http://schemas.microsoft.com/office/drawing/2014/main" id="{3F3EA46C-BD5C-41A1-9F68-440F996EBAEF}"/>
                  </a:ext>
                </a:extLst>
              </p:cNvPr>
              <p:cNvSpPr>
                <a:spLocks/>
              </p:cNvSpPr>
              <p:nvPr/>
            </p:nvSpPr>
            <p:spPr bwMode="auto">
              <a:xfrm>
                <a:off x="4384675" y="2292351"/>
                <a:ext cx="112713" cy="96838"/>
              </a:xfrm>
              <a:custGeom>
                <a:avLst/>
                <a:gdLst>
                  <a:gd name="T0" fmla="*/ 30 w 30"/>
                  <a:gd name="T1" fmla="*/ 0 h 26"/>
                  <a:gd name="T2" fmla="*/ 25 w 30"/>
                  <a:gd name="T3" fmla="*/ 2 h 26"/>
                  <a:gd name="T4" fmla="*/ 10 w 30"/>
                  <a:gd name="T5" fmla="*/ 4 h 26"/>
                  <a:gd name="T6" fmla="*/ 2 w 30"/>
                  <a:gd name="T7" fmla="*/ 15 h 26"/>
                  <a:gd name="T8" fmla="*/ 3 w 30"/>
                  <a:gd name="T9" fmla="*/ 25 h 26"/>
                  <a:gd name="T10" fmla="*/ 8 w 30"/>
                  <a:gd name="T11" fmla="*/ 26 h 26"/>
                  <a:gd name="T12" fmla="*/ 13 w 30"/>
                  <a:gd name="T13" fmla="*/ 23 h 26"/>
                  <a:gd name="T14" fmla="*/ 30 w 30"/>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30" y="0"/>
                    </a:moveTo>
                    <a:cubicBezTo>
                      <a:pt x="29" y="1"/>
                      <a:pt x="27" y="2"/>
                      <a:pt x="25" y="2"/>
                    </a:cubicBezTo>
                    <a:cubicBezTo>
                      <a:pt x="20" y="2"/>
                      <a:pt x="15" y="3"/>
                      <a:pt x="10" y="4"/>
                    </a:cubicBezTo>
                    <a:cubicBezTo>
                      <a:pt x="2" y="15"/>
                      <a:pt x="2" y="15"/>
                      <a:pt x="2" y="15"/>
                    </a:cubicBezTo>
                    <a:cubicBezTo>
                      <a:pt x="0" y="18"/>
                      <a:pt x="0" y="22"/>
                      <a:pt x="3" y="25"/>
                    </a:cubicBezTo>
                    <a:cubicBezTo>
                      <a:pt x="5" y="26"/>
                      <a:pt x="6" y="26"/>
                      <a:pt x="8" y="26"/>
                    </a:cubicBezTo>
                    <a:cubicBezTo>
                      <a:pt x="10" y="26"/>
                      <a:pt x="12" y="25"/>
                      <a:pt x="13" y="23"/>
                    </a:cubicBezTo>
                    <a:cubicBezTo>
                      <a:pt x="30" y="0"/>
                      <a:pt x="30" y="0"/>
                      <a:pt x="30" y="0"/>
                    </a:cubicBezTo>
                  </a:path>
                </a:pathLst>
              </a:custGeom>
              <a:solidFill>
                <a:srgbClr val="00BCE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37" name="Freeform 29">
                <a:extLst>
                  <a:ext uri="{FF2B5EF4-FFF2-40B4-BE49-F238E27FC236}">
                    <a16:creationId xmlns:a16="http://schemas.microsoft.com/office/drawing/2014/main" id="{A0F394E5-0001-4E92-87B6-BF86DA777FAE}"/>
                  </a:ext>
                </a:extLst>
              </p:cNvPr>
              <p:cNvSpPr>
                <a:spLocks/>
              </p:cNvSpPr>
              <p:nvPr/>
            </p:nvSpPr>
            <p:spPr bwMode="auto">
              <a:xfrm>
                <a:off x="4421188" y="2278063"/>
                <a:ext cx="79375" cy="28575"/>
              </a:xfrm>
              <a:custGeom>
                <a:avLst/>
                <a:gdLst>
                  <a:gd name="T0" fmla="*/ 5 w 21"/>
                  <a:gd name="T1" fmla="*/ 0 h 8"/>
                  <a:gd name="T2" fmla="*/ 0 w 21"/>
                  <a:gd name="T3" fmla="*/ 8 h 8"/>
                  <a:gd name="T4" fmla="*/ 15 w 21"/>
                  <a:gd name="T5" fmla="*/ 6 h 8"/>
                  <a:gd name="T6" fmla="*/ 20 w 21"/>
                  <a:gd name="T7" fmla="*/ 4 h 8"/>
                  <a:gd name="T8" fmla="*/ 21 w 21"/>
                  <a:gd name="T9" fmla="*/ 3 h 8"/>
                  <a:gd name="T10" fmla="*/ 15 w 21"/>
                  <a:gd name="T11" fmla="*/ 6 h 8"/>
                  <a:gd name="T12" fmla="*/ 11 w 21"/>
                  <a:gd name="T13" fmla="*/ 5 h 8"/>
                  <a:gd name="T14" fmla="*/ 5 w 21"/>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8">
                    <a:moveTo>
                      <a:pt x="5" y="0"/>
                    </a:moveTo>
                    <a:cubicBezTo>
                      <a:pt x="0" y="8"/>
                      <a:pt x="0" y="8"/>
                      <a:pt x="0" y="8"/>
                    </a:cubicBezTo>
                    <a:cubicBezTo>
                      <a:pt x="5" y="7"/>
                      <a:pt x="10" y="6"/>
                      <a:pt x="15" y="6"/>
                    </a:cubicBezTo>
                    <a:cubicBezTo>
                      <a:pt x="17" y="6"/>
                      <a:pt x="19" y="5"/>
                      <a:pt x="20" y="4"/>
                    </a:cubicBezTo>
                    <a:cubicBezTo>
                      <a:pt x="21" y="3"/>
                      <a:pt x="21" y="3"/>
                      <a:pt x="21" y="3"/>
                    </a:cubicBezTo>
                    <a:cubicBezTo>
                      <a:pt x="20" y="5"/>
                      <a:pt x="17" y="6"/>
                      <a:pt x="15" y="6"/>
                    </a:cubicBezTo>
                    <a:cubicBezTo>
                      <a:pt x="14" y="6"/>
                      <a:pt x="12" y="6"/>
                      <a:pt x="11" y="5"/>
                    </a:cubicBezTo>
                    <a:cubicBezTo>
                      <a:pt x="5" y="0"/>
                      <a:pt x="5" y="0"/>
                      <a:pt x="5"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38" name="Freeform 30">
                <a:extLst>
                  <a:ext uri="{FF2B5EF4-FFF2-40B4-BE49-F238E27FC236}">
                    <a16:creationId xmlns:a16="http://schemas.microsoft.com/office/drawing/2014/main" id="{718597AA-36E5-4B39-A883-154CC06A3326}"/>
                  </a:ext>
                </a:extLst>
              </p:cNvPr>
              <p:cNvSpPr>
                <a:spLocks/>
              </p:cNvSpPr>
              <p:nvPr/>
            </p:nvSpPr>
            <p:spPr bwMode="auto">
              <a:xfrm>
                <a:off x="4421188" y="2278063"/>
                <a:ext cx="79375" cy="28575"/>
              </a:xfrm>
              <a:custGeom>
                <a:avLst/>
                <a:gdLst>
                  <a:gd name="T0" fmla="*/ 5 w 21"/>
                  <a:gd name="T1" fmla="*/ 0 h 8"/>
                  <a:gd name="T2" fmla="*/ 0 w 21"/>
                  <a:gd name="T3" fmla="*/ 8 h 8"/>
                  <a:gd name="T4" fmla="*/ 15 w 21"/>
                  <a:gd name="T5" fmla="*/ 6 h 8"/>
                  <a:gd name="T6" fmla="*/ 20 w 21"/>
                  <a:gd name="T7" fmla="*/ 4 h 8"/>
                  <a:gd name="T8" fmla="*/ 21 w 21"/>
                  <a:gd name="T9" fmla="*/ 3 h 8"/>
                  <a:gd name="T10" fmla="*/ 15 w 21"/>
                  <a:gd name="T11" fmla="*/ 6 h 8"/>
                  <a:gd name="T12" fmla="*/ 11 w 21"/>
                  <a:gd name="T13" fmla="*/ 5 h 8"/>
                  <a:gd name="T14" fmla="*/ 5 w 21"/>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8">
                    <a:moveTo>
                      <a:pt x="5" y="0"/>
                    </a:moveTo>
                    <a:cubicBezTo>
                      <a:pt x="0" y="8"/>
                      <a:pt x="0" y="8"/>
                      <a:pt x="0" y="8"/>
                    </a:cubicBezTo>
                    <a:cubicBezTo>
                      <a:pt x="5" y="7"/>
                      <a:pt x="10" y="6"/>
                      <a:pt x="15" y="6"/>
                    </a:cubicBezTo>
                    <a:cubicBezTo>
                      <a:pt x="17" y="6"/>
                      <a:pt x="19" y="5"/>
                      <a:pt x="20" y="4"/>
                    </a:cubicBezTo>
                    <a:cubicBezTo>
                      <a:pt x="21" y="3"/>
                      <a:pt x="21" y="3"/>
                      <a:pt x="21" y="3"/>
                    </a:cubicBezTo>
                    <a:cubicBezTo>
                      <a:pt x="20" y="5"/>
                      <a:pt x="17" y="6"/>
                      <a:pt x="15" y="6"/>
                    </a:cubicBezTo>
                    <a:cubicBezTo>
                      <a:pt x="14" y="6"/>
                      <a:pt x="12" y="6"/>
                      <a:pt x="11" y="5"/>
                    </a:cubicBezTo>
                    <a:cubicBezTo>
                      <a:pt x="5" y="0"/>
                      <a:pt x="5" y="0"/>
                      <a:pt x="5"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39" name="Freeform 31">
                <a:extLst>
                  <a:ext uri="{FF2B5EF4-FFF2-40B4-BE49-F238E27FC236}">
                    <a16:creationId xmlns:a16="http://schemas.microsoft.com/office/drawing/2014/main" id="{34AE808D-FBF7-4E00-9D4F-8CFC445CF7DC}"/>
                  </a:ext>
                </a:extLst>
              </p:cNvPr>
              <p:cNvSpPr>
                <a:spLocks/>
              </p:cNvSpPr>
              <p:nvPr/>
            </p:nvSpPr>
            <p:spPr bwMode="auto">
              <a:xfrm>
                <a:off x="4445000" y="2247901"/>
                <a:ext cx="63500" cy="52388"/>
              </a:xfrm>
              <a:custGeom>
                <a:avLst/>
                <a:gdLst>
                  <a:gd name="T0" fmla="*/ 10 w 17"/>
                  <a:gd name="T1" fmla="*/ 0 h 14"/>
                  <a:gd name="T2" fmla="*/ 9 w 17"/>
                  <a:gd name="T3" fmla="*/ 0 h 14"/>
                  <a:gd name="T4" fmla="*/ 4 w 17"/>
                  <a:gd name="T5" fmla="*/ 3 h 14"/>
                  <a:gd name="T6" fmla="*/ 0 w 17"/>
                  <a:gd name="T7" fmla="*/ 9 h 14"/>
                  <a:gd name="T8" fmla="*/ 6 w 17"/>
                  <a:gd name="T9" fmla="*/ 13 h 14"/>
                  <a:gd name="T10" fmla="*/ 10 w 17"/>
                  <a:gd name="T11" fmla="*/ 14 h 14"/>
                  <a:gd name="T12" fmla="*/ 16 w 17"/>
                  <a:gd name="T13" fmla="*/ 11 h 14"/>
                  <a:gd name="T14" fmla="*/ 16 w 17"/>
                  <a:gd name="T15" fmla="*/ 11 h 14"/>
                  <a:gd name="T16" fmla="*/ 17 w 17"/>
                  <a:gd name="T17" fmla="*/ 7 h 14"/>
                  <a:gd name="T18" fmla="*/ 14 w 17"/>
                  <a:gd name="T19" fmla="*/ 2 h 14"/>
                  <a:gd name="T20" fmla="*/ 14 w 17"/>
                  <a:gd name="T21" fmla="*/ 2 h 14"/>
                  <a:gd name="T22" fmla="*/ 10 w 17"/>
                  <a:gd name="T23" fmla="*/ 0 h 14"/>
                  <a:gd name="T24" fmla="*/ 10 w 17"/>
                  <a:gd name="T2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14">
                    <a:moveTo>
                      <a:pt x="10" y="0"/>
                    </a:moveTo>
                    <a:cubicBezTo>
                      <a:pt x="10" y="0"/>
                      <a:pt x="10" y="0"/>
                      <a:pt x="9" y="0"/>
                    </a:cubicBezTo>
                    <a:cubicBezTo>
                      <a:pt x="8" y="0"/>
                      <a:pt x="6" y="1"/>
                      <a:pt x="4" y="3"/>
                    </a:cubicBezTo>
                    <a:cubicBezTo>
                      <a:pt x="0" y="9"/>
                      <a:pt x="0" y="9"/>
                      <a:pt x="0" y="9"/>
                    </a:cubicBezTo>
                    <a:cubicBezTo>
                      <a:pt x="6" y="13"/>
                      <a:pt x="6" y="13"/>
                      <a:pt x="6" y="13"/>
                    </a:cubicBezTo>
                    <a:cubicBezTo>
                      <a:pt x="7" y="14"/>
                      <a:pt x="9" y="14"/>
                      <a:pt x="10" y="14"/>
                    </a:cubicBezTo>
                    <a:cubicBezTo>
                      <a:pt x="12" y="14"/>
                      <a:pt x="14" y="13"/>
                      <a:pt x="16" y="11"/>
                    </a:cubicBezTo>
                    <a:cubicBezTo>
                      <a:pt x="16" y="11"/>
                      <a:pt x="16" y="11"/>
                      <a:pt x="16" y="11"/>
                    </a:cubicBezTo>
                    <a:cubicBezTo>
                      <a:pt x="16" y="10"/>
                      <a:pt x="17" y="9"/>
                      <a:pt x="17" y="7"/>
                    </a:cubicBezTo>
                    <a:cubicBezTo>
                      <a:pt x="17" y="5"/>
                      <a:pt x="16" y="3"/>
                      <a:pt x="14" y="2"/>
                    </a:cubicBezTo>
                    <a:cubicBezTo>
                      <a:pt x="14" y="2"/>
                      <a:pt x="14" y="2"/>
                      <a:pt x="14" y="2"/>
                    </a:cubicBezTo>
                    <a:cubicBezTo>
                      <a:pt x="13" y="1"/>
                      <a:pt x="12" y="0"/>
                      <a:pt x="10" y="0"/>
                    </a:cubicBezTo>
                    <a:cubicBezTo>
                      <a:pt x="10" y="0"/>
                      <a:pt x="10" y="0"/>
                      <a:pt x="1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40" name="Freeform 32">
                <a:extLst>
                  <a:ext uri="{FF2B5EF4-FFF2-40B4-BE49-F238E27FC236}">
                    <a16:creationId xmlns:a16="http://schemas.microsoft.com/office/drawing/2014/main" id="{41D30991-DB79-4DB7-99DB-9383F50F4CDC}"/>
                  </a:ext>
                </a:extLst>
              </p:cNvPr>
              <p:cNvSpPr>
                <a:spLocks/>
              </p:cNvSpPr>
              <p:nvPr/>
            </p:nvSpPr>
            <p:spPr bwMode="auto">
              <a:xfrm>
                <a:off x="4429125" y="2247901"/>
                <a:ext cx="79375" cy="52388"/>
              </a:xfrm>
              <a:custGeom>
                <a:avLst/>
                <a:gdLst>
                  <a:gd name="T0" fmla="*/ 12 w 21"/>
                  <a:gd name="T1" fmla="*/ 0 h 14"/>
                  <a:gd name="T2" fmla="*/ 12 w 21"/>
                  <a:gd name="T3" fmla="*/ 0 h 14"/>
                  <a:gd name="T4" fmla="*/ 5 w 21"/>
                  <a:gd name="T5" fmla="*/ 3 h 14"/>
                  <a:gd name="T6" fmla="*/ 0 w 21"/>
                  <a:gd name="T7" fmla="*/ 9 h 14"/>
                  <a:gd name="T8" fmla="*/ 7 w 21"/>
                  <a:gd name="T9" fmla="*/ 13 h 14"/>
                  <a:gd name="T10" fmla="*/ 12 w 21"/>
                  <a:gd name="T11" fmla="*/ 14 h 14"/>
                  <a:gd name="T12" fmla="*/ 19 w 21"/>
                  <a:gd name="T13" fmla="*/ 11 h 14"/>
                  <a:gd name="T14" fmla="*/ 19 w 21"/>
                  <a:gd name="T15" fmla="*/ 11 h 14"/>
                  <a:gd name="T16" fmla="*/ 21 w 21"/>
                  <a:gd name="T17" fmla="*/ 7 h 14"/>
                  <a:gd name="T18" fmla="*/ 17 w 21"/>
                  <a:gd name="T19" fmla="*/ 1 h 14"/>
                  <a:gd name="T20" fmla="*/ 17 w 21"/>
                  <a:gd name="T21" fmla="*/ 1 h 14"/>
                  <a:gd name="T22" fmla="*/ 13 w 21"/>
                  <a:gd name="T23" fmla="*/ 0 h 14"/>
                  <a:gd name="T24" fmla="*/ 12 w 21"/>
                  <a:gd name="T2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14">
                    <a:moveTo>
                      <a:pt x="12" y="0"/>
                    </a:moveTo>
                    <a:cubicBezTo>
                      <a:pt x="12" y="0"/>
                      <a:pt x="12" y="0"/>
                      <a:pt x="12" y="0"/>
                    </a:cubicBezTo>
                    <a:cubicBezTo>
                      <a:pt x="9" y="0"/>
                      <a:pt x="7" y="1"/>
                      <a:pt x="5" y="3"/>
                    </a:cubicBezTo>
                    <a:cubicBezTo>
                      <a:pt x="0" y="9"/>
                      <a:pt x="0" y="9"/>
                      <a:pt x="0" y="9"/>
                    </a:cubicBezTo>
                    <a:cubicBezTo>
                      <a:pt x="7" y="13"/>
                      <a:pt x="7" y="13"/>
                      <a:pt x="7" y="13"/>
                    </a:cubicBezTo>
                    <a:cubicBezTo>
                      <a:pt x="9" y="14"/>
                      <a:pt x="10" y="14"/>
                      <a:pt x="12" y="14"/>
                    </a:cubicBezTo>
                    <a:cubicBezTo>
                      <a:pt x="15" y="14"/>
                      <a:pt x="18" y="13"/>
                      <a:pt x="19" y="11"/>
                    </a:cubicBezTo>
                    <a:cubicBezTo>
                      <a:pt x="19" y="11"/>
                      <a:pt x="19" y="11"/>
                      <a:pt x="19" y="11"/>
                    </a:cubicBezTo>
                    <a:cubicBezTo>
                      <a:pt x="20" y="10"/>
                      <a:pt x="21" y="9"/>
                      <a:pt x="21" y="7"/>
                    </a:cubicBezTo>
                    <a:cubicBezTo>
                      <a:pt x="21" y="5"/>
                      <a:pt x="20" y="3"/>
                      <a:pt x="17" y="1"/>
                    </a:cubicBezTo>
                    <a:cubicBezTo>
                      <a:pt x="17" y="1"/>
                      <a:pt x="17" y="1"/>
                      <a:pt x="17" y="1"/>
                    </a:cubicBezTo>
                    <a:cubicBezTo>
                      <a:pt x="16" y="0"/>
                      <a:pt x="14" y="0"/>
                      <a:pt x="13" y="0"/>
                    </a:cubicBezTo>
                    <a:cubicBezTo>
                      <a:pt x="13" y="0"/>
                      <a:pt x="12" y="0"/>
                      <a:pt x="12" y="0"/>
                    </a:cubicBezTo>
                  </a:path>
                </a:pathLst>
              </a:custGeom>
              <a:solidFill>
                <a:srgbClr val="00BCE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41" name="Freeform 33">
                <a:extLst>
                  <a:ext uri="{FF2B5EF4-FFF2-40B4-BE49-F238E27FC236}">
                    <a16:creationId xmlns:a16="http://schemas.microsoft.com/office/drawing/2014/main" id="{379E5F4A-140B-4703-8CB3-900591DA6686}"/>
                  </a:ext>
                </a:extLst>
              </p:cNvPr>
              <p:cNvSpPr>
                <a:spLocks/>
              </p:cNvSpPr>
              <p:nvPr/>
            </p:nvSpPr>
            <p:spPr bwMode="auto">
              <a:xfrm>
                <a:off x="4406900" y="2239963"/>
                <a:ext cx="90488" cy="74613"/>
              </a:xfrm>
              <a:custGeom>
                <a:avLst/>
                <a:gdLst>
                  <a:gd name="T0" fmla="*/ 10 w 24"/>
                  <a:gd name="T1" fmla="*/ 0 h 20"/>
                  <a:gd name="T2" fmla="*/ 0 w 24"/>
                  <a:gd name="T3" fmla="*/ 0 h 20"/>
                  <a:gd name="T4" fmla="*/ 1 w 24"/>
                  <a:gd name="T5" fmla="*/ 5 h 20"/>
                  <a:gd name="T6" fmla="*/ 3 w 24"/>
                  <a:gd name="T7" fmla="*/ 11 h 20"/>
                  <a:gd name="T8" fmla="*/ 3 w 24"/>
                  <a:gd name="T9" fmla="*/ 14 h 20"/>
                  <a:gd name="T10" fmla="*/ 3 w 24"/>
                  <a:gd name="T11" fmla="*/ 18 h 20"/>
                  <a:gd name="T12" fmla="*/ 5 w 24"/>
                  <a:gd name="T13" fmla="*/ 19 h 20"/>
                  <a:gd name="T14" fmla="*/ 9 w 24"/>
                  <a:gd name="T15" fmla="*/ 20 h 20"/>
                  <a:gd name="T16" fmla="*/ 15 w 24"/>
                  <a:gd name="T17" fmla="*/ 19 h 20"/>
                  <a:gd name="T18" fmla="*/ 19 w 24"/>
                  <a:gd name="T19" fmla="*/ 17 h 20"/>
                  <a:gd name="T20" fmla="*/ 23 w 24"/>
                  <a:gd name="T21" fmla="*/ 15 h 20"/>
                  <a:gd name="T22" fmla="*/ 24 w 24"/>
                  <a:gd name="T23" fmla="*/ 12 h 20"/>
                  <a:gd name="T24" fmla="*/ 23 w 24"/>
                  <a:gd name="T25" fmla="*/ 8 h 20"/>
                  <a:gd name="T26" fmla="*/ 22 w 24"/>
                  <a:gd name="T27" fmla="*/ 7 h 20"/>
                  <a:gd name="T28" fmla="*/ 19 w 24"/>
                  <a:gd name="T29" fmla="*/ 3 h 20"/>
                  <a:gd name="T30" fmla="*/ 18 w 24"/>
                  <a:gd name="T31" fmla="*/ 2 h 20"/>
                  <a:gd name="T32" fmla="*/ 10 w 24"/>
                  <a:gd name="T3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20">
                    <a:moveTo>
                      <a:pt x="10" y="0"/>
                    </a:moveTo>
                    <a:cubicBezTo>
                      <a:pt x="0" y="0"/>
                      <a:pt x="0" y="0"/>
                      <a:pt x="0" y="0"/>
                    </a:cubicBezTo>
                    <a:cubicBezTo>
                      <a:pt x="1" y="5"/>
                      <a:pt x="1" y="5"/>
                      <a:pt x="1" y="5"/>
                    </a:cubicBezTo>
                    <a:cubicBezTo>
                      <a:pt x="3" y="11"/>
                      <a:pt x="3" y="11"/>
                      <a:pt x="3" y="11"/>
                    </a:cubicBezTo>
                    <a:cubicBezTo>
                      <a:pt x="3" y="14"/>
                      <a:pt x="3" y="14"/>
                      <a:pt x="3" y="14"/>
                    </a:cubicBezTo>
                    <a:cubicBezTo>
                      <a:pt x="3" y="18"/>
                      <a:pt x="3" y="18"/>
                      <a:pt x="3" y="18"/>
                    </a:cubicBezTo>
                    <a:cubicBezTo>
                      <a:pt x="5" y="19"/>
                      <a:pt x="5" y="19"/>
                      <a:pt x="5" y="19"/>
                    </a:cubicBezTo>
                    <a:cubicBezTo>
                      <a:pt x="9" y="20"/>
                      <a:pt x="9" y="20"/>
                      <a:pt x="9" y="20"/>
                    </a:cubicBezTo>
                    <a:cubicBezTo>
                      <a:pt x="15" y="19"/>
                      <a:pt x="15" y="19"/>
                      <a:pt x="15" y="19"/>
                    </a:cubicBezTo>
                    <a:cubicBezTo>
                      <a:pt x="15" y="19"/>
                      <a:pt x="18" y="18"/>
                      <a:pt x="19" y="17"/>
                    </a:cubicBezTo>
                    <a:cubicBezTo>
                      <a:pt x="19" y="17"/>
                      <a:pt x="22" y="16"/>
                      <a:pt x="23" y="15"/>
                    </a:cubicBezTo>
                    <a:cubicBezTo>
                      <a:pt x="23" y="14"/>
                      <a:pt x="24" y="13"/>
                      <a:pt x="24" y="12"/>
                    </a:cubicBezTo>
                    <a:cubicBezTo>
                      <a:pt x="24" y="11"/>
                      <a:pt x="24" y="9"/>
                      <a:pt x="23" y="8"/>
                    </a:cubicBezTo>
                    <a:cubicBezTo>
                      <a:pt x="23" y="8"/>
                      <a:pt x="24" y="9"/>
                      <a:pt x="22" y="7"/>
                    </a:cubicBezTo>
                    <a:cubicBezTo>
                      <a:pt x="20" y="4"/>
                      <a:pt x="20" y="4"/>
                      <a:pt x="19" y="3"/>
                    </a:cubicBezTo>
                    <a:cubicBezTo>
                      <a:pt x="19" y="3"/>
                      <a:pt x="19" y="3"/>
                      <a:pt x="18" y="2"/>
                    </a:cubicBezTo>
                    <a:cubicBezTo>
                      <a:pt x="18" y="2"/>
                      <a:pt x="10" y="0"/>
                      <a:pt x="10" y="0"/>
                    </a:cubicBezTo>
                    <a:close/>
                  </a:path>
                </a:pathLst>
              </a:custGeom>
              <a:solidFill>
                <a:srgbClr val="00BCE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42" name="Freeform 34">
                <a:extLst>
                  <a:ext uri="{FF2B5EF4-FFF2-40B4-BE49-F238E27FC236}">
                    <a16:creationId xmlns:a16="http://schemas.microsoft.com/office/drawing/2014/main" id="{D9B04287-B1F4-46C3-8E9B-9631CD26F92E}"/>
                  </a:ext>
                </a:extLst>
              </p:cNvPr>
              <p:cNvSpPr>
                <a:spLocks noEditPoints="1"/>
              </p:cNvSpPr>
              <p:nvPr/>
            </p:nvSpPr>
            <p:spPr bwMode="auto">
              <a:xfrm>
                <a:off x="4632325" y="2622551"/>
                <a:ext cx="292100" cy="292100"/>
              </a:xfrm>
              <a:custGeom>
                <a:avLst/>
                <a:gdLst>
                  <a:gd name="T0" fmla="*/ 25 w 78"/>
                  <a:gd name="T1" fmla="*/ 76 h 78"/>
                  <a:gd name="T2" fmla="*/ 35 w 78"/>
                  <a:gd name="T3" fmla="*/ 73 h 78"/>
                  <a:gd name="T4" fmla="*/ 66 w 78"/>
                  <a:gd name="T5" fmla="*/ 47 h 78"/>
                  <a:gd name="T6" fmla="*/ 78 w 78"/>
                  <a:gd name="T7" fmla="*/ 7 h 78"/>
                  <a:gd name="T8" fmla="*/ 71 w 78"/>
                  <a:gd name="T9" fmla="*/ 0 h 78"/>
                  <a:gd name="T10" fmla="*/ 64 w 78"/>
                  <a:gd name="T11" fmla="*/ 7 h 78"/>
                  <a:gd name="T12" fmla="*/ 60 w 78"/>
                  <a:gd name="T13" fmla="*/ 30 h 78"/>
                  <a:gd name="T14" fmla="*/ 39 w 78"/>
                  <a:gd name="T15" fmla="*/ 55 h 78"/>
                  <a:gd name="T16" fmla="*/ 23 w 78"/>
                  <a:gd name="T17" fmla="*/ 62 h 78"/>
                  <a:gd name="T18" fmla="*/ 17 w 78"/>
                  <a:gd name="T19" fmla="*/ 70 h 78"/>
                  <a:gd name="T20" fmla="*/ 25 w 78"/>
                  <a:gd name="T21" fmla="*/ 76 h 78"/>
                  <a:gd name="T22" fmla="*/ 4 w 78"/>
                  <a:gd name="T23" fmla="*/ 78 h 78"/>
                  <a:gd name="T24" fmla="*/ 3 w 78"/>
                  <a:gd name="T25" fmla="*/ 77 h 78"/>
                  <a:gd name="T26" fmla="*/ 3 w 78"/>
                  <a:gd name="T27" fmla="*/ 77 h 78"/>
                  <a:gd name="T28" fmla="*/ 0 w 78"/>
                  <a:gd name="T29" fmla="*/ 72 h 78"/>
                  <a:gd name="T30" fmla="*/ 1 w 78"/>
                  <a:gd name="T31" fmla="*/ 67 h 78"/>
                  <a:gd name="T32" fmla="*/ 1 w 78"/>
                  <a:gd name="T33" fmla="*/ 67 h 78"/>
                  <a:gd name="T34" fmla="*/ 2 w 78"/>
                  <a:gd name="T35" fmla="*/ 67 h 78"/>
                  <a:gd name="T36" fmla="*/ 0 w 78"/>
                  <a:gd name="T37" fmla="*/ 72 h 78"/>
                  <a:gd name="T38" fmla="*/ 4 w 78"/>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78">
                    <a:moveTo>
                      <a:pt x="25" y="76"/>
                    </a:moveTo>
                    <a:cubicBezTo>
                      <a:pt x="29" y="75"/>
                      <a:pt x="32" y="74"/>
                      <a:pt x="35" y="73"/>
                    </a:cubicBezTo>
                    <a:cubicBezTo>
                      <a:pt x="48" y="68"/>
                      <a:pt x="58" y="59"/>
                      <a:pt x="66" y="47"/>
                    </a:cubicBezTo>
                    <a:cubicBezTo>
                      <a:pt x="74" y="36"/>
                      <a:pt x="78" y="22"/>
                      <a:pt x="78" y="7"/>
                    </a:cubicBezTo>
                    <a:cubicBezTo>
                      <a:pt x="78" y="3"/>
                      <a:pt x="75" y="0"/>
                      <a:pt x="71" y="0"/>
                    </a:cubicBezTo>
                    <a:cubicBezTo>
                      <a:pt x="67" y="0"/>
                      <a:pt x="64" y="3"/>
                      <a:pt x="64" y="7"/>
                    </a:cubicBezTo>
                    <a:cubicBezTo>
                      <a:pt x="64" y="15"/>
                      <a:pt x="63" y="23"/>
                      <a:pt x="60" y="30"/>
                    </a:cubicBezTo>
                    <a:cubicBezTo>
                      <a:pt x="55" y="40"/>
                      <a:pt x="48" y="49"/>
                      <a:pt x="39" y="55"/>
                    </a:cubicBezTo>
                    <a:cubicBezTo>
                      <a:pt x="34" y="58"/>
                      <a:pt x="29" y="61"/>
                      <a:pt x="23" y="62"/>
                    </a:cubicBezTo>
                    <a:cubicBezTo>
                      <a:pt x="17" y="70"/>
                      <a:pt x="17" y="70"/>
                      <a:pt x="17" y="70"/>
                    </a:cubicBezTo>
                    <a:cubicBezTo>
                      <a:pt x="25" y="76"/>
                      <a:pt x="25" y="76"/>
                      <a:pt x="25" y="76"/>
                    </a:cubicBezTo>
                    <a:moveTo>
                      <a:pt x="4" y="78"/>
                    </a:moveTo>
                    <a:cubicBezTo>
                      <a:pt x="3" y="77"/>
                      <a:pt x="3" y="77"/>
                      <a:pt x="3" y="77"/>
                    </a:cubicBezTo>
                    <a:cubicBezTo>
                      <a:pt x="3" y="77"/>
                      <a:pt x="3" y="77"/>
                      <a:pt x="3" y="77"/>
                    </a:cubicBezTo>
                    <a:cubicBezTo>
                      <a:pt x="1" y="76"/>
                      <a:pt x="0" y="74"/>
                      <a:pt x="0" y="72"/>
                    </a:cubicBezTo>
                    <a:cubicBezTo>
                      <a:pt x="0" y="70"/>
                      <a:pt x="1" y="69"/>
                      <a:pt x="1" y="67"/>
                    </a:cubicBezTo>
                    <a:cubicBezTo>
                      <a:pt x="1" y="67"/>
                      <a:pt x="1" y="67"/>
                      <a:pt x="1" y="67"/>
                    </a:cubicBezTo>
                    <a:cubicBezTo>
                      <a:pt x="2" y="67"/>
                      <a:pt x="2" y="67"/>
                      <a:pt x="2" y="67"/>
                    </a:cubicBezTo>
                    <a:cubicBezTo>
                      <a:pt x="1" y="68"/>
                      <a:pt x="0" y="70"/>
                      <a:pt x="0" y="72"/>
                    </a:cubicBezTo>
                    <a:cubicBezTo>
                      <a:pt x="0" y="74"/>
                      <a:pt x="1" y="77"/>
                      <a:pt x="4" y="7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43" name="Freeform 35">
                <a:extLst>
                  <a:ext uri="{FF2B5EF4-FFF2-40B4-BE49-F238E27FC236}">
                    <a16:creationId xmlns:a16="http://schemas.microsoft.com/office/drawing/2014/main" id="{231560E6-BB99-4D95-A4DD-C4FF6CA855F6}"/>
                  </a:ext>
                </a:extLst>
              </p:cNvPr>
              <p:cNvSpPr>
                <a:spLocks noEditPoints="1"/>
              </p:cNvSpPr>
              <p:nvPr/>
            </p:nvSpPr>
            <p:spPr bwMode="auto">
              <a:xfrm>
                <a:off x="4632326" y="2622550"/>
                <a:ext cx="292101" cy="292100"/>
              </a:xfrm>
              <a:custGeom>
                <a:avLst/>
                <a:gdLst>
                  <a:gd name="T0" fmla="*/ 25 w 78"/>
                  <a:gd name="T1" fmla="*/ 76 h 78"/>
                  <a:gd name="T2" fmla="*/ 35 w 78"/>
                  <a:gd name="T3" fmla="*/ 73 h 78"/>
                  <a:gd name="T4" fmla="*/ 66 w 78"/>
                  <a:gd name="T5" fmla="*/ 47 h 78"/>
                  <a:gd name="T6" fmla="*/ 78 w 78"/>
                  <a:gd name="T7" fmla="*/ 7 h 78"/>
                  <a:gd name="T8" fmla="*/ 71 w 78"/>
                  <a:gd name="T9" fmla="*/ 0 h 78"/>
                  <a:gd name="T10" fmla="*/ 64 w 78"/>
                  <a:gd name="T11" fmla="*/ 7 h 78"/>
                  <a:gd name="T12" fmla="*/ 60 w 78"/>
                  <a:gd name="T13" fmla="*/ 30 h 78"/>
                  <a:gd name="T14" fmla="*/ 39 w 78"/>
                  <a:gd name="T15" fmla="*/ 55 h 78"/>
                  <a:gd name="T16" fmla="*/ 23 w 78"/>
                  <a:gd name="T17" fmla="*/ 62 h 78"/>
                  <a:gd name="T18" fmla="*/ 17 w 78"/>
                  <a:gd name="T19" fmla="*/ 70 h 78"/>
                  <a:gd name="T20" fmla="*/ 25 w 78"/>
                  <a:gd name="T21" fmla="*/ 76 h 78"/>
                  <a:gd name="T22" fmla="*/ 4 w 78"/>
                  <a:gd name="T23" fmla="*/ 78 h 78"/>
                  <a:gd name="T24" fmla="*/ 3 w 78"/>
                  <a:gd name="T25" fmla="*/ 77 h 78"/>
                  <a:gd name="T26" fmla="*/ 3 w 78"/>
                  <a:gd name="T27" fmla="*/ 77 h 78"/>
                  <a:gd name="T28" fmla="*/ 0 w 78"/>
                  <a:gd name="T29" fmla="*/ 72 h 78"/>
                  <a:gd name="T30" fmla="*/ 1 w 78"/>
                  <a:gd name="T31" fmla="*/ 67 h 78"/>
                  <a:gd name="T32" fmla="*/ 1 w 78"/>
                  <a:gd name="T33" fmla="*/ 67 h 78"/>
                  <a:gd name="T34" fmla="*/ 2 w 78"/>
                  <a:gd name="T35" fmla="*/ 67 h 78"/>
                  <a:gd name="T36" fmla="*/ 0 w 78"/>
                  <a:gd name="T37" fmla="*/ 72 h 78"/>
                  <a:gd name="T38" fmla="*/ 4 w 78"/>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78">
                    <a:moveTo>
                      <a:pt x="25" y="76"/>
                    </a:moveTo>
                    <a:cubicBezTo>
                      <a:pt x="29" y="75"/>
                      <a:pt x="32" y="74"/>
                      <a:pt x="35" y="73"/>
                    </a:cubicBezTo>
                    <a:cubicBezTo>
                      <a:pt x="48" y="68"/>
                      <a:pt x="58" y="59"/>
                      <a:pt x="66" y="47"/>
                    </a:cubicBezTo>
                    <a:cubicBezTo>
                      <a:pt x="74" y="36"/>
                      <a:pt x="78" y="22"/>
                      <a:pt x="78" y="7"/>
                    </a:cubicBezTo>
                    <a:cubicBezTo>
                      <a:pt x="78" y="3"/>
                      <a:pt x="75" y="0"/>
                      <a:pt x="71" y="0"/>
                    </a:cubicBezTo>
                    <a:cubicBezTo>
                      <a:pt x="67" y="0"/>
                      <a:pt x="64" y="3"/>
                      <a:pt x="64" y="7"/>
                    </a:cubicBezTo>
                    <a:cubicBezTo>
                      <a:pt x="64" y="15"/>
                      <a:pt x="63" y="23"/>
                      <a:pt x="60" y="30"/>
                    </a:cubicBezTo>
                    <a:cubicBezTo>
                      <a:pt x="55" y="40"/>
                      <a:pt x="48" y="49"/>
                      <a:pt x="39" y="55"/>
                    </a:cubicBezTo>
                    <a:cubicBezTo>
                      <a:pt x="34" y="58"/>
                      <a:pt x="29" y="61"/>
                      <a:pt x="23" y="62"/>
                    </a:cubicBezTo>
                    <a:cubicBezTo>
                      <a:pt x="17" y="70"/>
                      <a:pt x="17" y="70"/>
                      <a:pt x="17" y="70"/>
                    </a:cubicBezTo>
                    <a:cubicBezTo>
                      <a:pt x="25" y="76"/>
                      <a:pt x="25" y="76"/>
                      <a:pt x="25" y="76"/>
                    </a:cubicBezTo>
                    <a:moveTo>
                      <a:pt x="4" y="78"/>
                    </a:moveTo>
                    <a:cubicBezTo>
                      <a:pt x="3" y="77"/>
                      <a:pt x="3" y="77"/>
                      <a:pt x="3" y="77"/>
                    </a:cubicBezTo>
                    <a:cubicBezTo>
                      <a:pt x="3" y="77"/>
                      <a:pt x="3" y="77"/>
                      <a:pt x="3" y="77"/>
                    </a:cubicBezTo>
                    <a:cubicBezTo>
                      <a:pt x="1" y="76"/>
                      <a:pt x="0" y="74"/>
                      <a:pt x="0" y="72"/>
                    </a:cubicBezTo>
                    <a:cubicBezTo>
                      <a:pt x="0" y="70"/>
                      <a:pt x="1" y="69"/>
                      <a:pt x="1" y="67"/>
                    </a:cubicBezTo>
                    <a:cubicBezTo>
                      <a:pt x="1" y="67"/>
                      <a:pt x="1" y="67"/>
                      <a:pt x="1" y="67"/>
                    </a:cubicBezTo>
                    <a:cubicBezTo>
                      <a:pt x="2" y="67"/>
                      <a:pt x="2" y="67"/>
                      <a:pt x="2" y="67"/>
                    </a:cubicBezTo>
                    <a:cubicBezTo>
                      <a:pt x="1" y="68"/>
                      <a:pt x="0" y="70"/>
                      <a:pt x="0" y="72"/>
                    </a:cubicBezTo>
                    <a:cubicBezTo>
                      <a:pt x="0" y="74"/>
                      <a:pt x="1" y="77"/>
                      <a:pt x="4" y="78"/>
                    </a:cubicBezTo>
                  </a:path>
                </a:pathLst>
              </a:custGeom>
              <a:solidFill>
                <a:srgbClr val="00BCE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44" name="Freeform 36">
                <a:extLst>
                  <a:ext uri="{FF2B5EF4-FFF2-40B4-BE49-F238E27FC236}">
                    <a16:creationId xmlns:a16="http://schemas.microsoft.com/office/drawing/2014/main" id="{1E1ACEF6-37B4-4A24-A80B-05ADC0A2D5D1}"/>
                  </a:ext>
                </a:extLst>
              </p:cNvPr>
              <p:cNvSpPr>
                <a:spLocks/>
              </p:cNvSpPr>
              <p:nvPr/>
            </p:nvSpPr>
            <p:spPr bwMode="auto">
              <a:xfrm>
                <a:off x="4646613" y="2906713"/>
                <a:ext cx="131763" cy="74613"/>
              </a:xfrm>
              <a:custGeom>
                <a:avLst/>
                <a:gdLst>
                  <a:gd name="T0" fmla="*/ 27 w 35"/>
                  <a:gd name="T1" fmla="*/ 20 h 20"/>
                  <a:gd name="T2" fmla="*/ 33 w 35"/>
                  <a:gd name="T3" fmla="*/ 18 h 20"/>
                  <a:gd name="T4" fmla="*/ 32 w 35"/>
                  <a:gd name="T5" fmla="*/ 8 h 20"/>
                  <a:gd name="T6" fmla="*/ 21 w 35"/>
                  <a:gd name="T7" fmla="*/ 0 h 20"/>
                  <a:gd name="T8" fmla="*/ 4 w 35"/>
                  <a:gd name="T9" fmla="*/ 3 h 20"/>
                  <a:gd name="T10" fmla="*/ 3 w 35"/>
                  <a:gd name="T11" fmla="*/ 3 h 20"/>
                  <a:gd name="T12" fmla="*/ 3 w 35"/>
                  <a:gd name="T13" fmla="*/ 3 h 20"/>
                  <a:gd name="T14" fmla="*/ 0 w 35"/>
                  <a:gd name="T15" fmla="*/ 2 h 20"/>
                  <a:gd name="T16" fmla="*/ 23 w 35"/>
                  <a:gd name="T17" fmla="*/ 19 h 20"/>
                  <a:gd name="T18" fmla="*/ 27 w 35"/>
                  <a:gd name="T1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0">
                    <a:moveTo>
                      <a:pt x="27" y="20"/>
                    </a:moveTo>
                    <a:cubicBezTo>
                      <a:pt x="29" y="20"/>
                      <a:pt x="32" y="19"/>
                      <a:pt x="33" y="18"/>
                    </a:cubicBezTo>
                    <a:cubicBezTo>
                      <a:pt x="35" y="14"/>
                      <a:pt x="35" y="10"/>
                      <a:pt x="32" y="8"/>
                    </a:cubicBezTo>
                    <a:cubicBezTo>
                      <a:pt x="21" y="0"/>
                      <a:pt x="21" y="0"/>
                      <a:pt x="21" y="0"/>
                    </a:cubicBezTo>
                    <a:cubicBezTo>
                      <a:pt x="16" y="2"/>
                      <a:pt x="10" y="3"/>
                      <a:pt x="4" y="3"/>
                    </a:cubicBezTo>
                    <a:cubicBezTo>
                      <a:pt x="4" y="3"/>
                      <a:pt x="3" y="3"/>
                      <a:pt x="3" y="3"/>
                    </a:cubicBezTo>
                    <a:cubicBezTo>
                      <a:pt x="3" y="3"/>
                      <a:pt x="3" y="3"/>
                      <a:pt x="3" y="3"/>
                    </a:cubicBezTo>
                    <a:cubicBezTo>
                      <a:pt x="2" y="3"/>
                      <a:pt x="1" y="2"/>
                      <a:pt x="0" y="2"/>
                    </a:cubicBezTo>
                    <a:cubicBezTo>
                      <a:pt x="23" y="19"/>
                      <a:pt x="23" y="19"/>
                      <a:pt x="23" y="19"/>
                    </a:cubicBezTo>
                    <a:cubicBezTo>
                      <a:pt x="24" y="20"/>
                      <a:pt x="26" y="20"/>
                      <a:pt x="27" y="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45" name="Freeform 37">
                <a:extLst>
                  <a:ext uri="{FF2B5EF4-FFF2-40B4-BE49-F238E27FC236}">
                    <a16:creationId xmlns:a16="http://schemas.microsoft.com/office/drawing/2014/main" id="{638756B0-D55C-40B6-A5E9-421D628AA4C1}"/>
                  </a:ext>
                </a:extLst>
              </p:cNvPr>
              <p:cNvSpPr>
                <a:spLocks/>
              </p:cNvSpPr>
              <p:nvPr/>
            </p:nvSpPr>
            <p:spPr bwMode="auto">
              <a:xfrm>
                <a:off x="4646613" y="2906713"/>
                <a:ext cx="131763" cy="74613"/>
              </a:xfrm>
              <a:custGeom>
                <a:avLst/>
                <a:gdLst>
                  <a:gd name="T0" fmla="*/ 27 w 35"/>
                  <a:gd name="T1" fmla="*/ 20 h 20"/>
                  <a:gd name="T2" fmla="*/ 33 w 35"/>
                  <a:gd name="T3" fmla="*/ 18 h 20"/>
                  <a:gd name="T4" fmla="*/ 32 w 35"/>
                  <a:gd name="T5" fmla="*/ 8 h 20"/>
                  <a:gd name="T6" fmla="*/ 21 w 35"/>
                  <a:gd name="T7" fmla="*/ 0 h 20"/>
                  <a:gd name="T8" fmla="*/ 4 w 35"/>
                  <a:gd name="T9" fmla="*/ 3 h 20"/>
                  <a:gd name="T10" fmla="*/ 3 w 35"/>
                  <a:gd name="T11" fmla="*/ 3 h 20"/>
                  <a:gd name="T12" fmla="*/ 3 w 35"/>
                  <a:gd name="T13" fmla="*/ 3 h 20"/>
                  <a:gd name="T14" fmla="*/ 0 w 35"/>
                  <a:gd name="T15" fmla="*/ 2 h 20"/>
                  <a:gd name="T16" fmla="*/ 23 w 35"/>
                  <a:gd name="T17" fmla="*/ 19 h 20"/>
                  <a:gd name="T18" fmla="*/ 27 w 35"/>
                  <a:gd name="T1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0">
                    <a:moveTo>
                      <a:pt x="27" y="20"/>
                    </a:moveTo>
                    <a:cubicBezTo>
                      <a:pt x="29" y="20"/>
                      <a:pt x="32" y="19"/>
                      <a:pt x="33" y="18"/>
                    </a:cubicBezTo>
                    <a:cubicBezTo>
                      <a:pt x="35" y="14"/>
                      <a:pt x="35" y="10"/>
                      <a:pt x="32" y="8"/>
                    </a:cubicBezTo>
                    <a:cubicBezTo>
                      <a:pt x="21" y="0"/>
                      <a:pt x="21" y="0"/>
                      <a:pt x="21" y="0"/>
                    </a:cubicBezTo>
                    <a:cubicBezTo>
                      <a:pt x="16" y="2"/>
                      <a:pt x="10" y="3"/>
                      <a:pt x="4" y="3"/>
                    </a:cubicBezTo>
                    <a:cubicBezTo>
                      <a:pt x="4" y="3"/>
                      <a:pt x="3" y="3"/>
                      <a:pt x="3" y="3"/>
                    </a:cubicBezTo>
                    <a:cubicBezTo>
                      <a:pt x="3" y="3"/>
                      <a:pt x="3" y="3"/>
                      <a:pt x="3" y="3"/>
                    </a:cubicBezTo>
                    <a:cubicBezTo>
                      <a:pt x="2" y="3"/>
                      <a:pt x="1" y="2"/>
                      <a:pt x="0" y="2"/>
                    </a:cubicBezTo>
                    <a:cubicBezTo>
                      <a:pt x="23" y="19"/>
                      <a:pt x="23" y="19"/>
                      <a:pt x="23" y="19"/>
                    </a:cubicBezTo>
                    <a:cubicBezTo>
                      <a:pt x="24" y="20"/>
                      <a:pt x="26" y="20"/>
                      <a:pt x="27" y="20"/>
                    </a:cubicBezTo>
                  </a:path>
                </a:pathLst>
              </a:custGeom>
              <a:solidFill>
                <a:srgbClr val="00BCE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46" name="Freeform 38">
                <a:extLst>
                  <a:ext uri="{FF2B5EF4-FFF2-40B4-BE49-F238E27FC236}">
                    <a16:creationId xmlns:a16="http://schemas.microsoft.com/office/drawing/2014/main" id="{4655AA98-58AF-4EE3-BA85-27633A308058}"/>
                  </a:ext>
                </a:extLst>
              </p:cNvPr>
              <p:cNvSpPr>
                <a:spLocks noEditPoints="1"/>
              </p:cNvSpPr>
              <p:nvPr/>
            </p:nvSpPr>
            <p:spPr bwMode="auto">
              <a:xfrm>
                <a:off x="4643438" y="2884488"/>
                <a:ext cx="82550" cy="33338"/>
              </a:xfrm>
              <a:custGeom>
                <a:avLst/>
                <a:gdLst>
                  <a:gd name="T0" fmla="*/ 4 w 22"/>
                  <a:gd name="T1" fmla="*/ 9 h 9"/>
                  <a:gd name="T2" fmla="*/ 0 w 22"/>
                  <a:gd name="T3" fmla="*/ 7 h 9"/>
                  <a:gd name="T4" fmla="*/ 1 w 22"/>
                  <a:gd name="T5" fmla="*/ 8 h 9"/>
                  <a:gd name="T6" fmla="*/ 4 w 22"/>
                  <a:gd name="T7" fmla="*/ 9 h 9"/>
                  <a:gd name="T8" fmla="*/ 5 w 22"/>
                  <a:gd name="T9" fmla="*/ 9 h 9"/>
                  <a:gd name="T10" fmla="*/ 22 w 22"/>
                  <a:gd name="T11" fmla="*/ 6 h 9"/>
                  <a:gd name="T12" fmla="*/ 14 w 22"/>
                  <a:gd name="T13" fmla="*/ 0 h 9"/>
                  <a:gd name="T14" fmla="*/ 10 w 22"/>
                  <a:gd name="T15" fmla="*/ 6 h 9"/>
                  <a:gd name="T16" fmla="*/ 5 w 22"/>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9">
                    <a:moveTo>
                      <a:pt x="4" y="9"/>
                    </a:moveTo>
                    <a:cubicBezTo>
                      <a:pt x="2" y="8"/>
                      <a:pt x="1" y="8"/>
                      <a:pt x="0" y="7"/>
                    </a:cubicBezTo>
                    <a:cubicBezTo>
                      <a:pt x="1" y="8"/>
                      <a:pt x="1" y="8"/>
                      <a:pt x="1" y="8"/>
                    </a:cubicBezTo>
                    <a:cubicBezTo>
                      <a:pt x="2" y="8"/>
                      <a:pt x="3" y="8"/>
                      <a:pt x="4" y="9"/>
                    </a:cubicBezTo>
                    <a:moveTo>
                      <a:pt x="5" y="9"/>
                    </a:moveTo>
                    <a:cubicBezTo>
                      <a:pt x="11" y="8"/>
                      <a:pt x="17" y="8"/>
                      <a:pt x="22" y="6"/>
                    </a:cubicBezTo>
                    <a:cubicBezTo>
                      <a:pt x="14" y="0"/>
                      <a:pt x="14" y="0"/>
                      <a:pt x="14" y="0"/>
                    </a:cubicBezTo>
                    <a:cubicBezTo>
                      <a:pt x="10" y="6"/>
                      <a:pt x="10" y="6"/>
                      <a:pt x="10" y="6"/>
                    </a:cubicBezTo>
                    <a:cubicBezTo>
                      <a:pt x="9" y="7"/>
                      <a:pt x="7" y="8"/>
                      <a:pt x="5" y="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47" name="Freeform 39">
                <a:extLst>
                  <a:ext uri="{FF2B5EF4-FFF2-40B4-BE49-F238E27FC236}">
                    <a16:creationId xmlns:a16="http://schemas.microsoft.com/office/drawing/2014/main" id="{2BBF1E3D-95D5-4A50-801C-50FD47BB06E1}"/>
                  </a:ext>
                </a:extLst>
              </p:cNvPr>
              <p:cNvSpPr>
                <a:spLocks noEditPoints="1"/>
              </p:cNvSpPr>
              <p:nvPr/>
            </p:nvSpPr>
            <p:spPr bwMode="auto">
              <a:xfrm>
                <a:off x="4643438" y="2884488"/>
                <a:ext cx="82550" cy="49213"/>
              </a:xfrm>
              <a:custGeom>
                <a:avLst/>
                <a:gdLst>
                  <a:gd name="T0" fmla="*/ 4 w 22"/>
                  <a:gd name="T1" fmla="*/ 9 h 13"/>
                  <a:gd name="T2" fmla="*/ 0 w 22"/>
                  <a:gd name="T3" fmla="*/ 7 h 13"/>
                  <a:gd name="T4" fmla="*/ 1 w 22"/>
                  <a:gd name="T5" fmla="*/ 8 h 13"/>
                  <a:gd name="T6" fmla="*/ 4 w 22"/>
                  <a:gd name="T7" fmla="*/ 9 h 13"/>
                  <a:gd name="T8" fmla="*/ 5 w 22"/>
                  <a:gd name="T9" fmla="*/ 9 h 13"/>
                  <a:gd name="T10" fmla="*/ 22 w 22"/>
                  <a:gd name="T11" fmla="*/ 6 h 13"/>
                  <a:gd name="T12" fmla="*/ 14 w 22"/>
                  <a:gd name="T13" fmla="*/ 0 h 13"/>
                  <a:gd name="T14" fmla="*/ 10 w 22"/>
                  <a:gd name="T15" fmla="*/ 6 h 13"/>
                  <a:gd name="T16" fmla="*/ 5 w 22"/>
                  <a:gd name="T17"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3">
                    <a:moveTo>
                      <a:pt x="4" y="9"/>
                    </a:moveTo>
                    <a:cubicBezTo>
                      <a:pt x="2" y="8"/>
                      <a:pt x="1" y="8"/>
                      <a:pt x="0" y="7"/>
                    </a:cubicBezTo>
                    <a:cubicBezTo>
                      <a:pt x="1" y="8"/>
                      <a:pt x="1" y="8"/>
                      <a:pt x="1" y="8"/>
                    </a:cubicBezTo>
                    <a:cubicBezTo>
                      <a:pt x="2" y="8"/>
                      <a:pt x="3" y="8"/>
                      <a:pt x="4" y="9"/>
                    </a:cubicBezTo>
                    <a:moveTo>
                      <a:pt x="5" y="9"/>
                    </a:moveTo>
                    <a:cubicBezTo>
                      <a:pt x="11" y="11"/>
                      <a:pt x="18" y="10"/>
                      <a:pt x="22" y="6"/>
                    </a:cubicBezTo>
                    <a:cubicBezTo>
                      <a:pt x="14" y="13"/>
                      <a:pt x="14" y="0"/>
                      <a:pt x="14" y="0"/>
                    </a:cubicBezTo>
                    <a:cubicBezTo>
                      <a:pt x="10" y="6"/>
                      <a:pt x="10" y="6"/>
                      <a:pt x="10" y="6"/>
                    </a:cubicBezTo>
                    <a:cubicBezTo>
                      <a:pt x="9" y="7"/>
                      <a:pt x="7" y="8"/>
                      <a:pt x="5" y="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48" name="Freeform 40">
                <a:extLst>
                  <a:ext uri="{FF2B5EF4-FFF2-40B4-BE49-F238E27FC236}">
                    <a16:creationId xmlns:a16="http://schemas.microsoft.com/office/drawing/2014/main" id="{4118FA09-75B5-43AC-A281-EB2C632896AE}"/>
                  </a:ext>
                </a:extLst>
              </p:cNvPr>
              <p:cNvSpPr>
                <a:spLocks/>
              </p:cNvSpPr>
              <p:nvPr/>
            </p:nvSpPr>
            <p:spPr bwMode="auto">
              <a:xfrm>
                <a:off x="4638675" y="2776538"/>
                <a:ext cx="117475" cy="96838"/>
              </a:xfrm>
              <a:custGeom>
                <a:avLst/>
                <a:gdLst>
                  <a:gd name="T0" fmla="*/ 0 w 31"/>
                  <a:gd name="T1" fmla="*/ 26 h 26"/>
                  <a:gd name="T2" fmla="*/ 5 w 31"/>
                  <a:gd name="T3" fmla="*/ 24 h 26"/>
                  <a:gd name="T4" fmla="*/ 21 w 31"/>
                  <a:gd name="T5" fmla="*/ 21 h 26"/>
                  <a:gd name="T6" fmla="*/ 28 w 31"/>
                  <a:gd name="T7" fmla="*/ 11 h 26"/>
                  <a:gd name="T8" fmla="*/ 27 w 31"/>
                  <a:gd name="T9" fmla="*/ 1 h 26"/>
                  <a:gd name="T10" fmla="*/ 23 w 31"/>
                  <a:gd name="T11" fmla="*/ 0 h 26"/>
                  <a:gd name="T12" fmla="*/ 17 w 31"/>
                  <a:gd name="T13" fmla="*/ 3 h 26"/>
                  <a:gd name="T14" fmla="*/ 0 w 31"/>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26">
                    <a:moveTo>
                      <a:pt x="0" y="26"/>
                    </a:moveTo>
                    <a:cubicBezTo>
                      <a:pt x="1" y="24"/>
                      <a:pt x="3" y="24"/>
                      <a:pt x="5" y="24"/>
                    </a:cubicBezTo>
                    <a:cubicBezTo>
                      <a:pt x="10" y="24"/>
                      <a:pt x="16" y="23"/>
                      <a:pt x="21" y="21"/>
                    </a:cubicBezTo>
                    <a:cubicBezTo>
                      <a:pt x="28" y="11"/>
                      <a:pt x="28" y="11"/>
                      <a:pt x="28" y="11"/>
                    </a:cubicBezTo>
                    <a:cubicBezTo>
                      <a:pt x="31" y="8"/>
                      <a:pt x="30" y="3"/>
                      <a:pt x="27" y="1"/>
                    </a:cubicBezTo>
                    <a:cubicBezTo>
                      <a:pt x="26" y="0"/>
                      <a:pt x="24" y="0"/>
                      <a:pt x="23" y="0"/>
                    </a:cubicBezTo>
                    <a:cubicBezTo>
                      <a:pt x="21" y="0"/>
                      <a:pt x="18" y="1"/>
                      <a:pt x="17" y="3"/>
                    </a:cubicBezTo>
                    <a:cubicBezTo>
                      <a:pt x="0" y="26"/>
                      <a:pt x="0" y="26"/>
                      <a:pt x="0" y="2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49" name="Freeform 41">
                <a:extLst>
                  <a:ext uri="{FF2B5EF4-FFF2-40B4-BE49-F238E27FC236}">
                    <a16:creationId xmlns:a16="http://schemas.microsoft.com/office/drawing/2014/main" id="{2E09B792-8477-4296-B462-999B78A9336F}"/>
                  </a:ext>
                </a:extLst>
              </p:cNvPr>
              <p:cNvSpPr>
                <a:spLocks/>
              </p:cNvSpPr>
              <p:nvPr/>
            </p:nvSpPr>
            <p:spPr bwMode="auto">
              <a:xfrm>
                <a:off x="4638675" y="2776538"/>
                <a:ext cx="117475" cy="96838"/>
              </a:xfrm>
              <a:custGeom>
                <a:avLst/>
                <a:gdLst>
                  <a:gd name="T0" fmla="*/ 0 w 31"/>
                  <a:gd name="T1" fmla="*/ 26 h 26"/>
                  <a:gd name="T2" fmla="*/ 5 w 31"/>
                  <a:gd name="T3" fmla="*/ 24 h 26"/>
                  <a:gd name="T4" fmla="*/ 21 w 31"/>
                  <a:gd name="T5" fmla="*/ 21 h 26"/>
                  <a:gd name="T6" fmla="*/ 28 w 31"/>
                  <a:gd name="T7" fmla="*/ 11 h 26"/>
                  <a:gd name="T8" fmla="*/ 27 w 31"/>
                  <a:gd name="T9" fmla="*/ 1 h 26"/>
                  <a:gd name="T10" fmla="*/ 23 w 31"/>
                  <a:gd name="T11" fmla="*/ 0 h 26"/>
                  <a:gd name="T12" fmla="*/ 17 w 31"/>
                  <a:gd name="T13" fmla="*/ 3 h 26"/>
                  <a:gd name="T14" fmla="*/ 0 w 31"/>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26">
                    <a:moveTo>
                      <a:pt x="0" y="26"/>
                    </a:moveTo>
                    <a:cubicBezTo>
                      <a:pt x="1" y="24"/>
                      <a:pt x="3" y="24"/>
                      <a:pt x="5" y="24"/>
                    </a:cubicBezTo>
                    <a:cubicBezTo>
                      <a:pt x="10" y="24"/>
                      <a:pt x="16" y="23"/>
                      <a:pt x="21" y="21"/>
                    </a:cubicBezTo>
                    <a:cubicBezTo>
                      <a:pt x="28" y="11"/>
                      <a:pt x="28" y="11"/>
                      <a:pt x="28" y="11"/>
                    </a:cubicBezTo>
                    <a:cubicBezTo>
                      <a:pt x="31" y="8"/>
                      <a:pt x="30" y="3"/>
                      <a:pt x="27" y="1"/>
                    </a:cubicBezTo>
                    <a:cubicBezTo>
                      <a:pt x="26" y="0"/>
                      <a:pt x="24" y="0"/>
                      <a:pt x="23" y="0"/>
                    </a:cubicBezTo>
                    <a:cubicBezTo>
                      <a:pt x="21" y="0"/>
                      <a:pt x="18" y="1"/>
                      <a:pt x="17" y="3"/>
                    </a:cubicBezTo>
                    <a:cubicBezTo>
                      <a:pt x="0" y="26"/>
                      <a:pt x="0" y="26"/>
                      <a:pt x="0" y="26"/>
                    </a:cubicBezTo>
                  </a:path>
                </a:pathLst>
              </a:custGeom>
              <a:solidFill>
                <a:srgbClr val="00BCE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50" name="Freeform 42">
                <a:extLst>
                  <a:ext uri="{FF2B5EF4-FFF2-40B4-BE49-F238E27FC236}">
                    <a16:creationId xmlns:a16="http://schemas.microsoft.com/office/drawing/2014/main" id="{91DE8742-18F3-4776-907B-E595D2869CDC}"/>
                  </a:ext>
                </a:extLst>
              </p:cNvPr>
              <p:cNvSpPr>
                <a:spLocks/>
              </p:cNvSpPr>
              <p:nvPr/>
            </p:nvSpPr>
            <p:spPr bwMode="auto">
              <a:xfrm>
                <a:off x="4635500" y="2854326"/>
                <a:ext cx="82550" cy="30163"/>
              </a:xfrm>
              <a:custGeom>
                <a:avLst/>
                <a:gdLst>
                  <a:gd name="T0" fmla="*/ 16 w 22"/>
                  <a:gd name="T1" fmla="*/ 8 h 8"/>
                  <a:gd name="T2" fmla="*/ 22 w 22"/>
                  <a:gd name="T3" fmla="*/ 0 h 8"/>
                  <a:gd name="T4" fmla="*/ 6 w 22"/>
                  <a:gd name="T5" fmla="*/ 3 h 8"/>
                  <a:gd name="T6" fmla="*/ 1 w 22"/>
                  <a:gd name="T7" fmla="*/ 5 h 8"/>
                  <a:gd name="T8" fmla="*/ 0 w 22"/>
                  <a:gd name="T9" fmla="*/ 5 h 8"/>
                  <a:gd name="T10" fmla="*/ 6 w 22"/>
                  <a:gd name="T11" fmla="*/ 3 h 8"/>
                  <a:gd name="T12" fmla="*/ 10 w 22"/>
                  <a:gd name="T13" fmla="*/ 4 h 8"/>
                  <a:gd name="T14" fmla="*/ 16 w 22"/>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8">
                    <a:moveTo>
                      <a:pt x="16" y="8"/>
                    </a:moveTo>
                    <a:cubicBezTo>
                      <a:pt x="22" y="0"/>
                      <a:pt x="22" y="0"/>
                      <a:pt x="22" y="0"/>
                    </a:cubicBezTo>
                    <a:cubicBezTo>
                      <a:pt x="17" y="2"/>
                      <a:pt x="11" y="3"/>
                      <a:pt x="6" y="3"/>
                    </a:cubicBezTo>
                    <a:cubicBezTo>
                      <a:pt x="4" y="3"/>
                      <a:pt x="2" y="3"/>
                      <a:pt x="1" y="5"/>
                    </a:cubicBezTo>
                    <a:cubicBezTo>
                      <a:pt x="0" y="5"/>
                      <a:pt x="0" y="5"/>
                      <a:pt x="0" y="5"/>
                    </a:cubicBezTo>
                    <a:cubicBezTo>
                      <a:pt x="2" y="4"/>
                      <a:pt x="4" y="3"/>
                      <a:pt x="6" y="3"/>
                    </a:cubicBezTo>
                    <a:cubicBezTo>
                      <a:pt x="7" y="3"/>
                      <a:pt x="9" y="3"/>
                      <a:pt x="10" y="4"/>
                    </a:cubicBezTo>
                    <a:cubicBezTo>
                      <a:pt x="16" y="8"/>
                      <a:pt x="16" y="8"/>
                      <a:pt x="16" y="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51" name="Freeform 43">
                <a:extLst>
                  <a:ext uri="{FF2B5EF4-FFF2-40B4-BE49-F238E27FC236}">
                    <a16:creationId xmlns:a16="http://schemas.microsoft.com/office/drawing/2014/main" id="{C18BF586-FF8F-4692-B3AF-C40CF0F2BB03}"/>
                  </a:ext>
                </a:extLst>
              </p:cNvPr>
              <p:cNvSpPr>
                <a:spLocks/>
              </p:cNvSpPr>
              <p:nvPr/>
            </p:nvSpPr>
            <p:spPr bwMode="auto">
              <a:xfrm>
                <a:off x="4635500" y="2854326"/>
                <a:ext cx="82550" cy="30163"/>
              </a:xfrm>
              <a:custGeom>
                <a:avLst/>
                <a:gdLst>
                  <a:gd name="T0" fmla="*/ 16 w 22"/>
                  <a:gd name="T1" fmla="*/ 8 h 8"/>
                  <a:gd name="T2" fmla="*/ 22 w 22"/>
                  <a:gd name="T3" fmla="*/ 0 h 8"/>
                  <a:gd name="T4" fmla="*/ 6 w 22"/>
                  <a:gd name="T5" fmla="*/ 3 h 8"/>
                  <a:gd name="T6" fmla="*/ 1 w 22"/>
                  <a:gd name="T7" fmla="*/ 5 h 8"/>
                  <a:gd name="T8" fmla="*/ 0 w 22"/>
                  <a:gd name="T9" fmla="*/ 5 h 8"/>
                  <a:gd name="T10" fmla="*/ 6 w 22"/>
                  <a:gd name="T11" fmla="*/ 3 h 8"/>
                  <a:gd name="T12" fmla="*/ 10 w 22"/>
                  <a:gd name="T13" fmla="*/ 4 h 8"/>
                  <a:gd name="T14" fmla="*/ 16 w 22"/>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8">
                    <a:moveTo>
                      <a:pt x="16" y="8"/>
                    </a:moveTo>
                    <a:cubicBezTo>
                      <a:pt x="22" y="0"/>
                      <a:pt x="22" y="0"/>
                      <a:pt x="22" y="0"/>
                    </a:cubicBezTo>
                    <a:cubicBezTo>
                      <a:pt x="17" y="2"/>
                      <a:pt x="11" y="3"/>
                      <a:pt x="6" y="3"/>
                    </a:cubicBezTo>
                    <a:cubicBezTo>
                      <a:pt x="4" y="3"/>
                      <a:pt x="2" y="3"/>
                      <a:pt x="1" y="5"/>
                    </a:cubicBezTo>
                    <a:cubicBezTo>
                      <a:pt x="0" y="5"/>
                      <a:pt x="0" y="5"/>
                      <a:pt x="0" y="5"/>
                    </a:cubicBezTo>
                    <a:cubicBezTo>
                      <a:pt x="2" y="4"/>
                      <a:pt x="4" y="3"/>
                      <a:pt x="6" y="3"/>
                    </a:cubicBezTo>
                    <a:cubicBezTo>
                      <a:pt x="7" y="3"/>
                      <a:pt x="9" y="3"/>
                      <a:pt x="10" y="4"/>
                    </a:cubicBezTo>
                    <a:cubicBezTo>
                      <a:pt x="16" y="8"/>
                      <a:pt x="16" y="8"/>
                      <a:pt x="16" y="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52" name="Freeform 44">
                <a:extLst>
                  <a:ext uri="{FF2B5EF4-FFF2-40B4-BE49-F238E27FC236}">
                    <a16:creationId xmlns:a16="http://schemas.microsoft.com/office/drawing/2014/main" id="{05A31CB2-A4B2-4D27-8073-4724566F9C58}"/>
                  </a:ext>
                </a:extLst>
              </p:cNvPr>
              <p:cNvSpPr>
                <a:spLocks/>
              </p:cNvSpPr>
              <p:nvPr/>
            </p:nvSpPr>
            <p:spPr bwMode="auto">
              <a:xfrm>
                <a:off x="4627563" y="2865438"/>
                <a:ext cx="63500" cy="52388"/>
              </a:xfrm>
              <a:custGeom>
                <a:avLst/>
                <a:gdLst>
                  <a:gd name="T0" fmla="*/ 7 w 17"/>
                  <a:gd name="T1" fmla="*/ 14 h 14"/>
                  <a:gd name="T2" fmla="*/ 8 w 17"/>
                  <a:gd name="T3" fmla="*/ 14 h 14"/>
                  <a:gd name="T4" fmla="*/ 13 w 17"/>
                  <a:gd name="T5" fmla="*/ 11 h 14"/>
                  <a:gd name="T6" fmla="*/ 17 w 17"/>
                  <a:gd name="T7" fmla="*/ 5 h 14"/>
                  <a:gd name="T8" fmla="*/ 12 w 17"/>
                  <a:gd name="T9" fmla="*/ 1 h 14"/>
                  <a:gd name="T10" fmla="*/ 7 w 17"/>
                  <a:gd name="T11" fmla="*/ 0 h 14"/>
                  <a:gd name="T12" fmla="*/ 2 w 17"/>
                  <a:gd name="T13" fmla="*/ 2 h 14"/>
                  <a:gd name="T14" fmla="*/ 2 w 17"/>
                  <a:gd name="T15" fmla="*/ 2 h 14"/>
                  <a:gd name="T16" fmla="*/ 0 w 17"/>
                  <a:gd name="T17" fmla="*/ 6 h 14"/>
                  <a:gd name="T18" fmla="*/ 3 w 17"/>
                  <a:gd name="T19" fmla="*/ 12 h 14"/>
                  <a:gd name="T20" fmla="*/ 3 w 17"/>
                  <a:gd name="T21" fmla="*/ 12 h 14"/>
                  <a:gd name="T22" fmla="*/ 7 w 17"/>
                  <a:gd name="T23" fmla="*/ 14 h 14"/>
                  <a:gd name="T24" fmla="*/ 7 w 17"/>
                  <a:gd name="T2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14">
                    <a:moveTo>
                      <a:pt x="7" y="14"/>
                    </a:moveTo>
                    <a:cubicBezTo>
                      <a:pt x="7" y="14"/>
                      <a:pt x="8" y="14"/>
                      <a:pt x="8" y="14"/>
                    </a:cubicBezTo>
                    <a:cubicBezTo>
                      <a:pt x="10" y="13"/>
                      <a:pt x="12" y="12"/>
                      <a:pt x="13" y="11"/>
                    </a:cubicBezTo>
                    <a:cubicBezTo>
                      <a:pt x="17" y="5"/>
                      <a:pt x="17" y="5"/>
                      <a:pt x="17" y="5"/>
                    </a:cubicBezTo>
                    <a:cubicBezTo>
                      <a:pt x="12" y="1"/>
                      <a:pt x="12" y="1"/>
                      <a:pt x="12" y="1"/>
                    </a:cubicBezTo>
                    <a:cubicBezTo>
                      <a:pt x="10" y="0"/>
                      <a:pt x="9" y="0"/>
                      <a:pt x="7" y="0"/>
                    </a:cubicBezTo>
                    <a:cubicBezTo>
                      <a:pt x="5" y="0"/>
                      <a:pt x="3" y="1"/>
                      <a:pt x="2" y="2"/>
                    </a:cubicBezTo>
                    <a:cubicBezTo>
                      <a:pt x="2" y="2"/>
                      <a:pt x="2" y="2"/>
                      <a:pt x="2" y="2"/>
                    </a:cubicBezTo>
                    <a:cubicBezTo>
                      <a:pt x="1" y="4"/>
                      <a:pt x="0" y="5"/>
                      <a:pt x="0" y="6"/>
                    </a:cubicBezTo>
                    <a:cubicBezTo>
                      <a:pt x="0" y="9"/>
                      <a:pt x="1" y="11"/>
                      <a:pt x="3" y="12"/>
                    </a:cubicBezTo>
                    <a:cubicBezTo>
                      <a:pt x="3" y="12"/>
                      <a:pt x="3" y="12"/>
                      <a:pt x="3" y="12"/>
                    </a:cubicBezTo>
                    <a:cubicBezTo>
                      <a:pt x="4" y="13"/>
                      <a:pt x="6" y="13"/>
                      <a:pt x="7" y="14"/>
                    </a:cubicBezTo>
                    <a:cubicBezTo>
                      <a:pt x="7" y="14"/>
                      <a:pt x="7" y="14"/>
                      <a:pt x="7" y="1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53" name="Freeform 45">
                <a:extLst>
                  <a:ext uri="{FF2B5EF4-FFF2-40B4-BE49-F238E27FC236}">
                    <a16:creationId xmlns:a16="http://schemas.microsoft.com/office/drawing/2014/main" id="{543975FC-C728-4C9F-B775-37C3F228FE18}"/>
                  </a:ext>
                </a:extLst>
              </p:cNvPr>
              <p:cNvSpPr>
                <a:spLocks/>
              </p:cNvSpPr>
              <p:nvPr/>
            </p:nvSpPr>
            <p:spPr bwMode="auto">
              <a:xfrm>
                <a:off x="4627563" y="2865438"/>
                <a:ext cx="79375" cy="52388"/>
              </a:xfrm>
              <a:custGeom>
                <a:avLst/>
                <a:gdLst>
                  <a:gd name="T0" fmla="*/ 9 w 21"/>
                  <a:gd name="T1" fmla="*/ 14 h 14"/>
                  <a:gd name="T2" fmla="*/ 10 w 21"/>
                  <a:gd name="T3" fmla="*/ 14 h 14"/>
                  <a:gd name="T4" fmla="*/ 16 w 21"/>
                  <a:gd name="T5" fmla="*/ 11 h 14"/>
                  <a:gd name="T6" fmla="*/ 21 w 21"/>
                  <a:gd name="T7" fmla="*/ 5 h 14"/>
                  <a:gd name="T8" fmla="*/ 14 w 21"/>
                  <a:gd name="T9" fmla="*/ 1 h 14"/>
                  <a:gd name="T10" fmla="*/ 9 w 21"/>
                  <a:gd name="T11" fmla="*/ 0 h 14"/>
                  <a:gd name="T12" fmla="*/ 2 w 21"/>
                  <a:gd name="T13" fmla="*/ 2 h 14"/>
                  <a:gd name="T14" fmla="*/ 2 w 21"/>
                  <a:gd name="T15" fmla="*/ 2 h 14"/>
                  <a:gd name="T16" fmla="*/ 0 w 21"/>
                  <a:gd name="T17" fmla="*/ 7 h 14"/>
                  <a:gd name="T18" fmla="*/ 4 w 21"/>
                  <a:gd name="T19" fmla="*/ 13 h 14"/>
                  <a:gd name="T20" fmla="*/ 4 w 21"/>
                  <a:gd name="T21" fmla="*/ 13 h 14"/>
                  <a:gd name="T22" fmla="*/ 8 w 21"/>
                  <a:gd name="T23" fmla="*/ 14 h 14"/>
                  <a:gd name="T24" fmla="*/ 9 w 21"/>
                  <a:gd name="T2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14">
                    <a:moveTo>
                      <a:pt x="9" y="14"/>
                    </a:moveTo>
                    <a:cubicBezTo>
                      <a:pt x="9" y="14"/>
                      <a:pt x="9" y="14"/>
                      <a:pt x="10" y="14"/>
                    </a:cubicBezTo>
                    <a:cubicBezTo>
                      <a:pt x="12" y="14"/>
                      <a:pt x="15" y="13"/>
                      <a:pt x="16" y="11"/>
                    </a:cubicBezTo>
                    <a:cubicBezTo>
                      <a:pt x="21" y="5"/>
                      <a:pt x="21" y="5"/>
                      <a:pt x="21" y="5"/>
                    </a:cubicBezTo>
                    <a:cubicBezTo>
                      <a:pt x="14" y="1"/>
                      <a:pt x="14" y="1"/>
                      <a:pt x="14" y="1"/>
                    </a:cubicBezTo>
                    <a:cubicBezTo>
                      <a:pt x="13" y="0"/>
                      <a:pt x="11" y="0"/>
                      <a:pt x="9" y="0"/>
                    </a:cubicBezTo>
                    <a:cubicBezTo>
                      <a:pt x="6" y="0"/>
                      <a:pt x="4" y="1"/>
                      <a:pt x="2" y="2"/>
                    </a:cubicBezTo>
                    <a:cubicBezTo>
                      <a:pt x="2" y="2"/>
                      <a:pt x="2" y="2"/>
                      <a:pt x="2" y="2"/>
                    </a:cubicBezTo>
                    <a:cubicBezTo>
                      <a:pt x="1" y="4"/>
                      <a:pt x="0" y="5"/>
                      <a:pt x="0" y="7"/>
                    </a:cubicBezTo>
                    <a:cubicBezTo>
                      <a:pt x="0" y="9"/>
                      <a:pt x="1" y="11"/>
                      <a:pt x="4" y="13"/>
                    </a:cubicBezTo>
                    <a:cubicBezTo>
                      <a:pt x="4" y="13"/>
                      <a:pt x="4" y="13"/>
                      <a:pt x="4" y="13"/>
                    </a:cubicBezTo>
                    <a:cubicBezTo>
                      <a:pt x="5" y="13"/>
                      <a:pt x="7" y="14"/>
                      <a:pt x="8" y="14"/>
                    </a:cubicBezTo>
                    <a:cubicBezTo>
                      <a:pt x="9" y="14"/>
                      <a:pt x="9" y="14"/>
                      <a:pt x="9" y="14"/>
                    </a:cubicBezTo>
                  </a:path>
                </a:pathLst>
              </a:custGeom>
              <a:solidFill>
                <a:srgbClr val="00BCE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54" name="Freeform 46">
                <a:extLst>
                  <a:ext uri="{FF2B5EF4-FFF2-40B4-BE49-F238E27FC236}">
                    <a16:creationId xmlns:a16="http://schemas.microsoft.com/office/drawing/2014/main" id="{18BE2A43-6472-4DE4-A901-1E75D38BEB8F}"/>
                  </a:ext>
                </a:extLst>
              </p:cNvPr>
              <p:cNvSpPr>
                <a:spLocks/>
              </p:cNvSpPr>
              <p:nvPr/>
            </p:nvSpPr>
            <p:spPr bwMode="auto">
              <a:xfrm>
                <a:off x="4638675" y="2851151"/>
                <a:ext cx="90488" cy="71438"/>
              </a:xfrm>
              <a:custGeom>
                <a:avLst/>
                <a:gdLst>
                  <a:gd name="T0" fmla="*/ 14 w 24"/>
                  <a:gd name="T1" fmla="*/ 19 h 19"/>
                  <a:gd name="T2" fmla="*/ 24 w 24"/>
                  <a:gd name="T3" fmla="*/ 19 h 19"/>
                  <a:gd name="T4" fmla="*/ 23 w 24"/>
                  <a:gd name="T5" fmla="*/ 15 h 19"/>
                  <a:gd name="T6" fmla="*/ 22 w 24"/>
                  <a:gd name="T7" fmla="*/ 9 h 19"/>
                  <a:gd name="T8" fmla="*/ 21 w 24"/>
                  <a:gd name="T9" fmla="*/ 6 h 19"/>
                  <a:gd name="T10" fmla="*/ 21 w 24"/>
                  <a:gd name="T11" fmla="*/ 1 h 19"/>
                  <a:gd name="T12" fmla="*/ 19 w 24"/>
                  <a:gd name="T13" fmla="*/ 0 h 19"/>
                  <a:gd name="T14" fmla="*/ 15 w 24"/>
                  <a:gd name="T15" fmla="*/ 0 h 19"/>
                  <a:gd name="T16" fmla="*/ 9 w 24"/>
                  <a:gd name="T17" fmla="*/ 1 h 19"/>
                  <a:gd name="T18" fmla="*/ 6 w 24"/>
                  <a:gd name="T19" fmla="*/ 2 h 19"/>
                  <a:gd name="T20" fmla="*/ 2 w 24"/>
                  <a:gd name="T21" fmla="*/ 5 h 19"/>
                  <a:gd name="T22" fmla="*/ 0 w 24"/>
                  <a:gd name="T23" fmla="*/ 8 h 19"/>
                  <a:gd name="T24" fmla="*/ 1 w 24"/>
                  <a:gd name="T25" fmla="*/ 11 h 19"/>
                  <a:gd name="T26" fmla="*/ 2 w 24"/>
                  <a:gd name="T27" fmla="*/ 13 h 19"/>
                  <a:gd name="T28" fmla="*/ 5 w 24"/>
                  <a:gd name="T29" fmla="*/ 16 h 19"/>
                  <a:gd name="T30" fmla="*/ 6 w 24"/>
                  <a:gd name="T31" fmla="*/ 17 h 19"/>
                  <a:gd name="T32" fmla="*/ 14 w 24"/>
                  <a:gd name="T3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19">
                    <a:moveTo>
                      <a:pt x="14" y="19"/>
                    </a:moveTo>
                    <a:cubicBezTo>
                      <a:pt x="24" y="19"/>
                      <a:pt x="24" y="19"/>
                      <a:pt x="24" y="19"/>
                    </a:cubicBezTo>
                    <a:cubicBezTo>
                      <a:pt x="23" y="15"/>
                      <a:pt x="23" y="15"/>
                      <a:pt x="23" y="15"/>
                    </a:cubicBezTo>
                    <a:cubicBezTo>
                      <a:pt x="22" y="9"/>
                      <a:pt x="22" y="9"/>
                      <a:pt x="22" y="9"/>
                    </a:cubicBezTo>
                    <a:cubicBezTo>
                      <a:pt x="21" y="6"/>
                      <a:pt x="21" y="6"/>
                      <a:pt x="21" y="6"/>
                    </a:cubicBezTo>
                    <a:cubicBezTo>
                      <a:pt x="21" y="1"/>
                      <a:pt x="21" y="1"/>
                      <a:pt x="21" y="1"/>
                    </a:cubicBezTo>
                    <a:cubicBezTo>
                      <a:pt x="19" y="0"/>
                      <a:pt x="19" y="0"/>
                      <a:pt x="19" y="0"/>
                    </a:cubicBezTo>
                    <a:cubicBezTo>
                      <a:pt x="15" y="0"/>
                      <a:pt x="15" y="0"/>
                      <a:pt x="15" y="0"/>
                    </a:cubicBezTo>
                    <a:cubicBezTo>
                      <a:pt x="9" y="1"/>
                      <a:pt x="9" y="1"/>
                      <a:pt x="9" y="1"/>
                    </a:cubicBezTo>
                    <a:cubicBezTo>
                      <a:pt x="9" y="1"/>
                      <a:pt x="6" y="2"/>
                      <a:pt x="6" y="2"/>
                    </a:cubicBezTo>
                    <a:cubicBezTo>
                      <a:pt x="5" y="3"/>
                      <a:pt x="2" y="4"/>
                      <a:pt x="2" y="5"/>
                    </a:cubicBezTo>
                    <a:cubicBezTo>
                      <a:pt x="1" y="6"/>
                      <a:pt x="0" y="7"/>
                      <a:pt x="0" y="8"/>
                    </a:cubicBezTo>
                    <a:cubicBezTo>
                      <a:pt x="0" y="9"/>
                      <a:pt x="1" y="11"/>
                      <a:pt x="1" y="11"/>
                    </a:cubicBezTo>
                    <a:cubicBezTo>
                      <a:pt x="2" y="12"/>
                      <a:pt x="0" y="11"/>
                      <a:pt x="2" y="13"/>
                    </a:cubicBezTo>
                    <a:cubicBezTo>
                      <a:pt x="4" y="15"/>
                      <a:pt x="5" y="16"/>
                      <a:pt x="5" y="16"/>
                    </a:cubicBezTo>
                    <a:cubicBezTo>
                      <a:pt x="5" y="17"/>
                      <a:pt x="6" y="17"/>
                      <a:pt x="6" y="17"/>
                    </a:cubicBezTo>
                    <a:cubicBezTo>
                      <a:pt x="7" y="18"/>
                      <a:pt x="14" y="19"/>
                      <a:pt x="14" y="19"/>
                    </a:cubicBezTo>
                    <a:close/>
                  </a:path>
                </a:pathLst>
              </a:custGeom>
              <a:solidFill>
                <a:srgbClr val="00BCE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grpSp>
      </p:grpSp>
      <p:grpSp>
        <p:nvGrpSpPr>
          <p:cNvPr id="55" name="Group 54">
            <a:extLst>
              <a:ext uri="{FF2B5EF4-FFF2-40B4-BE49-F238E27FC236}">
                <a16:creationId xmlns:a16="http://schemas.microsoft.com/office/drawing/2014/main" id="{35E706D5-5C64-4C96-98ED-36C76F77C377}"/>
              </a:ext>
            </a:extLst>
          </p:cNvPr>
          <p:cNvGrpSpPr/>
          <p:nvPr/>
        </p:nvGrpSpPr>
        <p:grpSpPr>
          <a:xfrm>
            <a:off x="9017005" y="1879601"/>
            <a:ext cx="2435480" cy="3385617"/>
            <a:chOff x="6762754" y="1409700"/>
            <a:chExt cx="1826610" cy="2539213"/>
          </a:xfrm>
        </p:grpSpPr>
        <p:sp>
          <p:nvSpPr>
            <p:cNvPr id="56" name="Round Same Side Corner Rectangle 15">
              <a:extLst>
                <a:ext uri="{FF2B5EF4-FFF2-40B4-BE49-F238E27FC236}">
                  <a16:creationId xmlns:a16="http://schemas.microsoft.com/office/drawing/2014/main" id="{AC402693-EA01-48FA-85E8-72FDC5B0F84F}"/>
                </a:ext>
              </a:extLst>
            </p:cNvPr>
            <p:cNvSpPr/>
            <p:nvPr/>
          </p:nvSpPr>
          <p:spPr>
            <a:xfrm>
              <a:off x="6762754" y="1409700"/>
              <a:ext cx="1826610" cy="523875"/>
            </a:xfrm>
            <a:prstGeom prst="round2SameRect">
              <a:avLst/>
            </a:prstGeom>
            <a:solidFill>
              <a:srgbClr val="0C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iscoSansTT ExtraLight" panose="020B0303020201020303" pitchFamily="34" charset="0"/>
                  <a:cs typeface="CiscoSansTT ExtraLight" panose="020B0303020201020303" pitchFamily="34" charset="0"/>
                </a:rPr>
                <a:t>Leverage API</a:t>
              </a:r>
            </a:p>
          </p:txBody>
        </p:sp>
        <p:sp>
          <p:nvSpPr>
            <p:cNvPr id="57" name="Round Same Side Corner Rectangle 16">
              <a:extLst>
                <a:ext uri="{FF2B5EF4-FFF2-40B4-BE49-F238E27FC236}">
                  <a16:creationId xmlns:a16="http://schemas.microsoft.com/office/drawing/2014/main" id="{75E7D6D9-92FD-495B-8DA3-B5815BC8B3A1}"/>
                </a:ext>
              </a:extLst>
            </p:cNvPr>
            <p:cNvSpPr/>
            <p:nvPr/>
          </p:nvSpPr>
          <p:spPr>
            <a:xfrm rot="10800000">
              <a:off x="6762754" y="2919412"/>
              <a:ext cx="1826610" cy="1029501"/>
            </a:xfrm>
            <a:prstGeom prst="round2SameRect">
              <a:avLst>
                <a:gd name="adj1" fmla="val 8726"/>
                <a:gd name="adj2" fmla="val 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CiscoSansTT ExtraLight" panose="020B0303020201020303" pitchFamily="34" charset="0"/>
                <a:cs typeface="CiscoSansTT ExtraLight" panose="020B0303020201020303" pitchFamily="34" charset="0"/>
              </a:endParaRPr>
            </a:p>
          </p:txBody>
        </p:sp>
        <p:sp>
          <p:nvSpPr>
            <p:cNvPr id="58" name="TextBox 57">
              <a:extLst>
                <a:ext uri="{FF2B5EF4-FFF2-40B4-BE49-F238E27FC236}">
                  <a16:creationId xmlns:a16="http://schemas.microsoft.com/office/drawing/2014/main" id="{A71010B7-5D4C-4B1F-B58F-A48EA85461DD}"/>
                </a:ext>
              </a:extLst>
            </p:cNvPr>
            <p:cNvSpPr txBox="1"/>
            <p:nvPr/>
          </p:nvSpPr>
          <p:spPr>
            <a:xfrm>
              <a:off x="6762754" y="3077408"/>
              <a:ext cx="1826610" cy="750125"/>
            </a:xfrm>
            <a:prstGeom prst="rect">
              <a:avLst/>
            </a:prstGeom>
            <a:noFill/>
          </p:spPr>
          <p:txBody>
            <a:bodyPr wrap="square" tIns="121920" bIns="121920" rtlCol="0">
              <a:noAutofit/>
            </a:bodyPr>
            <a:lstStyle/>
            <a:p>
              <a:pPr algn="ctr"/>
              <a:r>
                <a:rPr lang="en-US" sz="1600" dirty="0">
                  <a:solidFill>
                    <a:schemeClr val="tx2"/>
                  </a:solidFill>
                  <a:latin typeface="CiscoSansTT ExtraLight" panose="020B0303020201020303" pitchFamily="34" charset="0"/>
                  <a:cs typeface="CiscoSansTT ExtraLight" panose="020B0303020201020303" pitchFamily="34" charset="0"/>
                </a:rPr>
                <a:t>Partner professional Services and Dev-Ops</a:t>
              </a:r>
            </a:p>
          </p:txBody>
        </p:sp>
        <p:grpSp>
          <p:nvGrpSpPr>
            <p:cNvPr id="59" name="Group 81">
              <a:extLst>
                <a:ext uri="{FF2B5EF4-FFF2-40B4-BE49-F238E27FC236}">
                  <a16:creationId xmlns:a16="http://schemas.microsoft.com/office/drawing/2014/main" id="{666FAB81-D391-4111-BD0A-7285508D18A7}"/>
                </a:ext>
              </a:extLst>
            </p:cNvPr>
            <p:cNvGrpSpPr>
              <a:grpSpLocks noChangeAspect="1"/>
            </p:cNvGrpSpPr>
            <p:nvPr/>
          </p:nvGrpSpPr>
          <p:grpSpPr bwMode="auto">
            <a:xfrm>
              <a:off x="7375921" y="2126357"/>
              <a:ext cx="600276" cy="600274"/>
              <a:chOff x="2825" y="1976"/>
              <a:chExt cx="502" cy="502"/>
            </a:xfrm>
          </p:grpSpPr>
          <p:sp>
            <p:nvSpPr>
              <p:cNvPr id="60" name="Freeform 82">
                <a:extLst>
                  <a:ext uri="{FF2B5EF4-FFF2-40B4-BE49-F238E27FC236}">
                    <a16:creationId xmlns:a16="http://schemas.microsoft.com/office/drawing/2014/main" id="{68C1B9FD-CA96-422B-A896-F68A8F5C199A}"/>
                  </a:ext>
                </a:extLst>
              </p:cNvPr>
              <p:cNvSpPr>
                <a:spLocks/>
              </p:cNvSpPr>
              <p:nvPr/>
            </p:nvSpPr>
            <p:spPr bwMode="auto">
              <a:xfrm>
                <a:off x="2825" y="2036"/>
                <a:ext cx="166" cy="334"/>
              </a:xfrm>
              <a:custGeom>
                <a:avLst/>
                <a:gdLst>
                  <a:gd name="T0" fmla="*/ 218 w 235"/>
                  <a:gd name="T1" fmla="*/ 420 h 484"/>
                  <a:gd name="T2" fmla="*/ 157 w 235"/>
                  <a:gd name="T3" fmla="*/ 340 h 484"/>
                  <a:gd name="T4" fmla="*/ 135 w 235"/>
                  <a:gd name="T5" fmla="*/ 198 h 484"/>
                  <a:gd name="T6" fmla="*/ 152 w 235"/>
                  <a:gd name="T7" fmla="*/ 135 h 484"/>
                  <a:gd name="T8" fmla="*/ 162 w 235"/>
                  <a:gd name="T9" fmla="*/ 179 h 484"/>
                  <a:gd name="T10" fmla="*/ 197 w 235"/>
                  <a:gd name="T11" fmla="*/ 208 h 484"/>
                  <a:gd name="T12" fmla="*/ 205 w 235"/>
                  <a:gd name="T13" fmla="*/ 207 h 484"/>
                  <a:gd name="T14" fmla="*/ 225 w 235"/>
                  <a:gd name="T15" fmla="*/ 195 h 484"/>
                  <a:gd name="T16" fmla="*/ 232 w 235"/>
                  <a:gd name="T17" fmla="*/ 164 h 484"/>
                  <a:gd name="T18" fmla="*/ 208 w 235"/>
                  <a:gd name="T19" fmla="*/ 31 h 484"/>
                  <a:gd name="T20" fmla="*/ 207 w 235"/>
                  <a:gd name="T21" fmla="*/ 30 h 484"/>
                  <a:gd name="T22" fmla="*/ 196 w 235"/>
                  <a:gd name="T23" fmla="*/ 12 h 484"/>
                  <a:gd name="T24" fmla="*/ 164 w 235"/>
                  <a:gd name="T25" fmla="*/ 3 h 484"/>
                  <a:gd name="T26" fmla="*/ 31 w 235"/>
                  <a:gd name="T27" fmla="*/ 34 h 484"/>
                  <a:gd name="T28" fmla="*/ 11 w 235"/>
                  <a:gd name="T29" fmla="*/ 45 h 484"/>
                  <a:gd name="T30" fmla="*/ 2 w 235"/>
                  <a:gd name="T31" fmla="*/ 77 h 484"/>
                  <a:gd name="T32" fmla="*/ 39 w 235"/>
                  <a:gd name="T33" fmla="*/ 106 h 484"/>
                  <a:gd name="T34" fmla="*/ 46 w 235"/>
                  <a:gd name="T35" fmla="*/ 105 h 484"/>
                  <a:gd name="T36" fmla="*/ 90 w 235"/>
                  <a:gd name="T37" fmla="*/ 95 h 484"/>
                  <a:gd name="T38" fmla="*/ 77 w 235"/>
                  <a:gd name="T39" fmla="*/ 127 h 484"/>
                  <a:gd name="T40" fmla="*/ 70 w 235"/>
                  <a:gd name="T41" fmla="*/ 313 h 484"/>
                  <a:gd name="T42" fmla="*/ 169 w 235"/>
                  <a:gd name="T43" fmla="*/ 475 h 484"/>
                  <a:gd name="T44" fmla="*/ 193 w 235"/>
                  <a:gd name="T45" fmla="*/ 484 h 484"/>
                  <a:gd name="T46" fmla="*/ 195 w 235"/>
                  <a:gd name="T47" fmla="*/ 484 h 484"/>
                  <a:gd name="T48" fmla="*/ 221 w 235"/>
                  <a:gd name="T49" fmla="*/ 471 h 484"/>
                  <a:gd name="T50" fmla="*/ 230 w 235"/>
                  <a:gd name="T51" fmla="*/ 445 h 484"/>
                  <a:gd name="T52" fmla="*/ 218 w 235"/>
                  <a:gd name="T53" fmla="*/ 42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5" h="484">
                    <a:moveTo>
                      <a:pt x="218" y="420"/>
                    </a:moveTo>
                    <a:cubicBezTo>
                      <a:pt x="192" y="397"/>
                      <a:pt x="171" y="370"/>
                      <a:pt x="157" y="340"/>
                    </a:cubicBezTo>
                    <a:cubicBezTo>
                      <a:pt x="137" y="297"/>
                      <a:pt x="129" y="247"/>
                      <a:pt x="135" y="198"/>
                    </a:cubicBezTo>
                    <a:cubicBezTo>
                      <a:pt x="138" y="177"/>
                      <a:pt x="143" y="155"/>
                      <a:pt x="152" y="135"/>
                    </a:cubicBezTo>
                    <a:cubicBezTo>
                      <a:pt x="162" y="179"/>
                      <a:pt x="162" y="179"/>
                      <a:pt x="162" y="179"/>
                    </a:cubicBezTo>
                    <a:cubicBezTo>
                      <a:pt x="165" y="196"/>
                      <a:pt x="181" y="208"/>
                      <a:pt x="197" y="208"/>
                    </a:cubicBezTo>
                    <a:cubicBezTo>
                      <a:pt x="200" y="208"/>
                      <a:pt x="202" y="207"/>
                      <a:pt x="205" y="207"/>
                    </a:cubicBezTo>
                    <a:cubicBezTo>
                      <a:pt x="212" y="206"/>
                      <a:pt x="219" y="202"/>
                      <a:pt x="225" y="195"/>
                    </a:cubicBezTo>
                    <a:cubicBezTo>
                      <a:pt x="232" y="187"/>
                      <a:pt x="235" y="175"/>
                      <a:pt x="232" y="164"/>
                    </a:cubicBezTo>
                    <a:cubicBezTo>
                      <a:pt x="232" y="164"/>
                      <a:pt x="208" y="36"/>
                      <a:pt x="208" y="31"/>
                    </a:cubicBezTo>
                    <a:cubicBezTo>
                      <a:pt x="207" y="30"/>
                      <a:pt x="207" y="30"/>
                      <a:pt x="207" y="30"/>
                    </a:cubicBezTo>
                    <a:cubicBezTo>
                      <a:pt x="205" y="22"/>
                      <a:pt x="201" y="16"/>
                      <a:pt x="196" y="12"/>
                    </a:cubicBezTo>
                    <a:cubicBezTo>
                      <a:pt x="188" y="3"/>
                      <a:pt x="176" y="0"/>
                      <a:pt x="164" y="3"/>
                    </a:cubicBezTo>
                    <a:cubicBezTo>
                      <a:pt x="159" y="4"/>
                      <a:pt x="31" y="34"/>
                      <a:pt x="31" y="34"/>
                    </a:cubicBezTo>
                    <a:cubicBezTo>
                      <a:pt x="23" y="35"/>
                      <a:pt x="17" y="39"/>
                      <a:pt x="11" y="45"/>
                    </a:cubicBezTo>
                    <a:cubicBezTo>
                      <a:pt x="4" y="54"/>
                      <a:pt x="0" y="65"/>
                      <a:pt x="2" y="77"/>
                    </a:cubicBezTo>
                    <a:cubicBezTo>
                      <a:pt x="6" y="94"/>
                      <a:pt x="21" y="106"/>
                      <a:pt x="39" y="106"/>
                    </a:cubicBezTo>
                    <a:cubicBezTo>
                      <a:pt x="41" y="106"/>
                      <a:pt x="43" y="106"/>
                      <a:pt x="46" y="105"/>
                    </a:cubicBezTo>
                    <a:cubicBezTo>
                      <a:pt x="90" y="95"/>
                      <a:pt x="90" y="95"/>
                      <a:pt x="90" y="95"/>
                    </a:cubicBezTo>
                    <a:cubicBezTo>
                      <a:pt x="85" y="105"/>
                      <a:pt x="81" y="116"/>
                      <a:pt x="77" y="127"/>
                    </a:cubicBezTo>
                    <a:cubicBezTo>
                      <a:pt x="57" y="187"/>
                      <a:pt x="55" y="251"/>
                      <a:pt x="70" y="313"/>
                    </a:cubicBezTo>
                    <a:cubicBezTo>
                      <a:pt x="87" y="376"/>
                      <a:pt x="121" y="432"/>
                      <a:pt x="169" y="475"/>
                    </a:cubicBezTo>
                    <a:cubicBezTo>
                      <a:pt x="176" y="481"/>
                      <a:pt x="184" y="484"/>
                      <a:pt x="193" y="484"/>
                    </a:cubicBezTo>
                    <a:cubicBezTo>
                      <a:pt x="194" y="484"/>
                      <a:pt x="194" y="484"/>
                      <a:pt x="195" y="484"/>
                    </a:cubicBezTo>
                    <a:cubicBezTo>
                      <a:pt x="205" y="483"/>
                      <a:pt x="214" y="478"/>
                      <a:pt x="221" y="471"/>
                    </a:cubicBezTo>
                    <a:cubicBezTo>
                      <a:pt x="227" y="464"/>
                      <a:pt x="230" y="455"/>
                      <a:pt x="230" y="445"/>
                    </a:cubicBezTo>
                    <a:cubicBezTo>
                      <a:pt x="229" y="435"/>
                      <a:pt x="225" y="426"/>
                      <a:pt x="218" y="420"/>
                    </a:cubicBezTo>
                    <a:close/>
                  </a:path>
                </a:pathLst>
              </a:custGeom>
              <a:solidFill>
                <a:srgbClr val="0C5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61" name="Freeform 83">
                <a:extLst>
                  <a:ext uri="{FF2B5EF4-FFF2-40B4-BE49-F238E27FC236}">
                    <a16:creationId xmlns:a16="http://schemas.microsoft.com/office/drawing/2014/main" id="{0356EA51-8AE1-4FBE-94F9-78CE2384B808}"/>
                  </a:ext>
                </a:extLst>
              </p:cNvPr>
              <p:cNvSpPr>
                <a:spLocks/>
              </p:cNvSpPr>
              <p:nvPr/>
            </p:nvSpPr>
            <p:spPr bwMode="auto">
              <a:xfrm>
                <a:off x="2984" y="1976"/>
                <a:ext cx="343" cy="186"/>
              </a:xfrm>
              <a:custGeom>
                <a:avLst/>
                <a:gdLst>
                  <a:gd name="T0" fmla="*/ 481 w 485"/>
                  <a:gd name="T1" fmla="*/ 88 h 270"/>
                  <a:gd name="T2" fmla="*/ 458 w 485"/>
                  <a:gd name="T3" fmla="*/ 66 h 270"/>
                  <a:gd name="T4" fmla="*/ 412 w 485"/>
                  <a:gd name="T5" fmla="*/ 91 h 270"/>
                  <a:gd name="T6" fmla="*/ 400 w 485"/>
                  <a:gd name="T7" fmla="*/ 135 h 270"/>
                  <a:gd name="T8" fmla="*/ 378 w 485"/>
                  <a:gd name="T9" fmla="*/ 108 h 270"/>
                  <a:gd name="T10" fmla="*/ 217 w 485"/>
                  <a:gd name="T11" fmla="*/ 15 h 270"/>
                  <a:gd name="T12" fmla="*/ 28 w 485"/>
                  <a:gd name="T13" fmla="*/ 27 h 270"/>
                  <a:gd name="T14" fmla="*/ 7 w 485"/>
                  <a:gd name="T15" fmla="*/ 74 h 270"/>
                  <a:gd name="T16" fmla="*/ 53 w 485"/>
                  <a:gd name="T17" fmla="*/ 95 h 270"/>
                  <a:gd name="T18" fmla="*/ 153 w 485"/>
                  <a:gd name="T19" fmla="*/ 80 h 270"/>
                  <a:gd name="T20" fmla="*/ 288 w 485"/>
                  <a:gd name="T21" fmla="*/ 127 h 270"/>
                  <a:gd name="T22" fmla="*/ 336 w 485"/>
                  <a:gd name="T23" fmla="*/ 171 h 270"/>
                  <a:gd name="T24" fmla="*/ 292 w 485"/>
                  <a:gd name="T25" fmla="*/ 159 h 270"/>
                  <a:gd name="T26" fmla="*/ 248 w 485"/>
                  <a:gd name="T27" fmla="*/ 184 h 270"/>
                  <a:gd name="T28" fmla="*/ 248 w 485"/>
                  <a:gd name="T29" fmla="*/ 207 h 270"/>
                  <a:gd name="T30" fmla="*/ 273 w 485"/>
                  <a:gd name="T31" fmla="*/ 228 h 270"/>
                  <a:gd name="T32" fmla="*/ 402 w 485"/>
                  <a:gd name="T33" fmla="*/ 269 h 270"/>
                  <a:gd name="T34" fmla="*/ 403 w 485"/>
                  <a:gd name="T35" fmla="*/ 269 h 270"/>
                  <a:gd name="T36" fmla="*/ 411 w 485"/>
                  <a:gd name="T37" fmla="*/ 270 h 270"/>
                  <a:gd name="T38" fmla="*/ 424 w 485"/>
                  <a:gd name="T39" fmla="*/ 267 h 270"/>
                  <a:gd name="T40" fmla="*/ 447 w 485"/>
                  <a:gd name="T41" fmla="*/ 243 h 270"/>
                  <a:gd name="T42" fmla="*/ 482 w 485"/>
                  <a:gd name="T43" fmla="*/ 111 h 270"/>
                  <a:gd name="T44" fmla="*/ 481 w 485"/>
                  <a:gd name="T45" fmla="*/ 8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5" h="270">
                    <a:moveTo>
                      <a:pt x="481" y="88"/>
                    </a:moveTo>
                    <a:cubicBezTo>
                      <a:pt x="477" y="78"/>
                      <a:pt x="468" y="70"/>
                      <a:pt x="458" y="66"/>
                    </a:cubicBezTo>
                    <a:cubicBezTo>
                      <a:pt x="439" y="61"/>
                      <a:pt x="419" y="71"/>
                      <a:pt x="412" y="91"/>
                    </a:cubicBezTo>
                    <a:cubicBezTo>
                      <a:pt x="400" y="135"/>
                      <a:pt x="400" y="135"/>
                      <a:pt x="400" y="135"/>
                    </a:cubicBezTo>
                    <a:cubicBezTo>
                      <a:pt x="393" y="126"/>
                      <a:pt x="386" y="117"/>
                      <a:pt x="378" y="108"/>
                    </a:cubicBezTo>
                    <a:cubicBezTo>
                      <a:pt x="334" y="63"/>
                      <a:pt x="279" y="30"/>
                      <a:pt x="217" y="15"/>
                    </a:cubicBezTo>
                    <a:cubicBezTo>
                      <a:pt x="154" y="0"/>
                      <a:pt x="88" y="4"/>
                      <a:pt x="28" y="27"/>
                    </a:cubicBezTo>
                    <a:cubicBezTo>
                      <a:pt x="9" y="34"/>
                      <a:pt x="0" y="55"/>
                      <a:pt x="7" y="74"/>
                    </a:cubicBezTo>
                    <a:cubicBezTo>
                      <a:pt x="14" y="92"/>
                      <a:pt x="35" y="102"/>
                      <a:pt x="53" y="95"/>
                    </a:cubicBezTo>
                    <a:cubicBezTo>
                      <a:pt x="86" y="83"/>
                      <a:pt x="119" y="78"/>
                      <a:pt x="153" y="80"/>
                    </a:cubicBezTo>
                    <a:cubicBezTo>
                      <a:pt x="200" y="81"/>
                      <a:pt x="248" y="98"/>
                      <a:pt x="288" y="127"/>
                    </a:cubicBezTo>
                    <a:cubicBezTo>
                      <a:pt x="306" y="139"/>
                      <a:pt x="322" y="154"/>
                      <a:pt x="336" y="171"/>
                    </a:cubicBezTo>
                    <a:cubicBezTo>
                      <a:pt x="292" y="159"/>
                      <a:pt x="292" y="159"/>
                      <a:pt x="292" y="159"/>
                    </a:cubicBezTo>
                    <a:cubicBezTo>
                      <a:pt x="273" y="153"/>
                      <a:pt x="253" y="165"/>
                      <a:pt x="248" y="184"/>
                    </a:cubicBezTo>
                    <a:cubicBezTo>
                      <a:pt x="245" y="191"/>
                      <a:pt x="245" y="199"/>
                      <a:pt x="248" y="207"/>
                    </a:cubicBezTo>
                    <a:cubicBezTo>
                      <a:pt x="252" y="217"/>
                      <a:pt x="262" y="226"/>
                      <a:pt x="273" y="228"/>
                    </a:cubicBezTo>
                    <a:cubicBezTo>
                      <a:pt x="273" y="228"/>
                      <a:pt x="397" y="267"/>
                      <a:pt x="402" y="269"/>
                    </a:cubicBezTo>
                    <a:cubicBezTo>
                      <a:pt x="402" y="269"/>
                      <a:pt x="402" y="269"/>
                      <a:pt x="403" y="269"/>
                    </a:cubicBezTo>
                    <a:cubicBezTo>
                      <a:pt x="405" y="270"/>
                      <a:pt x="408" y="270"/>
                      <a:pt x="411" y="270"/>
                    </a:cubicBezTo>
                    <a:cubicBezTo>
                      <a:pt x="415" y="270"/>
                      <a:pt x="420" y="269"/>
                      <a:pt x="424" y="267"/>
                    </a:cubicBezTo>
                    <a:cubicBezTo>
                      <a:pt x="436" y="264"/>
                      <a:pt x="444" y="255"/>
                      <a:pt x="447" y="243"/>
                    </a:cubicBezTo>
                    <a:cubicBezTo>
                      <a:pt x="448" y="239"/>
                      <a:pt x="482" y="111"/>
                      <a:pt x="482" y="111"/>
                    </a:cubicBezTo>
                    <a:cubicBezTo>
                      <a:pt x="485" y="104"/>
                      <a:pt x="484" y="96"/>
                      <a:pt x="481" y="88"/>
                    </a:cubicBezTo>
                    <a:close/>
                  </a:path>
                </a:pathLst>
              </a:custGeom>
              <a:solidFill>
                <a:schemeClr val="accent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62" name="Freeform 84">
                <a:extLst>
                  <a:ext uri="{FF2B5EF4-FFF2-40B4-BE49-F238E27FC236}">
                    <a16:creationId xmlns:a16="http://schemas.microsoft.com/office/drawing/2014/main" id="{4C39823B-EB4F-4142-85A9-87F2C8480E3F}"/>
                  </a:ext>
                </a:extLst>
              </p:cNvPr>
              <p:cNvSpPr>
                <a:spLocks/>
              </p:cNvSpPr>
              <p:nvPr/>
            </p:nvSpPr>
            <p:spPr bwMode="auto">
              <a:xfrm>
                <a:off x="3016" y="2198"/>
                <a:ext cx="292" cy="280"/>
              </a:xfrm>
              <a:custGeom>
                <a:avLst/>
                <a:gdLst>
                  <a:gd name="T0" fmla="*/ 404 w 412"/>
                  <a:gd name="T1" fmla="*/ 18 h 406"/>
                  <a:gd name="T2" fmla="*/ 381 w 412"/>
                  <a:gd name="T3" fmla="*/ 3 h 406"/>
                  <a:gd name="T4" fmla="*/ 339 w 412"/>
                  <a:gd name="T5" fmla="*/ 33 h 406"/>
                  <a:gd name="T6" fmla="*/ 302 w 412"/>
                  <a:gd name="T7" fmla="*/ 126 h 406"/>
                  <a:gd name="T8" fmla="*/ 193 w 412"/>
                  <a:gd name="T9" fmla="*/ 220 h 406"/>
                  <a:gd name="T10" fmla="*/ 131 w 412"/>
                  <a:gd name="T11" fmla="*/ 239 h 406"/>
                  <a:gd name="T12" fmla="*/ 164 w 412"/>
                  <a:gd name="T13" fmla="*/ 207 h 406"/>
                  <a:gd name="T14" fmla="*/ 164 w 412"/>
                  <a:gd name="T15" fmla="*/ 156 h 406"/>
                  <a:gd name="T16" fmla="*/ 144 w 412"/>
                  <a:gd name="T17" fmla="*/ 145 h 406"/>
                  <a:gd name="T18" fmla="*/ 113 w 412"/>
                  <a:gd name="T19" fmla="*/ 155 h 406"/>
                  <a:gd name="T20" fmla="*/ 13 w 412"/>
                  <a:gd name="T21" fmla="*/ 246 h 406"/>
                  <a:gd name="T22" fmla="*/ 13 w 412"/>
                  <a:gd name="T23" fmla="*/ 247 h 406"/>
                  <a:gd name="T24" fmla="*/ 3 w 412"/>
                  <a:gd name="T25" fmla="*/ 267 h 406"/>
                  <a:gd name="T26" fmla="*/ 12 w 412"/>
                  <a:gd name="T27" fmla="*/ 299 h 406"/>
                  <a:gd name="T28" fmla="*/ 109 w 412"/>
                  <a:gd name="T29" fmla="*/ 395 h 406"/>
                  <a:gd name="T30" fmla="*/ 129 w 412"/>
                  <a:gd name="T31" fmla="*/ 406 h 406"/>
                  <a:gd name="T32" fmla="*/ 135 w 412"/>
                  <a:gd name="T33" fmla="*/ 406 h 406"/>
                  <a:gd name="T34" fmla="*/ 160 w 412"/>
                  <a:gd name="T35" fmla="*/ 397 h 406"/>
                  <a:gd name="T36" fmla="*/ 162 w 412"/>
                  <a:gd name="T37" fmla="*/ 345 h 406"/>
                  <a:gd name="T38" fmla="*/ 129 w 412"/>
                  <a:gd name="T39" fmla="*/ 312 h 406"/>
                  <a:gd name="T40" fmla="*/ 164 w 412"/>
                  <a:gd name="T41" fmla="*/ 307 h 406"/>
                  <a:gd name="T42" fmla="*/ 325 w 412"/>
                  <a:gd name="T43" fmla="*/ 215 h 406"/>
                  <a:gd name="T44" fmla="*/ 411 w 412"/>
                  <a:gd name="T45" fmla="*/ 45 h 406"/>
                  <a:gd name="T46" fmla="*/ 404 w 412"/>
                  <a:gd name="T47" fmla="*/ 1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2" h="406">
                    <a:moveTo>
                      <a:pt x="404" y="18"/>
                    </a:moveTo>
                    <a:cubicBezTo>
                      <a:pt x="399" y="10"/>
                      <a:pt x="390" y="5"/>
                      <a:pt x="381" y="3"/>
                    </a:cubicBezTo>
                    <a:cubicBezTo>
                      <a:pt x="361" y="0"/>
                      <a:pt x="342" y="13"/>
                      <a:pt x="339" y="33"/>
                    </a:cubicBezTo>
                    <a:cubicBezTo>
                      <a:pt x="333" y="67"/>
                      <a:pt x="321" y="98"/>
                      <a:pt x="302" y="126"/>
                    </a:cubicBezTo>
                    <a:cubicBezTo>
                      <a:pt x="277" y="166"/>
                      <a:pt x="238" y="199"/>
                      <a:pt x="193" y="220"/>
                    </a:cubicBezTo>
                    <a:cubicBezTo>
                      <a:pt x="174" y="229"/>
                      <a:pt x="153" y="235"/>
                      <a:pt x="131" y="239"/>
                    </a:cubicBezTo>
                    <a:cubicBezTo>
                      <a:pt x="164" y="207"/>
                      <a:pt x="164" y="207"/>
                      <a:pt x="164" y="207"/>
                    </a:cubicBezTo>
                    <a:cubicBezTo>
                      <a:pt x="178" y="193"/>
                      <a:pt x="178" y="170"/>
                      <a:pt x="164" y="156"/>
                    </a:cubicBezTo>
                    <a:cubicBezTo>
                      <a:pt x="159" y="150"/>
                      <a:pt x="153" y="147"/>
                      <a:pt x="144" y="145"/>
                    </a:cubicBezTo>
                    <a:cubicBezTo>
                      <a:pt x="133" y="143"/>
                      <a:pt x="121" y="147"/>
                      <a:pt x="113" y="155"/>
                    </a:cubicBezTo>
                    <a:cubicBezTo>
                      <a:pt x="113" y="155"/>
                      <a:pt x="17" y="243"/>
                      <a:pt x="13" y="246"/>
                    </a:cubicBezTo>
                    <a:cubicBezTo>
                      <a:pt x="13" y="247"/>
                      <a:pt x="13" y="247"/>
                      <a:pt x="13" y="247"/>
                    </a:cubicBezTo>
                    <a:cubicBezTo>
                      <a:pt x="8" y="253"/>
                      <a:pt x="4" y="260"/>
                      <a:pt x="3" y="267"/>
                    </a:cubicBezTo>
                    <a:cubicBezTo>
                      <a:pt x="0" y="278"/>
                      <a:pt x="4" y="290"/>
                      <a:pt x="12" y="299"/>
                    </a:cubicBezTo>
                    <a:cubicBezTo>
                      <a:pt x="15" y="302"/>
                      <a:pt x="109" y="395"/>
                      <a:pt x="109" y="395"/>
                    </a:cubicBezTo>
                    <a:cubicBezTo>
                      <a:pt x="114" y="401"/>
                      <a:pt x="121" y="404"/>
                      <a:pt x="129" y="406"/>
                    </a:cubicBezTo>
                    <a:cubicBezTo>
                      <a:pt x="131" y="406"/>
                      <a:pt x="133" y="406"/>
                      <a:pt x="135" y="406"/>
                    </a:cubicBezTo>
                    <a:cubicBezTo>
                      <a:pt x="144" y="406"/>
                      <a:pt x="153" y="403"/>
                      <a:pt x="160" y="397"/>
                    </a:cubicBezTo>
                    <a:cubicBezTo>
                      <a:pt x="175" y="383"/>
                      <a:pt x="175" y="360"/>
                      <a:pt x="162" y="345"/>
                    </a:cubicBezTo>
                    <a:cubicBezTo>
                      <a:pt x="129" y="312"/>
                      <a:pt x="129" y="312"/>
                      <a:pt x="129" y="312"/>
                    </a:cubicBezTo>
                    <a:cubicBezTo>
                      <a:pt x="141" y="311"/>
                      <a:pt x="153" y="309"/>
                      <a:pt x="164" y="307"/>
                    </a:cubicBezTo>
                    <a:cubicBezTo>
                      <a:pt x="225" y="292"/>
                      <a:pt x="281" y="260"/>
                      <a:pt x="325" y="215"/>
                    </a:cubicBezTo>
                    <a:cubicBezTo>
                      <a:pt x="370" y="167"/>
                      <a:pt x="400" y="109"/>
                      <a:pt x="411" y="45"/>
                    </a:cubicBezTo>
                    <a:cubicBezTo>
                      <a:pt x="412" y="36"/>
                      <a:pt x="410" y="26"/>
                      <a:pt x="404" y="18"/>
                    </a:cubicBezTo>
                    <a:close/>
                  </a:path>
                </a:pathLst>
              </a:custGeom>
              <a:solidFill>
                <a:srgbClr val="00BCE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grpSp>
      </p:grpSp>
      <p:grpSp>
        <p:nvGrpSpPr>
          <p:cNvPr id="63" name="Group 62">
            <a:extLst>
              <a:ext uri="{FF2B5EF4-FFF2-40B4-BE49-F238E27FC236}">
                <a16:creationId xmlns:a16="http://schemas.microsoft.com/office/drawing/2014/main" id="{9F7001EF-13A8-402A-A2FB-B81792E7995A}"/>
              </a:ext>
            </a:extLst>
          </p:cNvPr>
          <p:cNvGrpSpPr/>
          <p:nvPr/>
        </p:nvGrpSpPr>
        <p:grpSpPr>
          <a:xfrm>
            <a:off x="3496732" y="1879601"/>
            <a:ext cx="2435480" cy="3385617"/>
            <a:chOff x="2622549" y="1409700"/>
            <a:chExt cx="1826610" cy="2539213"/>
          </a:xfrm>
        </p:grpSpPr>
        <p:sp>
          <p:nvSpPr>
            <p:cNvPr id="64" name="Round Same Side Corner Rectangle 7">
              <a:extLst>
                <a:ext uri="{FF2B5EF4-FFF2-40B4-BE49-F238E27FC236}">
                  <a16:creationId xmlns:a16="http://schemas.microsoft.com/office/drawing/2014/main" id="{29B55989-D0F3-4340-9613-B652A4BFFA16}"/>
                </a:ext>
              </a:extLst>
            </p:cNvPr>
            <p:cNvSpPr/>
            <p:nvPr/>
          </p:nvSpPr>
          <p:spPr>
            <a:xfrm>
              <a:off x="2622549" y="1409700"/>
              <a:ext cx="1826610" cy="523875"/>
            </a:xfrm>
            <a:prstGeom prst="round2SameRect">
              <a:avLst/>
            </a:prstGeom>
            <a:solidFill>
              <a:srgbClr val="0C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iscoSansTT ExtraLight" panose="020B0303020201020303" pitchFamily="34" charset="0"/>
                  <a:cs typeface="CiscoSansTT ExtraLight" panose="020B0303020201020303" pitchFamily="34" charset="0"/>
                </a:rPr>
                <a:t>360 Visibility</a:t>
              </a:r>
            </a:p>
          </p:txBody>
        </p:sp>
        <p:sp>
          <p:nvSpPr>
            <p:cNvPr id="65" name="Round Same Side Corner Rectangle 8">
              <a:extLst>
                <a:ext uri="{FF2B5EF4-FFF2-40B4-BE49-F238E27FC236}">
                  <a16:creationId xmlns:a16="http://schemas.microsoft.com/office/drawing/2014/main" id="{1DC59C87-473E-4C58-84D9-34114A4BD2A5}"/>
                </a:ext>
              </a:extLst>
            </p:cNvPr>
            <p:cNvSpPr/>
            <p:nvPr/>
          </p:nvSpPr>
          <p:spPr>
            <a:xfrm rot="10800000">
              <a:off x="2622549" y="2919412"/>
              <a:ext cx="1826610" cy="1029501"/>
            </a:xfrm>
            <a:prstGeom prst="round2SameRect">
              <a:avLst>
                <a:gd name="adj1" fmla="val 8726"/>
                <a:gd name="adj2" fmla="val 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CiscoSansTT ExtraLight" panose="020B0303020201020303" pitchFamily="34" charset="0"/>
                <a:cs typeface="CiscoSansTT ExtraLight" panose="020B0303020201020303" pitchFamily="34" charset="0"/>
              </a:endParaRPr>
            </a:p>
          </p:txBody>
        </p:sp>
        <p:sp>
          <p:nvSpPr>
            <p:cNvPr id="66" name="TextBox 65">
              <a:extLst>
                <a:ext uri="{FF2B5EF4-FFF2-40B4-BE49-F238E27FC236}">
                  <a16:creationId xmlns:a16="http://schemas.microsoft.com/office/drawing/2014/main" id="{84420D96-FBD5-4BC5-9057-1F975CB49355}"/>
                </a:ext>
              </a:extLst>
            </p:cNvPr>
            <p:cNvSpPr txBox="1"/>
            <p:nvPr/>
          </p:nvSpPr>
          <p:spPr>
            <a:xfrm>
              <a:off x="2622549" y="3077408"/>
              <a:ext cx="1826610" cy="750125"/>
            </a:xfrm>
            <a:prstGeom prst="rect">
              <a:avLst/>
            </a:prstGeom>
            <a:noFill/>
          </p:spPr>
          <p:txBody>
            <a:bodyPr wrap="square" tIns="121920" bIns="121920" rtlCol="0">
              <a:noAutofit/>
            </a:bodyPr>
            <a:lstStyle/>
            <a:p>
              <a:pPr algn="ctr"/>
              <a:r>
                <a:rPr lang="en-US" sz="1600" dirty="0">
                  <a:solidFill>
                    <a:schemeClr val="tx2"/>
                  </a:solidFill>
                  <a:latin typeface="CiscoSansTT ExtraLight" panose="020B0303020201020303" pitchFamily="34" charset="0"/>
                  <a:cs typeface="CiscoSansTT ExtraLight" panose="020B0303020201020303" pitchFamily="34" charset="0"/>
                </a:rPr>
                <a:t>End-to-end view of the Customer Experience with full context </a:t>
              </a:r>
            </a:p>
          </p:txBody>
        </p:sp>
        <p:grpSp>
          <p:nvGrpSpPr>
            <p:cNvPr id="67" name="Group 66">
              <a:extLst>
                <a:ext uri="{FF2B5EF4-FFF2-40B4-BE49-F238E27FC236}">
                  <a16:creationId xmlns:a16="http://schemas.microsoft.com/office/drawing/2014/main" id="{2713D242-9D53-456B-B3C0-2494EFE2802B}"/>
                </a:ext>
              </a:extLst>
            </p:cNvPr>
            <p:cNvGrpSpPr>
              <a:grpSpLocks noChangeAspect="1"/>
            </p:cNvGrpSpPr>
            <p:nvPr/>
          </p:nvGrpSpPr>
          <p:grpSpPr bwMode="auto">
            <a:xfrm>
              <a:off x="3261708" y="2164856"/>
              <a:ext cx="548292" cy="523276"/>
              <a:chOff x="2346" y="1107"/>
              <a:chExt cx="1074" cy="1025"/>
            </a:xfrm>
          </p:grpSpPr>
          <p:sp>
            <p:nvSpPr>
              <p:cNvPr id="68" name="Freeform 5">
                <a:extLst>
                  <a:ext uri="{FF2B5EF4-FFF2-40B4-BE49-F238E27FC236}">
                    <a16:creationId xmlns:a16="http://schemas.microsoft.com/office/drawing/2014/main" id="{F06F7FC8-42F8-46A3-9271-36EC5AF27901}"/>
                  </a:ext>
                </a:extLst>
              </p:cNvPr>
              <p:cNvSpPr>
                <a:spLocks noEditPoints="1"/>
              </p:cNvSpPr>
              <p:nvPr/>
            </p:nvSpPr>
            <p:spPr bwMode="auto">
              <a:xfrm>
                <a:off x="2346" y="1107"/>
                <a:ext cx="1074" cy="1025"/>
              </a:xfrm>
              <a:custGeom>
                <a:avLst/>
                <a:gdLst>
                  <a:gd name="T0" fmla="*/ 854 w 875"/>
                  <a:gd name="T1" fmla="*/ 769 h 856"/>
                  <a:gd name="T2" fmla="*/ 614 w 875"/>
                  <a:gd name="T3" fmla="*/ 543 h 856"/>
                  <a:gd name="T4" fmla="*/ 685 w 875"/>
                  <a:gd name="T5" fmla="*/ 338 h 856"/>
                  <a:gd name="T6" fmla="*/ 342 w 875"/>
                  <a:gd name="T7" fmla="*/ 0 h 856"/>
                  <a:gd name="T8" fmla="*/ 0 w 875"/>
                  <a:gd name="T9" fmla="*/ 338 h 856"/>
                  <a:gd name="T10" fmla="*/ 342 w 875"/>
                  <a:gd name="T11" fmla="*/ 676 h 856"/>
                  <a:gd name="T12" fmla="*/ 541 w 875"/>
                  <a:gd name="T13" fmla="*/ 613 h 856"/>
                  <a:gd name="T14" fmla="*/ 785 w 875"/>
                  <a:gd name="T15" fmla="*/ 842 h 856"/>
                  <a:gd name="T16" fmla="*/ 819 w 875"/>
                  <a:gd name="T17" fmla="*/ 856 h 856"/>
                  <a:gd name="T18" fmla="*/ 856 w 875"/>
                  <a:gd name="T19" fmla="*/ 840 h 856"/>
                  <a:gd name="T20" fmla="*/ 854 w 875"/>
                  <a:gd name="T21" fmla="*/ 769 h 856"/>
                  <a:gd name="T22" fmla="*/ 80 w 875"/>
                  <a:gd name="T23" fmla="*/ 338 h 856"/>
                  <a:gd name="T24" fmla="*/ 342 w 875"/>
                  <a:gd name="T25" fmla="*/ 81 h 856"/>
                  <a:gd name="T26" fmla="*/ 604 w 875"/>
                  <a:gd name="T27" fmla="*/ 338 h 856"/>
                  <a:gd name="T28" fmla="*/ 342 w 875"/>
                  <a:gd name="T29" fmla="*/ 595 h 856"/>
                  <a:gd name="T30" fmla="*/ 80 w 875"/>
                  <a:gd name="T31" fmla="*/ 338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5" h="856">
                    <a:moveTo>
                      <a:pt x="854" y="769"/>
                    </a:moveTo>
                    <a:cubicBezTo>
                      <a:pt x="614" y="543"/>
                      <a:pt x="614" y="543"/>
                      <a:pt x="614" y="543"/>
                    </a:cubicBezTo>
                    <a:cubicBezTo>
                      <a:pt x="659" y="486"/>
                      <a:pt x="685" y="415"/>
                      <a:pt x="685" y="338"/>
                    </a:cubicBezTo>
                    <a:cubicBezTo>
                      <a:pt x="685" y="152"/>
                      <a:pt x="531" y="0"/>
                      <a:pt x="342" y="0"/>
                    </a:cubicBezTo>
                    <a:cubicBezTo>
                      <a:pt x="153" y="0"/>
                      <a:pt x="0" y="152"/>
                      <a:pt x="0" y="338"/>
                    </a:cubicBezTo>
                    <a:cubicBezTo>
                      <a:pt x="0" y="524"/>
                      <a:pt x="153" y="676"/>
                      <a:pt x="342" y="676"/>
                    </a:cubicBezTo>
                    <a:cubicBezTo>
                      <a:pt x="416" y="676"/>
                      <a:pt x="485" y="652"/>
                      <a:pt x="541" y="613"/>
                    </a:cubicBezTo>
                    <a:cubicBezTo>
                      <a:pt x="785" y="842"/>
                      <a:pt x="785" y="842"/>
                      <a:pt x="785" y="842"/>
                    </a:cubicBezTo>
                    <a:cubicBezTo>
                      <a:pt x="795" y="852"/>
                      <a:pt x="807" y="856"/>
                      <a:pt x="819" y="856"/>
                    </a:cubicBezTo>
                    <a:cubicBezTo>
                      <a:pt x="833" y="856"/>
                      <a:pt x="846" y="851"/>
                      <a:pt x="856" y="840"/>
                    </a:cubicBezTo>
                    <a:cubicBezTo>
                      <a:pt x="875" y="820"/>
                      <a:pt x="874" y="788"/>
                      <a:pt x="854" y="769"/>
                    </a:cubicBezTo>
                    <a:close/>
                    <a:moveTo>
                      <a:pt x="80" y="338"/>
                    </a:moveTo>
                    <a:cubicBezTo>
                      <a:pt x="80" y="196"/>
                      <a:pt x="198" y="81"/>
                      <a:pt x="342" y="81"/>
                    </a:cubicBezTo>
                    <a:cubicBezTo>
                      <a:pt x="487" y="81"/>
                      <a:pt x="604" y="196"/>
                      <a:pt x="604" y="338"/>
                    </a:cubicBezTo>
                    <a:cubicBezTo>
                      <a:pt x="604" y="480"/>
                      <a:pt x="487" y="595"/>
                      <a:pt x="342" y="595"/>
                    </a:cubicBezTo>
                    <a:cubicBezTo>
                      <a:pt x="198" y="595"/>
                      <a:pt x="80" y="480"/>
                      <a:pt x="80" y="338"/>
                    </a:cubicBezTo>
                    <a:close/>
                  </a:path>
                </a:pathLst>
              </a:custGeom>
              <a:solidFill>
                <a:srgbClr val="0C5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69" name="Freeform 6">
                <a:extLst>
                  <a:ext uri="{FF2B5EF4-FFF2-40B4-BE49-F238E27FC236}">
                    <a16:creationId xmlns:a16="http://schemas.microsoft.com/office/drawing/2014/main" id="{BBD56A57-6496-4B41-8EE7-B7E8F05BC057}"/>
                  </a:ext>
                </a:extLst>
              </p:cNvPr>
              <p:cNvSpPr>
                <a:spLocks/>
              </p:cNvSpPr>
              <p:nvPr/>
            </p:nvSpPr>
            <p:spPr bwMode="auto">
              <a:xfrm>
                <a:off x="2519" y="1578"/>
                <a:ext cx="149" cy="226"/>
              </a:xfrm>
              <a:custGeom>
                <a:avLst/>
                <a:gdLst>
                  <a:gd name="T0" fmla="*/ 100 w 121"/>
                  <a:gd name="T1" fmla="*/ 0 h 189"/>
                  <a:gd name="T2" fmla="*/ 20 w 121"/>
                  <a:gd name="T3" fmla="*/ 0 h 189"/>
                  <a:gd name="T4" fmla="*/ 0 w 121"/>
                  <a:gd name="T5" fmla="*/ 21 h 189"/>
                  <a:gd name="T6" fmla="*/ 0 w 121"/>
                  <a:gd name="T7" fmla="*/ 109 h 189"/>
                  <a:gd name="T8" fmla="*/ 121 w 121"/>
                  <a:gd name="T9" fmla="*/ 189 h 189"/>
                  <a:gd name="T10" fmla="*/ 121 w 121"/>
                  <a:gd name="T11" fmla="*/ 21 h 189"/>
                  <a:gd name="T12" fmla="*/ 100 w 121"/>
                  <a:gd name="T13" fmla="*/ 0 h 189"/>
                </a:gdLst>
                <a:ahLst/>
                <a:cxnLst>
                  <a:cxn ang="0">
                    <a:pos x="T0" y="T1"/>
                  </a:cxn>
                  <a:cxn ang="0">
                    <a:pos x="T2" y="T3"/>
                  </a:cxn>
                  <a:cxn ang="0">
                    <a:pos x="T4" y="T5"/>
                  </a:cxn>
                  <a:cxn ang="0">
                    <a:pos x="T6" y="T7"/>
                  </a:cxn>
                  <a:cxn ang="0">
                    <a:pos x="T8" y="T9"/>
                  </a:cxn>
                  <a:cxn ang="0">
                    <a:pos x="T10" y="T11"/>
                  </a:cxn>
                  <a:cxn ang="0">
                    <a:pos x="T12" y="T13"/>
                  </a:cxn>
                </a:cxnLst>
                <a:rect l="0" t="0" r="r" b="b"/>
                <a:pathLst>
                  <a:path w="121" h="189">
                    <a:moveTo>
                      <a:pt x="100" y="0"/>
                    </a:moveTo>
                    <a:cubicBezTo>
                      <a:pt x="20" y="0"/>
                      <a:pt x="20" y="0"/>
                      <a:pt x="20" y="0"/>
                    </a:cubicBezTo>
                    <a:cubicBezTo>
                      <a:pt x="9" y="0"/>
                      <a:pt x="0" y="9"/>
                      <a:pt x="0" y="21"/>
                    </a:cubicBezTo>
                    <a:cubicBezTo>
                      <a:pt x="0" y="109"/>
                      <a:pt x="0" y="109"/>
                      <a:pt x="0" y="109"/>
                    </a:cubicBezTo>
                    <a:cubicBezTo>
                      <a:pt x="31" y="146"/>
                      <a:pt x="73" y="174"/>
                      <a:pt x="121" y="189"/>
                    </a:cubicBezTo>
                    <a:cubicBezTo>
                      <a:pt x="121" y="21"/>
                      <a:pt x="121" y="21"/>
                      <a:pt x="121" y="21"/>
                    </a:cubicBezTo>
                    <a:cubicBezTo>
                      <a:pt x="121" y="9"/>
                      <a:pt x="112" y="0"/>
                      <a:pt x="100" y="0"/>
                    </a:cubicBezTo>
                    <a:close/>
                  </a:path>
                </a:pathLst>
              </a:custGeom>
              <a:solidFill>
                <a:schemeClr val="accent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70" name="Freeform 7">
                <a:extLst>
                  <a:ext uri="{FF2B5EF4-FFF2-40B4-BE49-F238E27FC236}">
                    <a16:creationId xmlns:a16="http://schemas.microsoft.com/office/drawing/2014/main" id="{0F33DD08-6D4B-4495-AA06-F6C4C97A16E7}"/>
                  </a:ext>
                </a:extLst>
              </p:cNvPr>
              <p:cNvSpPr>
                <a:spLocks/>
              </p:cNvSpPr>
              <p:nvPr/>
            </p:nvSpPr>
            <p:spPr bwMode="auto">
              <a:xfrm>
                <a:off x="2692" y="1325"/>
                <a:ext cx="149" cy="494"/>
              </a:xfrm>
              <a:custGeom>
                <a:avLst/>
                <a:gdLst>
                  <a:gd name="T0" fmla="*/ 121 w 121"/>
                  <a:gd name="T1" fmla="*/ 20 h 413"/>
                  <a:gd name="T2" fmla="*/ 101 w 121"/>
                  <a:gd name="T3" fmla="*/ 0 h 413"/>
                  <a:gd name="T4" fmla="*/ 20 w 121"/>
                  <a:gd name="T5" fmla="*/ 0 h 413"/>
                  <a:gd name="T6" fmla="*/ 0 w 121"/>
                  <a:gd name="T7" fmla="*/ 20 h 413"/>
                  <a:gd name="T8" fmla="*/ 0 w 121"/>
                  <a:gd name="T9" fmla="*/ 403 h 413"/>
                  <a:gd name="T10" fmla="*/ 0 w 121"/>
                  <a:gd name="T11" fmla="*/ 406 h 413"/>
                  <a:gd name="T12" fmla="*/ 60 w 121"/>
                  <a:gd name="T13" fmla="*/ 413 h 413"/>
                  <a:gd name="T14" fmla="*/ 120 w 121"/>
                  <a:gd name="T15" fmla="*/ 406 h 413"/>
                  <a:gd name="T16" fmla="*/ 121 w 121"/>
                  <a:gd name="T17" fmla="*/ 403 h 413"/>
                  <a:gd name="T18" fmla="*/ 121 w 121"/>
                  <a:gd name="T19" fmla="*/ 20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413">
                    <a:moveTo>
                      <a:pt x="121" y="20"/>
                    </a:moveTo>
                    <a:cubicBezTo>
                      <a:pt x="121" y="9"/>
                      <a:pt x="112" y="0"/>
                      <a:pt x="101" y="0"/>
                    </a:cubicBezTo>
                    <a:cubicBezTo>
                      <a:pt x="20" y="0"/>
                      <a:pt x="20" y="0"/>
                      <a:pt x="20" y="0"/>
                    </a:cubicBezTo>
                    <a:cubicBezTo>
                      <a:pt x="9" y="0"/>
                      <a:pt x="0" y="9"/>
                      <a:pt x="0" y="20"/>
                    </a:cubicBezTo>
                    <a:cubicBezTo>
                      <a:pt x="0" y="403"/>
                      <a:pt x="0" y="403"/>
                      <a:pt x="0" y="403"/>
                    </a:cubicBezTo>
                    <a:cubicBezTo>
                      <a:pt x="0" y="404"/>
                      <a:pt x="0" y="405"/>
                      <a:pt x="0" y="406"/>
                    </a:cubicBezTo>
                    <a:cubicBezTo>
                      <a:pt x="19" y="411"/>
                      <a:pt x="40" y="413"/>
                      <a:pt x="60" y="413"/>
                    </a:cubicBezTo>
                    <a:cubicBezTo>
                      <a:pt x="81" y="413"/>
                      <a:pt x="101" y="411"/>
                      <a:pt x="120" y="406"/>
                    </a:cubicBezTo>
                    <a:cubicBezTo>
                      <a:pt x="121" y="405"/>
                      <a:pt x="121" y="404"/>
                      <a:pt x="121" y="403"/>
                    </a:cubicBezTo>
                    <a:lnTo>
                      <a:pt x="121" y="20"/>
                    </a:lnTo>
                    <a:close/>
                  </a:path>
                </a:pathLst>
              </a:custGeom>
              <a:solidFill>
                <a:srgbClr val="FBAB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sp>
            <p:nvSpPr>
              <p:cNvPr id="71" name="Freeform 8">
                <a:extLst>
                  <a:ext uri="{FF2B5EF4-FFF2-40B4-BE49-F238E27FC236}">
                    <a16:creationId xmlns:a16="http://schemas.microsoft.com/office/drawing/2014/main" id="{BDEECA9A-B4AD-4881-916D-D20B0B29CDF4}"/>
                  </a:ext>
                </a:extLst>
              </p:cNvPr>
              <p:cNvSpPr>
                <a:spLocks/>
              </p:cNvSpPr>
              <p:nvPr/>
            </p:nvSpPr>
            <p:spPr bwMode="auto">
              <a:xfrm>
                <a:off x="2865" y="1409"/>
                <a:ext cx="149" cy="395"/>
              </a:xfrm>
              <a:custGeom>
                <a:avLst/>
                <a:gdLst>
                  <a:gd name="T0" fmla="*/ 101 w 121"/>
                  <a:gd name="T1" fmla="*/ 0 h 330"/>
                  <a:gd name="T2" fmla="*/ 20 w 121"/>
                  <a:gd name="T3" fmla="*/ 0 h 330"/>
                  <a:gd name="T4" fmla="*/ 0 w 121"/>
                  <a:gd name="T5" fmla="*/ 20 h 330"/>
                  <a:gd name="T6" fmla="*/ 0 w 121"/>
                  <a:gd name="T7" fmla="*/ 330 h 330"/>
                  <a:gd name="T8" fmla="*/ 121 w 121"/>
                  <a:gd name="T9" fmla="*/ 250 h 330"/>
                  <a:gd name="T10" fmla="*/ 121 w 121"/>
                  <a:gd name="T11" fmla="*/ 20 h 330"/>
                  <a:gd name="T12" fmla="*/ 101 w 121"/>
                  <a:gd name="T13" fmla="*/ 0 h 330"/>
                </a:gdLst>
                <a:ahLst/>
                <a:cxnLst>
                  <a:cxn ang="0">
                    <a:pos x="T0" y="T1"/>
                  </a:cxn>
                  <a:cxn ang="0">
                    <a:pos x="T2" y="T3"/>
                  </a:cxn>
                  <a:cxn ang="0">
                    <a:pos x="T4" y="T5"/>
                  </a:cxn>
                  <a:cxn ang="0">
                    <a:pos x="T6" y="T7"/>
                  </a:cxn>
                  <a:cxn ang="0">
                    <a:pos x="T8" y="T9"/>
                  </a:cxn>
                  <a:cxn ang="0">
                    <a:pos x="T10" y="T11"/>
                  </a:cxn>
                  <a:cxn ang="0">
                    <a:pos x="T12" y="T13"/>
                  </a:cxn>
                </a:cxnLst>
                <a:rect l="0" t="0" r="r" b="b"/>
                <a:pathLst>
                  <a:path w="121" h="330">
                    <a:moveTo>
                      <a:pt x="101" y="0"/>
                    </a:moveTo>
                    <a:cubicBezTo>
                      <a:pt x="20" y="0"/>
                      <a:pt x="20" y="0"/>
                      <a:pt x="20" y="0"/>
                    </a:cubicBezTo>
                    <a:cubicBezTo>
                      <a:pt x="9" y="0"/>
                      <a:pt x="0" y="9"/>
                      <a:pt x="0" y="20"/>
                    </a:cubicBezTo>
                    <a:cubicBezTo>
                      <a:pt x="0" y="330"/>
                      <a:pt x="0" y="330"/>
                      <a:pt x="0" y="330"/>
                    </a:cubicBezTo>
                    <a:cubicBezTo>
                      <a:pt x="48" y="315"/>
                      <a:pt x="89" y="287"/>
                      <a:pt x="121" y="250"/>
                    </a:cubicBezTo>
                    <a:cubicBezTo>
                      <a:pt x="121" y="20"/>
                      <a:pt x="121" y="20"/>
                      <a:pt x="121" y="20"/>
                    </a:cubicBezTo>
                    <a:cubicBezTo>
                      <a:pt x="121" y="9"/>
                      <a:pt x="112" y="0"/>
                      <a:pt x="101" y="0"/>
                    </a:cubicBezTo>
                    <a:close/>
                  </a:path>
                </a:pathLst>
              </a:custGeom>
              <a:solidFill>
                <a:srgbClr val="00BCE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CiscoSansTT ExtraLight" panose="020B0303020201020303" pitchFamily="34" charset="0"/>
                  <a:cs typeface="CiscoSansTT ExtraLight" panose="020B0303020201020303" pitchFamily="34" charset="0"/>
                </a:endParaRPr>
              </a:p>
            </p:txBody>
          </p:sp>
        </p:grpSp>
      </p:grpSp>
    </p:spTree>
    <p:extLst>
      <p:ext uri="{BB962C8B-B14F-4D97-AF65-F5344CB8AC3E}">
        <p14:creationId xmlns:p14="http://schemas.microsoft.com/office/powerpoint/2010/main" val="402763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1000"/>
                                        <p:tgtEl>
                                          <p:spTgt spid="63"/>
                                        </p:tgtEl>
                                      </p:cBhvr>
                                    </p:animEffect>
                                    <p:anim calcmode="lin" valueType="num">
                                      <p:cBhvr>
                                        <p:cTn id="13" dur="1000" fill="hold"/>
                                        <p:tgtEl>
                                          <p:spTgt spid="63"/>
                                        </p:tgtEl>
                                        <p:attrNameLst>
                                          <p:attrName>ppt_x</p:attrName>
                                        </p:attrNameLst>
                                      </p:cBhvr>
                                      <p:tavLst>
                                        <p:tav tm="0">
                                          <p:val>
                                            <p:strVal val="#ppt_x"/>
                                          </p:val>
                                        </p:tav>
                                        <p:tav tm="100000">
                                          <p:val>
                                            <p:strVal val="#ppt_x"/>
                                          </p:val>
                                        </p:tav>
                                      </p:tavLst>
                                    </p:anim>
                                    <p:anim calcmode="lin" valueType="num">
                                      <p:cBhvr>
                                        <p:cTn id="14" dur="1000" fill="hold"/>
                                        <p:tgtEl>
                                          <p:spTgt spid="6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1000"/>
                                        <p:tgtEl>
                                          <p:spTgt spid="55"/>
                                        </p:tgtEl>
                                      </p:cBhvr>
                                    </p:animEffect>
                                    <p:anim calcmode="lin" valueType="num">
                                      <p:cBhvr>
                                        <p:cTn id="23" dur="1000" fill="hold"/>
                                        <p:tgtEl>
                                          <p:spTgt spid="55"/>
                                        </p:tgtEl>
                                        <p:attrNameLst>
                                          <p:attrName>ppt_x</p:attrName>
                                        </p:attrNameLst>
                                      </p:cBhvr>
                                      <p:tavLst>
                                        <p:tav tm="0">
                                          <p:val>
                                            <p:strVal val="#ppt_x"/>
                                          </p:val>
                                        </p:tav>
                                        <p:tav tm="100000">
                                          <p:val>
                                            <p:strVal val="#ppt_x"/>
                                          </p:val>
                                        </p:tav>
                                      </p:tavLst>
                                    </p:anim>
                                    <p:anim calcmode="lin" valueType="num">
                                      <p:cBhvr>
                                        <p:cTn id="24" dur="1000" fill="hold"/>
                                        <p:tgtEl>
                                          <p:spTgt spid="55"/>
                                        </p:tgtEl>
                                        <p:attrNameLst>
                                          <p:attrName>ppt_y</p:attrName>
                                        </p:attrNameLst>
                                      </p:cBhvr>
                                      <p:tavLst>
                                        <p:tav tm="0">
                                          <p:val>
                                            <p:strVal val="#ppt_y+.1"/>
                                          </p:val>
                                        </p:tav>
                                        <p:tav tm="100000">
                                          <p:val>
                                            <p:strVal val="#ppt_y"/>
                                          </p:val>
                                        </p:tav>
                                      </p:tavLst>
                                    </p:anim>
                                  </p:childTnLst>
                                </p:cTn>
                              </p:par>
                            </p:childTnLst>
                          </p:cTn>
                        </p:par>
                        <p:par>
                          <p:cTn id="25" fill="hold">
                            <p:stCondLst>
                              <p:cond delay="1750"/>
                            </p:stCondLst>
                            <p:childTnLst>
                              <p:par>
                                <p:cTn id="26" presetID="10"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11167EC-2529-44B8-8B20-29A848F6ACD9}"/>
              </a:ext>
            </a:extLst>
          </p:cNvPr>
          <p:cNvSpPr>
            <a:spLocks noGrp="1"/>
          </p:cNvSpPr>
          <p:nvPr>
            <p:ph type="title"/>
          </p:nvPr>
        </p:nvSpPr>
        <p:spPr>
          <a:xfrm>
            <a:off x="583688" y="455085"/>
            <a:ext cx="11127317" cy="975783"/>
          </a:xfrm>
        </p:spPr>
        <p:txBody>
          <a:bodyPr/>
          <a:lstStyle/>
          <a:p>
            <a:r>
              <a:rPr lang="en-US" dirty="0">
                <a:latin typeface="CiscoSansTT ExtraLight" panose="020B0303020201020303" pitchFamily="34" charset="0"/>
                <a:cs typeface="CiscoSansTT ExtraLight" panose="020B0303020201020303" pitchFamily="34" charset="0"/>
              </a:rPr>
              <a:t>Unleashing the human dimension – Time to value</a:t>
            </a:r>
          </a:p>
        </p:txBody>
      </p:sp>
      <p:sp>
        <p:nvSpPr>
          <p:cNvPr id="4" name="Rounded Rectangle 2">
            <a:extLst>
              <a:ext uri="{FF2B5EF4-FFF2-40B4-BE49-F238E27FC236}">
                <a16:creationId xmlns:a16="http://schemas.microsoft.com/office/drawing/2014/main" id="{9AD1399D-DBB5-4BFB-9452-170C9494D181}"/>
              </a:ext>
            </a:extLst>
          </p:cNvPr>
          <p:cNvSpPr/>
          <p:nvPr/>
        </p:nvSpPr>
        <p:spPr>
          <a:xfrm>
            <a:off x="-2102679" y="2042703"/>
            <a:ext cx="14294679" cy="3511101"/>
          </a:xfrm>
          <a:prstGeom prst="roundRect">
            <a:avLst>
              <a:gd name="adj" fmla="val 50000"/>
            </a:avLst>
          </a:prstGeom>
          <a:solidFill>
            <a:srgbClr val="0C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005073"/>
              </a:solidFill>
              <a:latin typeface="CiscoSansTT ExtraLight"/>
            </a:endParaRPr>
          </a:p>
        </p:txBody>
      </p:sp>
      <p:sp>
        <p:nvSpPr>
          <p:cNvPr id="5" name="Shape 364">
            <a:extLst>
              <a:ext uri="{FF2B5EF4-FFF2-40B4-BE49-F238E27FC236}">
                <a16:creationId xmlns:a16="http://schemas.microsoft.com/office/drawing/2014/main" id="{009DC015-B869-44C3-9A22-3B17BADF5105}"/>
              </a:ext>
            </a:extLst>
          </p:cNvPr>
          <p:cNvSpPr/>
          <p:nvPr/>
        </p:nvSpPr>
        <p:spPr>
          <a:xfrm>
            <a:off x="2985647" y="2239179"/>
            <a:ext cx="8597700" cy="8459035"/>
          </a:xfrm>
          <a:custGeom>
            <a:avLst/>
            <a:gdLst/>
            <a:ahLst/>
            <a:cxnLst/>
            <a:rect l="0" t="0" r="0" b="0"/>
            <a:pathLst>
              <a:path w="120000" h="120000" extrusionOk="0">
                <a:moveTo>
                  <a:pt x="18333" y="120000"/>
                </a:moveTo>
                <a:cubicBezTo>
                  <a:pt x="14166" y="120000"/>
                  <a:pt x="10000" y="118303"/>
                  <a:pt x="6666" y="114911"/>
                </a:cubicBezTo>
                <a:cubicBezTo>
                  <a:pt x="0" y="108127"/>
                  <a:pt x="0" y="97526"/>
                  <a:pt x="6666" y="90742"/>
                </a:cubicBezTo>
                <a:cubicBezTo>
                  <a:pt x="89583" y="6360"/>
                  <a:pt x="89583" y="6360"/>
                  <a:pt x="89583" y="6360"/>
                </a:cubicBezTo>
                <a:cubicBezTo>
                  <a:pt x="96250" y="0"/>
                  <a:pt x="106666" y="0"/>
                  <a:pt x="113333" y="6360"/>
                </a:cubicBezTo>
                <a:cubicBezTo>
                  <a:pt x="120000" y="13144"/>
                  <a:pt x="120000" y="23745"/>
                  <a:pt x="113333" y="30530"/>
                </a:cubicBezTo>
                <a:cubicBezTo>
                  <a:pt x="30416" y="114911"/>
                  <a:pt x="30416" y="114911"/>
                  <a:pt x="30416" y="114911"/>
                </a:cubicBezTo>
                <a:cubicBezTo>
                  <a:pt x="27083" y="118303"/>
                  <a:pt x="22916" y="120000"/>
                  <a:pt x="18333" y="120000"/>
                </a:cubicBezTo>
                <a:close/>
              </a:path>
            </a:pathLst>
          </a:custGeom>
          <a:solidFill>
            <a:srgbClr val="FBAB18"/>
          </a:solidFill>
          <a:ln>
            <a:noFill/>
          </a:ln>
        </p:spPr>
        <p:txBody>
          <a:bodyPr wrap="square" lIns="121900" tIns="60933" rIns="121900" bIns="60933" anchor="t" anchorCtr="0">
            <a:noAutofit/>
          </a:bodyPr>
          <a:lstStyle/>
          <a:p>
            <a:pPr defTabSz="609585" fontAlgn="base">
              <a:spcAft>
                <a:spcPct val="0"/>
              </a:spcAft>
              <a:defRPr/>
            </a:pPr>
            <a:endParaRPr sz="2400" dirty="0">
              <a:solidFill>
                <a:srgbClr val="282828"/>
              </a:solidFill>
              <a:latin typeface="Calibri"/>
              <a:ea typeface="Calibri"/>
              <a:cs typeface="Calibri"/>
              <a:sym typeface="Calibri"/>
            </a:endParaRPr>
          </a:p>
        </p:txBody>
      </p:sp>
      <p:sp>
        <p:nvSpPr>
          <p:cNvPr id="6" name="TextBox 5">
            <a:extLst>
              <a:ext uri="{FF2B5EF4-FFF2-40B4-BE49-F238E27FC236}">
                <a16:creationId xmlns:a16="http://schemas.microsoft.com/office/drawing/2014/main" id="{16C03CB6-92B4-40E1-9102-77A036714D7D}"/>
              </a:ext>
            </a:extLst>
          </p:cNvPr>
          <p:cNvSpPr txBox="1"/>
          <p:nvPr/>
        </p:nvSpPr>
        <p:spPr>
          <a:xfrm>
            <a:off x="8677980" y="2719725"/>
            <a:ext cx="2910011" cy="748795"/>
          </a:xfrm>
          <a:prstGeom prst="rect">
            <a:avLst/>
          </a:prstGeom>
          <a:noFill/>
        </p:spPr>
        <p:txBody>
          <a:bodyPr wrap="square" rtlCol="0">
            <a:spAutoFit/>
          </a:bodyPr>
          <a:lstStyle/>
          <a:p>
            <a:pPr algn="ctr" defTabSz="609585" fontAlgn="base">
              <a:spcBef>
                <a:spcPct val="0"/>
              </a:spcBef>
              <a:spcAft>
                <a:spcPct val="0"/>
              </a:spcAft>
              <a:defRPr/>
            </a:pPr>
            <a:r>
              <a:rPr lang="en-US" sz="2133" dirty="0">
                <a:solidFill>
                  <a:srgbClr val="005073">
                    <a:lumMod val="75000"/>
                  </a:srgbClr>
                </a:solidFill>
                <a:latin typeface="CiscoSansTT ExtraLight"/>
                <a:ea typeface="ＭＳ Ｐゴシック" charset="0"/>
              </a:rPr>
              <a:t>Delivering </a:t>
            </a:r>
          </a:p>
          <a:p>
            <a:pPr algn="ctr" defTabSz="609585" fontAlgn="base">
              <a:spcBef>
                <a:spcPct val="0"/>
              </a:spcBef>
              <a:spcAft>
                <a:spcPct val="0"/>
              </a:spcAft>
              <a:defRPr/>
            </a:pPr>
            <a:r>
              <a:rPr lang="en-US" sz="2133" dirty="0">
                <a:solidFill>
                  <a:srgbClr val="005073">
                    <a:lumMod val="75000"/>
                  </a:srgbClr>
                </a:solidFill>
                <a:latin typeface="CiscoSansTT ExtraLight"/>
                <a:ea typeface="ＭＳ Ｐゴシック" charset="0"/>
              </a:rPr>
              <a:t>Business Outcomes</a:t>
            </a:r>
          </a:p>
        </p:txBody>
      </p:sp>
      <p:cxnSp>
        <p:nvCxnSpPr>
          <p:cNvPr id="7" name="Straight Connector 6">
            <a:extLst>
              <a:ext uri="{FF2B5EF4-FFF2-40B4-BE49-F238E27FC236}">
                <a16:creationId xmlns:a16="http://schemas.microsoft.com/office/drawing/2014/main" id="{1D6DA1CB-84DB-4F5A-B99E-6E48F2241ECD}"/>
              </a:ext>
            </a:extLst>
          </p:cNvPr>
          <p:cNvCxnSpPr/>
          <p:nvPr/>
        </p:nvCxnSpPr>
        <p:spPr>
          <a:xfrm>
            <a:off x="9057737" y="3518099"/>
            <a:ext cx="2283124" cy="0"/>
          </a:xfrm>
          <a:prstGeom prst="line">
            <a:avLst/>
          </a:prstGeom>
          <a:ln w="31750" cap="rnd">
            <a:solidFill>
              <a:schemeClr val="tx2"/>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6B93C01C-83F0-4ADC-AC48-2A229EB73457}"/>
              </a:ext>
            </a:extLst>
          </p:cNvPr>
          <p:cNvGrpSpPr/>
          <p:nvPr/>
        </p:nvGrpSpPr>
        <p:grpSpPr>
          <a:xfrm>
            <a:off x="1278685" y="3111590"/>
            <a:ext cx="3765975" cy="1528560"/>
            <a:chOff x="959014" y="2202774"/>
            <a:chExt cx="2824482" cy="1146420"/>
          </a:xfrm>
        </p:grpSpPr>
        <p:grpSp>
          <p:nvGrpSpPr>
            <p:cNvPr id="9" name="Group 8">
              <a:extLst>
                <a:ext uri="{FF2B5EF4-FFF2-40B4-BE49-F238E27FC236}">
                  <a16:creationId xmlns:a16="http://schemas.microsoft.com/office/drawing/2014/main" id="{7A36F303-3A10-4928-BE81-B1263BE74625}"/>
                </a:ext>
              </a:extLst>
            </p:cNvPr>
            <p:cNvGrpSpPr/>
            <p:nvPr/>
          </p:nvGrpSpPr>
          <p:grpSpPr>
            <a:xfrm>
              <a:off x="959014" y="2202774"/>
              <a:ext cx="935956" cy="1146420"/>
              <a:chOff x="980284" y="2711712"/>
              <a:chExt cx="935956" cy="1146420"/>
            </a:xfrm>
          </p:grpSpPr>
          <p:sp>
            <p:nvSpPr>
              <p:cNvPr id="11" name="TextBox 10">
                <a:extLst>
                  <a:ext uri="{FF2B5EF4-FFF2-40B4-BE49-F238E27FC236}">
                    <a16:creationId xmlns:a16="http://schemas.microsoft.com/office/drawing/2014/main" id="{45F700DA-1DBA-48B7-88A3-A1C0AFFEDA8C}"/>
                  </a:ext>
                </a:extLst>
              </p:cNvPr>
              <p:cNvSpPr txBox="1"/>
              <p:nvPr/>
            </p:nvSpPr>
            <p:spPr>
              <a:xfrm>
                <a:off x="1777692" y="2711712"/>
                <a:ext cx="138548" cy="1146420"/>
              </a:xfrm>
              <a:prstGeom prst="rect">
                <a:avLst/>
              </a:prstGeom>
              <a:noFill/>
            </p:spPr>
            <p:txBody>
              <a:bodyPr wrap="none" rtlCol="0">
                <a:spAutoFit/>
              </a:bodyPr>
              <a:lstStyle/>
              <a:p>
                <a:pPr defTabSz="609585" fontAlgn="base">
                  <a:spcBef>
                    <a:spcPct val="0"/>
                  </a:spcBef>
                  <a:spcAft>
                    <a:spcPct val="0"/>
                  </a:spcAft>
                  <a:defRPr/>
                </a:pPr>
                <a:endParaRPr lang="en-US" sz="9333" dirty="0">
                  <a:solidFill>
                    <a:srgbClr val="00BCEB"/>
                  </a:solidFill>
                  <a:latin typeface="CiscoSansTT ExtraLight"/>
                  <a:ea typeface="ＭＳ Ｐゴシック" charset="0"/>
                </a:endParaRPr>
              </a:p>
            </p:txBody>
          </p:sp>
          <p:sp>
            <p:nvSpPr>
              <p:cNvPr id="12" name="Freeform 5">
                <a:extLst>
                  <a:ext uri="{FF2B5EF4-FFF2-40B4-BE49-F238E27FC236}">
                    <a16:creationId xmlns:a16="http://schemas.microsoft.com/office/drawing/2014/main" id="{B14B882A-5362-4792-B3C5-8A013C6C6B28}"/>
                  </a:ext>
                </a:extLst>
              </p:cNvPr>
              <p:cNvSpPr>
                <a:spLocks noEditPoints="1"/>
              </p:cNvSpPr>
              <p:nvPr/>
            </p:nvSpPr>
            <p:spPr bwMode="auto">
              <a:xfrm>
                <a:off x="980284" y="2905813"/>
                <a:ext cx="679156" cy="679156"/>
              </a:xfrm>
              <a:custGeom>
                <a:avLst/>
                <a:gdLst>
                  <a:gd name="T0" fmla="*/ 1024 w 2048"/>
                  <a:gd name="T1" fmla="*/ 0 h 2048"/>
                  <a:gd name="T2" fmla="*/ 0 w 2048"/>
                  <a:gd name="T3" fmla="*/ 1028 h 2048"/>
                  <a:gd name="T4" fmla="*/ 1024 w 2048"/>
                  <a:gd name="T5" fmla="*/ 2048 h 2048"/>
                  <a:gd name="T6" fmla="*/ 2048 w 2048"/>
                  <a:gd name="T7" fmla="*/ 1028 h 2048"/>
                  <a:gd name="T8" fmla="*/ 1024 w 2048"/>
                  <a:gd name="T9" fmla="*/ 0 h 2048"/>
                  <a:gd name="T10" fmla="*/ 1084 w 2048"/>
                  <a:gd name="T11" fmla="*/ 368 h 2048"/>
                  <a:gd name="T12" fmla="*/ 1335 w 2048"/>
                  <a:gd name="T13" fmla="*/ 184 h 2048"/>
                  <a:gd name="T14" fmla="*/ 1740 w 2048"/>
                  <a:gd name="T15" fmla="*/ 485 h 2048"/>
                  <a:gd name="T16" fmla="*/ 1638 w 2048"/>
                  <a:gd name="T17" fmla="*/ 776 h 2048"/>
                  <a:gd name="T18" fmla="*/ 1349 w 2048"/>
                  <a:gd name="T19" fmla="*/ 865 h 2048"/>
                  <a:gd name="T20" fmla="*/ 1084 w 2048"/>
                  <a:gd name="T21" fmla="*/ 664 h 2048"/>
                  <a:gd name="T22" fmla="*/ 1084 w 2048"/>
                  <a:gd name="T23" fmla="*/ 368 h 2048"/>
                  <a:gd name="T24" fmla="*/ 713 w 2048"/>
                  <a:gd name="T25" fmla="*/ 184 h 2048"/>
                  <a:gd name="T26" fmla="*/ 964 w 2048"/>
                  <a:gd name="T27" fmla="*/ 368 h 2048"/>
                  <a:gd name="T28" fmla="*/ 964 w 2048"/>
                  <a:gd name="T29" fmla="*/ 664 h 2048"/>
                  <a:gd name="T30" fmla="*/ 689 w 2048"/>
                  <a:gd name="T31" fmla="*/ 850 h 2048"/>
                  <a:gd name="T32" fmla="*/ 421 w 2048"/>
                  <a:gd name="T33" fmla="*/ 759 h 2048"/>
                  <a:gd name="T34" fmla="*/ 328 w 2048"/>
                  <a:gd name="T35" fmla="*/ 459 h 2048"/>
                  <a:gd name="T36" fmla="*/ 713 w 2048"/>
                  <a:gd name="T37" fmla="*/ 184 h 2048"/>
                  <a:gd name="T38" fmla="*/ 270 w 2048"/>
                  <a:gd name="T39" fmla="*/ 1518 h 2048"/>
                  <a:gd name="T40" fmla="*/ 121 w 2048"/>
                  <a:gd name="T41" fmla="*/ 1049 h 2048"/>
                  <a:gd name="T42" fmla="*/ 380 w 2048"/>
                  <a:gd name="T43" fmla="*/ 872 h 2048"/>
                  <a:gd name="T44" fmla="*/ 652 w 2048"/>
                  <a:gd name="T45" fmla="*/ 964 h 2048"/>
                  <a:gd name="T46" fmla="*/ 756 w 2048"/>
                  <a:gd name="T47" fmla="*/ 1288 h 2048"/>
                  <a:gd name="T48" fmla="*/ 583 w 2048"/>
                  <a:gd name="T49" fmla="*/ 1520 h 2048"/>
                  <a:gd name="T50" fmla="*/ 270 w 2048"/>
                  <a:gd name="T51" fmla="*/ 1518 h 2048"/>
                  <a:gd name="T52" fmla="*/ 1254 w 2048"/>
                  <a:gd name="T53" fmla="*/ 1897 h 2048"/>
                  <a:gd name="T54" fmla="*/ 1024 w 2048"/>
                  <a:gd name="T55" fmla="*/ 1928 h 2048"/>
                  <a:gd name="T56" fmla="*/ 771 w 2048"/>
                  <a:gd name="T57" fmla="*/ 1891 h 2048"/>
                  <a:gd name="T58" fmla="*/ 679 w 2048"/>
                  <a:gd name="T59" fmla="*/ 1591 h 2048"/>
                  <a:gd name="T60" fmla="*/ 851 w 2048"/>
                  <a:gd name="T61" fmla="*/ 1360 h 2048"/>
                  <a:gd name="T62" fmla="*/ 1186 w 2048"/>
                  <a:gd name="T63" fmla="*/ 1360 h 2048"/>
                  <a:gd name="T64" fmla="*/ 1355 w 2048"/>
                  <a:gd name="T65" fmla="*/ 1598 h 2048"/>
                  <a:gd name="T66" fmla="*/ 1254 w 2048"/>
                  <a:gd name="T67" fmla="*/ 1897 h 2048"/>
                  <a:gd name="T68" fmla="*/ 1763 w 2048"/>
                  <a:gd name="T69" fmla="*/ 1540 h 2048"/>
                  <a:gd name="T70" fmla="*/ 1456 w 2048"/>
                  <a:gd name="T71" fmla="*/ 1533 h 2048"/>
                  <a:gd name="T72" fmla="*/ 1283 w 2048"/>
                  <a:gd name="T73" fmla="*/ 1288 h 2048"/>
                  <a:gd name="T74" fmla="*/ 1382 w 2048"/>
                  <a:gd name="T75" fmla="*/ 980 h 2048"/>
                  <a:gd name="T76" fmla="*/ 1673 w 2048"/>
                  <a:gd name="T77" fmla="*/ 891 h 2048"/>
                  <a:gd name="T78" fmla="*/ 1926 w 2048"/>
                  <a:gd name="T79" fmla="*/ 1076 h 2048"/>
                  <a:gd name="T80" fmla="*/ 1763 w 2048"/>
                  <a:gd name="T81" fmla="*/ 1540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48" h="2048">
                    <a:moveTo>
                      <a:pt x="1024" y="0"/>
                    </a:moveTo>
                    <a:cubicBezTo>
                      <a:pt x="461" y="0"/>
                      <a:pt x="0" y="470"/>
                      <a:pt x="0" y="1028"/>
                    </a:cubicBezTo>
                    <a:cubicBezTo>
                      <a:pt x="0" y="1590"/>
                      <a:pt x="462" y="2048"/>
                      <a:pt x="1024" y="2048"/>
                    </a:cubicBezTo>
                    <a:cubicBezTo>
                      <a:pt x="1574" y="2048"/>
                      <a:pt x="2048" y="1596"/>
                      <a:pt x="2048" y="1028"/>
                    </a:cubicBezTo>
                    <a:cubicBezTo>
                      <a:pt x="2048" y="477"/>
                      <a:pt x="1594" y="0"/>
                      <a:pt x="1024" y="0"/>
                    </a:cubicBezTo>
                    <a:close/>
                    <a:moveTo>
                      <a:pt x="1084" y="368"/>
                    </a:moveTo>
                    <a:cubicBezTo>
                      <a:pt x="1335" y="184"/>
                      <a:pt x="1335" y="184"/>
                      <a:pt x="1335" y="184"/>
                    </a:cubicBezTo>
                    <a:cubicBezTo>
                      <a:pt x="1497" y="244"/>
                      <a:pt x="1637" y="349"/>
                      <a:pt x="1740" y="485"/>
                    </a:cubicBezTo>
                    <a:cubicBezTo>
                      <a:pt x="1638" y="776"/>
                      <a:pt x="1638" y="776"/>
                      <a:pt x="1638" y="776"/>
                    </a:cubicBezTo>
                    <a:cubicBezTo>
                      <a:pt x="1349" y="865"/>
                      <a:pt x="1349" y="865"/>
                      <a:pt x="1349" y="865"/>
                    </a:cubicBezTo>
                    <a:cubicBezTo>
                      <a:pt x="1084" y="664"/>
                      <a:pt x="1084" y="664"/>
                      <a:pt x="1084" y="664"/>
                    </a:cubicBezTo>
                    <a:lnTo>
                      <a:pt x="1084" y="368"/>
                    </a:lnTo>
                    <a:close/>
                    <a:moveTo>
                      <a:pt x="713" y="184"/>
                    </a:moveTo>
                    <a:cubicBezTo>
                      <a:pt x="964" y="368"/>
                      <a:pt x="964" y="368"/>
                      <a:pt x="964" y="368"/>
                    </a:cubicBezTo>
                    <a:cubicBezTo>
                      <a:pt x="964" y="664"/>
                      <a:pt x="964" y="664"/>
                      <a:pt x="964" y="664"/>
                    </a:cubicBezTo>
                    <a:cubicBezTo>
                      <a:pt x="689" y="850"/>
                      <a:pt x="689" y="850"/>
                      <a:pt x="689" y="850"/>
                    </a:cubicBezTo>
                    <a:cubicBezTo>
                      <a:pt x="421" y="759"/>
                      <a:pt x="421" y="759"/>
                      <a:pt x="421" y="759"/>
                    </a:cubicBezTo>
                    <a:cubicBezTo>
                      <a:pt x="328" y="459"/>
                      <a:pt x="328" y="459"/>
                      <a:pt x="328" y="459"/>
                    </a:cubicBezTo>
                    <a:cubicBezTo>
                      <a:pt x="428" y="336"/>
                      <a:pt x="561" y="241"/>
                      <a:pt x="713" y="184"/>
                    </a:cubicBezTo>
                    <a:close/>
                    <a:moveTo>
                      <a:pt x="270" y="1518"/>
                    </a:moveTo>
                    <a:cubicBezTo>
                      <a:pt x="182" y="1382"/>
                      <a:pt x="125" y="1222"/>
                      <a:pt x="121" y="1049"/>
                    </a:cubicBezTo>
                    <a:cubicBezTo>
                      <a:pt x="380" y="872"/>
                      <a:pt x="380" y="872"/>
                      <a:pt x="380" y="872"/>
                    </a:cubicBezTo>
                    <a:cubicBezTo>
                      <a:pt x="652" y="964"/>
                      <a:pt x="652" y="964"/>
                      <a:pt x="652" y="964"/>
                    </a:cubicBezTo>
                    <a:cubicBezTo>
                      <a:pt x="756" y="1288"/>
                      <a:pt x="756" y="1288"/>
                      <a:pt x="756" y="1288"/>
                    </a:cubicBezTo>
                    <a:cubicBezTo>
                      <a:pt x="583" y="1520"/>
                      <a:pt x="583" y="1520"/>
                      <a:pt x="583" y="1520"/>
                    </a:cubicBezTo>
                    <a:lnTo>
                      <a:pt x="270" y="1518"/>
                    </a:lnTo>
                    <a:close/>
                    <a:moveTo>
                      <a:pt x="1254" y="1897"/>
                    </a:moveTo>
                    <a:cubicBezTo>
                      <a:pt x="1180" y="1917"/>
                      <a:pt x="1104" y="1928"/>
                      <a:pt x="1024" y="1928"/>
                    </a:cubicBezTo>
                    <a:cubicBezTo>
                      <a:pt x="936" y="1928"/>
                      <a:pt x="851" y="1915"/>
                      <a:pt x="771" y="1891"/>
                    </a:cubicBezTo>
                    <a:cubicBezTo>
                      <a:pt x="679" y="1591"/>
                      <a:pt x="679" y="1591"/>
                      <a:pt x="679" y="1591"/>
                    </a:cubicBezTo>
                    <a:cubicBezTo>
                      <a:pt x="851" y="1360"/>
                      <a:pt x="851" y="1360"/>
                      <a:pt x="851" y="1360"/>
                    </a:cubicBezTo>
                    <a:cubicBezTo>
                      <a:pt x="1186" y="1360"/>
                      <a:pt x="1186" y="1360"/>
                      <a:pt x="1186" y="1360"/>
                    </a:cubicBezTo>
                    <a:cubicBezTo>
                      <a:pt x="1355" y="1598"/>
                      <a:pt x="1355" y="1598"/>
                      <a:pt x="1355" y="1598"/>
                    </a:cubicBezTo>
                    <a:lnTo>
                      <a:pt x="1254" y="1897"/>
                    </a:lnTo>
                    <a:close/>
                    <a:moveTo>
                      <a:pt x="1763" y="1540"/>
                    </a:moveTo>
                    <a:cubicBezTo>
                      <a:pt x="1456" y="1533"/>
                      <a:pt x="1456" y="1533"/>
                      <a:pt x="1456" y="1533"/>
                    </a:cubicBezTo>
                    <a:cubicBezTo>
                      <a:pt x="1283" y="1288"/>
                      <a:pt x="1283" y="1288"/>
                      <a:pt x="1283" y="1288"/>
                    </a:cubicBezTo>
                    <a:cubicBezTo>
                      <a:pt x="1382" y="980"/>
                      <a:pt x="1382" y="980"/>
                      <a:pt x="1382" y="980"/>
                    </a:cubicBezTo>
                    <a:cubicBezTo>
                      <a:pt x="1673" y="891"/>
                      <a:pt x="1673" y="891"/>
                      <a:pt x="1673" y="891"/>
                    </a:cubicBezTo>
                    <a:cubicBezTo>
                      <a:pt x="1926" y="1076"/>
                      <a:pt x="1926" y="1076"/>
                      <a:pt x="1926" y="1076"/>
                    </a:cubicBezTo>
                    <a:cubicBezTo>
                      <a:pt x="1917" y="1248"/>
                      <a:pt x="1856" y="1407"/>
                      <a:pt x="1763" y="1540"/>
                    </a:cubicBezTo>
                    <a:close/>
                  </a:path>
                </a:pathLst>
              </a:custGeom>
              <a:solidFill>
                <a:srgbClr val="00BCEB"/>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dirty="0">
                  <a:solidFill>
                    <a:srgbClr val="282828"/>
                  </a:solidFill>
                  <a:latin typeface="Arial" charset="0"/>
                  <a:ea typeface="ＭＳ Ｐゴシック" charset="0"/>
                </a:endParaRPr>
              </a:p>
            </p:txBody>
          </p:sp>
        </p:grpSp>
        <p:sp>
          <p:nvSpPr>
            <p:cNvPr id="10" name="TextBox 9">
              <a:extLst>
                <a:ext uri="{FF2B5EF4-FFF2-40B4-BE49-F238E27FC236}">
                  <a16:creationId xmlns:a16="http://schemas.microsoft.com/office/drawing/2014/main" id="{2189216C-41F3-45FF-A0DD-29DA07C7B3D3}"/>
                </a:ext>
              </a:extLst>
            </p:cNvPr>
            <p:cNvSpPr txBox="1"/>
            <p:nvPr/>
          </p:nvSpPr>
          <p:spPr>
            <a:xfrm>
              <a:off x="1712976" y="2281585"/>
              <a:ext cx="2070520" cy="623248"/>
            </a:xfrm>
            <a:prstGeom prst="rect">
              <a:avLst/>
            </a:prstGeom>
            <a:noFill/>
          </p:spPr>
          <p:txBody>
            <a:bodyPr wrap="none" rtlCol="0">
              <a:spAutoFit/>
            </a:bodyPr>
            <a:lstStyle/>
            <a:p>
              <a:pPr defTabSz="609585" fontAlgn="base">
                <a:spcBef>
                  <a:spcPct val="0"/>
                </a:spcBef>
                <a:spcAft>
                  <a:spcPct val="0"/>
                </a:spcAft>
                <a:defRPr/>
              </a:pPr>
              <a:endParaRPr lang="en-US" sz="2400" dirty="0">
                <a:solidFill>
                  <a:srgbClr val="00BCEB"/>
                </a:solidFill>
                <a:latin typeface="CiscoSansTT ExtraLight"/>
                <a:ea typeface="ＭＳ Ｐゴシック" charset="0"/>
              </a:endParaRPr>
            </a:p>
            <a:p>
              <a:pPr defTabSz="609585" fontAlgn="base">
                <a:spcBef>
                  <a:spcPct val="0"/>
                </a:spcBef>
                <a:spcAft>
                  <a:spcPct val="0"/>
                </a:spcAft>
                <a:defRPr/>
              </a:pPr>
              <a:r>
                <a:rPr lang="en-US" sz="2400" dirty="0">
                  <a:solidFill>
                    <a:srgbClr val="00BCEB"/>
                  </a:solidFill>
                  <a:latin typeface="CiscoSansTT ExtraLight"/>
                  <a:ea typeface="ＭＳ Ｐゴシック" charset="0"/>
                </a:rPr>
                <a:t>Breaking the Silos </a:t>
              </a:r>
            </a:p>
          </p:txBody>
        </p:sp>
      </p:grpSp>
      <p:sp>
        <p:nvSpPr>
          <p:cNvPr id="13" name="Shape 364">
            <a:extLst>
              <a:ext uri="{FF2B5EF4-FFF2-40B4-BE49-F238E27FC236}">
                <a16:creationId xmlns:a16="http://schemas.microsoft.com/office/drawing/2014/main" id="{90CB0C54-E2C5-4BCD-935E-32A38A1B5964}"/>
              </a:ext>
            </a:extLst>
          </p:cNvPr>
          <p:cNvSpPr/>
          <p:nvPr/>
        </p:nvSpPr>
        <p:spPr>
          <a:xfrm>
            <a:off x="2738203" y="3545536"/>
            <a:ext cx="7571573" cy="7405917"/>
          </a:xfrm>
          <a:custGeom>
            <a:avLst/>
            <a:gdLst/>
            <a:ahLst/>
            <a:cxnLst/>
            <a:rect l="0" t="0" r="0" b="0"/>
            <a:pathLst>
              <a:path w="120000" h="120000" extrusionOk="0">
                <a:moveTo>
                  <a:pt x="18333" y="120000"/>
                </a:moveTo>
                <a:cubicBezTo>
                  <a:pt x="14166" y="120000"/>
                  <a:pt x="10000" y="118303"/>
                  <a:pt x="6666" y="114911"/>
                </a:cubicBezTo>
                <a:cubicBezTo>
                  <a:pt x="0" y="108127"/>
                  <a:pt x="0" y="97526"/>
                  <a:pt x="6666" y="90742"/>
                </a:cubicBezTo>
                <a:cubicBezTo>
                  <a:pt x="89583" y="6360"/>
                  <a:pt x="89583" y="6360"/>
                  <a:pt x="89583" y="6360"/>
                </a:cubicBezTo>
                <a:cubicBezTo>
                  <a:pt x="96250" y="0"/>
                  <a:pt x="106666" y="0"/>
                  <a:pt x="113333" y="6360"/>
                </a:cubicBezTo>
                <a:cubicBezTo>
                  <a:pt x="120000" y="13144"/>
                  <a:pt x="120000" y="23745"/>
                  <a:pt x="113333" y="30530"/>
                </a:cubicBezTo>
                <a:cubicBezTo>
                  <a:pt x="30416" y="114911"/>
                  <a:pt x="30416" y="114911"/>
                  <a:pt x="30416" y="114911"/>
                </a:cubicBezTo>
                <a:cubicBezTo>
                  <a:pt x="27083" y="118303"/>
                  <a:pt x="22916" y="120000"/>
                  <a:pt x="18333" y="120000"/>
                </a:cubicBezTo>
                <a:close/>
              </a:path>
            </a:pathLst>
          </a:custGeom>
          <a:solidFill>
            <a:srgbClr val="16BBED"/>
          </a:solidFill>
          <a:ln>
            <a:noFill/>
          </a:ln>
        </p:spPr>
        <p:txBody>
          <a:bodyPr wrap="square" lIns="121900" tIns="60933" rIns="121900" bIns="60933" anchor="t" anchorCtr="0">
            <a:noAutofit/>
          </a:bodyPr>
          <a:lstStyle/>
          <a:p>
            <a:pPr defTabSz="609585" fontAlgn="base">
              <a:spcAft>
                <a:spcPct val="0"/>
              </a:spcAft>
              <a:defRPr/>
            </a:pPr>
            <a:endParaRPr sz="2400" dirty="0">
              <a:solidFill>
                <a:srgbClr val="282828"/>
              </a:solidFill>
              <a:latin typeface="Calibri"/>
              <a:ea typeface="Calibri"/>
              <a:cs typeface="Calibri"/>
              <a:sym typeface="Calibri"/>
            </a:endParaRPr>
          </a:p>
        </p:txBody>
      </p:sp>
      <p:sp>
        <p:nvSpPr>
          <p:cNvPr id="14" name="TextBox 13">
            <a:extLst>
              <a:ext uri="{FF2B5EF4-FFF2-40B4-BE49-F238E27FC236}">
                <a16:creationId xmlns:a16="http://schemas.microsoft.com/office/drawing/2014/main" id="{D5F109FF-1CDA-47D8-8180-A0D04B2162B4}"/>
              </a:ext>
            </a:extLst>
          </p:cNvPr>
          <p:cNvSpPr txBox="1"/>
          <p:nvPr/>
        </p:nvSpPr>
        <p:spPr>
          <a:xfrm>
            <a:off x="8233191" y="4155205"/>
            <a:ext cx="1604112" cy="420564"/>
          </a:xfrm>
          <a:prstGeom prst="rect">
            <a:avLst/>
          </a:prstGeom>
          <a:noFill/>
        </p:spPr>
        <p:txBody>
          <a:bodyPr wrap="square" rtlCol="0">
            <a:spAutoFit/>
          </a:bodyPr>
          <a:lstStyle/>
          <a:p>
            <a:pPr algn="ctr" defTabSz="609585" fontAlgn="base">
              <a:spcBef>
                <a:spcPct val="0"/>
              </a:spcBef>
              <a:spcAft>
                <a:spcPct val="0"/>
              </a:spcAft>
              <a:defRPr/>
            </a:pPr>
            <a:r>
              <a:rPr lang="en-US" sz="2133" dirty="0">
                <a:solidFill>
                  <a:srgbClr val="FFFFFF"/>
                </a:solidFill>
                <a:latin typeface="CiscoSansTT ExtraLight"/>
                <a:ea typeface="ＭＳ Ｐゴシック" charset="0"/>
              </a:rPr>
              <a:t>New skills</a:t>
            </a:r>
          </a:p>
        </p:txBody>
      </p:sp>
      <p:cxnSp>
        <p:nvCxnSpPr>
          <p:cNvPr id="15" name="Straight Connector 14">
            <a:extLst>
              <a:ext uri="{FF2B5EF4-FFF2-40B4-BE49-F238E27FC236}">
                <a16:creationId xmlns:a16="http://schemas.microsoft.com/office/drawing/2014/main" id="{BD71A448-470B-4C74-BAF1-20DC16D0744B}"/>
              </a:ext>
            </a:extLst>
          </p:cNvPr>
          <p:cNvCxnSpPr/>
          <p:nvPr/>
        </p:nvCxnSpPr>
        <p:spPr>
          <a:xfrm>
            <a:off x="8072292" y="4669000"/>
            <a:ext cx="1925909" cy="0"/>
          </a:xfrm>
          <a:prstGeom prst="line">
            <a:avLst/>
          </a:prstGeom>
          <a:ln w="3175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7BA4414-E12F-4108-B2AD-1FB79961A0B1}"/>
              </a:ext>
            </a:extLst>
          </p:cNvPr>
          <p:cNvSpPr txBox="1"/>
          <p:nvPr/>
        </p:nvSpPr>
        <p:spPr>
          <a:xfrm>
            <a:off x="7925912" y="4768159"/>
            <a:ext cx="1670650" cy="338554"/>
          </a:xfrm>
          <a:prstGeom prst="rect">
            <a:avLst/>
          </a:prstGeom>
          <a:noFill/>
        </p:spPr>
        <p:txBody>
          <a:bodyPr wrap="none" rtlCol="0">
            <a:spAutoFit/>
          </a:bodyPr>
          <a:lstStyle/>
          <a:p>
            <a:pPr defTabSz="609585" fontAlgn="base">
              <a:spcBef>
                <a:spcPct val="0"/>
              </a:spcBef>
              <a:spcAft>
                <a:spcPct val="0"/>
              </a:spcAft>
              <a:defRPr/>
            </a:pPr>
            <a:r>
              <a:rPr lang="en-US" sz="1600" dirty="0">
                <a:solidFill>
                  <a:srgbClr val="FFFFFF"/>
                </a:solidFill>
                <a:latin typeface="CiscoSansTT ExtraLight"/>
                <a:ea typeface="ＭＳ Ｐゴシック" charset="0"/>
              </a:rPr>
              <a:t>Programmability</a:t>
            </a:r>
          </a:p>
        </p:txBody>
      </p:sp>
      <p:sp>
        <p:nvSpPr>
          <p:cNvPr id="17" name="TextBox 16">
            <a:extLst>
              <a:ext uri="{FF2B5EF4-FFF2-40B4-BE49-F238E27FC236}">
                <a16:creationId xmlns:a16="http://schemas.microsoft.com/office/drawing/2014/main" id="{DCC3E5A5-6D79-4AFF-A2A0-EC4B7FCB0E6C}"/>
              </a:ext>
            </a:extLst>
          </p:cNvPr>
          <p:cNvSpPr txBox="1"/>
          <p:nvPr/>
        </p:nvSpPr>
        <p:spPr>
          <a:xfrm>
            <a:off x="7284497" y="5083054"/>
            <a:ext cx="723275" cy="338554"/>
          </a:xfrm>
          <a:prstGeom prst="rect">
            <a:avLst/>
          </a:prstGeom>
          <a:noFill/>
        </p:spPr>
        <p:txBody>
          <a:bodyPr wrap="none" rtlCol="0">
            <a:spAutoFit/>
          </a:bodyPr>
          <a:lstStyle/>
          <a:p>
            <a:pPr defTabSz="609585" fontAlgn="base">
              <a:spcBef>
                <a:spcPct val="0"/>
              </a:spcBef>
              <a:spcAft>
                <a:spcPct val="0"/>
              </a:spcAft>
              <a:defRPr/>
            </a:pPr>
            <a:r>
              <a:rPr lang="en-US" sz="1600" dirty="0">
                <a:solidFill>
                  <a:srgbClr val="FFFFFF"/>
                </a:solidFill>
                <a:latin typeface="CiscoSansTT ExtraLight"/>
                <a:ea typeface="ＭＳ Ｐゴシック" charset="0"/>
              </a:rPr>
              <a:t>Cloud</a:t>
            </a:r>
          </a:p>
        </p:txBody>
      </p:sp>
      <p:sp>
        <p:nvSpPr>
          <p:cNvPr id="18" name="TextBox 17">
            <a:extLst>
              <a:ext uri="{FF2B5EF4-FFF2-40B4-BE49-F238E27FC236}">
                <a16:creationId xmlns:a16="http://schemas.microsoft.com/office/drawing/2014/main" id="{81F7C088-82B6-4DC7-BCDA-CF00DA5A6736}"/>
              </a:ext>
            </a:extLst>
          </p:cNvPr>
          <p:cNvSpPr txBox="1"/>
          <p:nvPr/>
        </p:nvSpPr>
        <p:spPr>
          <a:xfrm>
            <a:off x="8942226" y="5083054"/>
            <a:ext cx="596638" cy="338554"/>
          </a:xfrm>
          <a:prstGeom prst="rect">
            <a:avLst/>
          </a:prstGeom>
          <a:noFill/>
        </p:spPr>
        <p:txBody>
          <a:bodyPr wrap="none" rtlCol="0">
            <a:spAutoFit/>
          </a:bodyPr>
          <a:lstStyle/>
          <a:p>
            <a:pPr defTabSz="609585" fontAlgn="base">
              <a:spcBef>
                <a:spcPct val="0"/>
              </a:spcBef>
              <a:spcAft>
                <a:spcPct val="0"/>
              </a:spcAft>
              <a:defRPr/>
            </a:pPr>
            <a:r>
              <a:rPr lang="en-US" sz="1600" dirty="0">
                <a:solidFill>
                  <a:srgbClr val="FFFFFF"/>
                </a:solidFill>
                <a:latin typeface="CiscoSansTT ExtraLight"/>
                <a:ea typeface="ＭＳ Ｐゴシック" charset="0"/>
              </a:rPr>
              <a:t>APIs</a:t>
            </a:r>
          </a:p>
        </p:txBody>
      </p:sp>
      <p:sp>
        <p:nvSpPr>
          <p:cNvPr id="19" name="TextBox 18">
            <a:extLst>
              <a:ext uri="{FF2B5EF4-FFF2-40B4-BE49-F238E27FC236}">
                <a16:creationId xmlns:a16="http://schemas.microsoft.com/office/drawing/2014/main" id="{8E39A542-F251-491B-A345-27A7C2277AB5}"/>
              </a:ext>
            </a:extLst>
          </p:cNvPr>
          <p:cNvSpPr txBox="1"/>
          <p:nvPr/>
        </p:nvSpPr>
        <p:spPr>
          <a:xfrm>
            <a:off x="8006762" y="5089011"/>
            <a:ext cx="936475" cy="338554"/>
          </a:xfrm>
          <a:prstGeom prst="rect">
            <a:avLst/>
          </a:prstGeom>
          <a:noFill/>
        </p:spPr>
        <p:txBody>
          <a:bodyPr wrap="none" rtlCol="0">
            <a:spAutoFit/>
          </a:bodyPr>
          <a:lstStyle/>
          <a:p>
            <a:pPr defTabSz="609585" fontAlgn="base">
              <a:spcBef>
                <a:spcPct val="0"/>
              </a:spcBef>
              <a:spcAft>
                <a:spcPct val="0"/>
              </a:spcAft>
              <a:defRPr/>
            </a:pPr>
            <a:r>
              <a:rPr lang="en-US" sz="1600" dirty="0">
                <a:solidFill>
                  <a:srgbClr val="FFFFFF"/>
                </a:solidFill>
                <a:latin typeface="CiscoSansTT ExtraLight"/>
                <a:ea typeface="ＭＳ Ｐゴシック" charset="0"/>
              </a:rPr>
              <a:t>Security</a:t>
            </a:r>
          </a:p>
        </p:txBody>
      </p:sp>
    </p:spTree>
    <p:extLst>
      <p:ext uri="{BB962C8B-B14F-4D97-AF65-F5344CB8AC3E}">
        <p14:creationId xmlns:p14="http://schemas.microsoft.com/office/powerpoint/2010/main" val="16275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down)">
                                      <p:cBhvr>
                                        <p:cTn id="46" dur="500"/>
                                        <p:tgtEl>
                                          <p:spTgt spid="5"/>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13" grpId="0" animBg="1"/>
      <p:bldP spid="14" grpId="0"/>
      <p:bldP spid="16" grpId="0"/>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iscoSansTT ExtraLight" panose="020B0303020201020303" pitchFamily="34" charset="0"/>
                <a:cs typeface="CiscoSansTT ExtraLight" panose="020B0303020201020303" pitchFamily="34" charset="0"/>
              </a:rPr>
              <a:t>Key Takeaways for You!</a:t>
            </a:r>
          </a:p>
        </p:txBody>
      </p:sp>
      <p:grpSp>
        <p:nvGrpSpPr>
          <p:cNvPr id="6" name="Group 5"/>
          <p:cNvGrpSpPr/>
          <p:nvPr/>
        </p:nvGrpSpPr>
        <p:grpSpPr>
          <a:xfrm>
            <a:off x="724803" y="1704625"/>
            <a:ext cx="2586232" cy="4076530"/>
            <a:chOff x="543602" y="1278468"/>
            <a:chExt cx="1939674" cy="3057398"/>
          </a:xfrm>
        </p:grpSpPr>
        <p:sp>
          <p:nvSpPr>
            <p:cNvPr id="18" name="Round Same Side Corner Rectangle 17"/>
            <p:cNvSpPr/>
            <p:nvPr/>
          </p:nvSpPr>
          <p:spPr>
            <a:xfrm>
              <a:off x="543602" y="1278468"/>
              <a:ext cx="1939674" cy="1530350"/>
            </a:xfrm>
            <a:prstGeom prst="round2Same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2"/>
                </a:solidFill>
                <a:latin typeface="CiscoSansTT ExtraLight" panose="020B0303020201020303" pitchFamily="34" charset="0"/>
                <a:cs typeface="CiscoSansTT ExtraLight" panose="020B0303020201020303" pitchFamily="34" charset="0"/>
              </a:endParaRPr>
            </a:p>
          </p:txBody>
        </p:sp>
        <p:grpSp>
          <p:nvGrpSpPr>
            <p:cNvPr id="23" name="Group 22"/>
            <p:cNvGrpSpPr/>
            <p:nvPr/>
          </p:nvGrpSpPr>
          <p:grpSpPr>
            <a:xfrm>
              <a:off x="1060472" y="1686560"/>
              <a:ext cx="905933" cy="905933"/>
              <a:chOff x="992737" y="1449493"/>
              <a:chExt cx="905933" cy="905933"/>
            </a:xfrm>
          </p:grpSpPr>
          <p:sp>
            <p:nvSpPr>
              <p:cNvPr id="11" name="Rounded Rectangle 10"/>
              <p:cNvSpPr/>
              <p:nvPr/>
            </p:nvSpPr>
            <p:spPr>
              <a:xfrm>
                <a:off x="992737" y="1449493"/>
                <a:ext cx="905933" cy="905933"/>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2"/>
                  </a:solidFill>
                  <a:latin typeface="CiscoSansTT ExtraLight" panose="020B0303020201020303" pitchFamily="34" charset="0"/>
                  <a:cs typeface="CiscoSansTT ExtraLight" panose="020B0303020201020303" pitchFamily="34" charset="0"/>
                </a:endParaRPr>
              </a:p>
            </p:txBody>
          </p:sp>
          <p:grpSp>
            <p:nvGrpSpPr>
              <p:cNvPr id="16" name="Group 15"/>
              <p:cNvGrpSpPr/>
              <p:nvPr/>
            </p:nvGrpSpPr>
            <p:grpSpPr>
              <a:xfrm>
                <a:off x="1220722" y="1620923"/>
                <a:ext cx="449963" cy="563072"/>
                <a:chOff x="1181447" y="1620923"/>
                <a:chExt cx="449963" cy="563072"/>
              </a:xfrm>
            </p:grpSpPr>
            <p:grpSp>
              <p:nvGrpSpPr>
                <p:cNvPr id="7" name="Group 6"/>
                <p:cNvGrpSpPr>
                  <a:grpSpLocks noChangeAspect="1"/>
                </p:cNvGrpSpPr>
                <p:nvPr/>
              </p:nvGrpSpPr>
              <p:grpSpPr>
                <a:xfrm>
                  <a:off x="1181447" y="1620923"/>
                  <a:ext cx="449963" cy="563072"/>
                  <a:chOff x="3690937" y="1443038"/>
                  <a:chExt cx="2020888" cy="2528887"/>
                </a:xfrm>
              </p:grpSpPr>
              <p:sp>
                <p:nvSpPr>
                  <p:cNvPr id="8" name="Freeform 7"/>
                  <p:cNvSpPr>
                    <a:spLocks/>
                  </p:cNvSpPr>
                  <p:nvPr/>
                </p:nvSpPr>
                <p:spPr bwMode="auto">
                  <a:xfrm>
                    <a:off x="3690937" y="1443038"/>
                    <a:ext cx="2020888" cy="2005013"/>
                  </a:xfrm>
                  <a:custGeom>
                    <a:avLst/>
                    <a:gdLst>
                      <a:gd name="connsiteX0" fmla="*/ 1399705 w 2020888"/>
                      <a:gd name="connsiteY0" fmla="*/ 1944688 h 2005013"/>
                      <a:gd name="connsiteX1" fmla="*/ 1399945 w 2020888"/>
                      <a:gd name="connsiteY1" fmla="*/ 1944825 h 2005013"/>
                      <a:gd name="connsiteX2" fmla="*/ 1399945 w 2020888"/>
                      <a:gd name="connsiteY2" fmla="*/ 1944688 h 2005013"/>
                      <a:gd name="connsiteX3" fmla="*/ 620943 w 2020888"/>
                      <a:gd name="connsiteY3" fmla="*/ 1943298 h 2005013"/>
                      <a:gd name="connsiteX4" fmla="*/ 620943 w 2020888"/>
                      <a:gd name="connsiteY4" fmla="*/ 1943826 h 2005013"/>
                      <a:gd name="connsiteX5" fmla="*/ 620943 w 2020888"/>
                      <a:gd name="connsiteY5" fmla="*/ 1944825 h 2005013"/>
                      <a:gd name="connsiteX6" fmla="*/ 621584 w 2020888"/>
                      <a:gd name="connsiteY6" fmla="*/ 1944483 h 2005013"/>
                      <a:gd name="connsiteX7" fmla="*/ 621584 w 2020888"/>
                      <a:gd name="connsiteY7" fmla="*/ 1944483 h 2005013"/>
                      <a:gd name="connsiteX8" fmla="*/ 1012326 w 2020888"/>
                      <a:gd name="connsiteY8" fmla="*/ 0 h 2005013"/>
                      <a:gd name="connsiteX9" fmla="*/ 1727351 w 2020888"/>
                      <a:gd name="connsiteY9" fmla="*/ 293417 h 2005013"/>
                      <a:gd name="connsiteX10" fmla="*/ 2020888 w 2020888"/>
                      <a:gd name="connsiteY10" fmla="*/ 1008149 h 2005013"/>
                      <a:gd name="connsiteX11" fmla="*/ 1960676 w 2020888"/>
                      <a:gd name="connsiteY11" fmla="*/ 1309089 h 2005013"/>
                      <a:gd name="connsiteX12" fmla="*/ 1825197 w 2020888"/>
                      <a:gd name="connsiteY12" fmla="*/ 1546080 h 2005013"/>
                      <a:gd name="connsiteX13" fmla="*/ 1614453 w 2020888"/>
                      <a:gd name="connsiteY13" fmla="*/ 1768023 h 2005013"/>
                      <a:gd name="connsiteX14" fmla="*/ 1505317 w 2020888"/>
                      <a:gd name="connsiteY14" fmla="*/ 1895922 h 2005013"/>
                      <a:gd name="connsiteX15" fmla="*/ 1456394 w 2020888"/>
                      <a:gd name="connsiteY15" fmla="*/ 1971157 h 2005013"/>
                      <a:gd name="connsiteX16" fmla="*/ 1399945 w 2020888"/>
                      <a:gd name="connsiteY16" fmla="*/ 2005013 h 2005013"/>
                      <a:gd name="connsiteX17" fmla="*/ 620943 w 2020888"/>
                      <a:gd name="connsiteY17" fmla="*/ 2005013 h 2005013"/>
                      <a:gd name="connsiteX18" fmla="*/ 568257 w 2020888"/>
                      <a:gd name="connsiteY18" fmla="*/ 1974919 h 2005013"/>
                      <a:gd name="connsiteX19" fmla="*/ 568257 w 2020888"/>
                      <a:gd name="connsiteY19" fmla="*/ 1971157 h 2005013"/>
                      <a:gd name="connsiteX20" fmla="*/ 564494 w 2020888"/>
                      <a:gd name="connsiteY20" fmla="*/ 1971157 h 2005013"/>
                      <a:gd name="connsiteX21" fmla="*/ 560731 w 2020888"/>
                      <a:gd name="connsiteY21" fmla="*/ 1959872 h 2005013"/>
                      <a:gd name="connsiteX22" fmla="*/ 538151 w 2020888"/>
                      <a:gd name="connsiteY22" fmla="*/ 1926016 h 2005013"/>
                      <a:gd name="connsiteX23" fmla="*/ 466648 w 2020888"/>
                      <a:gd name="connsiteY23" fmla="*/ 1828211 h 2005013"/>
                      <a:gd name="connsiteX24" fmla="*/ 406436 w 2020888"/>
                      <a:gd name="connsiteY24" fmla="*/ 1768023 h 2005013"/>
                      <a:gd name="connsiteX25" fmla="*/ 270957 w 2020888"/>
                      <a:gd name="connsiteY25" fmla="*/ 1636362 h 2005013"/>
                      <a:gd name="connsiteX26" fmla="*/ 63976 w 2020888"/>
                      <a:gd name="connsiteY26" fmla="*/ 1309089 h 2005013"/>
                      <a:gd name="connsiteX27" fmla="*/ 0 w 2020888"/>
                      <a:gd name="connsiteY27" fmla="*/ 1008149 h 2005013"/>
                      <a:gd name="connsiteX28" fmla="*/ 297300 w 2020888"/>
                      <a:gd name="connsiteY28" fmla="*/ 293417 h 2005013"/>
                      <a:gd name="connsiteX29" fmla="*/ 1012326 w 2020888"/>
                      <a:gd name="connsiteY29" fmla="*/ 0 h 200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20888" h="2005013">
                        <a:moveTo>
                          <a:pt x="1399705" y="1944688"/>
                        </a:moveTo>
                        <a:lnTo>
                          <a:pt x="1399945" y="1944825"/>
                        </a:lnTo>
                        <a:lnTo>
                          <a:pt x="1399945" y="1944688"/>
                        </a:lnTo>
                        <a:close/>
                        <a:moveTo>
                          <a:pt x="620943" y="1943298"/>
                        </a:moveTo>
                        <a:lnTo>
                          <a:pt x="620943" y="1943826"/>
                        </a:lnTo>
                        <a:cubicBezTo>
                          <a:pt x="620943" y="1944825"/>
                          <a:pt x="620943" y="1944825"/>
                          <a:pt x="620943" y="1944825"/>
                        </a:cubicBezTo>
                        <a:lnTo>
                          <a:pt x="621584" y="1944483"/>
                        </a:lnTo>
                        <a:lnTo>
                          <a:pt x="621584" y="1944483"/>
                        </a:lnTo>
                        <a:close/>
                        <a:moveTo>
                          <a:pt x="1012326" y="0"/>
                        </a:moveTo>
                        <a:cubicBezTo>
                          <a:pt x="1290809" y="0"/>
                          <a:pt x="1542950" y="112853"/>
                          <a:pt x="1727351" y="293417"/>
                        </a:cubicBezTo>
                        <a:cubicBezTo>
                          <a:pt x="1907989" y="477742"/>
                          <a:pt x="2020888" y="729780"/>
                          <a:pt x="2020888" y="1008149"/>
                        </a:cubicBezTo>
                        <a:cubicBezTo>
                          <a:pt x="2020888" y="1117240"/>
                          <a:pt x="1998308" y="1218807"/>
                          <a:pt x="1960676" y="1309089"/>
                        </a:cubicBezTo>
                        <a:cubicBezTo>
                          <a:pt x="1923043" y="1399371"/>
                          <a:pt x="1874120" y="1482130"/>
                          <a:pt x="1825197" y="1546080"/>
                        </a:cubicBezTo>
                        <a:cubicBezTo>
                          <a:pt x="1727351" y="1677741"/>
                          <a:pt x="1625742" y="1760499"/>
                          <a:pt x="1614453" y="1768023"/>
                        </a:cubicBezTo>
                        <a:cubicBezTo>
                          <a:pt x="1573056" y="1801879"/>
                          <a:pt x="1531660" y="1850781"/>
                          <a:pt x="1505317" y="1895922"/>
                        </a:cubicBezTo>
                        <a:cubicBezTo>
                          <a:pt x="1475211" y="1937302"/>
                          <a:pt x="1456394" y="1971157"/>
                          <a:pt x="1456394" y="1971157"/>
                        </a:cubicBezTo>
                        <a:cubicBezTo>
                          <a:pt x="1445104" y="1993728"/>
                          <a:pt x="1426288" y="2005013"/>
                          <a:pt x="1399945" y="2005013"/>
                        </a:cubicBezTo>
                        <a:cubicBezTo>
                          <a:pt x="1399945" y="2005013"/>
                          <a:pt x="1399945" y="2005013"/>
                          <a:pt x="620943" y="2005013"/>
                        </a:cubicBezTo>
                        <a:cubicBezTo>
                          <a:pt x="598364" y="2005013"/>
                          <a:pt x="579547" y="1993728"/>
                          <a:pt x="568257" y="1974919"/>
                        </a:cubicBezTo>
                        <a:cubicBezTo>
                          <a:pt x="568257" y="1974919"/>
                          <a:pt x="568257" y="1974919"/>
                          <a:pt x="568257" y="1971157"/>
                        </a:cubicBezTo>
                        <a:cubicBezTo>
                          <a:pt x="568257" y="1971157"/>
                          <a:pt x="568257" y="1971157"/>
                          <a:pt x="564494" y="1971157"/>
                        </a:cubicBezTo>
                        <a:cubicBezTo>
                          <a:pt x="564494" y="1967396"/>
                          <a:pt x="560731" y="1963634"/>
                          <a:pt x="560731" y="1959872"/>
                        </a:cubicBezTo>
                        <a:cubicBezTo>
                          <a:pt x="553204" y="1952349"/>
                          <a:pt x="549441" y="1941063"/>
                          <a:pt x="538151" y="1926016"/>
                        </a:cubicBezTo>
                        <a:cubicBezTo>
                          <a:pt x="519335" y="1895922"/>
                          <a:pt x="496755" y="1862067"/>
                          <a:pt x="466648" y="1828211"/>
                        </a:cubicBezTo>
                        <a:cubicBezTo>
                          <a:pt x="447832" y="1805640"/>
                          <a:pt x="425252" y="1783070"/>
                          <a:pt x="406436" y="1768023"/>
                        </a:cubicBezTo>
                        <a:cubicBezTo>
                          <a:pt x="398909" y="1760499"/>
                          <a:pt x="342460" y="1715358"/>
                          <a:pt x="270957" y="1636362"/>
                        </a:cubicBezTo>
                        <a:cubicBezTo>
                          <a:pt x="203218" y="1557365"/>
                          <a:pt x="120425" y="1444512"/>
                          <a:pt x="63976" y="1309089"/>
                        </a:cubicBezTo>
                        <a:cubicBezTo>
                          <a:pt x="26343" y="1218807"/>
                          <a:pt x="0" y="1117240"/>
                          <a:pt x="0" y="1008149"/>
                        </a:cubicBezTo>
                        <a:cubicBezTo>
                          <a:pt x="0" y="729780"/>
                          <a:pt x="116662" y="477742"/>
                          <a:pt x="297300" y="293417"/>
                        </a:cubicBezTo>
                        <a:cubicBezTo>
                          <a:pt x="481702" y="112853"/>
                          <a:pt x="733842" y="0"/>
                          <a:pt x="1012326" y="0"/>
                        </a:cubicBezTo>
                        <a:close/>
                      </a:path>
                    </a:pathLst>
                  </a:custGeom>
                  <a:solidFill>
                    <a:srgbClr val="FBAB18"/>
                  </a:solidFill>
                  <a:ln>
                    <a:noFill/>
                  </a:ln>
                </p:spPr>
                <p:txBody>
                  <a:bodyPr vert="horz" wrap="square" lIns="121920" tIns="60960" rIns="121920" bIns="60960" numCol="1" anchor="t" anchorCtr="0" compatLnSpc="1">
                    <a:prstTxWarp prst="textNoShape">
                      <a:avLst/>
                    </a:prstTxWarp>
                    <a:noAutofit/>
                  </a:bodyPr>
                  <a:lstStyle/>
                  <a:p>
                    <a:endParaRPr lang="en-US" sz="2400" dirty="0">
                      <a:solidFill>
                        <a:schemeClr val="bg2"/>
                      </a:solidFill>
                      <a:latin typeface="CiscoSansTT ExtraLight" panose="020B0303020201020303" pitchFamily="34" charset="0"/>
                      <a:cs typeface="CiscoSansTT ExtraLight" panose="020B0303020201020303" pitchFamily="34" charset="0"/>
                    </a:endParaRPr>
                  </a:p>
                </p:txBody>
              </p:sp>
              <p:sp>
                <p:nvSpPr>
                  <p:cNvPr id="9" name="Freeform 8"/>
                  <p:cNvSpPr>
                    <a:spLocks/>
                  </p:cNvSpPr>
                  <p:nvPr/>
                </p:nvSpPr>
                <p:spPr bwMode="auto">
                  <a:xfrm>
                    <a:off x="4264025" y="3602038"/>
                    <a:ext cx="879475" cy="117475"/>
                  </a:xfrm>
                  <a:custGeom>
                    <a:avLst/>
                    <a:gdLst>
                      <a:gd name="T0" fmla="*/ 15 w 234"/>
                      <a:gd name="T1" fmla="*/ 31 h 31"/>
                      <a:gd name="T2" fmla="*/ 218 w 234"/>
                      <a:gd name="T3" fmla="*/ 31 h 31"/>
                      <a:gd name="T4" fmla="*/ 234 w 234"/>
                      <a:gd name="T5" fmla="*/ 15 h 31"/>
                      <a:gd name="T6" fmla="*/ 218 w 234"/>
                      <a:gd name="T7" fmla="*/ 0 h 31"/>
                      <a:gd name="T8" fmla="*/ 15 w 234"/>
                      <a:gd name="T9" fmla="*/ 0 h 31"/>
                      <a:gd name="T10" fmla="*/ 0 w 234"/>
                      <a:gd name="T11" fmla="*/ 15 h 31"/>
                      <a:gd name="T12" fmla="*/ 15 w 234"/>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234" h="31">
                        <a:moveTo>
                          <a:pt x="15" y="31"/>
                        </a:moveTo>
                        <a:cubicBezTo>
                          <a:pt x="218" y="31"/>
                          <a:pt x="218" y="31"/>
                          <a:pt x="218" y="31"/>
                        </a:cubicBezTo>
                        <a:cubicBezTo>
                          <a:pt x="227" y="31"/>
                          <a:pt x="234" y="24"/>
                          <a:pt x="234" y="15"/>
                        </a:cubicBezTo>
                        <a:cubicBezTo>
                          <a:pt x="234" y="7"/>
                          <a:pt x="227" y="0"/>
                          <a:pt x="218" y="0"/>
                        </a:cubicBezTo>
                        <a:cubicBezTo>
                          <a:pt x="15" y="0"/>
                          <a:pt x="15" y="0"/>
                          <a:pt x="15" y="0"/>
                        </a:cubicBezTo>
                        <a:cubicBezTo>
                          <a:pt x="7" y="0"/>
                          <a:pt x="0" y="7"/>
                          <a:pt x="0" y="15"/>
                        </a:cubicBezTo>
                        <a:cubicBezTo>
                          <a:pt x="0" y="24"/>
                          <a:pt x="7" y="31"/>
                          <a:pt x="15" y="31"/>
                        </a:cubicBez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solidFill>
                        <a:schemeClr val="bg2"/>
                      </a:solidFill>
                      <a:latin typeface="CiscoSansTT ExtraLight" panose="020B0303020201020303" pitchFamily="34" charset="0"/>
                      <a:cs typeface="CiscoSansTT ExtraLight" panose="020B0303020201020303" pitchFamily="34" charset="0"/>
                    </a:endParaRPr>
                  </a:p>
                </p:txBody>
              </p:sp>
              <p:sp>
                <p:nvSpPr>
                  <p:cNvPr id="10" name="Freeform 9"/>
                  <p:cNvSpPr>
                    <a:spLocks/>
                  </p:cNvSpPr>
                  <p:nvPr/>
                </p:nvSpPr>
                <p:spPr bwMode="auto">
                  <a:xfrm>
                    <a:off x="4395788" y="3854450"/>
                    <a:ext cx="615950" cy="117475"/>
                  </a:xfrm>
                  <a:custGeom>
                    <a:avLst/>
                    <a:gdLst>
                      <a:gd name="T0" fmla="*/ 15 w 164"/>
                      <a:gd name="T1" fmla="*/ 31 h 31"/>
                      <a:gd name="T2" fmla="*/ 149 w 164"/>
                      <a:gd name="T3" fmla="*/ 31 h 31"/>
                      <a:gd name="T4" fmla="*/ 164 w 164"/>
                      <a:gd name="T5" fmla="*/ 15 h 31"/>
                      <a:gd name="T6" fmla="*/ 149 w 164"/>
                      <a:gd name="T7" fmla="*/ 0 h 31"/>
                      <a:gd name="T8" fmla="*/ 15 w 164"/>
                      <a:gd name="T9" fmla="*/ 0 h 31"/>
                      <a:gd name="T10" fmla="*/ 0 w 164"/>
                      <a:gd name="T11" fmla="*/ 15 h 31"/>
                      <a:gd name="T12" fmla="*/ 15 w 164"/>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164" h="31">
                        <a:moveTo>
                          <a:pt x="15" y="31"/>
                        </a:moveTo>
                        <a:cubicBezTo>
                          <a:pt x="149" y="31"/>
                          <a:pt x="149" y="31"/>
                          <a:pt x="149" y="31"/>
                        </a:cubicBezTo>
                        <a:cubicBezTo>
                          <a:pt x="157" y="31"/>
                          <a:pt x="164" y="24"/>
                          <a:pt x="164" y="15"/>
                        </a:cubicBezTo>
                        <a:cubicBezTo>
                          <a:pt x="164" y="7"/>
                          <a:pt x="157" y="0"/>
                          <a:pt x="149" y="0"/>
                        </a:cubicBezTo>
                        <a:cubicBezTo>
                          <a:pt x="15" y="0"/>
                          <a:pt x="15" y="0"/>
                          <a:pt x="15" y="0"/>
                        </a:cubicBezTo>
                        <a:cubicBezTo>
                          <a:pt x="7" y="0"/>
                          <a:pt x="0" y="7"/>
                          <a:pt x="0" y="15"/>
                        </a:cubicBezTo>
                        <a:cubicBezTo>
                          <a:pt x="0" y="24"/>
                          <a:pt x="7" y="31"/>
                          <a:pt x="15" y="31"/>
                        </a:cubicBez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solidFill>
                        <a:schemeClr val="bg2"/>
                      </a:solidFill>
                      <a:latin typeface="CiscoSansTT ExtraLight" panose="020B0303020201020303" pitchFamily="34" charset="0"/>
                      <a:cs typeface="CiscoSansTT ExtraLight" panose="020B0303020201020303" pitchFamily="34" charset="0"/>
                    </a:endParaRPr>
                  </a:p>
                </p:txBody>
              </p:sp>
            </p:grpSp>
            <p:sp>
              <p:nvSpPr>
                <p:cNvPr id="15" name="Freeform 5"/>
                <p:cNvSpPr>
                  <a:spLocks/>
                </p:cNvSpPr>
                <p:nvPr/>
              </p:nvSpPr>
              <p:spPr bwMode="auto">
                <a:xfrm>
                  <a:off x="1326280" y="1743076"/>
                  <a:ext cx="160296" cy="234762"/>
                </a:xfrm>
                <a:custGeom>
                  <a:avLst/>
                  <a:gdLst>
                    <a:gd name="T0" fmla="*/ 44 w 137"/>
                    <a:gd name="T1" fmla="*/ 200 h 200"/>
                    <a:gd name="T2" fmla="*/ 36 w 137"/>
                    <a:gd name="T3" fmla="*/ 198 h 200"/>
                    <a:gd name="T4" fmla="*/ 26 w 137"/>
                    <a:gd name="T5" fmla="*/ 172 h 200"/>
                    <a:gd name="T6" fmla="*/ 85 w 137"/>
                    <a:gd name="T7" fmla="*/ 40 h 200"/>
                    <a:gd name="T8" fmla="*/ 20 w 137"/>
                    <a:gd name="T9" fmla="*/ 40 h 200"/>
                    <a:gd name="T10" fmla="*/ 0 w 137"/>
                    <a:gd name="T11" fmla="*/ 20 h 200"/>
                    <a:gd name="T12" fmla="*/ 20 w 137"/>
                    <a:gd name="T13" fmla="*/ 0 h 200"/>
                    <a:gd name="T14" fmla="*/ 116 w 137"/>
                    <a:gd name="T15" fmla="*/ 0 h 200"/>
                    <a:gd name="T16" fmla="*/ 133 w 137"/>
                    <a:gd name="T17" fmla="*/ 9 h 200"/>
                    <a:gd name="T18" fmla="*/ 134 w 137"/>
                    <a:gd name="T19" fmla="*/ 28 h 200"/>
                    <a:gd name="T20" fmla="*/ 62 w 137"/>
                    <a:gd name="T21" fmla="*/ 188 h 200"/>
                    <a:gd name="T22" fmla="*/ 44 w 137"/>
                    <a:gd name="T23"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 h="200">
                      <a:moveTo>
                        <a:pt x="44" y="200"/>
                      </a:moveTo>
                      <a:cubicBezTo>
                        <a:pt x="41" y="200"/>
                        <a:pt x="38" y="199"/>
                        <a:pt x="36" y="198"/>
                      </a:cubicBezTo>
                      <a:cubicBezTo>
                        <a:pt x="26" y="194"/>
                        <a:pt x="21" y="182"/>
                        <a:pt x="26" y="172"/>
                      </a:cubicBezTo>
                      <a:cubicBezTo>
                        <a:pt x="85" y="40"/>
                        <a:pt x="85" y="40"/>
                        <a:pt x="85" y="40"/>
                      </a:cubicBezTo>
                      <a:cubicBezTo>
                        <a:pt x="20" y="40"/>
                        <a:pt x="20" y="40"/>
                        <a:pt x="20" y="40"/>
                      </a:cubicBezTo>
                      <a:cubicBezTo>
                        <a:pt x="9" y="40"/>
                        <a:pt x="0" y="31"/>
                        <a:pt x="0" y="20"/>
                      </a:cubicBezTo>
                      <a:cubicBezTo>
                        <a:pt x="0" y="9"/>
                        <a:pt x="9" y="0"/>
                        <a:pt x="20" y="0"/>
                      </a:cubicBezTo>
                      <a:cubicBezTo>
                        <a:pt x="116" y="0"/>
                        <a:pt x="116" y="0"/>
                        <a:pt x="116" y="0"/>
                      </a:cubicBezTo>
                      <a:cubicBezTo>
                        <a:pt x="123" y="0"/>
                        <a:pt x="129" y="3"/>
                        <a:pt x="133" y="9"/>
                      </a:cubicBezTo>
                      <a:cubicBezTo>
                        <a:pt x="136" y="15"/>
                        <a:pt x="137" y="22"/>
                        <a:pt x="134" y="28"/>
                      </a:cubicBezTo>
                      <a:cubicBezTo>
                        <a:pt x="62" y="188"/>
                        <a:pt x="62" y="188"/>
                        <a:pt x="62" y="188"/>
                      </a:cubicBezTo>
                      <a:cubicBezTo>
                        <a:pt x="59" y="196"/>
                        <a:pt x="52" y="200"/>
                        <a:pt x="44" y="200"/>
                      </a:cubicBezTo>
                      <a:close/>
                    </a:path>
                  </a:pathLst>
                </a:custGeom>
                <a:solidFill>
                  <a:srgbClr val="005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solidFill>
                      <a:schemeClr val="bg2"/>
                    </a:solidFill>
                    <a:latin typeface="CiscoSansTT ExtraLight" panose="020B0303020201020303" pitchFamily="34" charset="0"/>
                    <a:cs typeface="CiscoSansTT ExtraLight" panose="020B0303020201020303" pitchFamily="34" charset="0"/>
                  </a:endParaRPr>
                </a:p>
              </p:txBody>
            </p:sp>
          </p:grpSp>
        </p:grpSp>
        <p:grpSp>
          <p:nvGrpSpPr>
            <p:cNvPr id="21" name="Group 20"/>
            <p:cNvGrpSpPr/>
            <p:nvPr/>
          </p:nvGrpSpPr>
          <p:grpSpPr>
            <a:xfrm>
              <a:off x="543602" y="2808818"/>
              <a:ext cx="1939674" cy="1527048"/>
              <a:chOff x="475866" y="2571751"/>
              <a:chExt cx="1939674" cy="1527048"/>
            </a:xfrm>
          </p:grpSpPr>
          <p:sp>
            <p:nvSpPr>
              <p:cNvPr id="17" name="Round Same Side Corner Rectangle 16"/>
              <p:cNvSpPr/>
              <p:nvPr/>
            </p:nvSpPr>
            <p:spPr>
              <a:xfrm rot="10800000">
                <a:off x="475866" y="2571751"/>
                <a:ext cx="1939674" cy="1527048"/>
              </a:xfrm>
              <a:prstGeom prst="round2SameRect">
                <a:avLst/>
              </a:prstGeom>
              <a:solidFill>
                <a:srgbClr val="0C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2"/>
                  </a:solidFill>
                  <a:latin typeface="CiscoSansTT ExtraLight" panose="020B0303020201020303" pitchFamily="34" charset="0"/>
                  <a:cs typeface="CiscoSansTT ExtraLight" panose="020B0303020201020303" pitchFamily="34" charset="0"/>
                </a:endParaRPr>
              </a:p>
            </p:txBody>
          </p:sp>
          <p:sp>
            <p:nvSpPr>
              <p:cNvPr id="20" name="TextBox 19"/>
              <p:cNvSpPr txBox="1"/>
              <p:nvPr/>
            </p:nvSpPr>
            <p:spPr>
              <a:xfrm>
                <a:off x="550353" y="2756001"/>
                <a:ext cx="1790700" cy="461665"/>
              </a:xfrm>
              <a:prstGeom prst="rect">
                <a:avLst/>
              </a:prstGeom>
              <a:noFill/>
            </p:spPr>
            <p:txBody>
              <a:bodyPr wrap="square" lIns="0" tIns="0" rIns="0" bIns="0" rtlCol="0">
                <a:spAutoFit/>
              </a:bodyPr>
              <a:lstStyle/>
              <a:p>
                <a:pPr algn="ctr"/>
                <a:r>
                  <a:rPr lang="en-US" sz="2000" dirty="0">
                    <a:solidFill>
                      <a:schemeClr val="bg2"/>
                    </a:solidFill>
                    <a:latin typeface="CiscoSansTT ExtraLight" panose="020B0303020201020303" pitchFamily="34" charset="0"/>
                    <a:cs typeface="CiscoSansTT ExtraLight" panose="020B0303020201020303" pitchFamily="34" charset="0"/>
                  </a:rPr>
                  <a:t>Focus on Your Business Outcomes</a:t>
                </a:r>
              </a:p>
            </p:txBody>
          </p:sp>
        </p:grpSp>
      </p:grpSp>
      <p:grpSp>
        <p:nvGrpSpPr>
          <p:cNvPr id="5" name="Group 4"/>
          <p:cNvGrpSpPr/>
          <p:nvPr/>
        </p:nvGrpSpPr>
        <p:grpSpPr>
          <a:xfrm>
            <a:off x="3439780" y="1704624"/>
            <a:ext cx="2586232" cy="4076531"/>
            <a:chOff x="2592535" y="1278468"/>
            <a:chExt cx="1939674" cy="3057398"/>
          </a:xfrm>
        </p:grpSpPr>
        <p:sp>
          <p:nvSpPr>
            <p:cNvPr id="24" name="Round Same Side Corner Rectangle 23"/>
            <p:cNvSpPr/>
            <p:nvPr/>
          </p:nvSpPr>
          <p:spPr>
            <a:xfrm>
              <a:off x="2592535" y="1278468"/>
              <a:ext cx="1939674" cy="1530350"/>
            </a:xfrm>
            <a:prstGeom prst="round2Same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2"/>
                </a:solidFill>
                <a:latin typeface="CiscoSansTT ExtraLight" panose="020B0303020201020303" pitchFamily="34" charset="0"/>
                <a:cs typeface="CiscoSansTT ExtraLight" panose="020B0303020201020303" pitchFamily="34" charset="0"/>
              </a:endParaRPr>
            </a:p>
          </p:txBody>
        </p:sp>
        <p:grpSp>
          <p:nvGrpSpPr>
            <p:cNvPr id="33" name="Group 32"/>
            <p:cNvGrpSpPr/>
            <p:nvPr/>
          </p:nvGrpSpPr>
          <p:grpSpPr>
            <a:xfrm>
              <a:off x="2592535" y="2808818"/>
              <a:ext cx="1939674" cy="1527048"/>
              <a:chOff x="475866" y="2571751"/>
              <a:chExt cx="1939674" cy="1527048"/>
            </a:xfrm>
          </p:grpSpPr>
          <p:sp>
            <p:nvSpPr>
              <p:cNvPr id="34" name="Round Same Side Corner Rectangle 33"/>
              <p:cNvSpPr/>
              <p:nvPr/>
            </p:nvSpPr>
            <p:spPr>
              <a:xfrm rot="10800000">
                <a:off x="475866" y="2571751"/>
                <a:ext cx="1939674" cy="1527048"/>
              </a:xfrm>
              <a:prstGeom prst="round2SameRect">
                <a:avLst/>
              </a:prstGeom>
              <a:solidFill>
                <a:srgbClr val="0C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2"/>
                  </a:solidFill>
                  <a:latin typeface="CiscoSansTT ExtraLight" panose="020B0303020201020303" pitchFamily="34" charset="0"/>
                  <a:cs typeface="CiscoSansTT ExtraLight" panose="020B0303020201020303" pitchFamily="34" charset="0"/>
                </a:endParaRPr>
              </a:p>
            </p:txBody>
          </p:sp>
          <p:sp>
            <p:nvSpPr>
              <p:cNvPr id="35" name="TextBox 34"/>
              <p:cNvSpPr txBox="1"/>
              <p:nvPr/>
            </p:nvSpPr>
            <p:spPr>
              <a:xfrm>
                <a:off x="550353" y="2774553"/>
                <a:ext cx="1790700" cy="692498"/>
              </a:xfrm>
              <a:prstGeom prst="rect">
                <a:avLst/>
              </a:prstGeom>
              <a:noFill/>
            </p:spPr>
            <p:txBody>
              <a:bodyPr wrap="square" lIns="0" tIns="0" rIns="0" bIns="0" rtlCol="0">
                <a:spAutoFit/>
              </a:bodyPr>
              <a:lstStyle/>
              <a:p>
                <a:pPr algn="ctr"/>
                <a:r>
                  <a:rPr lang="en-US" sz="2000" dirty="0">
                    <a:solidFill>
                      <a:schemeClr val="bg2"/>
                    </a:solidFill>
                    <a:latin typeface="CiscoSansTT ExtraLight" panose="020B0303020201020303" pitchFamily="34" charset="0"/>
                    <a:cs typeface="CiscoSansTT ExtraLight" panose="020B0303020201020303" pitchFamily="34" charset="0"/>
                  </a:rPr>
                  <a:t>Think Multi-domain</a:t>
                </a:r>
              </a:p>
              <a:p>
                <a:pPr algn="ctr"/>
                <a:r>
                  <a:rPr lang="en-US" sz="2000" dirty="0">
                    <a:solidFill>
                      <a:schemeClr val="bg2"/>
                    </a:solidFill>
                    <a:latin typeface="CiscoSansTT ExtraLight" panose="020B0303020201020303" pitchFamily="34" charset="0"/>
                    <a:cs typeface="CiscoSansTT ExtraLight" panose="020B0303020201020303" pitchFamily="34" charset="0"/>
                  </a:rPr>
                  <a:t>Customer Experience</a:t>
                </a:r>
              </a:p>
            </p:txBody>
          </p:sp>
        </p:grpSp>
        <p:grpSp>
          <p:nvGrpSpPr>
            <p:cNvPr id="49" name="Group 48"/>
            <p:cNvGrpSpPr/>
            <p:nvPr/>
          </p:nvGrpSpPr>
          <p:grpSpPr>
            <a:xfrm>
              <a:off x="3321579" y="1919067"/>
              <a:ext cx="481587" cy="440919"/>
              <a:chOff x="3217006" y="1660119"/>
              <a:chExt cx="572195" cy="523875"/>
            </a:xfrm>
          </p:grpSpPr>
          <p:sp>
            <p:nvSpPr>
              <p:cNvPr id="44" name="Freeform 13"/>
              <p:cNvSpPr>
                <a:spLocks/>
              </p:cNvSpPr>
              <p:nvPr/>
            </p:nvSpPr>
            <p:spPr bwMode="auto">
              <a:xfrm>
                <a:off x="3250647" y="1710581"/>
                <a:ext cx="118354" cy="33641"/>
              </a:xfrm>
              <a:custGeom>
                <a:avLst/>
                <a:gdLst>
                  <a:gd name="T0" fmla="*/ 60 w 424"/>
                  <a:gd name="T1" fmla="*/ 120 h 120"/>
                  <a:gd name="T2" fmla="*/ 364 w 424"/>
                  <a:gd name="T3" fmla="*/ 120 h 120"/>
                  <a:gd name="T4" fmla="*/ 424 w 424"/>
                  <a:gd name="T5" fmla="*/ 60 h 120"/>
                  <a:gd name="T6" fmla="*/ 364 w 424"/>
                  <a:gd name="T7" fmla="*/ 0 h 120"/>
                  <a:gd name="T8" fmla="*/ 60 w 424"/>
                  <a:gd name="T9" fmla="*/ 0 h 120"/>
                  <a:gd name="T10" fmla="*/ 0 w 424"/>
                  <a:gd name="T11" fmla="*/ 60 h 120"/>
                  <a:gd name="T12" fmla="*/ 60 w 424"/>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424" h="120">
                    <a:moveTo>
                      <a:pt x="60" y="120"/>
                    </a:moveTo>
                    <a:cubicBezTo>
                      <a:pt x="364" y="120"/>
                      <a:pt x="364" y="120"/>
                      <a:pt x="364" y="120"/>
                    </a:cubicBezTo>
                    <a:cubicBezTo>
                      <a:pt x="397" y="120"/>
                      <a:pt x="424" y="93"/>
                      <a:pt x="424" y="60"/>
                    </a:cubicBezTo>
                    <a:cubicBezTo>
                      <a:pt x="424" y="27"/>
                      <a:pt x="397" y="0"/>
                      <a:pt x="364" y="0"/>
                    </a:cubicBezTo>
                    <a:cubicBezTo>
                      <a:pt x="60" y="0"/>
                      <a:pt x="60" y="0"/>
                      <a:pt x="60" y="0"/>
                    </a:cubicBezTo>
                    <a:cubicBezTo>
                      <a:pt x="27" y="0"/>
                      <a:pt x="0" y="27"/>
                      <a:pt x="0" y="60"/>
                    </a:cubicBezTo>
                    <a:cubicBezTo>
                      <a:pt x="0" y="93"/>
                      <a:pt x="27" y="120"/>
                      <a:pt x="60" y="120"/>
                    </a:cubicBezTo>
                    <a:close/>
                  </a:path>
                </a:pathLst>
              </a:custGeom>
              <a:solidFill>
                <a:schemeClr val="accent5"/>
              </a:solidFill>
              <a:ln>
                <a:noFill/>
              </a:ln>
            </p:spPr>
            <p:txBody>
              <a:bodyPr vert="horz" wrap="square" lIns="121920" tIns="60960" rIns="121920" bIns="60960" numCol="1" anchor="t" anchorCtr="0" compatLnSpc="1">
                <a:prstTxWarp prst="textNoShape">
                  <a:avLst/>
                </a:prstTxWarp>
              </a:bodyPr>
              <a:lstStyle/>
              <a:p>
                <a:endParaRPr lang="en-US" sz="2400" dirty="0">
                  <a:solidFill>
                    <a:schemeClr val="bg2"/>
                  </a:solidFill>
                  <a:latin typeface="CiscoSansTT ExtraLight" panose="020B0303020201020303" pitchFamily="34" charset="0"/>
                  <a:cs typeface="CiscoSansTT ExtraLight" panose="020B0303020201020303" pitchFamily="34" charset="0"/>
                </a:endParaRPr>
              </a:p>
            </p:txBody>
          </p:sp>
          <p:sp>
            <p:nvSpPr>
              <p:cNvPr id="45" name="Freeform 14"/>
              <p:cNvSpPr>
                <a:spLocks noEditPoints="1"/>
              </p:cNvSpPr>
              <p:nvPr/>
            </p:nvSpPr>
            <p:spPr bwMode="auto">
              <a:xfrm>
                <a:off x="3231686" y="1660119"/>
                <a:ext cx="557515" cy="523875"/>
              </a:xfrm>
              <a:custGeom>
                <a:avLst/>
                <a:gdLst>
                  <a:gd name="T0" fmla="*/ 757 w 1996"/>
                  <a:gd name="T1" fmla="*/ 625 h 1872"/>
                  <a:gd name="T2" fmla="*/ 1017 w 1996"/>
                  <a:gd name="T3" fmla="*/ 364 h 1872"/>
                  <a:gd name="T4" fmla="*/ 1105 w 1996"/>
                  <a:gd name="T5" fmla="*/ 428 h 1872"/>
                  <a:gd name="T6" fmla="*/ 1222 w 1996"/>
                  <a:gd name="T7" fmla="*/ 310 h 1872"/>
                  <a:gd name="T8" fmla="*/ 1290 w 1996"/>
                  <a:gd name="T9" fmla="*/ 264 h 1872"/>
                  <a:gd name="T10" fmla="*/ 1069 w 1996"/>
                  <a:gd name="T11" fmla="*/ 110 h 1872"/>
                  <a:gd name="T12" fmla="*/ 917 w 1996"/>
                  <a:gd name="T13" fmla="*/ 125 h 1872"/>
                  <a:gd name="T14" fmla="*/ 587 w 1996"/>
                  <a:gd name="T15" fmla="*/ 455 h 1872"/>
                  <a:gd name="T16" fmla="*/ 587 w 1996"/>
                  <a:gd name="T17" fmla="*/ 625 h 1872"/>
                  <a:gd name="T18" fmla="*/ 757 w 1996"/>
                  <a:gd name="T19" fmla="*/ 625 h 1872"/>
                  <a:gd name="T20" fmla="*/ 1572 w 1996"/>
                  <a:gd name="T21" fmla="*/ 360 h 1872"/>
                  <a:gd name="T22" fmla="*/ 1752 w 1996"/>
                  <a:gd name="T23" fmla="*/ 180 h 1872"/>
                  <a:gd name="T24" fmla="*/ 1572 w 1996"/>
                  <a:gd name="T25" fmla="*/ 0 h 1872"/>
                  <a:gd name="T26" fmla="*/ 1392 w 1996"/>
                  <a:gd name="T27" fmla="*/ 180 h 1872"/>
                  <a:gd name="T28" fmla="*/ 1572 w 1996"/>
                  <a:gd name="T29" fmla="*/ 360 h 1872"/>
                  <a:gd name="T30" fmla="*/ 1876 w 1996"/>
                  <a:gd name="T31" fmla="*/ 720 h 1872"/>
                  <a:gd name="T32" fmla="*/ 1512 w 1996"/>
                  <a:gd name="T33" fmla="*/ 720 h 1872"/>
                  <a:gd name="T34" fmla="*/ 1512 w 1996"/>
                  <a:gd name="T35" fmla="*/ 480 h 1872"/>
                  <a:gd name="T36" fmla="*/ 1307 w 1996"/>
                  <a:gd name="T37" fmla="*/ 395 h 1872"/>
                  <a:gd name="T38" fmla="*/ 827 w 1996"/>
                  <a:gd name="T39" fmla="*/ 875 h 1872"/>
                  <a:gd name="T40" fmla="*/ 827 w 1996"/>
                  <a:gd name="T41" fmla="*/ 1045 h 1872"/>
                  <a:gd name="T42" fmla="*/ 1102 w 1996"/>
                  <a:gd name="T43" fmla="*/ 1320 h 1872"/>
                  <a:gd name="T44" fmla="*/ 767 w 1996"/>
                  <a:gd name="T45" fmla="*/ 1655 h 1872"/>
                  <a:gd name="T46" fmla="*/ 767 w 1996"/>
                  <a:gd name="T47" fmla="*/ 1825 h 1872"/>
                  <a:gd name="T48" fmla="*/ 937 w 1996"/>
                  <a:gd name="T49" fmla="*/ 1825 h 1872"/>
                  <a:gd name="T50" fmla="*/ 1357 w 1996"/>
                  <a:gd name="T51" fmla="*/ 1405 h 1872"/>
                  <a:gd name="T52" fmla="*/ 1357 w 1996"/>
                  <a:gd name="T53" fmla="*/ 1235 h 1872"/>
                  <a:gd name="T54" fmla="*/ 1082 w 1996"/>
                  <a:gd name="T55" fmla="*/ 960 h 1872"/>
                  <a:gd name="T56" fmla="*/ 1272 w 1996"/>
                  <a:gd name="T57" fmla="*/ 770 h 1872"/>
                  <a:gd name="T58" fmla="*/ 1272 w 1996"/>
                  <a:gd name="T59" fmla="*/ 840 h 1872"/>
                  <a:gd name="T60" fmla="*/ 1392 w 1996"/>
                  <a:gd name="T61" fmla="*/ 960 h 1872"/>
                  <a:gd name="T62" fmla="*/ 1876 w 1996"/>
                  <a:gd name="T63" fmla="*/ 960 h 1872"/>
                  <a:gd name="T64" fmla="*/ 1996 w 1996"/>
                  <a:gd name="T65" fmla="*/ 840 h 1872"/>
                  <a:gd name="T66" fmla="*/ 1876 w 1996"/>
                  <a:gd name="T67" fmla="*/ 720 h 1872"/>
                  <a:gd name="T68" fmla="*/ 742 w 1996"/>
                  <a:gd name="T69" fmla="*/ 1130 h 1872"/>
                  <a:gd name="T70" fmla="*/ 681 w 1996"/>
                  <a:gd name="T71" fmla="*/ 1021 h 1872"/>
                  <a:gd name="T72" fmla="*/ 47 w 1996"/>
                  <a:gd name="T73" fmla="*/ 1655 h 1872"/>
                  <a:gd name="T74" fmla="*/ 47 w 1996"/>
                  <a:gd name="T75" fmla="*/ 1825 h 1872"/>
                  <a:gd name="T76" fmla="*/ 217 w 1996"/>
                  <a:gd name="T77" fmla="*/ 1825 h 1872"/>
                  <a:gd name="T78" fmla="*/ 827 w 1996"/>
                  <a:gd name="T79" fmla="*/ 1215 h 1872"/>
                  <a:gd name="T80" fmla="*/ 742 w 1996"/>
                  <a:gd name="T81" fmla="*/ 1130 h 1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96" h="1872">
                    <a:moveTo>
                      <a:pt x="757" y="625"/>
                    </a:moveTo>
                    <a:cubicBezTo>
                      <a:pt x="1017" y="364"/>
                      <a:pt x="1017" y="364"/>
                      <a:pt x="1017" y="364"/>
                    </a:cubicBezTo>
                    <a:cubicBezTo>
                      <a:pt x="1105" y="428"/>
                      <a:pt x="1105" y="428"/>
                      <a:pt x="1105" y="428"/>
                    </a:cubicBezTo>
                    <a:cubicBezTo>
                      <a:pt x="1222" y="310"/>
                      <a:pt x="1222" y="310"/>
                      <a:pt x="1222" y="310"/>
                    </a:cubicBezTo>
                    <a:cubicBezTo>
                      <a:pt x="1242" y="291"/>
                      <a:pt x="1265" y="276"/>
                      <a:pt x="1290" y="264"/>
                    </a:cubicBezTo>
                    <a:cubicBezTo>
                      <a:pt x="1069" y="110"/>
                      <a:pt x="1069" y="110"/>
                      <a:pt x="1069" y="110"/>
                    </a:cubicBezTo>
                    <a:cubicBezTo>
                      <a:pt x="1021" y="78"/>
                      <a:pt x="958" y="85"/>
                      <a:pt x="917" y="125"/>
                    </a:cubicBezTo>
                    <a:cubicBezTo>
                      <a:pt x="587" y="455"/>
                      <a:pt x="587" y="455"/>
                      <a:pt x="587" y="455"/>
                    </a:cubicBezTo>
                    <a:cubicBezTo>
                      <a:pt x="540" y="502"/>
                      <a:pt x="540" y="578"/>
                      <a:pt x="587" y="625"/>
                    </a:cubicBezTo>
                    <a:cubicBezTo>
                      <a:pt x="634" y="672"/>
                      <a:pt x="710" y="672"/>
                      <a:pt x="757" y="625"/>
                    </a:cubicBezTo>
                    <a:close/>
                    <a:moveTo>
                      <a:pt x="1572" y="360"/>
                    </a:moveTo>
                    <a:cubicBezTo>
                      <a:pt x="1671" y="360"/>
                      <a:pt x="1752" y="279"/>
                      <a:pt x="1752" y="180"/>
                    </a:cubicBezTo>
                    <a:cubicBezTo>
                      <a:pt x="1752" y="81"/>
                      <a:pt x="1671" y="0"/>
                      <a:pt x="1572" y="0"/>
                    </a:cubicBezTo>
                    <a:cubicBezTo>
                      <a:pt x="1473" y="0"/>
                      <a:pt x="1392" y="81"/>
                      <a:pt x="1392" y="180"/>
                    </a:cubicBezTo>
                    <a:cubicBezTo>
                      <a:pt x="1392" y="279"/>
                      <a:pt x="1473" y="360"/>
                      <a:pt x="1572" y="360"/>
                    </a:cubicBezTo>
                    <a:close/>
                    <a:moveTo>
                      <a:pt x="1876" y="720"/>
                    </a:moveTo>
                    <a:cubicBezTo>
                      <a:pt x="1512" y="720"/>
                      <a:pt x="1512" y="720"/>
                      <a:pt x="1512" y="720"/>
                    </a:cubicBezTo>
                    <a:cubicBezTo>
                      <a:pt x="1512" y="480"/>
                      <a:pt x="1512" y="480"/>
                      <a:pt x="1512" y="480"/>
                    </a:cubicBezTo>
                    <a:cubicBezTo>
                      <a:pt x="1512" y="375"/>
                      <a:pt x="1383" y="319"/>
                      <a:pt x="1307" y="395"/>
                    </a:cubicBezTo>
                    <a:cubicBezTo>
                      <a:pt x="827" y="875"/>
                      <a:pt x="827" y="875"/>
                      <a:pt x="827" y="875"/>
                    </a:cubicBezTo>
                    <a:cubicBezTo>
                      <a:pt x="780" y="922"/>
                      <a:pt x="780" y="998"/>
                      <a:pt x="827" y="1045"/>
                    </a:cubicBezTo>
                    <a:cubicBezTo>
                      <a:pt x="1102" y="1320"/>
                      <a:pt x="1102" y="1320"/>
                      <a:pt x="1102" y="1320"/>
                    </a:cubicBezTo>
                    <a:cubicBezTo>
                      <a:pt x="767" y="1655"/>
                      <a:pt x="767" y="1655"/>
                      <a:pt x="767" y="1655"/>
                    </a:cubicBezTo>
                    <a:cubicBezTo>
                      <a:pt x="720" y="1702"/>
                      <a:pt x="720" y="1778"/>
                      <a:pt x="767" y="1825"/>
                    </a:cubicBezTo>
                    <a:cubicBezTo>
                      <a:pt x="814" y="1872"/>
                      <a:pt x="890" y="1872"/>
                      <a:pt x="937" y="1825"/>
                    </a:cubicBezTo>
                    <a:cubicBezTo>
                      <a:pt x="1357" y="1405"/>
                      <a:pt x="1357" y="1405"/>
                      <a:pt x="1357" y="1405"/>
                    </a:cubicBezTo>
                    <a:cubicBezTo>
                      <a:pt x="1404" y="1358"/>
                      <a:pt x="1404" y="1282"/>
                      <a:pt x="1357" y="1235"/>
                    </a:cubicBezTo>
                    <a:cubicBezTo>
                      <a:pt x="1082" y="960"/>
                      <a:pt x="1082" y="960"/>
                      <a:pt x="1082" y="960"/>
                    </a:cubicBezTo>
                    <a:cubicBezTo>
                      <a:pt x="1272" y="770"/>
                      <a:pt x="1272" y="770"/>
                      <a:pt x="1272" y="770"/>
                    </a:cubicBezTo>
                    <a:cubicBezTo>
                      <a:pt x="1272" y="840"/>
                      <a:pt x="1272" y="840"/>
                      <a:pt x="1272" y="840"/>
                    </a:cubicBezTo>
                    <a:cubicBezTo>
                      <a:pt x="1272" y="906"/>
                      <a:pt x="1326" y="960"/>
                      <a:pt x="1392" y="960"/>
                    </a:cubicBezTo>
                    <a:cubicBezTo>
                      <a:pt x="1876" y="960"/>
                      <a:pt x="1876" y="960"/>
                      <a:pt x="1876" y="960"/>
                    </a:cubicBezTo>
                    <a:cubicBezTo>
                      <a:pt x="1942" y="960"/>
                      <a:pt x="1996" y="906"/>
                      <a:pt x="1996" y="840"/>
                    </a:cubicBezTo>
                    <a:cubicBezTo>
                      <a:pt x="1996" y="774"/>
                      <a:pt x="1942" y="720"/>
                      <a:pt x="1876" y="720"/>
                    </a:cubicBezTo>
                    <a:close/>
                    <a:moveTo>
                      <a:pt x="742" y="1130"/>
                    </a:moveTo>
                    <a:cubicBezTo>
                      <a:pt x="712" y="1099"/>
                      <a:pt x="692" y="1062"/>
                      <a:pt x="681" y="1021"/>
                    </a:cubicBezTo>
                    <a:cubicBezTo>
                      <a:pt x="47" y="1655"/>
                      <a:pt x="47" y="1655"/>
                      <a:pt x="47" y="1655"/>
                    </a:cubicBezTo>
                    <a:cubicBezTo>
                      <a:pt x="0" y="1702"/>
                      <a:pt x="0" y="1778"/>
                      <a:pt x="47" y="1825"/>
                    </a:cubicBezTo>
                    <a:cubicBezTo>
                      <a:pt x="94" y="1872"/>
                      <a:pt x="170" y="1872"/>
                      <a:pt x="217" y="1825"/>
                    </a:cubicBezTo>
                    <a:cubicBezTo>
                      <a:pt x="827" y="1215"/>
                      <a:pt x="827" y="1215"/>
                      <a:pt x="827" y="1215"/>
                    </a:cubicBezTo>
                    <a:lnTo>
                      <a:pt x="742" y="1130"/>
                    </a:lnTo>
                    <a:close/>
                  </a:path>
                </a:pathLst>
              </a:custGeom>
              <a:solidFill>
                <a:srgbClr val="0C5073"/>
              </a:solidFill>
              <a:ln>
                <a:noFill/>
              </a:ln>
            </p:spPr>
            <p:txBody>
              <a:bodyPr vert="horz" wrap="square" lIns="121920" tIns="60960" rIns="121920" bIns="60960" numCol="1" anchor="t" anchorCtr="0" compatLnSpc="1">
                <a:prstTxWarp prst="textNoShape">
                  <a:avLst/>
                </a:prstTxWarp>
              </a:bodyPr>
              <a:lstStyle/>
              <a:p>
                <a:endParaRPr lang="en-US" sz="2400" dirty="0">
                  <a:solidFill>
                    <a:schemeClr val="bg2"/>
                  </a:solidFill>
                  <a:latin typeface="CiscoSansTT ExtraLight" panose="020B0303020201020303" pitchFamily="34" charset="0"/>
                  <a:cs typeface="CiscoSansTT ExtraLight" panose="020B0303020201020303" pitchFamily="34" charset="0"/>
                </a:endParaRPr>
              </a:p>
            </p:txBody>
          </p:sp>
          <p:sp>
            <p:nvSpPr>
              <p:cNvPr id="46" name="Freeform 15"/>
              <p:cNvSpPr>
                <a:spLocks/>
              </p:cNvSpPr>
              <p:nvPr/>
            </p:nvSpPr>
            <p:spPr bwMode="auto">
              <a:xfrm>
                <a:off x="3217006" y="1777556"/>
                <a:ext cx="118354" cy="33641"/>
              </a:xfrm>
              <a:custGeom>
                <a:avLst/>
                <a:gdLst>
                  <a:gd name="T0" fmla="*/ 424 w 424"/>
                  <a:gd name="T1" fmla="*/ 60 h 120"/>
                  <a:gd name="T2" fmla="*/ 364 w 424"/>
                  <a:gd name="T3" fmla="*/ 0 h 120"/>
                  <a:gd name="T4" fmla="*/ 60 w 424"/>
                  <a:gd name="T5" fmla="*/ 0 h 120"/>
                  <a:gd name="T6" fmla="*/ 0 w 424"/>
                  <a:gd name="T7" fmla="*/ 60 h 120"/>
                  <a:gd name="T8" fmla="*/ 60 w 424"/>
                  <a:gd name="T9" fmla="*/ 120 h 120"/>
                  <a:gd name="T10" fmla="*/ 364 w 424"/>
                  <a:gd name="T11" fmla="*/ 120 h 120"/>
                  <a:gd name="T12" fmla="*/ 424 w 424"/>
                  <a:gd name="T13" fmla="*/ 60 h 120"/>
                </a:gdLst>
                <a:ahLst/>
                <a:cxnLst>
                  <a:cxn ang="0">
                    <a:pos x="T0" y="T1"/>
                  </a:cxn>
                  <a:cxn ang="0">
                    <a:pos x="T2" y="T3"/>
                  </a:cxn>
                  <a:cxn ang="0">
                    <a:pos x="T4" y="T5"/>
                  </a:cxn>
                  <a:cxn ang="0">
                    <a:pos x="T6" y="T7"/>
                  </a:cxn>
                  <a:cxn ang="0">
                    <a:pos x="T8" y="T9"/>
                  </a:cxn>
                  <a:cxn ang="0">
                    <a:pos x="T10" y="T11"/>
                  </a:cxn>
                  <a:cxn ang="0">
                    <a:pos x="T12" y="T13"/>
                  </a:cxn>
                </a:cxnLst>
                <a:rect l="0" t="0" r="r" b="b"/>
                <a:pathLst>
                  <a:path w="424" h="120">
                    <a:moveTo>
                      <a:pt x="424" y="60"/>
                    </a:moveTo>
                    <a:cubicBezTo>
                      <a:pt x="424" y="27"/>
                      <a:pt x="397" y="0"/>
                      <a:pt x="364" y="0"/>
                    </a:cubicBezTo>
                    <a:cubicBezTo>
                      <a:pt x="60" y="0"/>
                      <a:pt x="60" y="0"/>
                      <a:pt x="60" y="0"/>
                    </a:cubicBezTo>
                    <a:cubicBezTo>
                      <a:pt x="27" y="0"/>
                      <a:pt x="0" y="27"/>
                      <a:pt x="0" y="60"/>
                    </a:cubicBezTo>
                    <a:cubicBezTo>
                      <a:pt x="0" y="93"/>
                      <a:pt x="27" y="120"/>
                      <a:pt x="60" y="120"/>
                    </a:cubicBezTo>
                    <a:cubicBezTo>
                      <a:pt x="364" y="120"/>
                      <a:pt x="364" y="120"/>
                      <a:pt x="364" y="120"/>
                    </a:cubicBezTo>
                    <a:cubicBezTo>
                      <a:pt x="397" y="120"/>
                      <a:pt x="424" y="93"/>
                      <a:pt x="424" y="60"/>
                    </a:cubicBezTo>
                    <a:close/>
                  </a:path>
                </a:pathLst>
              </a:custGeom>
              <a:solidFill>
                <a:schemeClr val="tx2"/>
              </a:solidFill>
              <a:ln>
                <a:noFill/>
              </a:ln>
            </p:spPr>
            <p:txBody>
              <a:bodyPr vert="horz" wrap="square" lIns="121920" tIns="60960" rIns="121920" bIns="60960" numCol="1" anchor="t" anchorCtr="0" compatLnSpc="1">
                <a:prstTxWarp prst="textNoShape">
                  <a:avLst/>
                </a:prstTxWarp>
              </a:bodyPr>
              <a:lstStyle/>
              <a:p>
                <a:endParaRPr lang="en-US" sz="2400" dirty="0">
                  <a:solidFill>
                    <a:schemeClr val="bg2"/>
                  </a:solidFill>
                  <a:latin typeface="CiscoSansTT ExtraLight" panose="020B0303020201020303" pitchFamily="34" charset="0"/>
                  <a:cs typeface="CiscoSansTT ExtraLight" panose="020B0303020201020303" pitchFamily="34" charset="0"/>
                </a:endParaRPr>
              </a:p>
            </p:txBody>
          </p:sp>
          <p:sp>
            <p:nvSpPr>
              <p:cNvPr id="47" name="Freeform 16"/>
              <p:cNvSpPr>
                <a:spLocks/>
              </p:cNvSpPr>
              <p:nvPr/>
            </p:nvSpPr>
            <p:spPr bwMode="auto">
              <a:xfrm>
                <a:off x="3250647" y="1844837"/>
                <a:ext cx="118354" cy="33641"/>
              </a:xfrm>
              <a:custGeom>
                <a:avLst/>
                <a:gdLst>
                  <a:gd name="T0" fmla="*/ 364 w 424"/>
                  <a:gd name="T1" fmla="*/ 0 h 120"/>
                  <a:gd name="T2" fmla="*/ 60 w 424"/>
                  <a:gd name="T3" fmla="*/ 0 h 120"/>
                  <a:gd name="T4" fmla="*/ 0 w 424"/>
                  <a:gd name="T5" fmla="*/ 60 h 120"/>
                  <a:gd name="T6" fmla="*/ 60 w 424"/>
                  <a:gd name="T7" fmla="*/ 120 h 120"/>
                  <a:gd name="T8" fmla="*/ 364 w 424"/>
                  <a:gd name="T9" fmla="*/ 120 h 120"/>
                  <a:gd name="T10" fmla="*/ 424 w 424"/>
                  <a:gd name="T11" fmla="*/ 60 h 120"/>
                  <a:gd name="T12" fmla="*/ 364 w 424"/>
                  <a:gd name="T13" fmla="*/ 0 h 120"/>
                </a:gdLst>
                <a:ahLst/>
                <a:cxnLst>
                  <a:cxn ang="0">
                    <a:pos x="T0" y="T1"/>
                  </a:cxn>
                  <a:cxn ang="0">
                    <a:pos x="T2" y="T3"/>
                  </a:cxn>
                  <a:cxn ang="0">
                    <a:pos x="T4" y="T5"/>
                  </a:cxn>
                  <a:cxn ang="0">
                    <a:pos x="T6" y="T7"/>
                  </a:cxn>
                  <a:cxn ang="0">
                    <a:pos x="T8" y="T9"/>
                  </a:cxn>
                  <a:cxn ang="0">
                    <a:pos x="T10" y="T11"/>
                  </a:cxn>
                  <a:cxn ang="0">
                    <a:pos x="T12" y="T13"/>
                  </a:cxn>
                </a:cxnLst>
                <a:rect l="0" t="0" r="r" b="b"/>
                <a:pathLst>
                  <a:path w="424" h="120">
                    <a:moveTo>
                      <a:pt x="364" y="0"/>
                    </a:moveTo>
                    <a:cubicBezTo>
                      <a:pt x="60" y="0"/>
                      <a:pt x="60" y="0"/>
                      <a:pt x="60" y="0"/>
                    </a:cubicBezTo>
                    <a:cubicBezTo>
                      <a:pt x="27" y="0"/>
                      <a:pt x="0" y="27"/>
                      <a:pt x="0" y="60"/>
                    </a:cubicBezTo>
                    <a:cubicBezTo>
                      <a:pt x="0" y="93"/>
                      <a:pt x="27" y="120"/>
                      <a:pt x="60" y="120"/>
                    </a:cubicBezTo>
                    <a:cubicBezTo>
                      <a:pt x="364" y="120"/>
                      <a:pt x="364" y="120"/>
                      <a:pt x="364" y="120"/>
                    </a:cubicBezTo>
                    <a:cubicBezTo>
                      <a:pt x="397" y="120"/>
                      <a:pt x="424" y="93"/>
                      <a:pt x="424" y="60"/>
                    </a:cubicBezTo>
                    <a:cubicBezTo>
                      <a:pt x="424" y="27"/>
                      <a:pt x="397" y="0"/>
                      <a:pt x="364" y="0"/>
                    </a:cubicBezTo>
                    <a:close/>
                  </a:path>
                </a:pathLst>
              </a:custGeom>
              <a:solidFill>
                <a:schemeClr val="accent2"/>
              </a:solidFill>
              <a:ln>
                <a:noFill/>
              </a:ln>
            </p:spPr>
            <p:txBody>
              <a:bodyPr vert="horz" wrap="square" lIns="121920" tIns="60960" rIns="121920" bIns="60960" numCol="1" anchor="t" anchorCtr="0" compatLnSpc="1">
                <a:prstTxWarp prst="textNoShape">
                  <a:avLst/>
                </a:prstTxWarp>
              </a:bodyPr>
              <a:lstStyle/>
              <a:p>
                <a:endParaRPr lang="en-US" sz="2400" dirty="0">
                  <a:solidFill>
                    <a:schemeClr val="bg2"/>
                  </a:solidFill>
                  <a:latin typeface="CiscoSansTT ExtraLight" panose="020B0303020201020303" pitchFamily="34" charset="0"/>
                  <a:cs typeface="CiscoSansTT ExtraLight" panose="020B0303020201020303" pitchFamily="34" charset="0"/>
                </a:endParaRPr>
              </a:p>
            </p:txBody>
          </p:sp>
        </p:grpSp>
      </p:grpSp>
      <p:grpSp>
        <p:nvGrpSpPr>
          <p:cNvPr id="4" name="Group 3"/>
          <p:cNvGrpSpPr/>
          <p:nvPr/>
        </p:nvGrpSpPr>
        <p:grpSpPr>
          <a:xfrm>
            <a:off x="6154757" y="1704624"/>
            <a:ext cx="2586232" cy="4076531"/>
            <a:chOff x="4641468" y="1278468"/>
            <a:chExt cx="1939674" cy="3057398"/>
          </a:xfrm>
        </p:grpSpPr>
        <p:sp>
          <p:nvSpPr>
            <p:cNvPr id="50" name="Round Same Side Corner Rectangle 49"/>
            <p:cNvSpPr/>
            <p:nvPr/>
          </p:nvSpPr>
          <p:spPr>
            <a:xfrm>
              <a:off x="4641468" y="1278468"/>
              <a:ext cx="1939674" cy="1530350"/>
            </a:xfrm>
            <a:prstGeom prst="round2Same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2"/>
                </a:solidFill>
                <a:latin typeface="CiscoSansTT ExtraLight" panose="020B0303020201020303" pitchFamily="34" charset="0"/>
                <a:cs typeface="CiscoSansTT ExtraLight" panose="020B0303020201020303" pitchFamily="34" charset="0"/>
              </a:endParaRPr>
            </a:p>
          </p:txBody>
        </p:sp>
        <p:grpSp>
          <p:nvGrpSpPr>
            <p:cNvPr id="52" name="Group 51"/>
            <p:cNvGrpSpPr/>
            <p:nvPr/>
          </p:nvGrpSpPr>
          <p:grpSpPr>
            <a:xfrm>
              <a:off x="4641468" y="2808818"/>
              <a:ext cx="1939674" cy="1527048"/>
              <a:chOff x="475866" y="2571751"/>
              <a:chExt cx="1939674" cy="1527048"/>
            </a:xfrm>
          </p:grpSpPr>
          <p:sp>
            <p:nvSpPr>
              <p:cNvPr id="53" name="Round Same Side Corner Rectangle 52"/>
              <p:cNvSpPr/>
              <p:nvPr/>
            </p:nvSpPr>
            <p:spPr>
              <a:xfrm rot="10800000">
                <a:off x="475866" y="2571751"/>
                <a:ext cx="1939674" cy="1527048"/>
              </a:xfrm>
              <a:prstGeom prst="round2SameRect">
                <a:avLst/>
              </a:prstGeom>
              <a:solidFill>
                <a:srgbClr val="0C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2"/>
                  </a:solidFill>
                  <a:latin typeface="CiscoSansTT ExtraLight" panose="020B0303020201020303" pitchFamily="34" charset="0"/>
                  <a:cs typeface="CiscoSansTT ExtraLight" panose="020B0303020201020303" pitchFamily="34" charset="0"/>
                </a:endParaRPr>
              </a:p>
            </p:txBody>
          </p:sp>
          <p:sp>
            <p:nvSpPr>
              <p:cNvPr id="54" name="TextBox 53"/>
              <p:cNvSpPr txBox="1"/>
              <p:nvPr/>
            </p:nvSpPr>
            <p:spPr>
              <a:xfrm>
                <a:off x="550353" y="2756001"/>
                <a:ext cx="1790700" cy="461665"/>
              </a:xfrm>
              <a:prstGeom prst="rect">
                <a:avLst/>
              </a:prstGeom>
              <a:noFill/>
            </p:spPr>
            <p:txBody>
              <a:bodyPr wrap="square" lIns="0" tIns="0" rIns="0" bIns="0" rtlCol="0">
                <a:spAutoFit/>
              </a:bodyPr>
              <a:lstStyle/>
              <a:p>
                <a:pPr algn="ctr"/>
                <a:r>
                  <a:rPr lang="en-US" sz="2000" dirty="0">
                    <a:solidFill>
                      <a:schemeClr val="bg2"/>
                    </a:solidFill>
                    <a:latin typeface="CiscoSansTT ExtraLight" panose="020B0303020201020303" pitchFamily="34" charset="0"/>
                    <a:cs typeface="CiscoSansTT ExtraLight" panose="020B0303020201020303" pitchFamily="34" charset="0"/>
                  </a:rPr>
                  <a:t>Leverage Cisco Platforms </a:t>
                </a:r>
              </a:p>
            </p:txBody>
          </p:sp>
        </p:grpSp>
        <p:grpSp>
          <p:nvGrpSpPr>
            <p:cNvPr id="63" name="Group 62"/>
            <p:cNvGrpSpPr/>
            <p:nvPr/>
          </p:nvGrpSpPr>
          <p:grpSpPr>
            <a:xfrm>
              <a:off x="5158338" y="1686560"/>
              <a:ext cx="905933" cy="905933"/>
              <a:chOff x="5149872" y="1449493"/>
              <a:chExt cx="905933" cy="905933"/>
            </a:xfrm>
          </p:grpSpPr>
          <p:sp>
            <p:nvSpPr>
              <p:cNvPr id="51" name="Rounded Rectangle 50"/>
              <p:cNvSpPr/>
              <p:nvPr/>
            </p:nvSpPr>
            <p:spPr>
              <a:xfrm>
                <a:off x="5149872" y="1449493"/>
                <a:ext cx="905933" cy="905933"/>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2"/>
                  </a:solidFill>
                  <a:latin typeface="CiscoSansTT ExtraLight" panose="020B0303020201020303" pitchFamily="34" charset="0"/>
                  <a:cs typeface="CiscoSansTT ExtraLight" panose="020B0303020201020303" pitchFamily="34" charset="0"/>
                </a:endParaRPr>
              </a:p>
            </p:txBody>
          </p:sp>
          <p:grpSp>
            <p:nvGrpSpPr>
              <p:cNvPr id="60" name="Group 59"/>
              <p:cNvGrpSpPr>
                <a:grpSpLocks noChangeAspect="1"/>
              </p:cNvGrpSpPr>
              <p:nvPr/>
            </p:nvGrpSpPr>
            <p:grpSpPr>
              <a:xfrm>
                <a:off x="5342846" y="1614968"/>
                <a:ext cx="519984" cy="574982"/>
                <a:chOff x="5345610" y="2367556"/>
                <a:chExt cx="519984" cy="574982"/>
              </a:xfrm>
            </p:grpSpPr>
            <p:sp>
              <p:nvSpPr>
                <p:cNvPr id="61" name="Freeform 105"/>
                <p:cNvSpPr>
                  <a:spLocks noChangeAspect="1"/>
                </p:cNvSpPr>
                <p:nvPr/>
              </p:nvSpPr>
              <p:spPr bwMode="auto">
                <a:xfrm>
                  <a:off x="5345610" y="2367556"/>
                  <a:ext cx="491985" cy="574982"/>
                </a:xfrm>
                <a:custGeom>
                  <a:avLst/>
                  <a:gdLst>
                    <a:gd name="T0" fmla="*/ 200 w 208"/>
                    <a:gd name="T1" fmla="*/ 206 h 243"/>
                    <a:gd name="T2" fmla="*/ 188 w 208"/>
                    <a:gd name="T3" fmla="*/ 217 h 243"/>
                    <a:gd name="T4" fmla="*/ 174 w 208"/>
                    <a:gd name="T5" fmla="*/ 226 h 243"/>
                    <a:gd name="T6" fmla="*/ 158 w 208"/>
                    <a:gd name="T7" fmla="*/ 234 h 243"/>
                    <a:gd name="T8" fmla="*/ 142 w 208"/>
                    <a:gd name="T9" fmla="*/ 238 h 243"/>
                    <a:gd name="T10" fmla="*/ 75 w 208"/>
                    <a:gd name="T11" fmla="*/ 233 h 243"/>
                    <a:gd name="T12" fmla="*/ 22 w 208"/>
                    <a:gd name="T13" fmla="*/ 191 h 243"/>
                    <a:gd name="T14" fmla="*/ 0 w 208"/>
                    <a:gd name="T15" fmla="*/ 125 h 243"/>
                    <a:gd name="T16" fmla="*/ 19 w 208"/>
                    <a:gd name="T17" fmla="*/ 58 h 243"/>
                    <a:gd name="T18" fmla="*/ 73 w 208"/>
                    <a:gd name="T19" fmla="*/ 12 h 243"/>
                    <a:gd name="T20" fmla="*/ 144 w 208"/>
                    <a:gd name="T21" fmla="*/ 4 h 243"/>
                    <a:gd name="T22" fmla="*/ 162 w 208"/>
                    <a:gd name="T23" fmla="*/ 8 h 243"/>
                    <a:gd name="T24" fmla="*/ 178 w 208"/>
                    <a:gd name="T25" fmla="*/ 16 h 243"/>
                    <a:gd name="T26" fmla="*/ 194 w 208"/>
                    <a:gd name="T27" fmla="*/ 25 h 243"/>
                    <a:gd name="T28" fmla="*/ 208 w 208"/>
                    <a:gd name="T29" fmla="*/ 37 h 243"/>
                    <a:gd name="T30" fmla="*/ 192 w 208"/>
                    <a:gd name="T31" fmla="*/ 53 h 243"/>
                    <a:gd name="T32" fmla="*/ 140 w 208"/>
                    <a:gd name="T33" fmla="*/ 24 h 243"/>
                    <a:gd name="T34" fmla="*/ 79 w 208"/>
                    <a:gd name="T35" fmla="*/ 28 h 243"/>
                    <a:gd name="T36" fmla="*/ 31 w 208"/>
                    <a:gd name="T37" fmla="*/ 66 h 243"/>
                    <a:gd name="T38" fmla="*/ 12 w 208"/>
                    <a:gd name="T39" fmla="*/ 125 h 243"/>
                    <a:gd name="T40" fmla="*/ 29 w 208"/>
                    <a:gd name="T41" fmla="*/ 186 h 243"/>
                    <a:gd name="T42" fmla="*/ 77 w 208"/>
                    <a:gd name="T43" fmla="*/ 228 h 243"/>
                    <a:gd name="T44" fmla="*/ 142 w 208"/>
                    <a:gd name="T45" fmla="*/ 236 h 243"/>
                    <a:gd name="T46" fmla="*/ 158 w 208"/>
                    <a:gd name="T47" fmla="*/ 232 h 243"/>
                    <a:gd name="T48" fmla="*/ 173 w 208"/>
                    <a:gd name="T49" fmla="*/ 225 h 243"/>
                    <a:gd name="T50" fmla="*/ 187 w 208"/>
                    <a:gd name="T51" fmla="*/ 216 h 243"/>
                    <a:gd name="T52" fmla="*/ 200 w 208"/>
                    <a:gd name="T53" fmla="*/ 206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8" h="243">
                      <a:moveTo>
                        <a:pt x="200" y="206"/>
                      </a:moveTo>
                      <a:cubicBezTo>
                        <a:pt x="196" y="210"/>
                        <a:pt x="192" y="214"/>
                        <a:pt x="188" y="217"/>
                      </a:cubicBezTo>
                      <a:cubicBezTo>
                        <a:pt x="183" y="220"/>
                        <a:pt x="179" y="224"/>
                        <a:pt x="174" y="226"/>
                      </a:cubicBezTo>
                      <a:cubicBezTo>
                        <a:pt x="169" y="229"/>
                        <a:pt x="164" y="232"/>
                        <a:pt x="158" y="234"/>
                      </a:cubicBezTo>
                      <a:cubicBezTo>
                        <a:pt x="153" y="235"/>
                        <a:pt x="148" y="237"/>
                        <a:pt x="142" y="238"/>
                      </a:cubicBezTo>
                      <a:cubicBezTo>
                        <a:pt x="120" y="243"/>
                        <a:pt x="96" y="242"/>
                        <a:pt x="75" y="233"/>
                      </a:cubicBezTo>
                      <a:cubicBezTo>
                        <a:pt x="54" y="225"/>
                        <a:pt x="35" y="210"/>
                        <a:pt x="22" y="191"/>
                      </a:cubicBezTo>
                      <a:cubicBezTo>
                        <a:pt x="8" y="172"/>
                        <a:pt x="1" y="149"/>
                        <a:pt x="0" y="125"/>
                      </a:cubicBezTo>
                      <a:cubicBezTo>
                        <a:pt x="0" y="102"/>
                        <a:pt x="6" y="78"/>
                        <a:pt x="19" y="58"/>
                      </a:cubicBezTo>
                      <a:cubicBezTo>
                        <a:pt x="32" y="38"/>
                        <a:pt x="51" y="22"/>
                        <a:pt x="73" y="12"/>
                      </a:cubicBezTo>
                      <a:cubicBezTo>
                        <a:pt x="95" y="3"/>
                        <a:pt x="120" y="0"/>
                        <a:pt x="144" y="4"/>
                      </a:cubicBezTo>
                      <a:cubicBezTo>
                        <a:pt x="150" y="5"/>
                        <a:pt x="156" y="7"/>
                        <a:pt x="162" y="8"/>
                      </a:cubicBezTo>
                      <a:cubicBezTo>
                        <a:pt x="167" y="10"/>
                        <a:pt x="173" y="13"/>
                        <a:pt x="178" y="16"/>
                      </a:cubicBezTo>
                      <a:cubicBezTo>
                        <a:pt x="184" y="18"/>
                        <a:pt x="189" y="22"/>
                        <a:pt x="194" y="25"/>
                      </a:cubicBezTo>
                      <a:cubicBezTo>
                        <a:pt x="199" y="29"/>
                        <a:pt x="204" y="33"/>
                        <a:pt x="208" y="37"/>
                      </a:cubicBezTo>
                      <a:cubicBezTo>
                        <a:pt x="192" y="53"/>
                        <a:pt x="192" y="53"/>
                        <a:pt x="192" y="53"/>
                      </a:cubicBezTo>
                      <a:cubicBezTo>
                        <a:pt x="178" y="38"/>
                        <a:pt x="160" y="28"/>
                        <a:pt x="140" y="24"/>
                      </a:cubicBezTo>
                      <a:cubicBezTo>
                        <a:pt x="120" y="19"/>
                        <a:pt x="99" y="21"/>
                        <a:pt x="79" y="28"/>
                      </a:cubicBezTo>
                      <a:cubicBezTo>
                        <a:pt x="60" y="36"/>
                        <a:pt x="43" y="49"/>
                        <a:pt x="31" y="66"/>
                      </a:cubicBezTo>
                      <a:cubicBezTo>
                        <a:pt x="19" y="83"/>
                        <a:pt x="12" y="104"/>
                        <a:pt x="12" y="125"/>
                      </a:cubicBezTo>
                      <a:cubicBezTo>
                        <a:pt x="11" y="147"/>
                        <a:pt x="17" y="168"/>
                        <a:pt x="29" y="186"/>
                      </a:cubicBezTo>
                      <a:cubicBezTo>
                        <a:pt x="40" y="204"/>
                        <a:pt x="57" y="219"/>
                        <a:pt x="77" y="228"/>
                      </a:cubicBezTo>
                      <a:cubicBezTo>
                        <a:pt x="97" y="237"/>
                        <a:pt x="120" y="239"/>
                        <a:pt x="142" y="236"/>
                      </a:cubicBezTo>
                      <a:cubicBezTo>
                        <a:pt x="147" y="235"/>
                        <a:pt x="152" y="233"/>
                        <a:pt x="158" y="232"/>
                      </a:cubicBezTo>
                      <a:cubicBezTo>
                        <a:pt x="163" y="230"/>
                        <a:pt x="168" y="228"/>
                        <a:pt x="173" y="225"/>
                      </a:cubicBezTo>
                      <a:cubicBezTo>
                        <a:pt x="178" y="223"/>
                        <a:pt x="183" y="220"/>
                        <a:pt x="187" y="216"/>
                      </a:cubicBezTo>
                      <a:cubicBezTo>
                        <a:pt x="192" y="213"/>
                        <a:pt x="196" y="210"/>
                        <a:pt x="200" y="206"/>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solidFill>
                      <a:schemeClr val="bg2"/>
                    </a:solidFill>
                    <a:latin typeface="CiscoSansTT ExtraLight" panose="020B0303020201020303" pitchFamily="34" charset="0"/>
                    <a:cs typeface="CiscoSansTT ExtraLight" panose="020B0303020201020303" pitchFamily="34" charset="0"/>
                  </a:endParaRPr>
                </a:p>
              </p:txBody>
            </p:sp>
            <p:sp>
              <p:nvSpPr>
                <p:cNvPr id="62" name="Freeform 106"/>
                <p:cNvSpPr>
                  <a:spLocks noChangeAspect="1"/>
                </p:cNvSpPr>
                <p:nvPr/>
              </p:nvSpPr>
              <p:spPr bwMode="auto">
                <a:xfrm>
                  <a:off x="5572603" y="2426554"/>
                  <a:ext cx="292991" cy="292991"/>
                </a:xfrm>
                <a:custGeom>
                  <a:avLst/>
                  <a:gdLst>
                    <a:gd name="T0" fmla="*/ 7 w 124"/>
                    <a:gd name="T1" fmla="*/ 117 h 124"/>
                    <a:gd name="T2" fmla="*/ 7 w 124"/>
                    <a:gd name="T3" fmla="*/ 117 h 124"/>
                    <a:gd name="T4" fmla="*/ 7 w 124"/>
                    <a:gd name="T5" fmla="*/ 90 h 124"/>
                    <a:gd name="T6" fmla="*/ 124 w 124"/>
                    <a:gd name="T7" fmla="*/ 0 h 124"/>
                    <a:gd name="T8" fmla="*/ 35 w 124"/>
                    <a:gd name="T9" fmla="*/ 117 h 124"/>
                    <a:gd name="T10" fmla="*/ 7 w 124"/>
                    <a:gd name="T11" fmla="*/ 117 h 124"/>
                  </a:gdLst>
                  <a:ahLst/>
                  <a:cxnLst>
                    <a:cxn ang="0">
                      <a:pos x="T0" y="T1"/>
                    </a:cxn>
                    <a:cxn ang="0">
                      <a:pos x="T2" y="T3"/>
                    </a:cxn>
                    <a:cxn ang="0">
                      <a:pos x="T4" y="T5"/>
                    </a:cxn>
                    <a:cxn ang="0">
                      <a:pos x="T6" y="T7"/>
                    </a:cxn>
                    <a:cxn ang="0">
                      <a:pos x="T8" y="T9"/>
                    </a:cxn>
                    <a:cxn ang="0">
                      <a:pos x="T10" y="T11"/>
                    </a:cxn>
                  </a:cxnLst>
                  <a:rect l="0" t="0" r="r" b="b"/>
                  <a:pathLst>
                    <a:path w="124" h="124">
                      <a:moveTo>
                        <a:pt x="7" y="117"/>
                      </a:moveTo>
                      <a:cubicBezTo>
                        <a:pt x="7" y="117"/>
                        <a:pt x="7" y="117"/>
                        <a:pt x="7" y="117"/>
                      </a:cubicBezTo>
                      <a:cubicBezTo>
                        <a:pt x="0" y="109"/>
                        <a:pt x="0" y="97"/>
                        <a:pt x="7" y="90"/>
                      </a:cubicBezTo>
                      <a:cubicBezTo>
                        <a:pt x="124" y="0"/>
                        <a:pt x="124" y="0"/>
                        <a:pt x="124" y="0"/>
                      </a:cubicBezTo>
                      <a:cubicBezTo>
                        <a:pt x="35" y="117"/>
                        <a:pt x="35" y="117"/>
                        <a:pt x="35" y="117"/>
                      </a:cubicBezTo>
                      <a:cubicBezTo>
                        <a:pt x="27" y="124"/>
                        <a:pt x="15" y="124"/>
                        <a:pt x="7" y="117"/>
                      </a:cubicBezTo>
                      <a:close/>
                    </a:path>
                  </a:pathLst>
                </a:custGeom>
                <a:solidFill>
                  <a:schemeClr val="accent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solidFill>
                      <a:schemeClr val="bg2"/>
                    </a:solidFill>
                    <a:latin typeface="CiscoSansTT ExtraLight" panose="020B0303020201020303" pitchFamily="34" charset="0"/>
                    <a:cs typeface="CiscoSansTT ExtraLight" panose="020B0303020201020303" pitchFamily="34" charset="0"/>
                  </a:endParaRPr>
                </a:p>
              </p:txBody>
            </p:sp>
          </p:grpSp>
        </p:grpSp>
      </p:grpSp>
      <p:grpSp>
        <p:nvGrpSpPr>
          <p:cNvPr id="3" name="Group 2"/>
          <p:cNvGrpSpPr/>
          <p:nvPr/>
        </p:nvGrpSpPr>
        <p:grpSpPr>
          <a:xfrm>
            <a:off x="8869735" y="1704624"/>
            <a:ext cx="2586232" cy="4076531"/>
            <a:chOff x="6690401" y="1278468"/>
            <a:chExt cx="1939674" cy="3057398"/>
          </a:xfrm>
        </p:grpSpPr>
        <p:sp>
          <p:nvSpPr>
            <p:cNvPr id="64" name="Round Same Side Corner Rectangle 63"/>
            <p:cNvSpPr/>
            <p:nvPr/>
          </p:nvSpPr>
          <p:spPr>
            <a:xfrm>
              <a:off x="6690401" y="1278468"/>
              <a:ext cx="1939674" cy="1530350"/>
            </a:xfrm>
            <a:prstGeom prst="round2Same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2"/>
                </a:solidFill>
                <a:latin typeface="CiscoSansTT ExtraLight" panose="020B0303020201020303" pitchFamily="34" charset="0"/>
                <a:cs typeface="CiscoSansTT ExtraLight" panose="020B0303020201020303" pitchFamily="34" charset="0"/>
              </a:endParaRPr>
            </a:p>
          </p:txBody>
        </p:sp>
        <p:grpSp>
          <p:nvGrpSpPr>
            <p:cNvPr id="65" name="Group 64"/>
            <p:cNvGrpSpPr/>
            <p:nvPr/>
          </p:nvGrpSpPr>
          <p:grpSpPr>
            <a:xfrm>
              <a:off x="6690401" y="2808818"/>
              <a:ext cx="1939674" cy="1527048"/>
              <a:chOff x="475866" y="2571751"/>
              <a:chExt cx="1939674" cy="1527048"/>
            </a:xfrm>
          </p:grpSpPr>
          <p:sp>
            <p:nvSpPr>
              <p:cNvPr id="66" name="Round Same Side Corner Rectangle 65"/>
              <p:cNvSpPr/>
              <p:nvPr/>
            </p:nvSpPr>
            <p:spPr>
              <a:xfrm rot="10800000">
                <a:off x="475866" y="2571751"/>
                <a:ext cx="1939674" cy="1527048"/>
              </a:xfrm>
              <a:prstGeom prst="round2SameRect">
                <a:avLst/>
              </a:prstGeom>
              <a:solidFill>
                <a:srgbClr val="0C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2"/>
                  </a:solidFill>
                  <a:latin typeface="CiscoSansTT ExtraLight" panose="020B0303020201020303" pitchFamily="34" charset="0"/>
                  <a:cs typeface="CiscoSansTT ExtraLight" panose="020B0303020201020303" pitchFamily="34" charset="0"/>
                </a:endParaRPr>
              </a:p>
            </p:txBody>
          </p:sp>
          <p:sp>
            <p:nvSpPr>
              <p:cNvPr id="67" name="TextBox 66"/>
              <p:cNvSpPr txBox="1"/>
              <p:nvPr/>
            </p:nvSpPr>
            <p:spPr>
              <a:xfrm>
                <a:off x="550353" y="2756001"/>
                <a:ext cx="1790700" cy="461665"/>
              </a:xfrm>
              <a:prstGeom prst="rect">
                <a:avLst/>
              </a:prstGeom>
              <a:noFill/>
            </p:spPr>
            <p:txBody>
              <a:bodyPr wrap="square" lIns="0" tIns="0" rIns="0" bIns="0" rtlCol="0">
                <a:spAutoFit/>
              </a:bodyPr>
              <a:lstStyle/>
              <a:p>
                <a:pPr algn="ctr"/>
                <a:r>
                  <a:rPr lang="en-US" sz="2000" dirty="0">
                    <a:solidFill>
                      <a:schemeClr val="bg2"/>
                    </a:solidFill>
                    <a:latin typeface="CiscoSansTT ExtraLight" panose="020B0303020201020303" pitchFamily="34" charset="0"/>
                    <a:cs typeface="CiscoSansTT ExtraLight" panose="020B0303020201020303" pitchFamily="34" charset="0"/>
                  </a:rPr>
                  <a:t>Let’s co-create </a:t>
                </a:r>
                <a:br>
                  <a:rPr lang="en-US" sz="2000" dirty="0">
                    <a:solidFill>
                      <a:schemeClr val="bg2"/>
                    </a:solidFill>
                    <a:latin typeface="CiscoSansTT ExtraLight" panose="020B0303020201020303" pitchFamily="34" charset="0"/>
                    <a:cs typeface="CiscoSansTT ExtraLight" panose="020B0303020201020303" pitchFamily="34" charset="0"/>
                  </a:rPr>
                </a:br>
                <a:r>
                  <a:rPr lang="en-US" sz="2000" dirty="0">
                    <a:solidFill>
                      <a:schemeClr val="bg2"/>
                    </a:solidFill>
                    <a:latin typeface="CiscoSansTT ExtraLight" panose="020B0303020201020303" pitchFamily="34" charset="0"/>
                    <a:cs typeface="CiscoSansTT ExtraLight" panose="020B0303020201020303" pitchFamily="34" charset="0"/>
                  </a:rPr>
                  <a:t>together!</a:t>
                </a:r>
              </a:p>
            </p:txBody>
          </p:sp>
        </p:grpSp>
        <p:grpSp>
          <p:nvGrpSpPr>
            <p:cNvPr id="80" name="Group 79"/>
            <p:cNvGrpSpPr/>
            <p:nvPr/>
          </p:nvGrpSpPr>
          <p:grpSpPr>
            <a:xfrm>
              <a:off x="7207272" y="1686560"/>
              <a:ext cx="905933" cy="905933"/>
              <a:chOff x="7207272" y="1449493"/>
              <a:chExt cx="905933" cy="905933"/>
            </a:xfrm>
          </p:grpSpPr>
          <p:sp>
            <p:nvSpPr>
              <p:cNvPr id="69" name="Rounded Rectangle 68"/>
              <p:cNvSpPr/>
              <p:nvPr/>
            </p:nvSpPr>
            <p:spPr>
              <a:xfrm>
                <a:off x="7207272" y="1449493"/>
                <a:ext cx="905933" cy="905933"/>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2"/>
                  </a:solidFill>
                  <a:latin typeface="CiscoSansTT ExtraLight" panose="020B0303020201020303" pitchFamily="34" charset="0"/>
                  <a:cs typeface="CiscoSansTT ExtraLight" panose="020B0303020201020303" pitchFamily="34" charset="0"/>
                </a:endParaRPr>
              </a:p>
            </p:txBody>
          </p:sp>
          <p:grpSp>
            <p:nvGrpSpPr>
              <p:cNvPr id="79" name="Group 78"/>
              <p:cNvGrpSpPr/>
              <p:nvPr/>
            </p:nvGrpSpPr>
            <p:grpSpPr>
              <a:xfrm>
                <a:off x="7384824" y="1608803"/>
                <a:ext cx="550828" cy="587313"/>
                <a:chOff x="7281863" y="-98425"/>
                <a:chExt cx="982663" cy="1047751"/>
              </a:xfrm>
            </p:grpSpPr>
            <p:sp>
              <p:nvSpPr>
                <p:cNvPr id="76" name="Freeform 20"/>
                <p:cNvSpPr>
                  <a:spLocks noEditPoints="1"/>
                </p:cNvSpPr>
                <p:nvPr/>
              </p:nvSpPr>
              <p:spPr bwMode="auto">
                <a:xfrm>
                  <a:off x="7281863" y="68263"/>
                  <a:ext cx="982663" cy="881063"/>
                </a:xfrm>
                <a:custGeom>
                  <a:avLst/>
                  <a:gdLst>
                    <a:gd name="T0" fmla="*/ 1280 w 1491"/>
                    <a:gd name="T1" fmla="*/ 166 h 1336"/>
                    <a:gd name="T2" fmla="*/ 948 w 1491"/>
                    <a:gd name="T3" fmla="*/ 166 h 1336"/>
                    <a:gd name="T4" fmla="*/ 1475 w 1491"/>
                    <a:gd name="T5" fmla="*/ 632 h 1336"/>
                    <a:gd name="T6" fmla="*/ 1370 w 1491"/>
                    <a:gd name="T7" fmla="*/ 492 h 1336"/>
                    <a:gd name="T8" fmla="*/ 1237 w 1491"/>
                    <a:gd name="T9" fmla="*/ 361 h 1336"/>
                    <a:gd name="T10" fmla="*/ 909 w 1491"/>
                    <a:gd name="T11" fmla="*/ 273 h 1336"/>
                    <a:gd name="T12" fmla="*/ 743 w 1491"/>
                    <a:gd name="T13" fmla="*/ 173 h 1336"/>
                    <a:gd name="T14" fmla="*/ 634 w 1491"/>
                    <a:gd name="T15" fmla="*/ 232 h 1336"/>
                    <a:gd name="T16" fmla="*/ 455 w 1491"/>
                    <a:gd name="T17" fmla="*/ 360 h 1336"/>
                    <a:gd name="T18" fmla="*/ 205 w 1491"/>
                    <a:gd name="T19" fmla="*/ 387 h 1336"/>
                    <a:gd name="T20" fmla="*/ 73 w 1491"/>
                    <a:gd name="T21" fmla="*/ 555 h 1336"/>
                    <a:gd name="T22" fmla="*/ 3 w 1491"/>
                    <a:gd name="T23" fmla="*/ 684 h 1336"/>
                    <a:gd name="T24" fmla="*/ 72 w 1491"/>
                    <a:gd name="T25" fmla="*/ 744 h 1336"/>
                    <a:gd name="T26" fmla="*/ 180 w 1491"/>
                    <a:gd name="T27" fmla="*/ 646 h 1336"/>
                    <a:gd name="T28" fmla="*/ 70 w 1491"/>
                    <a:gd name="T29" fmla="*/ 1238 h 1336"/>
                    <a:gd name="T30" fmla="*/ 127 w 1491"/>
                    <a:gd name="T31" fmla="*/ 1326 h 1336"/>
                    <a:gd name="T32" fmla="*/ 215 w 1491"/>
                    <a:gd name="T33" fmla="*/ 1269 h 1336"/>
                    <a:gd name="T34" fmla="*/ 331 w 1491"/>
                    <a:gd name="T35" fmla="*/ 831 h 1336"/>
                    <a:gd name="T36" fmla="*/ 346 w 1491"/>
                    <a:gd name="T37" fmla="*/ 1046 h 1336"/>
                    <a:gd name="T38" fmla="*/ 358 w 1491"/>
                    <a:gd name="T39" fmla="*/ 1304 h 1336"/>
                    <a:gd name="T40" fmla="*/ 412 w 1491"/>
                    <a:gd name="T41" fmla="*/ 1328 h 1336"/>
                    <a:gd name="T42" fmla="*/ 494 w 1491"/>
                    <a:gd name="T43" fmla="*/ 1051 h 1336"/>
                    <a:gd name="T44" fmla="*/ 472 w 1491"/>
                    <a:gd name="T45" fmla="*/ 745 h 1336"/>
                    <a:gd name="T46" fmla="*/ 493 w 1491"/>
                    <a:gd name="T47" fmla="*/ 504 h 1336"/>
                    <a:gd name="T48" fmla="*/ 731 w 1491"/>
                    <a:gd name="T49" fmla="*/ 334 h 1336"/>
                    <a:gd name="T50" fmla="*/ 763 w 1491"/>
                    <a:gd name="T51" fmla="*/ 334 h 1336"/>
                    <a:gd name="T52" fmla="*/ 988 w 1491"/>
                    <a:gd name="T53" fmla="*/ 496 h 1336"/>
                    <a:gd name="T54" fmla="*/ 1010 w 1491"/>
                    <a:gd name="T55" fmla="*/ 745 h 1336"/>
                    <a:gd name="T56" fmla="*/ 988 w 1491"/>
                    <a:gd name="T57" fmla="*/ 1051 h 1336"/>
                    <a:gd name="T58" fmla="*/ 1070 w 1491"/>
                    <a:gd name="T59" fmla="*/ 1336 h 1336"/>
                    <a:gd name="T60" fmla="*/ 1124 w 1491"/>
                    <a:gd name="T61" fmla="*/ 1313 h 1336"/>
                    <a:gd name="T62" fmla="*/ 1136 w 1491"/>
                    <a:gd name="T63" fmla="*/ 1046 h 1336"/>
                    <a:gd name="T64" fmla="*/ 1151 w 1491"/>
                    <a:gd name="T65" fmla="*/ 831 h 1336"/>
                    <a:gd name="T66" fmla="*/ 1210 w 1491"/>
                    <a:gd name="T67" fmla="*/ 998 h 1336"/>
                    <a:gd name="T68" fmla="*/ 1274 w 1491"/>
                    <a:gd name="T69" fmla="*/ 1271 h 1336"/>
                    <a:gd name="T70" fmla="*/ 1364 w 1491"/>
                    <a:gd name="T71" fmla="*/ 1325 h 1336"/>
                    <a:gd name="T72" fmla="*/ 1371 w 1491"/>
                    <a:gd name="T73" fmla="*/ 1039 h 1336"/>
                    <a:gd name="T74" fmla="*/ 1313 w 1491"/>
                    <a:gd name="T75" fmla="*/ 771 h 1336"/>
                    <a:gd name="T76" fmla="*/ 1305 w 1491"/>
                    <a:gd name="T77" fmla="*/ 637 h 1336"/>
                    <a:gd name="T78" fmla="*/ 1419 w 1491"/>
                    <a:gd name="T79" fmla="*/ 744 h 1336"/>
                    <a:gd name="T80" fmla="*/ 1488 w 1491"/>
                    <a:gd name="T81" fmla="*/ 68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91" h="1336">
                      <a:moveTo>
                        <a:pt x="1114" y="332"/>
                      </a:moveTo>
                      <a:cubicBezTo>
                        <a:pt x="1205" y="332"/>
                        <a:pt x="1280" y="258"/>
                        <a:pt x="1280" y="166"/>
                      </a:cubicBezTo>
                      <a:cubicBezTo>
                        <a:pt x="1280" y="75"/>
                        <a:pt x="1205" y="0"/>
                        <a:pt x="1114" y="0"/>
                      </a:cubicBezTo>
                      <a:cubicBezTo>
                        <a:pt x="1022" y="0"/>
                        <a:pt x="948" y="75"/>
                        <a:pt x="948" y="166"/>
                      </a:cubicBezTo>
                      <a:cubicBezTo>
                        <a:pt x="948" y="258"/>
                        <a:pt x="1022" y="332"/>
                        <a:pt x="1114" y="332"/>
                      </a:cubicBezTo>
                      <a:close/>
                      <a:moveTo>
                        <a:pt x="1475" y="632"/>
                      </a:moveTo>
                      <a:cubicBezTo>
                        <a:pt x="1418" y="554"/>
                        <a:pt x="1418" y="554"/>
                        <a:pt x="1418" y="554"/>
                      </a:cubicBezTo>
                      <a:cubicBezTo>
                        <a:pt x="1405" y="537"/>
                        <a:pt x="1384" y="508"/>
                        <a:pt x="1370" y="492"/>
                      </a:cubicBezTo>
                      <a:cubicBezTo>
                        <a:pt x="1286" y="387"/>
                        <a:pt x="1286" y="387"/>
                        <a:pt x="1286" y="387"/>
                      </a:cubicBezTo>
                      <a:cubicBezTo>
                        <a:pt x="1274" y="371"/>
                        <a:pt x="1261" y="361"/>
                        <a:pt x="1237" y="361"/>
                      </a:cubicBezTo>
                      <a:cubicBezTo>
                        <a:pt x="1237" y="361"/>
                        <a:pt x="1038" y="360"/>
                        <a:pt x="1038" y="360"/>
                      </a:cubicBezTo>
                      <a:cubicBezTo>
                        <a:pt x="909" y="273"/>
                        <a:pt x="909" y="273"/>
                        <a:pt x="909" y="273"/>
                      </a:cubicBezTo>
                      <a:cubicBezTo>
                        <a:pt x="895" y="263"/>
                        <a:pt x="871" y="244"/>
                        <a:pt x="859" y="232"/>
                      </a:cubicBezTo>
                      <a:cubicBezTo>
                        <a:pt x="859" y="232"/>
                        <a:pt x="799" y="177"/>
                        <a:pt x="743" y="173"/>
                      </a:cubicBezTo>
                      <a:cubicBezTo>
                        <a:pt x="695" y="170"/>
                        <a:pt x="649" y="218"/>
                        <a:pt x="649" y="218"/>
                      </a:cubicBezTo>
                      <a:cubicBezTo>
                        <a:pt x="634" y="232"/>
                        <a:pt x="634" y="232"/>
                        <a:pt x="634" y="232"/>
                      </a:cubicBezTo>
                      <a:cubicBezTo>
                        <a:pt x="622" y="244"/>
                        <a:pt x="598" y="263"/>
                        <a:pt x="584" y="273"/>
                      </a:cubicBezTo>
                      <a:cubicBezTo>
                        <a:pt x="455" y="360"/>
                        <a:pt x="455" y="360"/>
                        <a:pt x="455" y="360"/>
                      </a:cubicBezTo>
                      <a:cubicBezTo>
                        <a:pt x="455" y="360"/>
                        <a:pt x="260" y="360"/>
                        <a:pt x="260" y="360"/>
                      </a:cubicBezTo>
                      <a:cubicBezTo>
                        <a:pt x="235" y="360"/>
                        <a:pt x="218" y="370"/>
                        <a:pt x="205" y="387"/>
                      </a:cubicBezTo>
                      <a:cubicBezTo>
                        <a:pt x="121" y="492"/>
                        <a:pt x="121" y="492"/>
                        <a:pt x="121" y="492"/>
                      </a:cubicBezTo>
                      <a:cubicBezTo>
                        <a:pt x="107" y="509"/>
                        <a:pt x="86" y="537"/>
                        <a:pt x="73" y="555"/>
                      </a:cubicBezTo>
                      <a:cubicBezTo>
                        <a:pt x="16" y="632"/>
                        <a:pt x="16" y="632"/>
                        <a:pt x="16" y="632"/>
                      </a:cubicBezTo>
                      <a:cubicBezTo>
                        <a:pt x="5" y="647"/>
                        <a:pt x="0" y="666"/>
                        <a:pt x="3" y="684"/>
                      </a:cubicBezTo>
                      <a:cubicBezTo>
                        <a:pt x="6" y="703"/>
                        <a:pt x="16" y="719"/>
                        <a:pt x="31" y="730"/>
                      </a:cubicBezTo>
                      <a:cubicBezTo>
                        <a:pt x="43" y="739"/>
                        <a:pt x="57" y="744"/>
                        <a:pt x="72" y="744"/>
                      </a:cubicBezTo>
                      <a:cubicBezTo>
                        <a:pt x="94" y="744"/>
                        <a:pt x="116" y="733"/>
                        <a:pt x="129" y="715"/>
                      </a:cubicBezTo>
                      <a:cubicBezTo>
                        <a:pt x="180" y="646"/>
                        <a:pt x="180" y="646"/>
                        <a:pt x="180" y="646"/>
                      </a:cubicBezTo>
                      <a:cubicBezTo>
                        <a:pt x="169" y="771"/>
                        <a:pt x="169" y="771"/>
                        <a:pt x="169" y="771"/>
                      </a:cubicBezTo>
                      <a:cubicBezTo>
                        <a:pt x="70" y="1238"/>
                        <a:pt x="70" y="1238"/>
                        <a:pt x="70" y="1238"/>
                      </a:cubicBezTo>
                      <a:cubicBezTo>
                        <a:pt x="66" y="1258"/>
                        <a:pt x="70" y="1277"/>
                        <a:pt x="81" y="1294"/>
                      </a:cubicBezTo>
                      <a:cubicBezTo>
                        <a:pt x="91" y="1310"/>
                        <a:pt x="108" y="1322"/>
                        <a:pt x="127" y="1326"/>
                      </a:cubicBezTo>
                      <a:cubicBezTo>
                        <a:pt x="132" y="1327"/>
                        <a:pt x="137" y="1328"/>
                        <a:pt x="143" y="1328"/>
                      </a:cubicBezTo>
                      <a:cubicBezTo>
                        <a:pt x="177" y="1328"/>
                        <a:pt x="208" y="1303"/>
                        <a:pt x="215" y="1269"/>
                      </a:cubicBezTo>
                      <a:cubicBezTo>
                        <a:pt x="307" y="831"/>
                        <a:pt x="307" y="831"/>
                        <a:pt x="307" y="831"/>
                      </a:cubicBezTo>
                      <a:cubicBezTo>
                        <a:pt x="331" y="831"/>
                        <a:pt x="331" y="831"/>
                        <a:pt x="331" y="831"/>
                      </a:cubicBezTo>
                      <a:cubicBezTo>
                        <a:pt x="344" y="979"/>
                        <a:pt x="344" y="979"/>
                        <a:pt x="344" y="979"/>
                      </a:cubicBezTo>
                      <a:cubicBezTo>
                        <a:pt x="346" y="997"/>
                        <a:pt x="347" y="1028"/>
                        <a:pt x="346" y="1046"/>
                      </a:cubicBezTo>
                      <a:cubicBezTo>
                        <a:pt x="338" y="1251"/>
                        <a:pt x="338" y="1251"/>
                        <a:pt x="338" y="1251"/>
                      </a:cubicBezTo>
                      <a:cubicBezTo>
                        <a:pt x="337" y="1270"/>
                        <a:pt x="344" y="1289"/>
                        <a:pt x="358" y="1304"/>
                      </a:cubicBezTo>
                      <a:cubicBezTo>
                        <a:pt x="371" y="1318"/>
                        <a:pt x="390" y="1327"/>
                        <a:pt x="409" y="1327"/>
                      </a:cubicBezTo>
                      <a:cubicBezTo>
                        <a:pt x="410" y="1327"/>
                        <a:pt x="411" y="1328"/>
                        <a:pt x="412" y="1328"/>
                      </a:cubicBezTo>
                      <a:cubicBezTo>
                        <a:pt x="452" y="1328"/>
                        <a:pt x="484" y="1296"/>
                        <a:pt x="486" y="1256"/>
                      </a:cubicBezTo>
                      <a:cubicBezTo>
                        <a:pt x="494" y="1051"/>
                        <a:pt x="494" y="1051"/>
                        <a:pt x="494" y="1051"/>
                      </a:cubicBezTo>
                      <a:cubicBezTo>
                        <a:pt x="495" y="1027"/>
                        <a:pt x="494" y="990"/>
                        <a:pt x="492" y="966"/>
                      </a:cubicBezTo>
                      <a:cubicBezTo>
                        <a:pt x="472" y="745"/>
                        <a:pt x="472" y="745"/>
                        <a:pt x="472" y="745"/>
                      </a:cubicBezTo>
                      <a:cubicBezTo>
                        <a:pt x="472" y="744"/>
                        <a:pt x="472" y="744"/>
                        <a:pt x="472" y="743"/>
                      </a:cubicBezTo>
                      <a:cubicBezTo>
                        <a:pt x="493" y="504"/>
                        <a:pt x="493" y="504"/>
                        <a:pt x="493" y="504"/>
                      </a:cubicBezTo>
                      <a:cubicBezTo>
                        <a:pt x="663" y="389"/>
                        <a:pt x="663" y="389"/>
                        <a:pt x="663" y="389"/>
                      </a:cubicBezTo>
                      <a:cubicBezTo>
                        <a:pt x="683" y="375"/>
                        <a:pt x="713" y="351"/>
                        <a:pt x="731" y="334"/>
                      </a:cubicBezTo>
                      <a:cubicBezTo>
                        <a:pt x="747" y="319"/>
                        <a:pt x="747" y="319"/>
                        <a:pt x="747" y="319"/>
                      </a:cubicBezTo>
                      <a:cubicBezTo>
                        <a:pt x="763" y="334"/>
                        <a:pt x="763" y="334"/>
                        <a:pt x="763" y="334"/>
                      </a:cubicBezTo>
                      <a:cubicBezTo>
                        <a:pt x="780" y="351"/>
                        <a:pt x="810" y="375"/>
                        <a:pt x="831" y="389"/>
                      </a:cubicBezTo>
                      <a:cubicBezTo>
                        <a:pt x="988" y="496"/>
                        <a:pt x="988" y="496"/>
                        <a:pt x="988" y="496"/>
                      </a:cubicBezTo>
                      <a:cubicBezTo>
                        <a:pt x="1010" y="743"/>
                        <a:pt x="1010" y="743"/>
                        <a:pt x="1010" y="743"/>
                      </a:cubicBezTo>
                      <a:cubicBezTo>
                        <a:pt x="1010" y="744"/>
                        <a:pt x="1010" y="744"/>
                        <a:pt x="1010" y="745"/>
                      </a:cubicBezTo>
                      <a:cubicBezTo>
                        <a:pt x="990" y="966"/>
                        <a:pt x="990" y="966"/>
                        <a:pt x="990" y="966"/>
                      </a:cubicBezTo>
                      <a:cubicBezTo>
                        <a:pt x="988" y="990"/>
                        <a:pt x="987" y="1027"/>
                        <a:pt x="988" y="1051"/>
                      </a:cubicBezTo>
                      <a:cubicBezTo>
                        <a:pt x="996" y="1265"/>
                        <a:pt x="996" y="1265"/>
                        <a:pt x="996" y="1265"/>
                      </a:cubicBezTo>
                      <a:cubicBezTo>
                        <a:pt x="997" y="1305"/>
                        <a:pt x="1030" y="1336"/>
                        <a:pt x="1070" y="1336"/>
                      </a:cubicBezTo>
                      <a:cubicBezTo>
                        <a:pt x="1070" y="1336"/>
                        <a:pt x="1071" y="1336"/>
                        <a:pt x="1072" y="1336"/>
                      </a:cubicBezTo>
                      <a:cubicBezTo>
                        <a:pt x="1092" y="1335"/>
                        <a:pt x="1110" y="1327"/>
                        <a:pt x="1124" y="1313"/>
                      </a:cubicBezTo>
                      <a:cubicBezTo>
                        <a:pt x="1137" y="1298"/>
                        <a:pt x="1144" y="1279"/>
                        <a:pt x="1143" y="1259"/>
                      </a:cubicBezTo>
                      <a:cubicBezTo>
                        <a:pt x="1136" y="1046"/>
                        <a:pt x="1136" y="1046"/>
                        <a:pt x="1136" y="1046"/>
                      </a:cubicBezTo>
                      <a:cubicBezTo>
                        <a:pt x="1135" y="1028"/>
                        <a:pt x="1136" y="997"/>
                        <a:pt x="1137" y="979"/>
                      </a:cubicBezTo>
                      <a:cubicBezTo>
                        <a:pt x="1151" y="831"/>
                        <a:pt x="1151" y="831"/>
                        <a:pt x="1151" y="831"/>
                      </a:cubicBezTo>
                      <a:cubicBezTo>
                        <a:pt x="1175" y="831"/>
                        <a:pt x="1175" y="831"/>
                        <a:pt x="1175" y="831"/>
                      </a:cubicBezTo>
                      <a:cubicBezTo>
                        <a:pt x="1210" y="998"/>
                        <a:pt x="1210" y="998"/>
                        <a:pt x="1210" y="998"/>
                      </a:cubicBezTo>
                      <a:cubicBezTo>
                        <a:pt x="1214" y="1019"/>
                        <a:pt x="1222" y="1053"/>
                        <a:pt x="1227" y="1074"/>
                      </a:cubicBezTo>
                      <a:cubicBezTo>
                        <a:pt x="1274" y="1271"/>
                        <a:pt x="1274" y="1271"/>
                        <a:pt x="1274" y="1271"/>
                      </a:cubicBezTo>
                      <a:cubicBezTo>
                        <a:pt x="1283" y="1304"/>
                        <a:pt x="1312" y="1328"/>
                        <a:pt x="1346" y="1328"/>
                      </a:cubicBezTo>
                      <a:cubicBezTo>
                        <a:pt x="1352" y="1328"/>
                        <a:pt x="1358" y="1327"/>
                        <a:pt x="1364" y="1325"/>
                      </a:cubicBezTo>
                      <a:cubicBezTo>
                        <a:pt x="1403" y="1316"/>
                        <a:pt x="1428" y="1276"/>
                        <a:pt x="1418" y="1236"/>
                      </a:cubicBezTo>
                      <a:cubicBezTo>
                        <a:pt x="1371" y="1039"/>
                        <a:pt x="1371" y="1039"/>
                        <a:pt x="1371" y="1039"/>
                      </a:cubicBezTo>
                      <a:cubicBezTo>
                        <a:pt x="1366" y="1020"/>
                        <a:pt x="1359" y="987"/>
                        <a:pt x="1354" y="967"/>
                      </a:cubicBezTo>
                      <a:cubicBezTo>
                        <a:pt x="1313" y="771"/>
                        <a:pt x="1313" y="771"/>
                        <a:pt x="1313" y="771"/>
                      </a:cubicBezTo>
                      <a:cubicBezTo>
                        <a:pt x="1301" y="631"/>
                        <a:pt x="1301" y="631"/>
                        <a:pt x="1301" y="631"/>
                      </a:cubicBezTo>
                      <a:cubicBezTo>
                        <a:pt x="1302" y="633"/>
                        <a:pt x="1304" y="635"/>
                        <a:pt x="1305" y="637"/>
                      </a:cubicBezTo>
                      <a:cubicBezTo>
                        <a:pt x="1362" y="715"/>
                        <a:pt x="1362" y="715"/>
                        <a:pt x="1362" y="715"/>
                      </a:cubicBezTo>
                      <a:cubicBezTo>
                        <a:pt x="1375" y="733"/>
                        <a:pt x="1396" y="744"/>
                        <a:pt x="1419" y="744"/>
                      </a:cubicBezTo>
                      <a:cubicBezTo>
                        <a:pt x="1434" y="744"/>
                        <a:pt x="1448" y="739"/>
                        <a:pt x="1460" y="730"/>
                      </a:cubicBezTo>
                      <a:cubicBezTo>
                        <a:pt x="1475" y="719"/>
                        <a:pt x="1485" y="703"/>
                        <a:pt x="1488" y="684"/>
                      </a:cubicBezTo>
                      <a:cubicBezTo>
                        <a:pt x="1491" y="666"/>
                        <a:pt x="1486" y="647"/>
                        <a:pt x="1475" y="632"/>
                      </a:cubicBezTo>
                      <a:close/>
                    </a:path>
                  </a:pathLst>
                </a:custGeom>
                <a:solidFill>
                  <a:schemeClr val="tx2"/>
                </a:solidFill>
                <a:ln>
                  <a:noFill/>
                </a:ln>
              </p:spPr>
              <p:txBody>
                <a:bodyPr vert="horz" wrap="square" lIns="121920" tIns="60960" rIns="121920" bIns="60960" numCol="1" anchor="t" anchorCtr="0" compatLnSpc="1">
                  <a:prstTxWarp prst="textNoShape">
                    <a:avLst/>
                  </a:prstTxWarp>
                </a:bodyPr>
                <a:lstStyle/>
                <a:p>
                  <a:endParaRPr lang="en-US" sz="2400" dirty="0">
                    <a:solidFill>
                      <a:schemeClr val="bg2"/>
                    </a:solidFill>
                    <a:latin typeface="CiscoSansTT ExtraLight" panose="020B0303020201020303" pitchFamily="34" charset="0"/>
                    <a:cs typeface="CiscoSansTT ExtraLight" panose="020B0303020201020303" pitchFamily="34" charset="0"/>
                  </a:endParaRPr>
                </a:p>
              </p:txBody>
            </p:sp>
            <p:sp>
              <p:nvSpPr>
                <p:cNvPr id="77" name="Freeform 21"/>
                <p:cNvSpPr>
                  <a:spLocks noEditPoints="1"/>
                </p:cNvSpPr>
                <p:nvPr/>
              </p:nvSpPr>
              <p:spPr bwMode="auto">
                <a:xfrm>
                  <a:off x="7415213" y="68263"/>
                  <a:ext cx="219075" cy="219075"/>
                </a:xfrm>
                <a:custGeom>
                  <a:avLst/>
                  <a:gdLst>
                    <a:gd name="T0" fmla="*/ 166 w 332"/>
                    <a:gd name="T1" fmla="*/ 332 h 332"/>
                    <a:gd name="T2" fmla="*/ 332 w 332"/>
                    <a:gd name="T3" fmla="*/ 166 h 332"/>
                    <a:gd name="T4" fmla="*/ 166 w 332"/>
                    <a:gd name="T5" fmla="*/ 0 h 332"/>
                    <a:gd name="T6" fmla="*/ 0 w 332"/>
                    <a:gd name="T7" fmla="*/ 166 h 332"/>
                    <a:gd name="T8" fmla="*/ 166 w 332"/>
                    <a:gd name="T9" fmla="*/ 332 h 332"/>
                    <a:gd name="T10" fmla="*/ 166 w 332"/>
                    <a:gd name="T11" fmla="*/ 332 h 332"/>
                    <a:gd name="T12" fmla="*/ 166 w 332"/>
                    <a:gd name="T13" fmla="*/ 332 h 332"/>
                  </a:gdLst>
                  <a:ahLst/>
                  <a:cxnLst>
                    <a:cxn ang="0">
                      <a:pos x="T0" y="T1"/>
                    </a:cxn>
                    <a:cxn ang="0">
                      <a:pos x="T2" y="T3"/>
                    </a:cxn>
                    <a:cxn ang="0">
                      <a:pos x="T4" y="T5"/>
                    </a:cxn>
                    <a:cxn ang="0">
                      <a:pos x="T6" y="T7"/>
                    </a:cxn>
                    <a:cxn ang="0">
                      <a:pos x="T8" y="T9"/>
                    </a:cxn>
                    <a:cxn ang="0">
                      <a:pos x="T10" y="T11"/>
                    </a:cxn>
                    <a:cxn ang="0">
                      <a:pos x="T12" y="T13"/>
                    </a:cxn>
                  </a:cxnLst>
                  <a:rect l="0" t="0" r="r" b="b"/>
                  <a:pathLst>
                    <a:path w="332" h="332">
                      <a:moveTo>
                        <a:pt x="166" y="332"/>
                      </a:moveTo>
                      <a:cubicBezTo>
                        <a:pt x="257" y="332"/>
                        <a:pt x="332" y="258"/>
                        <a:pt x="332" y="166"/>
                      </a:cubicBezTo>
                      <a:cubicBezTo>
                        <a:pt x="332" y="75"/>
                        <a:pt x="257" y="0"/>
                        <a:pt x="166" y="0"/>
                      </a:cubicBezTo>
                      <a:cubicBezTo>
                        <a:pt x="74" y="0"/>
                        <a:pt x="0" y="75"/>
                        <a:pt x="0" y="166"/>
                      </a:cubicBezTo>
                      <a:cubicBezTo>
                        <a:pt x="0" y="258"/>
                        <a:pt x="74" y="332"/>
                        <a:pt x="166" y="332"/>
                      </a:cubicBezTo>
                      <a:close/>
                      <a:moveTo>
                        <a:pt x="166" y="332"/>
                      </a:moveTo>
                      <a:cubicBezTo>
                        <a:pt x="166" y="332"/>
                        <a:pt x="166" y="332"/>
                        <a:pt x="166" y="332"/>
                      </a:cubicBezTo>
                    </a:path>
                  </a:pathLst>
                </a:custGeom>
                <a:solidFill>
                  <a:schemeClr val="tx2"/>
                </a:solidFill>
                <a:ln>
                  <a:noFill/>
                </a:ln>
              </p:spPr>
              <p:txBody>
                <a:bodyPr vert="horz" wrap="square" lIns="121920" tIns="60960" rIns="121920" bIns="60960" numCol="1" anchor="t" anchorCtr="0" compatLnSpc="1">
                  <a:prstTxWarp prst="textNoShape">
                    <a:avLst/>
                  </a:prstTxWarp>
                </a:bodyPr>
                <a:lstStyle/>
                <a:p>
                  <a:endParaRPr lang="en-US" sz="2400" dirty="0">
                    <a:solidFill>
                      <a:schemeClr val="bg2"/>
                    </a:solidFill>
                    <a:latin typeface="CiscoSansTT ExtraLight" panose="020B0303020201020303" pitchFamily="34" charset="0"/>
                    <a:cs typeface="CiscoSansTT ExtraLight" panose="020B0303020201020303" pitchFamily="34" charset="0"/>
                  </a:endParaRPr>
                </a:p>
              </p:txBody>
            </p:sp>
            <p:sp>
              <p:nvSpPr>
                <p:cNvPr id="78" name="Freeform 22"/>
                <p:cNvSpPr>
                  <a:spLocks noEditPoints="1"/>
                </p:cNvSpPr>
                <p:nvPr/>
              </p:nvSpPr>
              <p:spPr bwMode="auto">
                <a:xfrm>
                  <a:off x="7627938" y="-98425"/>
                  <a:ext cx="293688" cy="331788"/>
                </a:xfrm>
                <a:custGeom>
                  <a:avLst/>
                  <a:gdLst>
                    <a:gd name="T0" fmla="*/ 347 w 446"/>
                    <a:gd name="T1" fmla="*/ 502 h 502"/>
                    <a:gd name="T2" fmla="*/ 360 w 446"/>
                    <a:gd name="T3" fmla="*/ 485 h 502"/>
                    <a:gd name="T4" fmla="*/ 323 w 446"/>
                    <a:gd name="T5" fmla="*/ 406 h 502"/>
                    <a:gd name="T6" fmla="*/ 266 w 446"/>
                    <a:gd name="T7" fmla="*/ 338 h 502"/>
                    <a:gd name="T8" fmla="*/ 359 w 446"/>
                    <a:gd name="T9" fmla="*/ 254 h 502"/>
                    <a:gd name="T10" fmla="*/ 382 w 446"/>
                    <a:gd name="T11" fmla="*/ 63 h 502"/>
                    <a:gd name="T12" fmla="*/ 390 w 446"/>
                    <a:gd name="T13" fmla="*/ 6 h 502"/>
                    <a:gd name="T14" fmla="*/ 68 w 446"/>
                    <a:gd name="T15" fmla="*/ 0 h 502"/>
                    <a:gd name="T16" fmla="*/ 53 w 446"/>
                    <a:gd name="T17" fmla="*/ 20 h 502"/>
                    <a:gd name="T18" fmla="*/ 0 w 446"/>
                    <a:gd name="T19" fmla="*/ 159 h 502"/>
                    <a:gd name="T20" fmla="*/ 119 w 446"/>
                    <a:gd name="T21" fmla="*/ 299 h 502"/>
                    <a:gd name="T22" fmla="*/ 168 w 446"/>
                    <a:gd name="T23" fmla="*/ 406 h 502"/>
                    <a:gd name="T24" fmla="*/ 109 w 446"/>
                    <a:gd name="T25" fmla="*/ 422 h 502"/>
                    <a:gd name="T26" fmla="*/ 94 w 446"/>
                    <a:gd name="T27" fmla="*/ 497 h 502"/>
                    <a:gd name="T28" fmla="*/ 320 w 446"/>
                    <a:gd name="T29" fmla="*/ 502 h 502"/>
                    <a:gd name="T30" fmla="*/ 371 w 446"/>
                    <a:gd name="T31" fmla="*/ 101 h 502"/>
                    <a:gd name="T32" fmla="*/ 408 w 446"/>
                    <a:gd name="T33" fmla="*/ 159 h 502"/>
                    <a:gd name="T34" fmla="*/ 369 w 446"/>
                    <a:gd name="T35" fmla="*/ 103 h 502"/>
                    <a:gd name="T36" fmla="*/ 37 w 446"/>
                    <a:gd name="T37" fmla="*/ 159 h 502"/>
                    <a:gd name="T38" fmla="*/ 75 w 446"/>
                    <a:gd name="T39" fmla="*/ 101 h 502"/>
                    <a:gd name="T40" fmla="*/ 76 w 446"/>
                    <a:gd name="T41" fmla="*/ 214 h 502"/>
                    <a:gd name="T42" fmla="*/ 257 w 446"/>
                    <a:gd name="T43" fmla="*/ 174 h 502"/>
                    <a:gd name="T44" fmla="*/ 269 w 446"/>
                    <a:gd name="T45" fmla="*/ 210 h 502"/>
                    <a:gd name="T46" fmla="*/ 261 w 446"/>
                    <a:gd name="T47" fmla="*/ 224 h 502"/>
                    <a:gd name="T48" fmla="*/ 223 w 446"/>
                    <a:gd name="T49" fmla="*/ 199 h 502"/>
                    <a:gd name="T50" fmla="*/ 177 w 446"/>
                    <a:gd name="T51" fmla="*/ 220 h 502"/>
                    <a:gd name="T52" fmla="*/ 188 w 446"/>
                    <a:gd name="T53" fmla="*/ 174 h 502"/>
                    <a:gd name="T54" fmla="*/ 157 w 446"/>
                    <a:gd name="T55" fmla="*/ 151 h 502"/>
                    <a:gd name="T56" fmla="*/ 163 w 446"/>
                    <a:gd name="T57" fmla="*/ 133 h 502"/>
                    <a:gd name="T58" fmla="*/ 201 w 446"/>
                    <a:gd name="T59" fmla="*/ 133 h 502"/>
                    <a:gd name="T60" fmla="*/ 223 w 446"/>
                    <a:gd name="T61" fmla="*/ 89 h 502"/>
                    <a:gd name="T62" fmla="*/ 244 w 446"/>
                    <a:gd name="T63" fmla="*/ 133 h 502"/>
                    <a:gd name="T64" fmla="*/ 282 w 446"/>
                    <a:gd name="T65" fmla="*/ 133 h 502"/>
                    <a:gd name="T66" fmla="*/ 288 w 446"/>
                    <a:gd name="T67" fmla="*/ 15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6" h="502">
                      <a:moveTo>
                        <a:pt x="320" y="502"/>
                      </a:moveTo>
                      <a:cubicBezTo>
                        <a:pt x="347" y="502"/>
                        <a:pt x="347" y="502"/>
                        <a:pt x="347" y="502"/>
                      </a:cubicBezTo>
                      <a:cubicBezTo>
                        <a:pt x="351" y="502"/>
                        <a:pt x="355" y="501"/>
                        <a:pt x="358" y="497"/>
                      </a:cubicBezTo>
                      <a:cubicBezTo>
                        <a:pt x="361" y="494"/>
                        <a:pt x="361" y="489"/>
                        <a:pt x="360" y="485"/>
                      </a:cubicBezTo>
                      <a:cubicBezTo>
                        <a:pt x="343" y="422"/>
                        <a:pt x="343" y="422"/>
                        <a:pt x="343" y="422"/>
                      </a:cubicBezTo>
                      <a:cubicBezTo>
                        <a:pt x="340" y="413"/>
                        <a:pt x="332" y="406"/>
                        <a:pt x="323" y="406"/>
                      </a:cubicBezTo>
                      <a:cubicBezTo>
                        <a:pt x="278" y="406"/>
                        <a:pt x="278" y="406"/>
                        <a:pt x="278" y="406"/>
                      </a:cubicBezTo>
                      <a:cubicBezTo>
                        <a:pt x="266" y="338"/>
                        <a:pt x="266" y="338"/>
                        <a:pt x="266" y="338"/>
                      </a:cubicBezTo>
                      <a:cubicBezTo>
                        <a:pt x="326" y="299"/>
                        <a:pt x="326" y="299"/>
                        <a:pt x="326" y="299"/>
                      </a:cubicBezTo>
                      <a:cubicBezTo>
                        <a:pt x="340" y="289"/>
                        <a:pt x="352" y="272"/>
                        <a:pt x="359" y="254"/>
                      </a:cubicBezTo>
                      <a:cubicBezTo>
                        <a:pt x="407" y="250"/>
                        <a:pt x="446" y="209"/>
                        <a:pt x="446" y="159"/>
                      </a:cubicBezTo>
                      <a:cubicBezTo>
                        <a:pt x="446" y="92"/>
                        <a:pt x="427" y="64"/>
                        <a:pt x="382" y="63"/>
                      </a:cubicBezTo>
                      <a:cubicBezTo>
                        <a:pt x="393" y="20"/>
                        <a:pt x="393" y="20"/>
                        <a:pt x="393" y="20"/>
                      </a:cubicBezTo>
                      <a:cubicBezTo>
                        <a:pt x="394" y="15"/>
                        <a:pt x="393" y="10"/>
                        <a:pt x="390" y="6"/>
                      </a:cubicBezTo>
                      <a:cubicBezTo>
                        <a:pt x="387" y="3"/>
                        <a:pt x="382" y="0"/>
                        <a:pt x="377" y="0"/>
                      </a:cubicBezTo>
                      <a:cubicBezTo>
                        <a:pt x="68" y="0"/>
                        <a:pt x="68" y="0"/>
                        <a:pt x="68" y="0"/>
                      </a:cubicBezTo>
                      <a:cubicBezTo>
                        <a:pt x="63" y="0"/>
                        <a:pt x="58" y="3"/>
                        <a:pt x="55" y="6"/>
                      </a:cubicBezTo>
                      <a:cubicBezTo>
                        <a:pt x="52" y="10"/>
                        <a:pt x="51" y="15"/>
                        <a:pt x="53" y="20"/>
                      </a:cubicBezTo>
                      <a:cubicBezTo>
                        <a:pt x="64" y="63"/>
                        <a:pt x="64" y="63"/>
                        <a:pt x="64" y="63"/>
                      </a:cubicBezTo>
                      <a:cubicBezTo>
                        <a:pt x="18" y="64"/>
                        <a:pt x="0" y="92"/>
                        <a:pt x="0" y="159"/>
                      </a:cubicBezTo>
                      <a:cubicBezTo>
                        <a:pt x="0" y="209"/>
                        <a:pt x="38" y="250"/>
                        <a:pt x="86" y="254"/>
                      </a:cubicBezTo>
                      <a:cubicBezTo>
                        <a:pt x="93" y="272"/>
                        <a:pt x="105" y="289"/>
                        <a:pt x="119" y="299"/>
                      </a:cubicBezTo>
                      <a:cubicBezTo>
                        <a:pt x="179" y="338"/>
                        <a:pt x="179" y="338"/>
                        <a:pt x="179" y="338"/>
                      </a:cubicBezTo>
                      <a:cubicBezTo>
                        <a:pt x="168" y="406"/>
                        <a:pt x="168" y="406"/>
                        <a:pt x="168" y="406"/>
                      </a:cubicBezTo>
                      <a:cubicBezTo>
                        <a:pt x="129" y="406"/>
                        <a:pt x="129" y="406"/>
                        <a:pt x="129" y="406"/>
                      </a:cubicBezTo>
                      <a:cubicBezTo>
                        <a:pt x="120" y="406"/>
                        <a:pt x="112" y="413"/>
                        <a:pt x="109" y="422"/>
                      </a:cubicBezTo>
                      <a:cubicBezTo>
                        <a:pt x="92" y="485"/>
                        <a:pt x="92" y="485"/>
                        <a:pt x="92" y="485"/>
                      </a:cubicBezTo>
                      <a:cubicBezTo>
                        <a:pt x="90" y="489"/>
                        <a:pt x="91" y="494"/>
                        <a:pt x="94" y="497"/>
                      </a:cubicBezTo>
                      <a:cubicBezTo>
                        <a:pt x="96" y="501"/>
                        <a:pt x="100" y="502"/>
                        <a:pt x="105" y="502"/>
                      </a:cubicBezTo>
                      <a:lnTo>
                        <a:pt x="320" y="502"/>
                      </a:lnTo>
                      <a:close/>
                      <a:moveTo>
                        <a:pt x="369" y="103"/>
                      </a:moveTo>
                      <a:cubicBezTo>
                        <a:pt x="370" y="102"/>
                        <a:pt x="370" y="102"/>
                        <a:pt x="371" y="101"/>
                      </a:cubicBezTo>
                      <a:cubicBezTo>
                        <a:pt x="374" y="101"/>
                        <a:pt x="377" y="101"/>
                        <a:pt x="379" y="101"/>
                      </a:cubicBezTo>
                      <a:cubicBezTo>
                        <a:pt x="396" y="101"/>
                        <a:pt x="408" y="101"/>
                        <a:pt x="408" y="159"/>
                      </a:cubicBezTo>
                      <a:cubicBezTo>
                        <a:pt x="408" y="185"/>
                        <a:pt x="392" y="206"/>
                        <a:pt x="369" y="214"/>
                      </a:cubicBezTo>
                      <a:lnTo>
                        <a:pt x="369" y="103"/>
                      </a:lnTo>
                      <a:close/>
                      <a:moveTo>
                        <a:pt x="76" y="214"/>
                      </a:moveTo>
                      <a:cubicBezTo>
                        <a:pt x="53" y="206"/>
                        <a:pt x="37" y="185"/>
                        <a:pt x="37" y="159"/>
                      </a:cubicBezTo>
                      <a:cubicBezTo>
                        <a:pt x="37" y="101"/>
                        <a:pt x="50" y="101"/>
                        <a:pt x="66" y="101"/>
                      </a:cubicBezTo>
                      <a:cubicBezTo>
                        <a:pt x="69" y="101"/>
                        <a:pt x="72" y="101"/>
                        <a:pt x="75" y="101"/>
                      </a:cubicBezTo>
                      <a:cubicBezTo>
                        <a:pt x="75" y="102"/>
                        <a:pt x="76" y="102"/>
                        <a:pt x="76" y="102"/>
                      </a:cubicBezTo>
                      <a:lnTo>
                        <a:pt x="76" y="214"/>
                      </a:lnTo>
                      <a:close/>
                      <a:moveTo>
                        <a:pt x="288" y="151"/>
                      </a:moveTo>
                      <a:cubicBezTo>
                        <a:pt x="257" y="174"/>
                        <a:pt x="257" y="174"/>
                        <a:pt x="257" y="174"/>
                      </a:cubicBezTo>
                      <a:cubicBezTo>
                        <a:pt x="257" y="173"/>
                        <a:pt x="257" y="174"/>
                        <a:pt x="257" y="174"/>
                      </a:cubicBezTo>
                      <a:cubicBezTo>
                        <a:pt x="269" y="210"/>
                        <a:pt x="269" y="210"/>
                        <a:pt x="269" y="210"/>
                      </a:cubicBezTo>
                      <a:cubicBezTo>
                        <a:pt x="271" y="215"/>
                        <a:pt x="269" y="218"/>
                        <a:pt x="268" y="220"/>
                      </a:cubicBezTo>
                      <a:cubicBezTo>
                        <a:pt x="266" y="222"/>
                        <a:pt x="264" y="224"/>
                        <a:pt x="261" y="224"/>
                      </a:cubicBezTo>
                      <a:cubicBezTo>
                        <a:pt x="258" y="224"/>
                        <a:pt x="256" y="223"/>
                        <a:pt x="253" y="221"/>
                      </a:cubicBezTo>
                      <a:cubicBezTo>
                        <a:pt x="223" y="199"/>
                        <a:pt x="223" y="199"/>
                        <a:pt x="223" y="199"/>
                      </a:cubicBezTo>
                      <a:cubicBezTo>
                        <a:pt x="192" y="221"/>
                        <a:pt x="192" y="221"/>
                        <a:pt x="192" y="221"/>
                      </a:cubicBezTo>
                      <a:cubicBezTo>
                        <a:pt x="186" y="225"/>
                        <a:pt x="180" y="224"/>
                        <a:pt x="177" y="220"/>
                      </a:cubicBezTo>
                      <a:cubicBezTo>
                        <a:pt x="176" y="218"/>
                        <a:pt x="175" y="215"/>
                        <a:pt x="176" y="210"/>
                      </a:cubicBezTo>
                      <a:cubicBezTo>
                        <a:pt x="188" y="174"/>
                        <a:pt x="188" y="174"/>
                        <a:pt x="188" y="174"/>
                      </a:cubicBezTo>
                      <a:cubicBezTo>
                        <a:pt x="188" y="174"/>
                        <a:pt x="188" y="173"/>
                        <a:pt x="188" y="173"/>
                      </a:cubicBezTo>
                      <a:cubicBezTo>
                        <a:pt x="157" y="151"/>
                        <a:pt x="157" y="151"/>
                        <a:pt x="157" y="151"/>
                      </a:cubicBezTo>
                      <a:cubicBezTo>
                        <a:pt x="151" y="147"/>
                        <a:pt x="152" y="141"/>
                        <a:pt x="152" y="139"/>
                      </a:cubicBezTo>
                      <a:cubicBezTo>
                        <a:pt x="153" y="138"/>
                        <a:pt x="155" y="133"/>
                        <a:pt x="163" y="133"/>
                      </a:cubicBezTo>
                      <a:cubicBezTo>
                        <a:pt x="201" y="133"/>
                        <a:pt x="201" y="133"/>
                        <a:pt x="201" y="133"/>
                      </a:cubicBezTo>
                      <a:cubicBezTo>
                        <a:pt x="201" y="133"/>
                        <a:pt x="201" y="133"/>
                        <a:pt x="201" y="133"/>
                      </a:cubicBezTo>
                      <a:cubicBezTo>
                        <a:pt x="213" y="97"/>
                        <a:pt x="213" y="97"/>
                        <a:pt x="213" y="97"/>
                      </a:cubicBezTo>
                      <a:cubicBezTo>
                        <a:pt x="215" y="89"/>
                        <a:pt x="221" y="89"/>
                        <a:pt x="223" y="89"/>
                      </a:cubicBezTo>
                      <a:cubicBezTo>
                        <a:pt x="224" y="89"/>
                        <a:pt x="230" y="89"/>
                        <a:pt x="232" y="97"/>
                      </a:cubicBezTo>
                      <a:cubicBezTo>
                        <a:pt x="244" y="133"/>
                        <a:pt x="244" y="133"/>
                        <a:pt x="244" y="133"/>
                      </a:cubicBezTo>
                      <a:cubicBezTo>
                        <a:pt x="244" y="133"/>
                        <a:pt x="244" y="133"/>
                        <a:pt x="244" y="133"/>
                      </a:cubicBezTo>
                      <a:cubicBezTo>
                        <a:pt x="282" y="133"/>
                        <a:pt x="282" y="133"/>
                        <a:pt x="282" y="133"/>
                      </a:cubicBezTo>
                      <a:cubicBezTo>
                        <a:pt x="290" y="133"/>
                        <a:pt x="292" y="138"/>
                        <a:pt x="293" y="139"/>
                      </a:cubicBezTo>
                      <a:cubicBezTo>
                        <a:pt x="293" y="141"/>
                        <a:pt x="294" y="147"/>
                        <a:pt x="288" y="151"/>
                      </a:cubicBezTo>
                      <a:close/>
                    </a:path>
                  </a:pathLst>
                </a:custGeom>
                <a:solidFill>
                  <a:srgbClr val="FBAB18"/>
                </a:solidFill>
                <a:ln>
                  <a:noFill/>
                </a:ln>
              </p:spPr>
              <p:txBody>
                <a:bodyPr vert="horz" wrap="square" lIns="121920" tIns="60960" rIns="121920" bIns="60960" numCol="1" anchor="t" anchorCtr="0" compatLnSpc="1">
                  <a:prstTxWarp prst="textNoShape">
                    <a:avLst/>
                  </a:prstTxWarp>
                </a:bodyPr>
                <a:lstStyle/>
                <a:p>
                  <a:endParaRPr lang="en-US" sz="2400" dirty="0">
                    <a:solidFill>
                      <a:schemeClr val="bg2"/>
                    </a:solidFill>
                    <a:latin typeface="CiscoSansTT ExtraLight" panose="020B0303020201020303" pitchFamily="34" charset="0"/>
                    <a:cs typeface="CiscoSansTT ExtraLight" panose="020B0303020201020303" pitchFamily="34" charset="0"/>
                  </a:endParaRPr>
                </a:p>
              </p:txBody>
            </p:sp>
          </p:grpSp>
        </p:grpSp>
      </p:grpSp>
    </p:spTree>
    <p:extLst>
      <p:ext uri="{BB962C8B-B14F-4D97-AF65-F5344CB8AC3E}">
        <p14:creationId xmlns:p14="http://schemas.microsoft.com/office/powerpoint/2010/main" val="2241436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750"/>
                                        <p:tgtEl>
                                          <p:spTgt spid="4"/>
                                        </p:tgtEl>
                                      </p:cBhvr>
                                    </p:animEffect>
                                    <p:anim calcmode="lin" valueType="num">
                                      <p:cBhvr>
                                        <p:cTn id="18" dur="750" fill="hold"/>
                                        <p:tgtEl>
                                          <p:spTgt spid="4"/>
                                        </p:tgtEl>
                                        <p:attrNameLst>
                                          <p:attrName>ppt_x</p:attrName>
                                        </p:attrNameLst>
                                      </p:cBhvr>
                                      <p:tavLst>
                                        <p:tav tm="0">
                                          <p:val>
                                            <p:strVal val="#ppt_x"/>
                                          </p:val>
                                        </p:tav>
                                        <p:tav tm="100000">
                                          <p:val>
                                            <p:strVal val="#ppt_x"/>
                                          </p:val>
                                        </p:tav>
                                      </p:tavLst>
                                    </p:anim>
                                    <p:anim calcmode="lin" valueType="num">
                                      <p:cBhvr>
                                        <p:cTn id="19" dur="75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750"/>
                                        <p:tgtEl>
                                          <p:spTgt spid="3"/>
                                        </p:tgtEl>
                                      </p:cBhvr>
                                    </p:animEffect>
                                    <p:anim calcmode="lin" valueType="num">
                                      <p:cBhvr>
                                        <p:cTn id="23" dur="750" fill="hold"/>
                                        <p:tgtEl>
                                          <p:spTgt spid="3"/>
                                        </p:tgtEl>
                                        <p:attrNameLst>
                                          <p:attrName>ppt_x</p:attrName>
                                        </p:attrNameLst>
                                      </p:cBhvr>
                                      <p:tavLst>
                                        <p:tav tm="0">
                                          <p:val>
                                            <p:strVal val="#ppt_x"/>
                                          </p:val>
                                        </p:tav>
                                        <p:tav tm="100000">
                                          <p:val>
                                            <p:strVal val="#ppt_x"/>
                                          </p:val>
                                        </p:tav>
                                      </p:tavLst>
                                    </p:anim>
                                    <p:anim calcmode="lin" valueType="num">
                                      <p:cBhvr>
                                        <p:cTn id="24"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32EB84-2883-49C5-8C70-3034088A9668}"/>
              </a:ext>
            </a:extLst>
          </p:cNvPr>
          <p:cNvSpPr txBox="1"/>
          <p:nvPr/>
        </p:nvSpPr>
        <p:spPr>
          <a:xfrm>
            <a:off x="5853659" y="4594484"/>
            <a:ext cx="2476062" cy="369332"/>
          </a:xfrm>
          <a:prstGeom prst="rect">
            <a:avLst/>
          </a:prstGeom>
          <a:noFill/>
        </p:spPr>
        <p:txBody>
          <a:bodyPr wrap="none" rtlCol="0">
            <a:spAutoFit/>
          </a:bodyPr>
          <a:lstStyle/>
          <a:p>
            <a:r>
              <a:rPr lang="en-US" dirty="0">
                <a:solidFill>
                  <a:schemeClr val="bg1"/>
                </a:solidFill>
                <a:latin typeface="CiscoSans ExtraLight" panose="020B0303020201020303" pitchFamily="34" charset="0"/>
              </a:rPr>
              <a:t>Singapore. 16 April 2019</a:t>
            </a:r>
            <a:endParaRPr lang="en-MY" dirty="0">
              <a:solidFill>
                <a:schemeClr val="bg1"/>
              </a:solidFill>
              <a:latin typeface="CiscoSans ExtraLight" panose="020B0303020201020303" pitchFamily="34" charset="0"/>
            </a:endParaRPr>
          </a:p>
        </p:txBody>
      </p:sp>
      <p:sp>
        <p:nvSpPr>
          <p:cNvPr id="3" name="TextBox 2">
            <a:extLst>
              <a:ext uri="{FF2B5EF4-FFF2-40B4-BE49-F238E27FC236}">
                <a16:creationId xmlns:a16="http://schemas.microsoft.com/office/drawing/2014/main" id="{842A2993-07C5-47A1-8D16-93723D0F50AD}"/>
              </a:ext>
            </a:extLst>
          </p:cNvPr>
          <p:cNvSpPr txBox="1"/>
          <p:nvPr/>
        </p:nvSpPr>
        <p:spPr>
          <a:xfrm>
            <a:off x="5853659" y="4963816"/>
            <a:ext cx="4144780" cy="369332"/>
          </a:xfrm>
          <a:prstGeom prst="rect">
            <a:avLst/>
          </a:prstGeom>
          <a:noFill/>
        </p:spPr>
        <p:txBody>
          <a:bodyPr wrap="square" rtlCol="0">
            <a:spAutoFit/>
          </a:bodyPr>
          <a:lstStyle/>
          <a:p>
            <a:pPr algn="ctr"/>
            <a:r>
              <a:rPr lang="en-US" dirty="0">
                <a:solidFill>
                  <a:schemeClr val="bg1"/>
                </a:solidFill>
                <a:latin typeface="CiscoSans ExtraLight" panose="020B0303020201020303" pitchFamily="34" charset="0"/>
              </a:rPr>
              <a:t>#CiscoConnectSG</a:t>
            </a:r>
            <a:endParaRPr lang="en-MY" dirty="0">
              <a:solidFill>
                <a:schemeClr val="bg1"/>
              </a:solidFill>
              <a:latin typeface="CiscoSans ExtraLight" panose="020B0303020201020303" pitchFamily="34" charset="0"/>
            </a:endParaRPr>
          </a:p>
        </p:txBody>
      </p:sp>
    </p:spTree>
    <p:extLst>
      <p:ext uri="{BB962C8B-B14F-4D97-AF65-F5344CB8AC3E}">
        <p14:creationId xmlns:p14="http://schemas.microsoft.com/office/powerpoint/2010/main" val="3191305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E3E113E-EF4C-4A0B-81DD-63646087419B}"/>
              </a:ext>
            </a:extLst>
          </p:cNvPr>
          <p:cNvSpPr txBox="1">
            <a:spLocks/>
          </p:cNvSpPr>
          <p:nvPr/>
        </p:nvSpPr>
        <p:spPr>
          <a:xfrm>
            <a:off x="1660949" y="2180915"/>
            <a:ext cx="8870101" cy="3381685"/>
          </a:xfrm>
        </p:spPr>
        <p:txBody>
          <a:bodyPr>
            <a:normAutofit/>
          </a:bodyPr>
          <a:lstStyle>
            <a:lvl1pPr marL="0" indent="0" algn="l" defTabSz="684213" rtl="0" eaLnBrk="1" fontAlgn="base" hangingPunct="1">
              <a:lnSpc>
                <a:spcPct val="95000"/>
              </a:lnSpc>
              <a:spcBef>
                <a:spcPts val="1075"/>
              </a:spcBef>
              <a:spcAft>
                <a:spcPct val="0"/>
              </a:spcAft>
              <a:buClr>
                <a:schemeClr val="tx2"/>
              </a:buClr>
              <a:buSzPct val="90000"/>
              <a:buFont typeface="Arial" charset="0"/>
              <a:buNone/>
              <a:defRPr lang="en-US" sz="1800" kern="1200">
                <a:solidFill>
                  <a:schemeClr val="tx1"/>
                </a:solidFill>
                <a:latin typeface="CiscoSans" panose="020B0503020201020303" pitchFamily="34" charset="0"/>
                <a:ea typeface="ＭＳ Ｐゴシック" charset="0"/>
                <a:cs typeface="CiscoSans"/>
              </a:defRPr>
            </a:lvl1pPr>
            <a:lvl2pPr marL="342900" indent="0" algn="ctr" defTabSz="684213" rtl="0" eaLnBrk="1" fontAlgn="base" hangingPunct="1">
              <a:lnSpc>
                <a:spcPct val="95000"/>
              </a:lnSpc>
              <a:spcBef>
                <a:spcPts val="600"/>
              </a:spcBef>
              <a:spcAft>
                <a:spcPct val="0"/>
              </a:spcAft>
              <a:buClr>
                <a:schemeClr val="tx2"/>
              </a:buClr>
              <a:buFont typeface="Arial" charset="0"/>
              <a:buNone/>
              <a:defRPr lang="en-US" sz="1500" kern="1200">
                <a:solidFill>
                  <a:schemeClr val="tx1"/>
                </a:solidFill>
                <a:latin typeface="+mn-lt"/>
                <a:ea typeface="ＭＳ Ｐゴシック" charset="0"/>
                <a:cs typeface="CiscoSans"/>
              </a:defRPr>
            </a:lvl2pPr>
            <a:lvl3pPr marL="685800" indent="0" algn="ctr" defTabSz="684213" rtl="0" eaLnBrk="1" fontAlgn="base" hangingPunct="1">
              <a:lnSpc>
                <a:spcPct val="95000"/>
              </a:lnSpc>
              <a:spcBef>
                <a:spcPts val="625"/>
              </a:spcBef>
              <a:spcAft>
                <a:spcPct val="0"/>
              </a:spcAft>
              <a:buFont typeface="Arial" charset="0"/>
              <a:buNone/>
              <a:defRPr lang="en-US" sz="1350" kern="1200">
                <a:solidFill>
                  <a:schemeClr val="tx1"/>
                </a:solidFill>
                <a:latin typeface="+mn-lt"/>
                <a:ea typeface="ＭＳ Ｐゴシック" charset="0"/>
                <a:cs typeface="CiscoSans"/>
              </a:defRPr>
            </a:lvl3pPr>
            <a:lvl4pPr marL="1028700" indent="0" algn="ctr" defTabSz="684213" rtl="0" eaLnBrk="1" fontAlgn="base" hangingPunct="1">
              <a:lnSpc>
                <a:spcPct val="95000"/>
              </a:lnSpc>
              <a:spcBef>
                <a:spcPts val="625"/>
              </a:spcBef>
              <a:spcAft>
                <a:spcPct val="0"/>
              </a:spcAft>
              <a:buFont typeface="Arial" charset="0"/>
              <a:buNone/>
              <a:defRPr lang="en-US" sz="1200" kern="1200">
                <a:solidFill>
                  <a:schemeClr val="tx1"/>
                </a:solidFill>
                <a:latin typeface="+mn-lt"/>
                <a:ea typeface="ＭＳ Ｐゴシック" charset="0"/>
                <a:cs typeface="CiscoSans"/>
              </a:defRPr>
            </a:lvl4pPr>
            <a:lvl5pPr marL="1371600" indent="0" algn="ctr" defTabSz="684213" rtl="0" eaLnBrk="1" fontAlgn="base" hangingPunct="1">
              <a:lnSpc>
                <a:spcPct val="95000"/>
              </a:lnSpc>
              <a:spcBef>
                <a:spcPts val="625"/>
              </a:spcBef>
              <a:spcAft>
                <a:spcPct val="0"/>
              </a:spcAft>
              <a:buFont typeface="Arial" charset="0"/>
              <a:buNone/>
              <a:defRPr lang="en-US" sz="1200" kern="1200">
                <a:solidFill>
                  <a:schemeClr val="tx1"/>
                </a:solidFill>
                <a:latin typeface="+mn-lt"/>
                <a:ea typeface="ＭＳ Ｐゴシック" charset="0"/>
                <a:cs typeface="CiscoSans"/>
              </a:defRPr>
            </a:lvl5pPr>
            <a:lvl6pPr marL="1714500" indent="0" algn="ctr" defTabSz="685777" rtl="0" eaLnBrk="1" latinLnBrk="0" hangingPunct="1">
              <a:spcBef>
                <a:spcPts val="600"/>
              </a:spcBef>
              <a:buFont typeface="Arial" pitchFamily="34" charset="0"/>
              <a:buNone/>
              <a:defRPr sz="1200" kern="1200" baseline="0">
                <a:solidFill>
                  <a:schemeClr val="tx1"/>
                </a:solidFill>
                <a:latin typeface="+mn-lt"/>
                <a:ea typeface="+mn-ea"/>
                <a:cs typeface="+mn-cs"/>
              </a:defRPr>
            </a:lvl6pPr>
            <a:lvl7pPr marL="2057400" indent="0" algn="ctr" defTabSz="685777" rtl="0" eaLnBrk="1" latinLnBrk="0" hangingPunct="1">
              <a:spcBef>
                <a:spcPts val="600"/>
              </a:spcBef>
              <a:buFont typeface="Arial" pitchFamily="34" charset="0"/>
              <a:buNone/>
              <a:defRPr sz="1200" kern="1200" baseline="0">
                <a:solidFill>
                  <a:schemeClr val="tx1"/>
                </a:solidFill>
                <a:latin typeface="+mn-lt"/>
                <a:ea typeface="+mn-ea"/>
                <a:cs typeface="+mn-cs"/>
              </a:defRPr>
            </a:lvl7pPr>
            <a:lvl8pPr marL="2400300" indent="0" algn="ctr" defTabSz="685777"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685777"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lvl="0">
              <a:buClr>
                <a:srgbClr val="005073"/>
              </a:buClr>
            </a:pPr>
            <a:r>
              <a:rPr lang="en-SG" sz="3600" dirty="0">
                <a:solidFill>
                  <a:srgbClr val="01BDEC"/>
                </a:solidFill>
                <a:latin typeface="CiscoSansTT" panose="020B0503020201020303" pitchFamily="34" charset="0"/>
              </a:rPr>
              <a:t>Delivering Digital Experiences</a:t>
            </a:r>
          </a:p>
          <a:p>
            <a:pPr lvl="0">
              <a:buClr>
                <a:srgbClr val="005073"/>
              </a:buClr>
            </a:pPr>
            <a:endParaRPr lang="en-SG" sz="3600" dirty="0">
              <a:solidFill>
                <a:srgbClr val="01BDEC"/>
              </a:solidFill>
              <a:latin typeface="CiscoSansTT" panose="020B0503020201020303" pitchFamily="34" charset="0"/>
            </a:endParaRPr>
          </a:p>
          <a:p>
            <a:pPr lvl="0">
              <a:buClr>
                <a:srgbClr val="005073"/>
              </a:buClr>
            </a:pPr>
            <a:r>
              <a:rPr lang="en-SG" sz="3600" i="1" dirty="0">
                <a:solidFill>
                  <a:schemeClr val="bg1"/>
                </a:solidFill>
                <a:latin typeface="CiscoSansTT" panose="020B0503020201020303" pitchFamily="34" charset="0"/>
              </a:rPr>
              <a:t>Vish Iyer</a:t>
            </a:r>
          </a:p>
          <a:p>
            <a:pPr lvl="0">
              <a:buClr>
                <a:srgbClr val="005073"/>
              </a:buClr>
            </a:pPr>
            <a:r>
              <a:rPr lang="en-SG" sz="2800" i="1" dirty="0">
                <a:solidFill>
                  <a:schemeClr val="bg1"/>
                </a:solidFill>
                <a:latin typeface="CiscoSansTT" panose="020B0503020201020303" pitchFamily="34" charset="0"/>
              </a:rPr>
              <a:t>Vice President, Architectures, </a:t>
            </a:r>
          </a:p>
          <a:p>
            <a:pPr lvl="0">
              <a:buClr>
                <a:srgbClr val="005073"/>
              </a:buClr>
            </a:pPr>
            <a:r>
              <a:rPr lang="en-SG" sz="2800" i="1" dirty="0">
                <a:solidFill>
                  <a:schemeClr val="bg1"/>
                </a:solidFill>
                <a:latin typeface="CiscoSansTT" panose="020B0503020201020303" pitchFamily="34" charset="0"/>
              </a:rPr>
              <a:t>Cisco Asia Pacific, Japan and Greater China</a:t>
            </a:r>
            <a:endParaRPr lang="en-MY" sz="2800" i="1" dirty="0">
              <a:solidFill>
                <a:schemeClr val="bg1"/>
              </a:solidFill>
              <a:latin typeface="CiscoSansTT" panose="020B0503020201020303" pitchFamily="34" charset="0"/>
            </a:endParaRPr>
          </a:p>
        </p:txBody>
      </p:sp>
    </p:spTree>
    <p:extLst>
      <p:ext uri="{BB962C8B-B14F-4D97-AF65-F5344CB8AC3E}">
        <p14:creationId xmlns:p14="http://schemas.microsoft.com/office/powerpoint/2010/main" val="3594011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9055F764-22C1-5147-BF9C-1C73A2983946}"/>
              </a:ext>
            </a:extLst>
          </p:cNvPr>
          <p:cNvPicPr>
            <a:picLocks noGrp="1" noChangeAspect="1"/>
          </p:cNvPicPr>
          <p:nvPr>
            <p:ph idx="1"/>
          </p:nvPr>
        </p:nvPicPr>
        <p:blipFill>
          <a:blip r:embed="rId2"/>
          <a:stretch>
            <a:fillRect/>
          </a:stretch>
        </p:blipFill>
        <p:spPr/>
      </p:pic>
      <p:pic>
        <p:nvPicPr>
          <p:cNvPr id="13" name="Picture 12">
            <a:extLst>
              <a:ext uri="{FF2B5EF4-FFF2-40B4-BE49-F238E27FC236}">
                <a16:creationId xmlns:a16="http://schemas.microsoft.com/office/drawing/2014/main" id="{B4AE97D3-6781-844E-9658-E7CD8645A38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8710"/>
            <a:ext cx="12192000" cy="6866711"/>
          </a:xfrm>
          <a:prstGeom prst="rect">
            <a:avLst/>
          </a:prstGeom>
        </p:spPr>
      </p:pic>
      <p:pic>
        <p:nvPicPr>
          <p:cNvPr id="6" name="Picture 5">
            <a:extLst>
              <a:ext uri="{FF2B5EF4-FFF2-40B4-BE49-F238E27FC236}">
                <a16:creationId xmlns:a16="http://schemas.microsoft.com/office/drawing/2014/main" id="{A53962EE-C2DC-4B9B-A0EC-F7C621A28EE1}"/>
              </a:ext>
            </a:extLst>
          </p:cNvPr>
          <p:cNvPicPr>
            <a:picLocks noChangeAspect="1"/>
          </p:cNvPicPr>
          <p:nvPr/>
        </p:nvPicPr>
        <p:blipFill>
          <a:blip r:embed="rId4"/>
          <a:stretch>
            <a:fillRect/>
          </a:stretch>
        </p:blipFill>
        <p:spPr>
          <a:xfrm rot="10800000">
            <a:off x="2134109" y="1887083"/>
            <a:ext cx="6637931" cy="5111207"/>
          </a:xfrm>
          <a:prstGeom prst="rect">
            <a:avLst/>
          </a:prstGeom>
          <a:effectLst>
            <a:softEdge rad="228600"/>
          </a:effectLst>
        </p:spPr>
      </p:pic>
      <p:pic>
        <p:nvPicPr>
          <p:cNvPr id="19" name="Picture 18">
            <a:extLst>
              <a:ext uri="{FF2B5EF4-FFF2-40B4-BE49-F238E27FC236}">
                <a16:creationId xmlns:a16="http://schemas.microsoft.com/office/drawing/2014/main" id="{C7FB8138-BB3A-4491-98DC-BFC99E4CA058}"/>
              </a:ext>
            </a:extLst>
          </p:cNvPr>
          <p:cNvPicPr>
            <a:picLocks noChangeAspect="1"/>
          </p:cNvPicPr>
          <p:nvPr/>
        </p:nvPicPr>
        <p:blipFill>
          <a:blip r:embed="rId5"/>
          <a:stretch>
            <a:fillRect/>
          </a:stretch>
        </p:blipFill>
        <p:spPr>
          <a:xfrm>
            <a:off x="5019504" y="1"/>
            <a:ext cx="7172497" cy="4505225"/>
          </a:xfrm>
          <a:prstGeom prst="rect">
            <a:avLst/>
          </a:prstGeom>
        </p:spPr>
      </p:pic>
      <p:sp>
        <p:nvSpPr>
          <p:cNvPr id="27" name="Freeform: Shape 26">
            <a:extLst>
              <a:ext uri="{FF2B5EF4-FFF2-40B4-BE49-F238E27FC236}">
                <a16:creationId xmlns:a16="http://schemas.microsoft.com/office/drawing/2014/main" id="{9A838DEB-D39C-4E06-8B5A-2C7A2D2E89D8}"/>
              </a:ext>
            </a:extLst>
          </p:cNvPr>
          <p:cNvSpPr/>
          <p:nvPr/>
        </p:nvSpPr>
        <p:spPr>
          <a:xfrm>
            <a:off x="0" y="2"/>
            <a:ext cx="4268219" cy="6873724"/>
          </a:xfrm>
          <a:custGeom>
            <a:avLst/>
            <a:gdLst>
              <a:gd name="connsiteX0" fmla="*/ 0 w 3201164"/>
              <a:gd name="connsiteY0" fmla="*/ 0 h 5155293"/>
              <a:gd name="connsiteX1" fmla="*/ 1835051 w 3201164"/>
              <a:gd name="connsiteY1" fmla="*/ 0 h 5155293"/>
              <a:gd name="connsiteX2" fmla="*/ 2071839 w 3201164"/>
              <a:gd name="connsiteY2" fmla="*/ 177067 h 5155293"/>
              <a:gd name="connsiteX3" fmla="*/ 3201164 w 3201164"/>
              <a:gd name="connsiteY3" fmla="*/ 2571751 h 5155293"/>
              <a:gd name="connsiteX4" fmla="*/ 1832933 w 3201164"/>
              <a:gd name="connsiteY4" fmla="*/ 5145085 h 5155293"/>
              <a:gd name="connsiteX5" fmla="*/ 1816131 w 3201164"/>
              <a:gd name="connsiteY5" fmla="*/ 5155293 h 5155293"/>
              <a:gd name="connsiteX6" fmla="*/ 0 w 3201164"/>
              <a:gd name="connsiteY6" fmla="*/ 5155293 h 515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1164" h="5155293">
                <a:moveTo>
                  <a:pt x="0" y="0"/>
                </a:moveTo>
                <a:lnTo>
                  <a:pt x="1835051" y="0"/>
                </a:lnTo>
                <a:lnTo>
                  <a:pt x="2071839" y="177067"/>
                </a:lnTo>
                <a:cubicBezTo>
                  <a:pt x="2761546" y="746264"/>
                  <a:pt x="3201164" y="1607668"/>
                  <a:pt x="3201164" y="2571751"/>
                </a:cubicBezTo>
                <a:cubicBezTo>
                  <a:pt x="3201164" y="3642954"/>
                  <a:pt x="2658426" y="4587394"/>
                  <a:pt x="1832933" y="5145085"/>
                </a:cubicBezTo>
                <a:lnTo>
                  <a:pt x="1816131" y="5155293"/>
                </a:lnTo>
                <a:lnTo>
                  <a:pt x="0" y="5155293"/>
                </a:lnTo>
                <a:close/>
              </a:path>
            </a:pathLst>
          </a:custGeom>
          <a:solidFill>
            <a:srgbClr val="0C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fontAlgn="base">
              <a:spcBef>
                <a:spcPct val="0"/>
              </a:spcBef>
              <a:spcAft>
                <a:spcPct val="0"/>
              </a:spcAft>
            </a:pPr>
            <a:endParaRPr lang="en-IN" sz="2400" dirty="0">
              <a:solidFill>
                <a:srgbClr val="005073"/>
              </a:solidFill>
              <a:latin typeface="CiscoSansTT ExtraLight"/>
            </a:endParaRPr>
          </a:p>
        </p:txBody>
      </p:sp>
      <p:sp>
        <p:nvSpPr>
          <p:cNvPr id="28" name="TextBox 27">
            <a:extLst>
              <a:ext uri="{FF2B5EF4-FFF2-40B4-BE49-F238E27FC236}">
                <a16:creationId xmlns:a16="http://schemas.microsoft.com/office/drawing/2014/main" id="{D1036FFF-7164-400A-B99D-BF51EB7E6D79}"/>
              </a:ext>
            </a:extLst>
          </p:cNvPr>
          <p:cNvSpPr txBox="1"/>
          <p:nvPr/>
        </p:nvSpPr>
        <p:spPr>
          <a:xfrm>
            <a:off x="507488" y="1767007"/>
            <a:ext cx="2787851" cy="3323667"/>
          </a:xfrm>
          <a:prstGeom prst="rect">
            <a:avLst/>
          </a:prstGeom>
          <a:noFill/>
        </p:spPr>
        <p:txBody>
          <a:bodyPr wrap="square" lIns="0" tIns="0" rIns="0" bIns="0" rtlCol="0">
            <a:spAutoFit/>
          </a:bodyPr>
          <a:lstStyle/>
          <a:p>
            <a:pPr defTabSz="609585" fontAlgn="base">
              <a:spcBef>
                <a:spcPct val="0"/>
              </a:spcBef>
              <a:spcAft>
                <a:spcPts val="1600"/>
              </a:spcAft>
            </a:pPr>
            <a:r>
              <a:rPr lang="en-IN" sz="3200" dirty="0">
                <a:solidFill>
                  <a:srgbClr val="6EBE4A"/>
                </a:solidFill>
                <a:latin typeface="CiscoSansTT ExtraLight"/>
                <a:ea typeface="ＭＳ Ｐゴシック" charset="0"/>
              </a:rPr>
              <a:t>YOU are expanding to the Cloud</a:t>
            </a:r>
          </a:p>
          <a:p>
            <a:pPr defTabSz="609585" fontAlgn="base">
              <a:spcBef>
                <a:spcPct val="0"/>
              </a:spcBef>
              <a:spcAft>
                <a:spcPts val="1600"/>
              </a:spcAft>
            </a:pPr>
            <a:r>
              <a:rPr lang="en-IN" sz="2133" dirty="0">
                <a:solidFill>
                  <a:srgbClr val="00BCEB">
                    <a:lumMod val="20000"/>
                    <a:lumOff val="80000"/>
                  </a:srgbClr>
                </a:solidFill>
                <a:latin typeface="CiscoSansTT ExtraLight"/>
                <a:ea typeface="ＭＳ Ｐゴシック" charset="0"/>
              </a:rPr>
              <a:t>This expansion is driving fundamental change across every IT infrastructure domain</a:t>
            </a:r>
          </a:p>
        </p:txBody>
      </p:sp>
      <p:pic>
        <p:nvPicPr>
          <p:cNvPr id="29" name="Picture 28">
            <a:extLst>
              <a:ext uri="{FF2B5EF4-FFF2-40B4-BE49-F238E27FC236}">
                <a16:creationId xmlns:a16="http://schemas.microsoft.com/office/drawing/2014/main" id="{6BECD777-79D7-496C-BD0F-78094D9E661B}"/>
              </a:ext>
            </a:extLst>
          </p:cNvPr>
          <p:cNvPicPr>
            <a:picLocks noChangeAspect="1"/>
          </p:cNvPicPr>
          <p:nvPr/>
        </p:nvPicPr>
        <p:blipFill>
          <a:blip r:embed="rId5"/>
          <a:stretch>
            <a:fillRect/>
          </a:stretch>
        </p:blipFill>
        <p:spPr>
          <a:xfrm rot="10800000">
            <a:off x="9017000" y="3166337"/>
            <a:ext cx="4064000" cy="2552700"/>
          </a:xfrm>
          <a:prstGeom prst="rect">
            <a:avLst/>
          </a:prstGeom>
          <a:effectLst>
            <a:softEdge rad="266700"/>
          </a:effectLst>
        </p:spPr>
      </p:pic>
    </p:spTree>
    <p:extLst>
      <p:ext uri="{BB962C8B-B14F-4D97-AF65-F5344CB8AC3E}">
        <p14:creationId xmlns:p14="http://schemas.microsoft.com/office/powerpoint/2010/main" val="1087257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88B944-1DF7-4668-B873-2896A798E388}"/>
              </a:ext>
            </a:extLst>
          </p:cNvPr>
          <p:cNvPicPr>
            <a:picLocks noChangeAspect="1"/>
          </p:cNvPicPr>
          <p:nvPr/>
        </p:nvPicPr>
        <p:blipFill>
          <a:blip r:embed="rId2"/>
          <a:stretch>
            <a:fillRect/>
          </a:stretch>
        </p:blipFill>
        <p:spPr>
          <a:xfrm>
            <a:off x="1808" y="1"/>
            <a:ext cx="12188385" cy="6857999"/>
          </a:xfrm>
          <a:prstGeom prst="rect">
            <a:avLst/>
          </a:prstGeom>
        </p:spPr>
      </p:pic>
      <p:pic>
        <p:nvPicPr>
          <p:cNvPr id="9" name="Content Placeholder 8">
            <a:extLst>
              <a:ext uri="{FF2B5EF4-FFF2-40B4-BE49-F238E27FC236}">
                <a16:creationId xmlns:a16="http://schemas.microsoft.com/office/drawing/2014/main" id="{9055F764-22C1-5147-BF9C-1C73A2983946}"/>
              </a:ext>
            </a:extLst>
          </p:cNvPr>
          <p:cNvPicPr>
            <a:picLocks noGrp="1" noChangeAspect="1"/>
          </p:cNvPicPr>
          <p:nvPr>
            <p:ph idx="1"/>
          </p:nvPr>
        </p:nvPicPr>
        <p:blipFill>
          <a:blip r:embed="rId3"/>
          <a:stretch>
            <a:fillRect/>
          </a:stretch>
        </p:blipFill>
        <p:spPr/>
      </p:pic>
      <p:pic>
        <p:nvPicPr>
          <p:cNvPr id="12" name="Picture 11">
            <a:extLst>
              <a:ext uri="{FF2B5EF4-FFF2-40B4-BE49-F238E27FC236}">
                <a16:creationId xmlns:a16="http://schemas.microsoft.com/office/drawing/2014/main" id="{5C098837-1B2A-45FE-AEB7-35231FF0A9BA}"/>
              </a:ext>
            </a:extLst>
          </p:cNvPr>
          <p:cNvPicPr>
            <a:picLocks noChangeAspect="1"/>
          </p:cNvPicPr>
          <p:nvPr/>
        </p:nvPicPr>
        <p:blipFill>
          <a:blip r:embed="rId4"/>
          <a:stretch>
            <a:fillRect/>
          </a:stretch>
        </p:blipFill>
        <p:spPr>
          <a:xfrm>
            <a:off x="6096001" y="1647826"/>
            <a:ext cx="3391116" cy="6995845"/>
          </a:xfrm>
          <a:prstGeom prst="rect">
            <a:avLst/>
          </a:prstGeom>
          <a:effectLst>
            <a:outerShdw blurRad="266700" dist="165100" dir="10800000" algn="r" rotWithShape="0">
              <a:prstClr val="black">
                <a:alpha val="40000"/>
              </a:prstClr>
            </a:outerShdw>
          </a:effectLst>
        </p:spPr>
      </p:pic>
      <p:sp>
        <p:nvSpPr>
          <p:cNvPr id="8" name="Freeform: Shape 7">
            <a:extLst>
              <a:ext uri="{FF2B5EF4-FFF2-40B4-BE49-F238E27FC236}">
                <a16:creationId xmlns:a16="http://schemas.microsoft.com/office/drawing/2014/main" id="{382B7F29-0A26-447F-BD47-30EA5F79E1A7}"/>
              </a:ext>
            </a:extLst>
          </p:cNvPr>
          <p:cNvSpPr/>
          <p:nvPr/>
        </p:nvSpPr>
        <p:spPr>
          <a:xfrm>
            <a:off x="0" y="9599"/>
            <a:ext cx="4268219" cy="6873724"/>
          </a:xfrm>
          <a:custGeom>
            <a:avLst/>
            <a:gdLst>
              <a:gd name="connsiteX0" fmla="*/ 0 w 3201164"/>
              <a:gd name="connsiteY0" fmla="*/ 0 h 5155293"/>
              <a:gd name="connsiteX1" fmla="*/ 1835051 w 3201164"/>
              <a:gd name="connsiteY1" fmla="*/ 0 h 5155293"/>
              <a:gd name="connsiteX2" fmla="*/ 2071839 w 3201164"/>
              <a:gd name="connsiteY2" fmla="*/ 177067 h 5155293"/>
              <a:gd name="connsiteX3" fmla="*/ 3201164 w 3201164"/>
              <a:gd name="connsiteY3" fmla="*/ 2571751 h 5155293"/>
              <a:gd name="connsiteX4" fmla="*/ 1832933 w 3201164"/>
              <a:gd name="connsiteY4" fmla="*/ 5145085 h 5155293"/>
              <a:gd name="connsiteX5" fmla="*/ 1816131 w 3201164"/>
              <a:gd name="connsiteY5" fmla="*/ 5155293 h 5155293"/>
              <a:gd name="connsiteX6" fmla="*/ 0 w 3201164"/>
              <a:gd name="connsiteY6" fmla="*/ 5155293 h 515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1164" h="5155293">
                <a:moveTo>
                  <a:pt x="0" y="0"/>
                </a:moveTo>
                <a:lnTo>
                  <a:pt x="1835051" y="0"/>
                </a:lnTo>
                <a:lnTo>
                  <a:pt x="2071839" y="177067"/>
                </a:lnTo>
                <a:cubicBezTo>
                  <a:pt x="2761546" y="746264"/>
                  <a:pt x="3201164" y="1607668"/>
                  <a:pt x="3201164" y="2571751"/>
                </a:cubicBezTo>
                <a:cubicBezTo>
                  <a:pt x="3201164" y="3642954"/>
                  <a:pt x="2658426" y="4587394"/>
                  <a:pt x="1832933" y="5145085"/>
                </a:cubicBezTo>
                <a:lnTo>
                  <a:pt x="1816131" y="5155293"/>
                </a:lnTo>
                <a:lnTo>
                  <a:pt x="0" y="5155293"/>
                </a:lnTo>
                <a:close/>
              </a:path>
            </a:pathLst>
          </a:custGeom>
          <a:solidFill>
            <a:srgbClr val="0C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fontAlgn="base">
              <a:spcBef>
                <a:spcPct val="0"/>
              </a:spcBef>
              <a:spcAft>
                <a:spcPct val="0"/>
              </a:spcAft>
            </a:pPr>
            <a:endParaRPr lang="en-IN" sz="2400" dirty="0">
              <a:solidFill>
                <a:srgbClr val="005073"/>
              </a:solidFill>
              <a:latin typeface="CiscoSansTT ExtraLight"/>
            </a:endParaRPr>
          </a:p>
        </p:txBody>
      </p:sp>
      <p:sp>
        <p:nvSpPr>
          <p:cNvPr id="13" name="TextBox 12">
            <a:extLst>
              <a:ext uri="{FF2B5EF4-FFF2-40B4-BE49-F238E27FC236}">
                <a16:creationId xmlns:a16="http://schemas.microsoft.com/office/drawing/2014/main" id="{19C0838A-5F62-4519-A4C5-7E5927736C4F}"/>
              </a:ext>
            </a:extLst>
          </p:cNvPr>
          <p:cNvSpPr txBox="1"/>
          <p:nvPr/>
        </p:nvSpPr>
        <p:spPr>
          <a:xfrm>
            <a:off x="374095" y="1699899"/>
            <a:ext cx="3632726" cy="1384995"/>
          </a:xfrm>
          <a:prstGeom prst="rect">
            <a:avLst/>
          </a:prstGeom>
          <a:noFill/>
        </p:spPr>
        <p:txBody>
          <a:bodyPr wrap="none" rtlCol="0">
            <a:spAutoFit/>
          </a:bodyPr>
          <a:lstStyle/>
          <a:p>
            <a:pPr defTabSz="609585" fontAlgn="base">
              <a:spcBef>
                <a:spcPct val="0"/>
              </a:spcBef>
              <a:spcAft>
                <a:spcPct val="0"/>
              </a:spcAft>
              <a:defRPr/>
            </a:pPr>
            <a:r>
              <a:rPr lang="en-US" sz="2800" dirty="0">
                <a:solidFill>
                  <a:srgbClr val="FBAB18"/>
                </a:solidFill>
                <a:latin typeface="CiscoSansTT ExtraLight"/>
                <a:ea typeface="ＭＳ Ｐゴシック" charset="0"/>
              </a:rPr>
              <a:t>YOU are building</a:t>
            </a:r>
            <a:br>
              <a:rPr lang="en-US" sz="2800" dirty="0">
                <a:solidFill>
                  <a:srgbClr val="FBAB18"/>
                </a:solidFill>
                <a:latin typeface="CiscoSansTT ExtraLight"/>
                <a:ea typeface="ＭＳ Ｐゴシック" charset="0"/>
              </a:rPr>
            </a:br>
            <a:r>
              <a:rPr lang="en-US" sz="2800" dirty="0">
                <a:solidFill>
                  <a:srgbClr val="FBAB18"/>
                </a:solidFill>
                <a:latin typeface="CiscoSansTT ExtraLight"/>
                <a:ea typeface="ＭＳ Ｐゴシック" charset="0"/>
              </a:rPr>
              <a:t>the next generation</a:t>
            </a:r>
            <a:br>
              <a:rPr lang="en-US" sz="2800" dirty="0">
                <a:solidFill>
                  <a:srgbClr val="FBAB18"/>
                </a:solidFill>
                <a:latin typeface="CiscoSansTT ExtraLight"/>
                <a:ea typeface="ＭＳ Ｐゴシック" charset="0"/>
              </a:rPr>
            </a:br>
            <a:r>
              <a:rPr lang="en-US" sz="2800" dirty="0">
                <a:solidFill>
                  <a:srgbClr val="FBAB18"/>
                </a:solidFill>
                <a:latin typeface="CiscoSansTT ExtraLight"/>
                <a:ea typeface="ＭＳ Ｐゴシック" charset="0"/>
              </a:rPr>
              <a:t>of digital experiences</a:t>
            </a:r>
          </a:p>
        </p:txBody>
      </p:sp>
      <p:sp>
        <p:nvSpPr>
          <p:cNvPr id="14" name="TextBox 13">
            <a:extLst>
              <a:ext uri="{FF2B5EF4-FFF2-40B4-BE49-F238E27FC236}">
                <a16:creationId xmlns:a16="http://schemas.microsoft.com/office/drawing/2014/main" id="{A37B9EBA-EF40-469C-96C9-E0ACBBB80130}"/>
              </a:ext>
            </a:extLst>
          </p:cNvPr>
          <p:cNvSpPr txBox="1"/>
          <p:nvPr/>
        </p:nvSpPr>
        <p:spPr>
          <a:xfrm>
            <a:off x="374096" y="3446461"/>
            <a:ext cx="3334567" cy="1015663"/>
          </a:xfrm>
          <a:prstGeom prst="rect">
            <a:avLst/>
          </a:prstGeom>
          <a:noFill/>
        </p:spPr>
        <p:txBody>
          <a:bodyPr wrap="none" rtlCol="0">
            <a:spAutoFit/>
          </a:bodyPr>
          <a:lstStyle/>
          <a:p>
            <a:pPr defTabSz="609585" fontAlgn="base">
              <a:spcBef>
                <a:spcPct val="0"/>
              </a:spcBef>
              <a:spcAft>
                <a:spcPct val="0"/>
              </a:spcAft>
              <a:defRPr/>
            </a:pPr>
            <a:r>
              <a:rPr lang="en-US" sz="2000" dirty="0">
                <a:solidFill>
                  <a:srgbClr val="FFFFFF"/>
                </a:solidFill>
                <a:latin typeface="CiscoSansTT ExtraLight"/>
                <a:ea typeface="ＭＳ Ｐゴシック" charset="0"/>
              </a:rPr>
              <a:t>Applications anywhere, any</a:t>
            </a:r>
            <a:br>
              <a:rPr lang="en-US" sz="2000" dirty="0">
                <a:solidFill>
                  <a:srgbClr val="FFFFFF"/>
                </a:solidFill>
                <a:latin typeface="CiscoSansTT ExtraLight"/>
                <a:ea typeface="ＭＳ Ｐゴシック" charset="0"/>
              </a:rPr>
            </a:br>
            <a:r>
              <a:rPr lang="en-US" sz="2000" dirty="0">
                <a:solidFill>
                  <a:srgbClr val="FFFFFF"/>
                </a:solidFill>
                <a:latin typeface="CiscoSansTT ExtraLight"/>
                <a:ea typeface="ＭＳ Ｐゴシック" charset="0"/>
              </a:rPr>
              <a:t>time with secure access to</a:t>
            </a:r>
            <a:br>
              <a:rPr lang="en-US" sz="2000" dirty="0">
                <a:solidFill>
                  <a:srgbClr val="FFFFFF"/>
                </a:solidFill>
                <a:latin typeface="CiscoSansTT ExtraLight"/>
                <a:ea typeface="ＭＳ Ｐゴシック" charset="0"/>
              </a:rPr>
            </a:br>
            <a:r>
              <a:rPr lang="en-US" sz="2000" dirty="0">
                <a:solidFill>
                  <a:srgbClr val="FFFFFF"/>
                </a:solidFill>
                <a:latin typeface="CiscoSansTT ExtraLight"/>
                <a:ea typeface="ＭＳ Ｐゴシック" charset="0"/>
              </a:rPr>
              <a:t>any information</a:t>
            </a:r>
          </a:p>
        </p:txBody>
      </p:sp>
    </p:spTree>
    <p:extLst>
      <p:ext uri="{BB962C8B-B14F-4D97-AF65-F5344CB8AC3E}">
        <p14:creationId xmlns:p14="http://schemas.microsoft.com/office/powerpoint/2010/main" val="3759877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88B944-1DF7-4668-B873-2896A798E388}"/>
              </a:ext>
            </a:extLst>
          </p:cNvPr>
          <p:cNvPicPr>
            <a:picLocks noChangeAspect="1"/>
          </p:cNvPicPr>
          <p:nvPr/>
        </p:nvPicPr>
        <p:blipFill>
          <a:blip r:embed="rId2"/>
          <a:stretch>
            <a:fillRect/>
          </a:stretch>
        </p:blipFill>
        <p:spPr>
          <a:xfrm>
            <a:off x="1809" y="0"/>
            <a:ext cx="12188383" cy="6857997"/>
          </a:xfrm>
          <a:prstGeom prst="rect">
            <a:avLst/>
          </a:prstGeom>
        </p:spPr>
      </p:pic>
      <p:pic>
        <p:nvPicPr>
          <p:cNvPr id="9" name="Content Placeholder 8">
            <a:extLst>
              <a:ext uri="{FF2B5EF4-FFF2-40B4-BE49-F238E27FC236}">
                <a16:creationId xmlns:a16="http://schemas.microsoft.com/office/drawing/2014/main" id="{9055F764-22C1-5147-BF9C-1C73A2983946}"/>
              </a:ext>
            </a:extLst>
          </p:cNvPr>
          <p:cNvPicPr>
            <a:picLocks noGrp="1" noChangeAspect="1"/>
          </p:cNvPicPr>
          <p:nvPr>
            <p:ph idx="1"/>
          </p:nvPr>
        </p:nvPicPr>
        <p:blipFill>
          <a:blip r:embed="rId3"/>
          <a:stretch>
            <a:fillRect/>
          </a:stretch>
        </p:blipFill>
        <p:spPr/>
      </p:pic>
      <p:grpSp>
        <p:nvGrpSpPr>
          <p:cNvPr id="2" name="Group 1">
            <a:extLst>
              <a:ext uri="{FF2B5EF4-FFF2-40B4-BE49-F238E27FC236}">
                <a16:creationId xmlns:a16="http://schemas.microsoft.com/office/drawing/2014/main" id="{B9D49FA3-9E74-49C6-AFF1-0B35D2022C94}"/>
              </a:ext>
            </a:extLst>
          </p:cNvPr>
          <p:cNvGrpSpPr/>
          <p:nvPr/>
        </p:nvGrpSpPr>
        <p:grpSpPr>
          <a:xfrm>
            <a:off x="9312274" y="3211066"/>
            <a:ext cx="2632076" cy="490985"/>
            <a:chOff x="6984205" y="2408301"/>
            <a:chExt cx="1974057" cy="368239"/>
          </a:xfrm>
          <a:solidFill>
            <a:srgbClr val="FBAB18"/>
          </a:solidFill>
        </p:grpSpPr>
        <p:sp>
          <p:nvSpPr>
            <p:cNvPr id="26" name="Rectangle: Top Corners Rounded 25">
              <a:extLst>
                <a:ext uri="{FF2B5EF4-FFF2-40B4-BE49-F238E27FC236}">
                  <a16:creationId xmlns:a16="http://schemas.microsoft.com/office/drawing/2014/main" id="{7597E87F-4F97-42A3-96D0-769F0074D6F7}"/>
                </a:ext>
              </a:extLst>
            </p:cNvPr>
            <p:cNvSpPr/>
            <p:nvPr/>
          </p:nvSpPr>
          <p:spPr>
            <a:xfrm rot="5400000">
              <a:off x="7787114" y="1605392"/>
              <a:ext cx="368239" cy="1974057"/>
            </a:xfrm>
            <a:prstGeom prst="round2SameRect">
              <a:avLst>
                <a:gd name="adj1" fmla="val 50000"/>
                <a:gd name="adj2"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fontAlgn="base">
                <a:spcBef>
                  <a:spcPct val="0"/>
                </a:spcBef>
                <a:spcAft>
                  <a:spcPct val="0"/>
                </a:spcAft>
                <a:defRPr/>
              </a:pPr>
              <a:endParaRPr lang="en-US" sz="2400" dirty="0">
                <a:solidFill>
                  <a:srgbClr val="005073"/>
                </a:solidFill>
                <a:latin typeface="CiscoSansTT ExtraLight"/>
              </a:endParaRPr>
            </a:p>
          </p:txBody>
        </p:sp>
        <p:sp>
          <p:nvSpPr>
            <p:cNvPr id="27" name="TextBox 26">
              <a:extLst>
                <a:ext uri="{FF2B5EF4-FFF2-40B4-BE49-F238E27FC236}">
                  <a16:creationId xmlns:a16="http://schemas.microsoft.com/office/drawing/2014/main" id="{B109EBFC-81B5-4975-B1C2-B8DA682A0910}"/>
                </a:ext>
              </a:extLst>
            </p:cNvPr>
            <p:cNvSpPr txBox="1"/>
            <p:nvPr/>
          </p:nvSpPr>
          <p:spPr>
            <a:xfrm>
              <a:off x="7341327" y="2484674"/>
              <a:ext cx="1316456" cy="215492"/>
            </a:xfrm>
            <a:prstGeom prst="rect">
              <a:avLst/>
            </a:prstGeom>
            <a:grpFill/>
          </p:spPr>
          <p:txBody>
            <a:bodyPr wrap="square" lIns="0" tIns="0" rIns="0" bIns="0" rtlCol="0" anchor="ctr">
              <a:spAutoFit/>
            </a:bodyPr>
            <a:lstStyle/>
            <a:p>
              <a:pPr algn="r" defTabSz="609585" fontAlgn="base">
                <a:spcBef>
                  <a:spcPct val="0"/>
                </a:spcBef>
                <a:spcAft>
                  <a:spcPct val="0"/>
                </a:spcAft>
                <a:defRPr/>
              </a:pPr>
              <a:r>
                <a:rPr lang="en-US" sz="1867" b="1" i="1" dirty="0">
                  <a:solidFill>
                    <a:srgbClr val="005073">
                      <a:lumMod val="75000"/>
                    </a:srgbClr>
                  </a:solidFill>
                  <a:latin typeface="Arial" panose="020B0604020202020204" pitchFamily="34" charset="0"/>
                  <a:ea typeface="ＭＳ Ｐゴシック" charset="0"/>
                  <a:cs typeface="Arial" panose="020B0604020202020204" pitchFamily="34" charset="0"/>
                </a:rPr>
                <a:t>APPLICATIONS</a:t>
              </a:r>
            </a:p>
          </p:txBody>
        </p:sp>
      </p:grpSp>
      <p:grpSp>
        <p:nvGrpSpPr>
          <p:cNvPr id="16" name="Group 15">
            <a:extLst>
              <a:ext uri="{FF2B5EF4-FFF2-40B4-BE49-F238E27FC236}">
                <a16:creationId xmlns:a16="http://schemas.microsoft.com/office/drawing/2014/main" id="{717E5C9A-B292-4A5F-B426-52F6E395B84A}"/>
              </a:ext>
            </a:extLst>
          </p:cNvPr>
          <p:cNvGrpSpPr/>
          <p:nvPr/>
        </p:nvGrpSpPr>
        <p:grpSpPr>
          <a:xfrm>
            <a:off x="4751389" y="3689352"/>
            <a:ext cx="2632076" cy="490985"/>
            <a:chOff x="3563541" y="2767016"/>
            <a:chExt cx="1974057" cy="368239"/>
          </a:xfrm>
        </p:grpSpPr>
        <p:sp>
          <p:nvSpPr>
            <p:cNvPr id="24" name="Rectangle: Top Corners Rounded 23">
              <a:extLst>
                <a:ext uri="{FF2B5EF4-FFF2-40B4-BE49-F238E27FC236}">
                  <a16:creationId xmlns:a16="http://schemas.microsoft.com/office/drawing/2014/main" id="{4A204F80-AC14-441B-B493-20E70E0D226B}"/>
                </a:ext>
              </a:extLst>
            </p:cNvPr>
            <p:cNvSpPr/>
            <p:nvPr/>
          </p:nvSpPr>
          <p:spPr>
            <a:xfrm rot="16200000">
              <a:off x="4366450" y="1964107"/>
              <a:ext cx="368239" cy="1974057"/>
            </a:xfrm>
            <a:prstGeom prst="round2SameRect">
              <a:avLst>
                <a:gd name="adj1" fmla="val 50000"/>
                <a:gd name="adj2" fmla="val 0"/>
              </a:avLst>
            </a:prstGeom>
            <a:solidFill>
              <a:srgbClr val="00BCEB"/>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fontAlgn="base">
                <a:spcBef>
                  <a:spcPct val="0"/>
                </a:spcBef>
                <a:spcAft>
                  <a:spcPct val="0"/>
                </a:spcAft>
                <a:defRPr/>
              </a:pPr>
              <a:endParaRPr lang="en-US" sz="2400" dirty="0">
                <a:solidFill>
                  <a:srgbClr val="005073"/>
                </a:solidFill>
                <a:latin typeface="CiscoSansTT ExtraLight"/>
              </a:endParaRPr>
            </a:p>
          </p:txBody>
        </p:sp>
        <p:sp>
          <p:nvSpPr>
            <p:cNvPr id="25" name="TextBox 24">
              <a:extLst>
                <a:ext uri="{FF2B5EF4-FFF2-40B4-BE49-F238E27FC236}">
                  <a16:creationId xmlns:a16="http://schemas.microsoft.com/office/drawing/2014/main" id="{3B1EF864-3A8A-44A1-B34D-367852152DA7}"/>
                </a:ext>
              </a:extLst>
            </p:cNvPr>
            <p:cNvSpPr txBox="1"/>
            <p:nvPr/>
          </p:nvSpPr>
          <p:spPr>
            <a:xfrm>
              <a:off x="3714368" y="2854520"/>
              <a:ext cx="655425" cy="215492"/>
            </a:xfrm>
            <a:prstGeom prst="rect">
              <a:avLst/>
            </a:prstGeom>
            <a:noFill/>
          </p:spPr>
          <p:txBody>
            <a:bodyPr wrap="square" lIns="0" tIns="0" rIns="0" bIns="0" rtlCol="0" anchor="ctr">
              <a:spAutoFit/>
            </a:bodyPr>
            <a:lstStyle/>
            <a:p>
              <a:pPr defTabSz="609585" fontAlgn="base">
                <a:spcBef>
                  <a:spcPct val="0"/>
                </a:spcBef>
                <a:spcAft>
                  <a:spcPct val="0"/>
                </a:spcAft>
                <a:defRPr/>
              </a:pPr>
              <a:r>
                <a:rPr lang="en-US" sz="1867" b="1" i="1" dirty="0">
                  <a:solidFill>
                    <a:srgbClr val="005073">
                      <a:lumMod val="75000"/>
                    </a:srgbClr>
                  </a:solidFill>
                  <a:latin typeface="Arial" panose="020B0604020202020204" pitchFamily="34" charset="0"/>
                  <a:ea typeface="ＭＳ Ｐゴシック" charset="0"/>
                  <a:cs typeface="Arial" panose="020B0604020202020204" pitchFamily="34" charset="0"/>
                </a:rPr>
                <a:t>USERS</a:t>
              </a:r>
            </a:p>
          </p:txBody>
        </p:sp>
      </p:grpSp>
      <p:grpSp>
        <p:nvGrpSpPr>
          <p:cNvPr id="3" name="Group 2">
            <a:extLst>
              <a:ext uri="{FF2B5EF4-FFF2-40B4-BE49-F238E27FC236}">
                <a16:creationId xmlns:a16="http://schemas.microsoft.com/office/drawing/2014/main" id="{681CE238-12D1-46F8-86AF-10572D8C1F52}"/>
              </a:ext>
            </a:extLst>
          </p:cNvPr>
          <p:cNvGrpSpPr/>
          <p:nvPr/>
        </p:nvGrpSpPr>
        <p:grpSpPr>
          <a:xfrm>
            <a:off x="8283574" y="4126605"/>
            <a:ext cx="2632076" cy="490985"/>
            <a:chOff x="6212680" y="3094956"/>
            <a:chExt cx="1974057" cy="368239"/>
          </a:xfrm>
        </p:grpSpPr>
        <p:sp>
          <p:nvSpPr>
            <p:cNvPr id="22" name="Rectangle: Top Corners Rounded 21">
              <a:extLst>
                <a:ext uri="{FF2B5EF4-FFF2-40B4-BE49-F238E27FC236}">
                  <a16:creationId xmlns:a16="http://schemas.microsoft.com/office/drawing/2014/main" id="{ADC48095-0F2D-40C1-A936-6ABFBE885758}"/>
                </a:ext>
              </a:extLst>
            </p:cNvPr>
            <p:cNvSpPr/>
            <p:nvPr/>
          </p:nvSpPr>
          <p:spPr>
            <a:xfrm rot="5400000">
              <a:off x="7015589" y="2292047"/>
              <a:ext cx="368239" cy="1974057"/>
            </a:xfrm>
            <a:prstGeom prst="round2SameRect">
              <a:avLst>
                <a:gd name="adj1" fmla="val 50000"/>
                <a:gd name="adj2" fmla="val 0"/>
              </a:avLst>
            </a:prstGeom>
            <a:solidFill>
              <a:srgbClr val="EF7B76"/>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fontAlgn="base">
                <a:spcBef>
                  <a:spcPct val="0"/>
                </a:spcBef>
                <a:spcAft>
                  <a:spcPct val="0"/>
                </a:spcAft>
                <a:defRPr/>
              </a:pPr>
              <a:endParaRPr lang="en-US" sz="2400" dirty="0">
                <a:solidFill>
                  <a:srgbClr val="005073"/>
                </a:solidFill>
                <a:latin typeface="CiscoSansTT ExtraLight"/>
              </a:endParaRPr>
            </a:p>
          </p:txBody>
        </p:sp>
        <p:sp>
          <p:nvSpPr>
            <p:cNvPr id="23" name="TextBox 22">
              <a:extLst>
                <a:ext uri="{FF2B5EF4-FFF2-40B4-BE49-F238E27FC236}">
                  <a16:creationId xmlns:a16="http://schemas.microsoft.com/office/drawing/2014/main" id="{CCE436B6-5ACF-425F-B7F6-A97D37E6E537}"/>
                </a:ext>
              </a:extLst>
            </p:cNvPr>
            <p:cNvSpPr txBox="1"/>
            <p:nvPr/>
          </p:nvSpPr>
          <p:spPr>
            <a:xfrm>
              <a:off x="7367138" y="3173711"/>
              <a:ext cx="480537" cy="215492"/>
            </a:xfrm>
            <a:prstGeom prst="rect">
              <a:avLst/>
            </a:prstGeom>
            <a:noFill/>
          </p:spPr>
          <p:txBody>
            <a:bodyPr wrap="square" lIns="0" tIns="0" rIns="0" bIns="0" rtlCol="0" anchor="ctr">
              <a:spAutoFit/>
            </a:bodyPr>
            <a:lstStyle/>
            <a:p>
              <a:pPr algn="r" defTabSz="609585" fontAlgn="base">
                <a:spcBef>
                  <a:spcPct val="0"/>
                </a:spcBef>
                <a:spcAft>
                  <a:spcPct val="0"/>
                </a:spcAft>
                <a:defRPr/>
              </a:pPr>
              <a:r>
                <a:rPr lang="en-US" sz="1867" b="1" i="1" dirty="0">
                  <a:solidFill>
                    <a:srgbClr val="005073">
                      <a:lumMod val="75000"/>
                    </a:srgbClr>
                  </a:solidFill>
                  <a:latin typeface="Arial" panose="020B0604020202020204" pitchFamily="34" charset="0"/>
                  <a:ea typeface="ＭＳ Ｐゴシック" charset="0"/>
                  <a:cs typeface="Arial" panose="020B0604020202020204" pitchFamily="34" charset="0"/>
                </a:rPr>
                <a:t>DATA</a:t>
              </a:r>
            </a:p>
          </p:txBody>
        </p:sp>
      </p:grpSp>
      <p:grpSp>
        <p:nvGrpSpPr>
          <p:cNvPr id="19" name="Group 18">
            <a:extLst>
              <a:ext uri="{FF2B5EF4-FFF2-40B4-BE49-F238E27FC236}">
                <a16:creationId xmlns:a16="http://schemas.microsoft.com/office/drawing/2014/main" id="{2AD8A769-05D0-4749-BAF7-7F73EA31D013}"/>
              </a:ext>
            </a:extLst>
          </p:cNvPr>
          <p:cNvGrpSpPr/>
          <p:nvPr/>
        </p:nvGrpSpPr>
        <p:grpSpPr>
          <a:xfrm>
            <a:off x="4487861" y="4563535"/>
            <a:ext cx="2632076" cy="490985"/>
            <a:chOff x="3365895" y="3422654"/>
            <a:chExt cx="1974057" cy="368239"/>
          </a:xfrm>
        </p:grpSpPr>
        <p:sp>
          <p:nvSpPr>
            <p:cNvPr id="20" name="Rectangle: Top Corners Rounded 19">
              <a:extLst>
                <a:ext uri="{FF2B5EF4-FFF2-40B4-BE49-F238E27FC236}">
                  <a16:creationId xmlns:a16="http://schemas.microsoft.com/office/drawing/2014/main" id="{A6462191-07F4-4098-895F-D984900EC897}"/>
                </a:ext>
              </a:extLst>
            </p:cNvPr>
            <p:cNvSpPr/>
            <p:nvPr/>
          </p:nvSpPr>
          <p:spPr>
            <a:xfrm rot="16200000">
              <a:off x="4168804" y="2619745"/>
              <a:ext cx="368239" cy="1974057"/>
            </a:xfrm>
            <a:prstGeom prst="round2SameRect">
              <a:avLst>
                <a:gd name="adj1" fmla="val 50000"/>
                <a:gd name="adj2" fmla="val 0"/>
              </a:avLst>
            </a:prstGeom>
            <a:solidFill>
              <a:schemeClr val="accent6"/>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fontAlgn="base">
                <a:spcBef>
                  <a:spcPct val="0"/>
                </a:spcBef>
                <a:spcAft>
                  <a:spcPct val="0"/>
                </a:spcAft>
                <a:defRPr/>
              </a:pPr>
              <a:endParaRPr lang="en-US" sz="2400" dirty="0">
                <a:solidFill>
                  <a:srgbClr val="005073"/>
                </a:solidFill>
                <a:latin typeface="CiscoSansTT ExtraLight"/>
              </a:endParaRPr>
            </a:p>
          </p:txBody>
        </p:sp>
        <p:sp>
          <p:nvSpPr>
            <p:cNvPr id="21" name="TextBox 20">
              <a:extLst>
                <a:ext uri="{FF2B5EF4-FFF2-40B4-BE49-F238E27FC236}">
                  <a16:creationId xmlns:a16="http://schemas.microsoft.com/office/drawing/2014/main" id="{B8642E46-F850-4070-A2D0-366DEDF44E0C}"/>
                </a:ext>
              </a:extLst>
            </p:cNvPr>
            <p:cNvSpPr txBox="1"/>
            <p:nvPr/>
          </p:nvSpPr>
          <p:spPr>
            <a:xfrm>
              <a:off x="3572582" y="3498252"/>
              <a:ext cx="815718" cy="215492"/>
            </a:xfrm>
            <a:prstGeom prst="rect">
              <a:avLst/>
            </a:prstGeom>
            <a:noFill/>
          </p:spPr>
          <p:txBody>
            <a:bodyPr wrap="square" lIns="0" tIns="0" rIns="0" bIns="0" rtlCol="0" anchor="ctr">
              <a:spAutoFit/>
            </a:bodyPr>
            <a:lstStyle/>
            <a:p>
              <a:pPr defTabSz="609585" fontAlgn="base">
                <a:spcBef>
                  <a:spcPct val="0"/>
                </a:spcBef>
                <a:spcAft>
                  <a:spcPct val="0"/>
                </a:spcAft>
                <a:defRPr/>
              </a:pPr>
              <a:r>
                <a:rPr lang="en-US" sz="1867" b="1" i="1" dirty="0">
                  <a:solidFill>
                    <a:srgbClr val="005073">
                      <a:lumMod val="75000"/>
                    </a:srgbClr>
                  </a:solidFill>
                  <a:latin typeface="Arial" panose="020B0604020202020204" pitchFamily="34" charset="0"/>
                  <a:ea typeface="ＭＳ Ｐゴシック" charset="0"/>
                  <a:cs typeface="Arial" panose="020B0604020202020204" pitchFamily="34" charset="0"/>
                </a:rPr>
                <a:t>DEVICES</a:t>
              </a:r>
            </a:p>
          </p:txBody>
        </p:sp>
      </p:grpSp>
      <p:pic>
        <p:nvPicPr>
          <p:cNvPr id="12" name="Picture 11">
            <a:extLst>
              <a:ext uri="{FF2B5EF4-FFF2-40B4-BE49-F238E27FC236}">
                <a16:creationId xmlns:a16="http://schemas.microsoft.com/office/drawing/2014/main" id="{EB9EA239-6CEB-4B81-AACB-879557C2120B}"/>
              </a:ext>
            </a:extLst>
          </p:cNvPr>
          <p:cNvPicPr>
            <a:picLocks noChangeAspect="1"/>
          </p:cNvPicPr>
          <p:nvPr/>
        </p:nvPicPr>
        <p:blipFill>
          <a:blip r:embed="rId4"/>
          <a:stretch>
            <a:fillRect/>
          </a:stretch>
        </p:blipFill>
        <p:spPr>
          <a:xfrm>
            <a:off x="6096001" y="1647825"/>
            <a:ext cx="3386156" cy="6858000"/>
          </a:xfrm>
          <a:prstGeom prst="rect">
            <a:avLst/>
          </a:prstGeom>
          <a:effectLst>
            <a:outerShdw blurRad="266700" dist="165100" dir="10800000" algn="r" rotWithShape="0">
              <a:prstClr val="black">
                <a:alpha val="40000"/>
              </a:prstClr>
            </a:outerShdw>
          </a:effectLst>
        </p:spPr>
      </p:pic>
      <p:sp>
        <p:nvSpPr>
          <p:cNvPr id="28" name="TextBox 27">
            <a:extLst>
              <a:ext uri="{FF2B5EF4-FFF2-40B4-BE49-F238E27FC236}">
                <a16:creationId xmlns:a16="http://schemas.microsoft.com/office/drawing/2014/main" id="{577AA1E4-8A2E-4CAA-B6C6-BE092F549DE8}"/>
              </a:ext>
            </a:extLst>
          </p:cNvPr>
          <p:cNvSpPr txBox="1"/>
          <p:nvPr/>
        </p:nvSpPr>
        <p:spPr>
          <a:xfrm>
            <a:off x="253869" y="379591"/>
            <a:ext cx="5367175" cy="1077218"/>
          </a:xfrm>
          <a:prstGeom prst="rect">
            <a:avLst/>
          </a:prstGeom>
          <a:noFill/>
        </p:spPr>
        <p:txBody>
          <a:bodyPr wrap="none" rtlCol="0">
            <a:spAutoFit/>
          </a:bodyPr>
          <a:lstStyle/>
          <a:p>
            <a:pPr defTabSz="609585" fontAlgn="base">
              <a:spcBef>
                <a:spcPct val="0"/>
              </a:spcBef>
              <a:spcAft>
                <a:spcPct val="0"/>
              </a:spcAft>
              <a:defRPr/>
            </a:pPr>
            <a:r>
              <a:rPr lang="en-US" sz="3200" dirty="0">
                <a:solidFill>
                  <a:srgbClr val="FBAB18"/>
                </a:solidFill>
                <a:latin typeface="CiscoSansTT ExtraLight"/>
                <a:ea typeface="ＭＳ Ｐゴシック" charset="0"/>
              </a:rPr>
              <a:t>This environment is creating</a:t>
            </a:r>
            <a:br>
              <a:rPr lang="en-US" sz="3200" dirty="0">
                <a:solidFill>
                  <a:srgbClr val="FBAB18"/>
                </a:solidFill>
                <a:latin typeface="CiscoSansTT ExtraLight"/>
                <a:ea typeface="ＭＳ Ｐゴシック" charset="0"/>
              </a:rPr>
            </a:br>
            <a:r>
              <a:rPr lang="en-US" sz="3200" dirty="0">
                <a:solidFill>
                  <a:srgbClr val="FBAB18"/>
                </a:solidFill>
                <a:latin typeface="CiscoSansTT ExtraLight"/>
                <a:ea typeface="ＭＳ Ｐゴシック" charset="0"/>
              </a:rPr>
              <a:t>a new set of challenges</a:t>
            </a:r>
          </a:p>
        </p:txBody>
      </p:sp>
      <p:sp>
        <p:nvSpPr>
          <p:cNvPr id="29" name="TextBox 28">
            <a:extLst>
              <a:ext uri="{FF2B5EF4-FFF2-40B4-BE49-F238E27FC236}">
                <a16:creationId xmlns:a16="http://schemas.microsoft.com/office/drawing/2014/main" id="{3053BAA2-4E78-485C-9192-E5B6F977EEA9}"/>
              </a:ext>
            </a:extLst>
          </p:cNvPr>
          <p:cNvSpPr txBox="1"/>
          <p:nvPr/>
        </p:nvSpPr>
        <p:spPr>
          <a:xfrm>
            <a:off x="253869" y="1626871"/>
            <a:ext cx="4164039" cy="1077026"/>
          </a:xfrm>
          <a:prstGeom prst="rect">
            <a:avLst/>
          </a:prstGeom>
          <a:noFill/>
        </p:spPr>
        <p:txBody>
          <a:bodyPr wrap="square" rtlCol="0">
            <a:spAutoFit/>
          </a:bodyPr>
          <a:lstStyle/>
          <a:p>
            <a:pPr defTabSz="609585" fontAlgn="base">
              <a:spcBef>
                <a:spcPct val="0"/>
              </a:spcBef>
              <a:spcAft>
                <a:spcPct val="0"/>
              </a:spcAft>
              <a:defRPr/>
            </a:pPr>
            <a:r>
              <a:rPr lang="en-US" sz="2133" dirty="0">
                <a:solidFill>
                  <a:srgbClr val="FFFFFF"/>
                </a:solidFill>
                <a:latin typeface="CiscoSansTT ExtraLight"/>
                <a:ea typeface="ＭＳ Ｐゴシック" charset="0"/>
              </a:rPr>
              <a:t>YOU are required to manage</a:t>
            </a:r>
            <a:br>
              <a:rPr lang="en-US" sz="2133" dirty="0">
                <a:solidFill>
                  <a:srgbClr val="FFFFFF"/>
                </a:solidFill>
                <a:latin typeface="CiscoSansTT ExtraLight"/>
                <a:ea typeface="ＭＳ Ｐゴシック" charset="0"/>
              </a:rPr>
            </a:br>
            <a:r>
              <a:rPr lang="en-US" sz="2133" dirty="0">
                <a:solidFill>
                  <a:srgbClr val="FFFFFF"/>
                </a:solidFill>
                <a:latin typeface="CiscoSansTT ExtraLight"/>
                <a:ea typeface="ＭＳ Ｐゴシック" charset="0"/>
              </a:rPr>
              <a:t>a set of variables that are changing constantly</a:t>
            </a:r>
          </a:p>
        </p:txBody>
      </p:sp>
    </p:spTree>
    <p:extLst>
      <p:ext uri="{BB962C8B-B14F-4D97-AF65-F5344CB8AC3E}">
        <p14:creationId xmlns:p14="http://schemas.microsoft.com/office/powerpoint/2010/main" val="212026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right)">
                                      <p:cBhvr>
                                        <p:cTn id="11" dur="500"/>
                                        <p:tgtEl>
                                          <p:spTgt spid="1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5869423" cy="6858001"/>
          </a:xfrm>
          <a:prstGeom prst="rect">
            <a:avLst/>
          </a:prstGeom>
          <a:solidFill>
            <a:srgbClr val="0C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160" rtl="0" fontAlgn="base">
              <a:spcBef>
                <a:spcPct val="0"/>
              </a:spcBef>
              <a:spcAft>
                <a:spcPct val="0"/>
              </a:spcAft>
              <a:defRPr kern="1200">
                <a:solidFill>
                  <a:schemeClr val="lt1"/>
                </a:solidFill>
                <a:latin typeface="+mn-lt"/>
                <a:ea typeface="+mn-ea"/>
                <a:cs typeface="+mn-cs"/>
              </a:defRPr>
            </a:lvl1pPr>
            <a:lvl2pPr marL="457160" algn="l" defTabSz="457160" rtl="0" fontAlgn="base">
              <a:spcBef>
                <a:spcPct val="0"/>
              </a:spcBef>
              <a:spcAft>
                <a:spcPct val="0"/>
              </a:spcAft>
              <a:defRPr kern="1200">
                <a:solidFill>
                  <a:schemeClr val="lt1"/>
                </a:solidFill>
                <a:latin typeface="+mn-lt"/>
                <a:ea typeface="+mn-ea"/>
                <a:cs typeface="+mn-cs"/>
              </a:defRPr>
            </a:lvl2pPr>
            <a:lvl3pPr marL="914320" algn="l" defTabSz="457160" rtl="0" fontAlgn="base">
              <a:spcBef>
                <a:spcPct val="0"/>
              </a:spcBef>
              <a:spcAft>
                <a:spcPct val="0"/>
              </a:spcAft>
              <a:defRPr kern="1200">
                <a:solidFill>
                  <a:schemeClr val="lt1"/>
                </a:solidFill>
                <a:latin typeface="+mn-lt"/>
                <a:ea typeface="+mn-ea"/>
                <a:cs typeface="+mn-cs"/>
              </a:defRPr>
            </a:lvl3pPr>
            <a:lvl4pPr marL="1371480" algn="l" defTabSz="457160" rtl="0" fontAlgn="base">
              <a:spcBef>
                <a:spcPct val="0"/>
              </a:spcBef>
              <a:spcAft>
                <a:spcPct val="0"/>
              </a:spcAft>
              <a:defRPr kern="1200">
                <a:solidFill>
                  <a:schemeClr val="lt1"/>
                </a:solidFill>
                <a:latin typeface="+mn-lt"/>
                <a:ea typeface="+mn-ea"/>
                <a:cs typeface="+mn-cs"/>
              </a:defRPr>
            </a:lvl4pPr>
            <a:lvl5pPr marL="1828640" algn="l" defTabSz="457160" rtl="0" fontAlgn="base">
              <a:spcBef>
                <a:spcPct val="0"/>
              </a:spcBef>
              <a:spcAft>
                <a:spcPct val="0"/>
              </a:spcAft>
              <a:defRPr kern="1200">
                <a:solidFill>
                  <a:schemeClr val="lt1"/>
                </a:solidFill>
                <a:latin typeface="+mn-lt"/>
                <a:ea typeface="+mn-ea"/>
                <a:cs typeface="+mn-cs"/>
              </a:defRPr>
            </a:lvl5pPr>
            <a:lvl6pPr marL="2285800" algn="l" defTabSz="457160" rtl="0" eaLnBrk="1" latinLnBrk="0" hangingPunct="1">
              <a:defRPr kern="1200">
                <a:solidFill>
                  <a:schemeClr val="lt1"/>
                </a:solidFill>
                <a:latin typeface="+mn-lt"/>
                <a:ea typeface="+mn-ea"/>
                <a:cs typeface="+mn-cs"/>
              </a:defRPr>
            </a:lvl6pPr>
            <a:lvl7pPr marL="2742960" algn="l" defTabSz="457160" rtl="0" eaLnBrk="1" latinLnBrk="0" hangingPunct="1">
              <a:defRPr kern="1200">
                <a:solidFill>
                  <a:schemeClr val="lt1"/>
                </a:solidFill>
                <a:latin typeface="+mn-lt"/>
                <a:ea typeface="+mn-ea"/>
                <a:cs typeface="+mn-cs"/>
              </a:defRPr>
            </a:lvl7pPr>
            <a:lvl8pPr marL="3200120" algn="l" defTabSz="457160" rtl="0" eaLnBrk="1" latinLnBrk="0" hangingPunct="1">
              <a:defRPr kern="1200">
                <a:solidFill>
                  <a:schemeClr val="lt1"/>
                </a:solidFill>
                <a:latin typeface="+mn-lt"/>
                <a:ea typeface="+mn-ea"/>
                <a:cs typeface="+mn-cs"/>
              </a:defRPr>
            </a:lvl8pPr>
            <a:lvl9pPr marL="3657280" algn="l" defTabSz="457160" rtl="0" eaLnBrk="1" latinLnBrk="0" hangingPunct="1">
              <a:defRPr kern="1200">
                <a:solidFill>
                  <a:schemeClr val="lt1"/>
                </a:solidFill>
                <a:latin typeface="+mn-lt"/>
                <a:ea typeface="+mn-ea"/>
                <a:cs typeface="+mn-cs"/>
              </a:defRPr>
            </a:lvl9pPr>
          </a:lstStyle>
          <a:p>
            <a:pPr algn="ctr" defTabSz="1219170" fontAlgn="auto">
              <a:spcBef>
                <a:spcPts val="0"/>
              </a:spcBef>
              <a:spcAft>
                <a:spcPts val="0"/>
              </a:spcAft>
              <a:defRPr/>
            </a:pPr>
            <a:endParaRPr lang="en-US" sz="2400" kern="0" dirty="0">
              <a:solidFill>
                <a:srgbClr val="005073"/>
              </a:solidFill>
              <a:latin typeface="CiscoSansTT ExtraLight"/>
            </a:endParaRPr>
          </a:p>
        </p:txBody>
      </p:sp>
      <p:sp>
        <p:nvSpPr>
          <p:cNvPr id="9" name="Rectangle 8">
            <a:extLst>
              <a:ext uri="{FF2B5EF4-FFF2-40B4-BE49-F238E27FC236}">
                <a16:creationId xmlns:a16="http://schemas.microsoft.com/office/drawing/2014/main" id="{A5F02464-F7B3-47EA-9C85-8933EFC2A255}"/>
              </a:ext>
            </a:extLst>
          </p:cNvPr>
          <p:cNvSpPr/>
          <p:nvPr/>
        </p:nvSpPr>
        <p:spPr>
          <a:xfrm>
            <a:off x="659614" y="1295400"/>
            <a:ext cx="4550196" cy="42672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l" defTabSz="457160" rtl="0" fontAlgn="base">
              <a:spcBef>
                <a:spcPct val="0"/>
              </a:spcBef>
              <a:spcAft>
                <a:spcPct val="0"/>
              </a:spcAft>
              <a:defRPr kern="1200">
                <a:solidFill>
                  <a:schemeClr val="lt1"/>
                </a:solidFill>
                <a:latin typeface="+mn-lt"/>
                <a:ea typeface="+mn-ea"/>
                <a:cs typeface="+mn-cs"/>
              </a:defRPr>
            </a:lvl1pPr>
            <a:lvl2pPr marL="457160" algn="l" defTabSz="457160" rtl="0" fontAlgn="base">
              <a:spcBef>
                <a:spcPct val="0"/>
              </a:spcBef>
              <a:spcAft>
                <a:spcPct val="0"/>
              </a:spcAft>
              <a:defRPr kern="1200">
                <a:solidFill>
                  <a:schemeClr val="lt1"/>
                </a:solidFill>
                <a:latin typeface="+mn-lt"/>
                <a:ea typeface="+mn-ea"/>
                <a:cs typeface="+mn-cs"/>
              </a:defRPr>
            </a:lvl2pPr>
            <a:lvl3pPr marL="914320" algn="l" defTabSz="457160" rtl="0" fontAlgn="base">
              <a:spcBef>
                <a:spcPct val="0"/>
              </a:spcBef>
              <a:spcAft>
                <a:spcPct val="0"/>
              </a:spcAft>
              <a:defRPr kern="1200">
                <a:solidFill>
                  <a:schemeClr val="lt1"/>
                </a:solidFill>
                <a:latin typeface="+mn-lt"/>
                <a:ea typeface="+mn-ea"/>
                <a:cs typeface="+mn-cs"/>
              </a:defRPr>
            </a:lvl3pPr>
            <a:lvl4pPr marL="1371480" algn="l" defTabSz="457160" rtl="0" fontAlgn="base">
              <a:spcBef>
                <a:spcPct val="0"/>
              </a:spcBef>
              <a:spcAft>
                <a:spcPct val="0"/>
              </a:spcAft>
              <a:defRPr kern="1200">
                <a:solidFill>
                  <a:schemeClr val="lt1"/>
                </a:solidFill>
                <a:latin typeface="+mn-lt"/>
                <a:ea typeface="+mn-ea"/>
                <a:cs typeface="+mn-cs"/>
              </a:defRPr>
            </a:lvl4pPr>
            <a:lvl5pPr marL="1828640" algn="l" defTabSz="457160" rtl="0" fontAlgn="base">
              <a:spcBef>
                <a:spcPct val="0"/>
              </a:spcBef>
              <a:spcAft>
                <a:spcPct val="0"/>
              </a:spcAft>
              <a:defRPr kern="1200">
                <a:solidFill>
                  <a:schemeClr val="lt1"/>
                </a:solidFill>
                <a:latin typeface="+mn-lt"/>
                <a:ea typeface="+mn-ea"/>
                <a:cs typeface="+mn-cs"/>
              </a:defRPr>
            </a:lvl5pPr>
            <a:lvl6pPr marL="2285800" algn="l" defTabSz="457160" rtl="0" eaLnBrk="1" latinLnBrk="0" hangingPunct="1">
              <a:defRPr kern="1200">
                <a:solidFill>
                  <a:schemeClr val="lt1"/>
                </a:solidFill>
                <a:latin typeface="+mn-lt"/>
                <a:ea typeface="+mn-ea"/>
                <a:cs typeface="+mn-cs"/>
              </a:defRPr>
            </a:lvl6pPr>
            <a:lvl7pPr marL="2742960" algn="l" defTabSz="457160" rtl="0" eaLnBrk="1" latinLnBrk="0" hangingPunct="1">
              <a:defRPr kern="1200">
                <a:solidFill>
                  <a:schemeClr val="lt1"/>
                </a:solidFill>
                <a:latin typeface="+mn-lt"/>
                <a:ea typeface="+mn-ea"/>
                <a:cs typeface="+mn-cs"/>
              </a:defRPr>
            </a:lvl7pPr>
            <a:lvl8pPr marL="3200120" algn="l" defTabSz="457160" rtl="0" eaLnBrk="1" latinLnBrk="0" hangingPunct="1">
              <a:defRPr kern="1200">
                <a:solidFill>
                  <a:schemeClr val="lt1"/>
                </a:solidFill>
                <a:latin typeface="+mn-lt"/>
                <a:ea typeface="+mn-ea"/>
                <a:cs typeface="+mn-cs"/>
              </a:defRPr>
            </a:lvl8pPr>
            <a:lvl9pPr marL="3657280" algn="l" defTabSz="457160" rtl="0" eaLnBrk="1" latinLnBrk="0" hangingPunct="1">
              <a:defRPr kern="1200">
                <a:solidFill>
                  <a:schemeClr val="lt1"/>
                </a:solidFill>
                <a:latin typeface="+mn-lt"/>
                <a:ea typeface="+mn-ea"/>
                <a:cs typeface="+mn-cs"/>
              </a:defRPr>
            </a:lvl9pPr>
          </a:lstStyle>
          <a:p>
            <a:pPr defTabSz="609531">
              <a:spcAft>
                <a:spcPts val="400"/>
              </a:spcAft>
            </a:pPr>
            <a:r>
              <a:rPr lang="en-US" sz="3200" dirty="0">
                <a:solidFill>
                  <a:srgbClr val="00BCEB"/>
                </a:solidFill>
                <a:latin typeface="CiscoSansTT ExtraLight"/>
              </a:rPr>
              <a:t>IT architectures must be reinvented for the realities of this next-gen</a:t>
            </a:r>
            <a:br>
              <a:rPr lang="en-US" sz="3200" dirty="0">
                <a:solidFill>
                  <a:srgbClr val="00BCEB"/>
                </a:solidFill>
                <a:latin typeface="CiscoSansTT ExtraLight"/>
              </a:rPr>
            </a:br>
            <a:r>
              <a:rPr lang="en-US" sz="3200" dirty="0">
                <a:solidFill>
                  <a:srgbClr val="00BCEB"/>
                </a:solidFill>
                <a:latin typeface="CiscoSansTT ExtraLight"/>
              </a:rPr>
              <a:t>digital world</a:t>
            </a:r>
            <a:endParaRPr lang="en-GB" sz="3200" dirty="0">
              <a:solidFill>
                <a:srgbClr val="00BCEB"/>
              </a:solidFill>
              <a:latin typeface="CiscoSansTT ExtraLight"/>
            </a:endParaRPr>
          </a:p>
          <a:p>
            <a:pPr defTabSz="609531">
              <a:spcBef>
                <a:spcPts val="800"/>
              </a:spcBef>
            </a:pPr>
            <a:r>
              <a:rPr lang="en-US" sz="2400" dirty="0">
                <a:solidFill>
                  <a:srgbClr val="FFFFFF"/>
                </a:solidFill>
                <a:latin typeface="CiscoSansTT ExtraLight"/>
              </a:rPr>
              <a:t>It must span across the new </a:t>
            </a:r>
            <a:br>
              <a:rPr lang="en-US" sz="2400" dirty="0">
                <a:solidFill>
                  <a:srgbClr val="FFFFFF"/>
                </a:solidFill>
                <a:latin typeface="CiscoSansTT ExtraLight"/>
              </a:rPr>
            </a:br>
            <a:r>
              <a:rPr lang="en-US" sz="2400" dirty="0">
                <a:solidFill>
                  <a:srgbClr val="FFFFFF"/>
                </a:solidFill>
                <a:latin typeface="CiscoSansTT ExtraLight"/>
              </a:rPr>
              <a:t>and emerging network </a:t>
            </a:r>
            <a:br>
              <a:rPr lang="en-US" sz="2400" dirty="0">
                <a:solidFill>
                  <a:srgbClr val="FFFFFF"/>
                </a:solidFill>
                <a:latin typeface="CiscoSansTT ExtraLight"/>
              </a:rPr>
            </a:br>
            <a:r>
              <a:rPr lang="en-US" sz="2400" dirty="0">
                <a:solidFill>
                  <a:srgbClr val="FFFFFF"/>
                </a:solidFill>
                <a:latin typeface="CiscoSansTT ExtraLight"/>
              </a:rPr>
              <a:t>domains, integrating </a:t>
            </a:r>
            <a:br>
              <a:rPr lang="en-US" sz="2400" dirty="0">
                <a:solidFill>
                  <a:srgbClr val="FFFFFF"/>
                </a:solidFill>
                <a:latin typeface="CiscoSansTT ExtraLight"/>
              </a:rPr>
            </a:br>
            <a:r>
              <a:rPr lang="en-US" sz="2400" dirty="0">
                <a:solidFill>
                  <a:srgbClr val="FFFFFF"/>
                </a:solidFill>
                <a:latin typeface="CiscoSansTT ExtraLight"/>
              </a:rPr>
              <a:t>them in new ways</a:t>
            </a:r>
          </a:p>
        </p:txBody>
      </p:sp>
      <p:sp>
        <p:nvSpPr>
          <p:cNvPr id="10" name="Rectangle 4"/>
          <p:cNvSpPr>
            <a:spLocks noChangeArrowheads="1"/>
          </p:cNvSpPr>
          <p:nvPr/>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a:defRPr/>
            </a:pPr>
            <a:r>
              <a:rPr lang="en-US" sz="800" spc="27" dirty="0">
                <a:solidFill>
                  <a:srgbClr val="FFFFFF">
                    <a:lumMod val="65000"/>
                  </a:srgbClr>
                </a:solidFill>
                <a:latin typeface="CiscoSansTT ExtraLight"/>
                <a:ea typeface="ＭＳ Ｐゴシック" charset="0"/>
                <a:cs typeface="CiscoSans Thin"/>
              </a:rPr>
              <a:t>© 2019  Cisco and/or its affiliates. All rights reserved</a:t>
            </a:r>
          </a:p>
        </p:txBody>
      </p:sp>
      <p:grpSp>
        <p:nvGrpSpPr>
          <p:cNvPr id="11" name="Group 10"/>
          <p:cNvGrpSpPr/>
          <p:nvPr/>
        </p:nvGrpSpPr>
        <p:grpSpPr>
          <a:xfrm>
            <a:off x="5869421" y="821991"/>
            <a:ext cx="6322579" cy="917600"/>
            <a:chOff x="4402066" y="616493"/>
            <a:chExt cx="4741934" cy="688200"/>
          </a:xfrm>
        </p:grpSpPr>
        <p:sp>
          <p:nvSpPr>
            <p:cNvPr id="12" name="Rectangle 11"/>
            <p:cNvSpPr/>
            <p:nvPr/>
          </p:nvSpPr>
          <p:spPr>
            <a:xfrm>
              <a:off x="4402066" y="616493"/>
              <a:ext cx="4741934" cy="68820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13" name="Group 12"/>
            <p:cNvGrpSpPr/>
            <p:nvPr/>
          </p:nvGrpSpPr>
          <p:grpSpPr>
            <a:xfrm>
              <a:off x="4805355" y="713129"/>
              <a:ext cx="3520747" cy="494928"/>
              <a:chOff x="4805355" y="713129"/>
              <a:chExt cx="3520747" cy="494928"/>
            </a:xfrm>
          </p:grpSpPr>
          <p:sp>
            <p:nvSpPr>
              <p:cNvPr id="14" name="TextBox 13"/>
              <p:cNvSpPr txBox="1"/>
              <p:nvPr/>
            </p:nvSpPr>
            <p:spPr>
              <a:xfrm>
                <a:off x="5488954" y="754390"/>
                <a:ext cx="2837148" cy="412406"/>
              </a:xfrm>
              <a:prstGeom prst="rect">
                <a:avLst/>
              </a:prstGeom>
              <a:noFill/>
            </p:spPr>
            <p:txBody>
              <a:bodyPr wrap="square" tIns="121920" bIns="121920" rtlCol="0" anchor="ctr">
                <a:noAutofit/>
              </a:bodyPr>
              <a:lstStyle/>
              <a:p>
                <a:pPr defTabSz="609585" fontAlgn="base">
                  <a:spcBef>
                    <a:spcPct val="0"/>
                  </a:spcBef>
                  <a:spcAft>
                    <a:spcPct val="0"/>
                  </a:spcAft>
                </a:pPr>
                <a:r>
                  <a:rPr lang="en-US" sz="1867" dirty="0">
                    <a:solidFill>
                      <a:srgbClr val="005073"/>
                    </a:solidFill>
                    <a:latin typeface="CiscoSansTT ExtraLight"/>
                    <a:ea typeface="ＭＳ Ｐゴシック" charset="0"/>
                  </a:rPr>
                  <a:t>Security</a:t>
                </a:r>
              </a:p>
            </p:txBody>
          </p:sp>
          <p:pic>
            <p:nvPicPr>
              <p:cNvPr id="15" name="Picture 14"/>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4805355" y="713129"/>
                <a:ext cx="494928" cy="494928"/>
              </a:xfrm>
              <a:prstGeom prst="rect">
                <a:avLst/>
              </a:prstGeom>
            </p:spPr>
          </p:pic>
        </p:grpSp>
      </p:grpSp>
      <p:grpSp>
        <p:nvGrpSpPr>
          <p:cNvPr id="16" name="Group 15"/>
          <p:cNvGrpSpPr/>
          <p:nvPr/>
        </p:nvGrpSpPr>
        <p:grpSpPr>
          <a:xfrm>
            <a:off x="5869421" y="1686556"/>
            <a:ext cx="6322579" cy="917600"/>
            <a:chOff x="4402066" y="1264917"/>
            <a:chExt cx="4741934" cy="688200"/>
          </a:xfrm>
        </p:grpSpPr>
        <p:sp>
          <p:nvSpPr>
            <p:cNvPr id="17" name="Rectangle 16"/>
            <p:cNvSpPr/>
            <p:nvPr/>
          </p:nvSpPr>
          <p:spPr>
            <a:xfrm>
              <a:off x="4402066" y="1264917"/>
              <a:ext cx="4741934" cy="688200"/>
            </a:xfrm>
            <a:prstGeom prst="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18" name="TextBox 17"/>
            <p:cNvSpPr txBox="1"/>
            <p:nvPr/>
          </p:nvSpPr>
          <p:spPr>
            <a:xfrm>
              <a:off x="5488954" y="1402814"/>
              <a:ext cx="2837148" cy="412406"/>
            </a:xfrm>
            <a:prstGeom prst="rect">
              <a:avLst/>
            </a:prstGeom>
            <a:noFill/>
          </p:spPr>
          <p:txBody>
            <a:bodyPr wrap="square" tIns="121920" bIns="121920" rtlCol="0" anchor="ctr">
              <a:noAutofit/>
            </a:bodyPr>
            <a:lstStyle/>
            <a:p>
              <a:pPr defTabSz="609585" fontAlgn="base">
                <a:spcBef>
                  <a:spcPct val="0"/>
                </a:spcBef>
                <a:spcAft>
                  <a:spcPct val="0"/>
                </a:spcAft>
              </a:pPr>
              <a:r>
                <a:rPr lang="en-US" sz="1867" dirty="0">
                  <a:solidFill>
                    <a:srgbClr val="005073"/>
                  </a:solidFill>
                  <a:latin typeface="CiscoSansTT ExtraLight"/>
                  <a:ea typeface="ＭＳ Ｐゴシック" charset="0"/>
                </a:rPr>
                <a:t>Service Providers</a:t>
              </a:r>
            </a:p>
          </p:txBody>
        </p:sp>
        <p:pic>
          <p:nvPicPr>
            <p:cNvPr id="19" name="Picture 1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05355" y="1361553"/>
              <a:ext cx="494928" cy="494928"/>
            </a:xfrm>
            <a:prstGeom prst="rect">
              <a:avLst/>
            </a:prstGeom>
          </p:spPr>
        </p:pic>
      </p:grpSp>
      <p:grpSp>
        <p:nvGrpSpPr>
          <p:cNvPr id="20" name="Group 19"/>
          <p:cNvGrpSpPr/>
          <p:nvPr/>
        </p:nvGrpSpPr>
        <p:grpSpPr>
          <a:xfrm>
            <a:off x="5869421" y="2551121"/>
            <a:ext cx="6322579" cy="917600"/>
            <a:chOff x="4402066" y="1913341"/>
            <a:chExt cx="4741934" cy="688200"/>
          </a:xfrm>
        </p:grpSpPr>
        <p:sp>
          <p:nvSpPr>
            <p:cNvPr id="21" name="Rectangle 20"/>
            <p:cNvSpPr/>
            <p:nvPr/>
          </p:nvSpPr>
          <p:spPr>
            <a:xfrm>
              <a:off x="4402066" y="1913341"/>
              <a:ext cx="4741934" cy="68820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2" name="Oval 5">
              <a:extLst>
                <a:ext uri="{FF2B5EF4-FFF2-40B4-BE49-F238E27FC236}">
                  <a16:creationId xmlns:a16="http://schemas.microsoft.com/office/drawing/2014/main" id="{83728FCE-A4AD-7949-ABA5-B35FB3B8E1EA}"/>
                </a:ext>
              </a:extLst>
            </p:cNvPr>
            <p:cNvSpPr>
              <a:spLocks noChangeArrowheads="1"/>
            </p:cNvSpPr>
            <p:nvPr/>
          </p:nvSpPr>
          <p:spPr bwMode="auto">
            <a:xfrm>
              <a:off x="4876957" y="2119697"/>
              <a:ext cx="457849" cy="279774"/>
            </a:xfrm>
            <a:prstGeom prst="ellipse">
              <a:avLst/>
            </a:prstGeom>
            <a:solidFill>
              <a:schemeClr val="bg2">
                <a:lumMod val="9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pPr defTabSz="685783" fontAlgn="base" hangingPunct="0">
                <a:spcBef>
                  <a:spcPct val="0"/>
                </a:spcBef>
                <a:spcAft>
                  <a:spcPct val="0"/>
                </a:spcAft>
                <a:defRPr/>
              </a:pPr>
              <a:endParaRPr lang="en-US" sz="1351" kern="0" dirty="0">
                <a:solidFill>
                  <a:srgbClr val="000000"/>
                </a:solidFill>
                <a:latin typeface="Calibri"/>
                <a:ea typeface="ＭＳ Ｐゴシック" charset="0"/>
                <a:cs typeface="Calibri"/>
                <a:sym typeface="Calibri"/>
              </a:endParaRPr>
            </a:p>
          </p:txBody>
        </p:sp>
        <p:sp>
          <p:nvSpPr>
            <p:cNvPr id="23" name="TextBox 22"/>
            <p:cNvSpPr txBox="1"/>
            <p:nvPr/>
          </p:nvSpPr>
          <p:spPr>
            <a:xfrm>
              <a:off x="5488954" y="2051238"/>
              <a:ext cx="2837148" cy="412406"/>
            </a:xfrm>
            <a:prstGeom prst="rect">
              <a:avLst/>
            </a:prstGeom>
            <a:noFill/>
          </p:spPr>
          <p:txBody>
            <a:bodyPr wrap="square" tIns="121920" bIns="121920" rtlCol="0" anchor="ctr">
              <a:noAutofit/>
            </a:bodyPr>
            <a:lstStyle/>
            <a:p>
              <a:pPr defTabSz="609585" fontAlgn="base">
                <a:spcBef>
                  <a:spcPct val="0"/>
                </a:spcBef>
                <a:spcAft>
                  <a:spcPct val="0"/>
                </a:spcAft>
              </a:pPr>
              <a:r>
                <a:rPr lang="en-US" sz="1867" dirty="0">
                  <a:solidFill>
                    <a:srgbClr val="005073"/>
                  </a:solidFill>
                  <a:latin typeface="CiscoSansTT ExtraLight"/>
                  <a:ea typeface="ＭＳ Ｐゴシック" charset="0"/>
                </a:rPr>
                <a:t>Cloud Providers</a:t>
              </a:r>
            </a:p>
          </p:txBody>
        </p:sp>
        <p:pic>
          <p:nvPicPr>
            <p:cNvPr id="24" name="Picture 2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05355" y="2009977"/>
              <a:ext cx="494928" cy="494928"/>
            </a:xfrm>
            <a:prstGeom prst="rect">
              <a:avLst/>
            </a:prstGeom>
          </p:spPr>
        </p:pic>
      </p:grpSp>
      <p:grpSp>
        <p:nvGrpSpPr>
          <p:cNvPr id="25" name="Group 24"/>
          <p:cNvGrpSpPr/>
          <p:nvPr/>
        </p:nvGrpSpPr>
        <p:grpSpPr>
          <a:xfrm>
            <a:off x="5869421" y="3415687"/>
            <a:ext cx="6322579" cy="917600"/>
            <a:chOff x="4402066" y="2561765"/>
            <a:chExt cx="4741934" cy="688200"/>
          </a:xfrm>
        </p:grpSpPr>
        <p:sp>
          <p:nvSpPr>
            <p:cNvPr id="26" name="Rectangle 25"/>
            <p:cNvSpPr/>
            <p:nvPr/>
          </p:nvSpPr>
          <p:spPr>
            <a:xfrm>
              <a:off x="4402066" y="2561765"/>
              <a:ext cx="4741934" cy="688200"/>
            </a:xfrm>
            <a:prstGeom prst="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7" name="TextBox 26"/>
            <p:cNvSpPr txBox="1"/>
            <p:nvPr/>
          </p:nvSpPr>
          <p:spPr>
            <a:xfrm>
              <a:off x="5488954" y="2699662"/>
              <a:ext cx="2837148" cy="412406"/>
            </a:xfrm>
            <a:prstGeom prst="rect">
              <a:avLst/>
            </a:prstGeom>
            <a:noFill/>
          </p:spPr>
          <p:txBody>
            <a:bodyPr wrap="square" tIns="121920" bIns="121920" rtlCol="0" anchor="ctr">
              <a:noAutofit/>
            </a:bodyPr>
            <a:lstStyle/>
            <a:p>
              <a:pPr defTabSz="609585" fontAlgn="base">
                <a:spcBef>
                  <a:spcPct val="0"/>
                </a:spcBef>
                <a:spcAft>
                  <a:spcPct val="0"/>
                </a:spcAft>
              </a:pPr>
              <a:r>
                <a:rPr lang="en-US" sz="1867" dirty="0">
                  <a:solidFill>
                    <a:srgbClr val="005073"/>
                  </a:solidFill>
                  <a:latin typeface="CiscoSansTT ExtraLight"/>
                  <a:ea typeface="ＭＳ Ｐゴシック" charset="0"/>
                </a:rPr>
                <a:t>Data Center </a:t>
              </a:r>
            </a:p>
          </p:txBody>
        </p:sp>
        <p:pic>
          <p:nvPicPr>
            <p:cNvPr id="28" name="Picture 2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05355" y="2658401"/>
              <a:ext cx="494928" cy="494928"/>
            </a:xfrm>
            <a:prstGeom prst="rect">
              <a:avLst/>
            </a:prstGeom>
          </p:spPr>
        </p:pic>
      </p:grpSp>
      <p:grpSp>
        <p:nvGrpSpPr>
          <p:cNvPr id="29" name="Group 28"/>
          <p:cNvGrpSpPr/>
          <p:nvPr/>
        </p:nvGrpSpPr>
        <p:grpSpPr>
          <a:xfrm>
            <a:off x="5869421" y="4280252"/>
            <a:ext cx="6322579" cy="917600"/>
            <a:chOff x="4402066" y="3210189"/>
            <a:chExt cx="4741934" cy="688200"/>
          </a:xfrm>
        </p:grpSpPr>
        <p:sp>
          <p:nvSpPr>
            <p:cNvPr id="30" name="Rectangle 29"/>
            <p:cNvSpPr/>
            <p:nvPr/>
          </p:nvSpPr>
          <p:spPr>
            <a:xfrm>
              <a:off x="4402066" y="3210189"/>
              <a:ext cx="4741934" cy="68820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31" name="Oval 5">
              <a:extLst>
                <a:ext uri="{FF2B5EF4-FFF2-40B4-BE49-F238E27FC236}">
                  <a16:creationId xmlns:a16="http://schemas.microsoft.com/office/drawing/2014/main" id="{83728FCE-A4AD-7949-ABA5-B35FB3B8E1EA}"/>
                </a:ext>
              </a:extLst>
            </p:cNvPr>
            <p:cNvSpPr>
              <a:spLocks noChangeArrowheads="1"/>
            </p:cNvSpPr>
            <p:nvPr/>
          </p:nvSpPr>
          <p:spPr bwMode="auto">
            <a:xfrm>
              <a:off x="4876957" y="3416545"/>
              <a:ext cx="457849" cy="279774"/>
            </a:xfrm>
            <a:prstGeom prst="ellipse">
              <a:avLst/>
            </a:prstGeom>
            <a:solidFill>
              <a:schemeClr val="bg2">
                <a:lumMod val="9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pPr defTabSz="685783" fontAlgn="base" hangingPunct="0">
                <a:spcBef>
                  <a:spcPct val="0"/>
                </a:spcBef>
                <a:spcAft>
                  <a:spcPct val="0"/>
                </a:spcAft>
                <a:defRPr/>
              </a:pPr>
              <a:endParaRPr lang="en-US" sz="1351" kern="0" dirty="0">
                <a:solidFill>
                  <a:srgbClr val="000000"/>
                </a:solidFill>
                <a:latin typeface="Calibri"/>
                <a:ea typeface="ＭＳ Ｐゴシック" charset="0"/>
                <a:cs typeface="Calibri"/>
                <a:sym typeface="Calibri"/>
              </a:endParaRPr>
            </a:p>
          </p:txBody>
        </p:sp>
        <p:sp>
          <p:nvSpPr>
            <p:cNvPr id="32" name="TextBox 31"/>
            <p:cNvSpPr txBox="1"/>
            <p:nvPr/>
          </p:nvSpPr>
          <p:spPr>
            <a:xfrm>
              <a:off x="5488954" y="3348086"/>
              <a:ext cx="2837148" cy="412406"/>
            </a:xfrm>
            <a:prstGeom prst="rect">
              <a:avLst/>
            </a:prstGeom>
            <a:noFill/>
          </p:spPr>
          <p:txBody>
            <a:bodyPr wrap="square" tIns="121920" bIns="121920" rtlCol="0" anchor="ctr">
              <a:noAutofit/>
            </a:bodyPr>
            <a:lstStyle/>
            <a:p>
              <a:pPr defTabSz="609585" fontAlgn="base">
                <a:spcBef>
                  <a:spcPct val="0"/>
                </a:spcBef>
                <a:spcAft>
                  <a:spcPct val="0"/>
                </a:spcAft>
              </a:pPr>
              <a:r>
                <a:rPr lang="en-US" sz="1867" dirty="0">
                  <a:solidFill>
                    <a:srgbClr val="005073"/>
                  </a:solidFill>
                  <a:latin typeface="CiscoSansTT ExtraLight"/>
                  <a:ea typeface="ＭＳ Ｐゴシック" charset="0"/>
                </a:rPr>
                <a:t>Branch</a:t>
              </a:r>
            </a:p>
          </p:txBody>
        </p:sp>
        <p:pic>
          <p:nvPicPr>
            <p:cNvPr id="33" name="Picture 3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805355" y="3306825"/>
              <a:ext cx="494928" cy="494928"/>
            </a:xfrm>
            <a:prstGeom prst="rect">
              <a:avLst/>
            </a:prstGeom>
          </p:spPr>
        </p:pic>
      </p:grpSp>
      <p:grpSp>
        <p:nvGrpSpPr>
          <p:cNvPr id="34" name="Group 33"/>
          <p:cNvGrpSpPr/>
          <p:nvPr/>
        </p:nvGrpSpPr>
        <p:grpSpPr>
          <a:xfrm>
            <a:off x="5869421" y="5144820"/>
            <a:ext cx="6322579" cy="917600"/>
            <a:chOff x="4402066" y="3858615"/>
            <a:chExt cx="4741934" cy="688200"/>
          </a:xfrm>
        </p:grpSpPr>
        <p:grpSp>
          <p:nvGrpSpPr>
            <p:cNvPr id="35" name="Group 34"/>
            <p:cNvGrpSpPr/>
            <p:nvPr/>
          </p:nvGrpSpPr>
          <p:grpSpPr>
            <a:xfrm>
              <a:off x="4402066" y="3858615"/>
              <a:ext cx="4741934" cy="688200"/>
              <a:chOff x="4402066" y="3858615"/>
              <a:chExt cx="4741934" cy="688200"/>
            </a:xfrm>
          </p:grpSpPr>
          <p:sp>
            <p:nvSpPr>
              <p:cNvPr id="37" name="Rectangle 36"/>
              <p:cNvSpPr/>
              <p:nvPr/>
            </p:nvSpPr>
            <p:spPr>
              <a:xfrm>
                <a:off x="4402066" y="3858615"/>
                <a:ext cx="4741934" cy="688200"/>
              </a:xfrm>
              <a:prstGeom prst="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38" name="TextBox 37"/>
              <p:cNvSpPr txBox="1"/>
              <p:nvPr/>
            </p:nvSpPr>
            <p:spPr>
              <a:xfrm>
                <a:off x="5488954" y="3996512"/>
                <a:ext cx="2837148" cy="412406"/>
              </a:xfrm>
              <a:prstGeom prst="rect">
                <a:avLst/>
              </a:prstGeom>
              <a:noFill/>
            </p:spPr>
            <p:txBody>
              <a:bodyPr wrap="square" tIns="121920" bIns="121920" rtlCol="0" anchor="ctr">
                <a:noAutofit/>
              </a:bodyPr>
              <a:lstStyle/>
              <a:p>
                <a:pPr defTabSz="609585" fontAlgn="base">
                  <a:spcBef>
                    <a:spcPct val="0"/>
                  </a:spcBef>
                  <a:spcAft>
                    <a:spcPct val="0"/>
                  </a:spcAft>
                </a:pPr>
                <a:r>
                  <a:rPr lang="en-US" sz="1867" dirty="0">
                    <a:solidFill>
                      <a:srgbClr val="005073"/>
                    </a:solidFill>
                    <a:latin typeface="CiscoSansTT ExtraLight"/>
                    <a:ea typeface="ＭＳ Ｐゴシック" charset="0"/>
                  </a:rPr>
                  <a:t>Campus (IT and OT)</a:t>
                </a:r>
              </a:p>
            </p:txBody>
          </p:sp>
        </p:grpSp>
        <p:pic>
          <p:nvPicPr>
            <p:cNvPr id="36" name="Picture 35"/>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805355" y="3955827"/>
              <a:ext cx="493776" cy="493776"/>
            </a:xfrm>
            <a:prstGeom prst="rect">
              <a:avLst/>
            </a:prstGeom>
          </p:spPr>
        </p:pic>
      </p:grpSp>
    </p:spTree>
    <p:extLst>
      <p:ext uri="{BB962C8B-B14F-4D97-AF65-F5344CB8AC3E}">
        <p14:creationId xmlns:p14="http://schemas.microsoft.com/office/powerpoint/2010/main" val="161275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1+#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1+#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1+#ppt_w/2"/>
                                          </p:val>
                                        </p:tav>
                                        <p:tav tm="100000">
                                          <p:val>
                                            <p:strVal val="#ppt_x"/>
                                          </p:val>
                                        </p:tav>
                                      </p:tavLst>
                                    </p:anim>
                                    <p:anim calcmode="lin" valueType="num">
                                      <p:cBhvr additive="base">
                                        <p:cTn id="24" dur="500" fill="hold"/>
                                        <p:tgtEl>
                                          <p:spTgt spid="29"/>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1+#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IT Architectures must be reinvented for the </a:t>
            </a:r>
            <a:br>
              <a:rPr lang="en-US" dirty="0"/>
            </a:br>
            <a:r>
              <a:rPr lang="en-US" dirty="0"/>
              <a:t>realities of this next-gen digital world</a:t>
            </a:r>
          </a:p>
        </p:txBody>
      </p:sp>
      <p:sp>
        <p:nvSpPr>
          <p:cNvPr id="3" name="Rectangle: Rounded Corners 6">
            <a:extLst>
              <a:ext uri="{FF2B5EF4-FFF2-40B4-BE49-F238E27FC236}">
                <a16:creationId xmlns:a16="http://schemas.microsoft.com/office/drawing/2014/main" id="{42EC60E0-17A2-4832-AE5B-E594C8214FF5}"/>
              </a:ext>
            </a:extLst>
          </p:cNvPr>
          <p:cNvSpPr/>
          <p:nvPr/>
        </p:nvSpPr>
        <p:spPr>
          <a:xfrm>
            <a:off x="1138683" y="1588948"/>
            <a:ext cx="10318835" cy="316992"/>
          </a:xfrm>
          <a:prstGeom prst="roundRect">
            <a:avLst>
              <a:gd name="adj" fmla="val 50000"/>
            </a:avLst>
          </a:prstGeom>
          <a:solidFill>
            <a:srgbClr val="0C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lang="en-US" sz="1867" dirty="0">
                <a:solidFill>
                  <a:schemeClr val="bg1"/>
                </a:solidFill>
                <a:latin typeface="CiscoSansTT ExtraLight"/>
              </a:rPr>
              <a:t>Visibility, Assurance, Automation and Analytics</a:t>
            </a:r>
          </a:p>
        </p:txBody>
      </p:sp>
      <p:sp>
        <p:nvSpPr>
          <p:cNvPr id="4" name="Rectangle: Rounded Corners 7">
            <a:extLst>
              <a:ext uri="{FF2B5EF4-FFF2-40B4-BE49-F238E27FC236}">
                <a16:creationId xmlns:a16="http://schemas.microsoft.com/office/drawing/2014/main" id="{99C3494D-44FA-44F7-9C70-4D83335E405B}"/>
              </a:ext>
            </a:extLst>
          </p:cNvPr>
          <p:cNvSpPr/>
          <p:nvPr/>
        </p:nvSpPr>
        <p:spPr>
          <a:xfrm>
            <a:off x="1123509" y="5664173"/>
            <a:ext cx="10318835" cy="316992"/>
          </a:xfrm>
          <a:prstGeom prst="roundRect">
            <a:avLst>
              <a:gd name="adj" fmla="val 50000"/>
            </a:avLst>
          </a:prstGeom>
          <a:solidFill>
            <a:srgbClr val="0C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lang="en-US" sz="1867" dirty="0">
                <a:solidFill>
                  <a:schemeClr val="bg1"/>
                </a:solidFill>
                <a:latin typeface="CiscoSansTT ExtraLight"/>
              </a:rPr>
              <a:t>Pervasive Security – Identity, Mobility, Policy and Compliance </a:t>
            </a:r>
          </a:p>
        </p:txBody>
      </p:sp>
      <p:grpSp>
        <p:nvGrpSpPr>
          <p:cNvPr id="5" name="Group 4"/>
          <p:cNvGrpSpPr/>
          <p:nvPr/>
        </p:nvGrpSpPr>
        <p:grpSpPr>
          <a:xfrm>
            <a:off x="1654230" y="4174593"/>
            <a:ext cx="1037463" cy="1313284"/>
            <a:chOff x="1240672" y="3130944"/>
            <a:chExt cx="778097" cy="984963"/>
          </a:xfrm>
        </p:grpSpPr>
        <p:pic>
          <p:nvPicPr>
            <p:cNvPr id="6" name="Picture 5">
              <a:extLst>
                <a:ext uri="{FF2B5EF4-FFF2-40B4-BE49-F238E27FC236}">
                  <a16:creationId xmlns:a16="http://schemas.microsoft.com/office/drawing/2014/main" id="{6681A5F7-6E23-4FE9-9376-0A83F499A42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91774" y="3130944"/>
              <a:ext cx="675893" cy="675893"/>
            </a:xfrm>
            <a:prstGeom prst="rect">
              <a:avLst/>
            </a:prstGeom>
          </p:spPr>
        </p:pic>
        <p:sp>
          <p:nvSpPr>
            <p:cNvPr id="7" name="TextBox 6">
              <a:extLst>
                <a:ext uri="{FF2B5EF4-FFF2-40B4-BE49-F238E27FC236}">
                  <a16:creationId xmlns:a16="http://schemas.microsoft.com/office/drawing/2014/main" id="{D62967AE-1845-4EFD-B3E1-BB9BE9FD1662}"/>
                </a:ext>
              </a:extLst>
            </p:cNvPr>
            <p:cNvSpPr txBox="1"/>
            <p:nvPr/>
          </p:nvSpPr>
          <p:spPr>
            <a:xfrm>
              <a:off x="1240672" y="3831165"/>
              <a:ext cx="778097" cy="284742"/>
            </a:xfrm>
            <a:prstGeom prst="rect">
              <a:avLst/>
            </a:prstGeom>
            <a:noFill/>
          </p:spPr>
          <p:txBody>
            <a:bodyPr wrap="none" rtlCol="0">
              <a:spAutoFit/>
            </a:bodyPr>
            <a:lstStyle/>
            <a:p>
              <a:pPr algn="ctr" defTabSz="609585" fontAlgn="base">
                <a:spcBef>
                  <a:spcPct val="0"/>
                </a:spcBef>
                <a:spcAft>
                  <a:spcPct val="0"/>
                </a:spcAft>
                <a:defRPr/>
              </a:pPr>
              <a:r>
                <a:rPr lang="en-GB" sz="1867" dirty="0">
                  <a:solidFill>
                    <a:srgbClr val="005073"/>
                  </a:solidFill>
                  <a:latin typeface="CiscoSansTT ExtraLight"/>
                  <a:ea typeface="ＭＳ Ｐゴシック" charset="0"/>
                </a:rPr>
                <a:t>Devices</a:t>
              </a:r>
            </a:p>
          </p:txBody>
        </p:sp>
      </p:grpSp>
      <p:grpSp>
        <p:nvGrpSpPr>
          <p:cNvPr id="8" name="Group 7"/>
          <p:cNvGrpSpPr/>
          <p:nvPr/>
        </p:nvGrpSpPr>
        <p:grpSpPr>
          <a:xfrm>
            <a:off x="2596758" y="3072788"/>
            <a:ext cx="1255996" cy="1456649"/>
            <a:chOff x="1947568" y="2304590"/>
            <a:chExt cx="941997" cy="1092487"/>
          </a:xfrm>
        </p:grpSpPr>
        <p:cxnSp>
          <p:nvCxnSpPr>
            <p:cNvPr id="9" name="Straight Arrow Connector 8">
              <a:extLst>
                <a:ext uri="{FF2B5EF4-FFF2-40B4-BE49-F238E27FC236}">
                  <a16:creationId xmlns:a16="http://schemas.microsoft.com/office/drawing/2014/main" id="{11486559-083B-428E-A11A-FCF3500A0201}"/>
                </a:ext>
              </a:extLst>
            </p:cNvPr>
            <p:cNvCxnSpPr>
              <a:cxnSpLocks/>
            </p:cNvCxnSpPr>
            <p:nvPr/>
          </p:nvCxnSpPr>
          <p:spPr>
            <a:xfrm flipV="1">
              <a:off x="1947568" y="2967504"/>
              <a:ext cx="941997" cy="429573"/>
            </a:xfrm>
            <a:prstGeom prst="straightConnector1">
              <a:avLst/>
            </a:prstGeom>
            <a:ln w="63500" cap="rnd">
              <a:solidFill>
                <a:schemeClr val="accent3">
                  <a:alpha val="24000"/>
                </a:schemeClr>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D35A9C3-5EA9-4100-93C2-4B896314FE3C}"/>
                </a:ext>
              </a:extLst>
            </p:cNvPr>
            <p:cNvCxnSpPr>
              <a:cxnSpLocks/>
            </p:cNvCxnSpPr>
            <p:nvPr/>
          </p:nvCxnSpPr>
          <p:spPr>
            <a:xfrm>
              <a:off x="1947568" y="2304590"/>
              <a:ext cx="941997" cy="429573"/>
            </a:xfrm>
            <a:prstGeom prst="straightConnector1">
              <a:avLst/>
            </a:prstGeom>
            <a:ln w="63500" cap="rnd">
              <a:solidFill>
                <a:schemeClr val="accent3">
                  <a:alpha val="24000"/>
                </a:schemeClr>
              </a:solidFill>
              <a:tailEnd type="arrow" w="med" len="sm"/>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a:extLst>
              <a:ext uri="{FF2B5EF4-FFF2-40B4-BE49-F238E27FC236}">
                <a16:creationId xmlns:a16="http://schemas.microsoft.com/office/drawing/2014/main" id="{82EC538D-E8D7-4317-8BA1-ED3F073C3BC8}"/>
              </a:ext>
            </a:extLst>
          </p:cNvPr>
          <p:cNvCxnSpPr>
            <a:cxnSpLocks/>
          </p:cNvCxnSpPr>
          <p:nvPr/>
        </p:nvCxnSpPr>
        <p:spPr>
          <a:xfrm>
            <a:off x="4779600" y="3824951"/>
            <a:ext cx="530465" cy="0"/>
          </a:xfrm>
          <a:prstGeom prst="straightConnector1">
            <a:avLst/>
          </a:prstGeom>
          <a:ln w="63500" cap="rnd">
            <a:solidFill>
              <a:schemeClr val="accent3">
                <a:alpha val="24000"/>
              </a:schemeClr>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35EEB16-F48A-496F-BE64-1CFA1FDFEE2A}"/>
              </a:ext>
            </a:extLst>
          </p:cNvPr>
          <p:cNvCxnSpPr>
            <a:cxnSpLocks/>
          </p:cNvCxnSpPr>
          <p:nvPr/>
        </p:nvCxnSpPr>
        <p:spPr>
          <a:xfrm>
            <a:off x="6262565" y="3824951"/>
            <a:ext cx="530465" cy="0"/>
          </a:xfrm>
          <a:prstGeom prst="straightConnector1">
            <a:avLst/>
          </a:prstGeom>
          <a:ln w="63500" cap="rnd">
            <a:solidFill>
              <a:schemeClr val="accent3">
                <a:alpha val="24000"/>
              </a:schemeClr>
            </a:solidFill>
            <a:tailEnd type="arrow" w="med" len="sm"/>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7515524" y="2767606"/>
            <a:ext cx="1130416" cy="2054004"/>
            <a:chOff x="5636643" y="2075704"/>
            <a:chExt cx="847812" cy="1540503"/>
          </a:xfrm>
        </p:grpSpPr>
        <p:cxnSp>
          <p:nvCxnSpPr>
            <p:cNvPr id="14" name="Straight Arrow Connector 13">
              <a:extLst>
                <a:ext uri="{FF2B5EF4-FFF2-40B4-BE49-F238E27FC236}">
                  <a16:creationId xmlns:a16="http://schemas.microsoft.com/office/drawing/2014/main" id="{4E96D420-BAED-4F62-B39F-942E1DDB5DBF}"/>
                </a:ext>
              </a:extLst>
            </p:cNvPr>
            <p:cNvCxnSpPr>
              <a:cxnSpLocks/>
            </p:cNvCxnSpPr>
            <p:nvPr/>
          </p:nvCxnSpPr>
          <p:spPr>
            <a:xfrm>
              <a:off x="5636643" y="3105079"/>
              <a:ext cx="456674" cy="511128"/>
            </a:xfrm>
            <a:prstGeom prst="straightConnector1">
              <a:avLst/>
            </a:prstGeom>
            <a:ln w="63500" cap="rnd">
              <a:solidFill>
                <a:schemeClr val="accent3">
                  <a:alpha val="24000"/>
                </a:schemeClr>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B5548B9-93C2-4944-AA4F-D36E68764565}"/>
                </a:ext>
              </a:extLst>
            </p:cNvPr>
            <p:cNvCxnSpPr>
              <a:cxnSpLocks/>
            </p:cNvCxnSpPr>
            <p:nvPr/>
          </p:nvCxnSpPr>
          <p:spPr>
            <a:xfrm>
              <a:off x="5753190" y="2908030"/>
              <a:ext cx="731265" cy="235703"/>
            </a:xfrm>
            <a:prstGeom prst="straightConnector1">
              <a:avLst/>
            </a:prstGeom>
            <a:ln w="63500" cap="rnd">
              <a:solidFill>
                <a:schemeClr val="accent3">
                  <a:alpha val="24000"/>
                </a:schemeClr>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5B9FDAF-9C5F-4214-A16A-9FD85A854784}"/>
                </a:ext>
              </a:extLst>
            </p:cNvPr>
            <p:cNvCxnSpPr>
              <a:cxnSpLocks/>
            </p:cNvCxnSpPr>
            <p:nvPr/>
          </p:nvCxnSpPr>
          <p:spPr>
            <a:xfrm flipV="1">
              <a:off x="5636643" y="2075704"/>
              <a:ext cx="456674" cy="511128"/>
            </a:xfrm>
            <a:prstGeom prst="straightConnector1">
              <a:avLst/>
            </a:prstGeom>
            <a:ln w="63500" cap="rnd">
              <a:solidFill>
                <a:schemeClr val="accent3">
                  <a:alpha val="24000"/>
                </a:schemeClr>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19EBAC4-0574-4DD9-A850-B3C508DB0627}"/>
                </a:ext>
              </a:extLst>
            </p:cNvPr>
            <p:cNvCxnSpPr>
              <a:cxnSpLocks/>
            </p:cNvCxnSpPr>
            <p:nvPr/>
          </p:nvCxnSpPr>
          <p:spPr>
            <a:xfrm flipV="1">
              <a:off x="5753190" y="2548179"/>
              <a:ext cx="731265" cy="235703"/>
            </a:xfrm>
            <a:prstGeom prst="straightConnector1">
              <a:avLst/>
            </a:prstGeom>
            <a:ln w="63500" cap="rnd">
              <a:solidFill>
                <a:schemeClr val="accent3">
                  <a:alpha val="24000"/>
                </a:schemeClr>
              </a:solidFill>
              <a:tailEnd type="arrow" w="med" len="sm"/>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3363830" y="3374357"/>
            <a:ext cx="1879041" cy="1701059"/>
            <a:chOff x="2522872" y="2530767"/>
            <a:chExt cx="1409281" cy="1275794"/>
          </a:xfrm>
        </p:grpSpPr>
        <p:sp>
          <p:nvSpPr>
            <p:cNvPr id="19" name="TextBox 18">
              <a:extLst>
                <a:ext uri="{FF2B5EF4-FFF2-40B4-BE49-F238E27FC236}">
                  <a16:creationId xmlns:a16="http://schemas.microsoft.com/office/drawing/2014/main" id="{3A671AA2-0823-4E8A-95A6-79E306945E86}"/>
                </a:ext>
              </a:extLst>
            </p:cNvPr>
            <p:cNvSpPr txBox="1"/>
            <p:nvPr/>
          </p:nvSpPr>
          <p:spPr>
            <a:xfrm>
              <a:off x="2522872" y="3306328"/>
              <a:ext cx="1409281" cy="500233"/>
            </a:xfrm>
            <a:prstGeom prst="rect">
              <a:avLst/>
            </a:prstGeom>
            <a:noFill/>
          </p:spPr>
          <p:txBody>
            <a:bodyPr wrap="none" rtlCol="0">
              <a:spAutoFit/>
            </a:bodyPr>
            <a:lstStyle/>
            <a:p>
              <a:pPr algn="ctr" defTabSz="609585" fontAlgn="base">
                <a:spcBef>
                  <a:spcPct val="0"/>
                </a:spcBef>
                <a:spcAft>
                  <a:spcPct val="0"/>
                </a:spcAft>
                <a:defRPr/>
              </a:pPr>
              <a:r>
                <a:rPr lang="en-GB" sz="1867" dirty="0">
                  <a:solidFill>
                    <a:srgbClr val="005073"/>
                  </a:solidFill>
                  <a:latin typeface="CiscoSansTT ExtraLight"/>
                  <a:ea typeface="ＭＳ Ｐゴシック" charset="0"/>
                </a:rPr>
                <a:t>Software</a:t>
              </a:r>
            </a:p>
            <a:p>
              <a:pPr algn="ctr" defTabSz="609585" fontAlgn="base">
                <a:spcBef>
                  <a:spcPct val="0"/>
                </a:spcBef>
                <a:spcAft>
                  <a:spcPct val="0"/>
                </a:spcAft>
                <a:defRPr/>
              </a:pPr>
              <a:r>
                <a:rPr lang="en-GB" sz="1867" dirty="0">
                  <a:solidFill>
                    <a:srgbClr val="005073"/>
                  </a:solidFill>
                  <a:latin typeface="CiscoSansTT ExtraLight"/>
                  <a:ea typeface="ＭＳ Ｐゴシック" charset="0"/>
                </a:rPr>
                <a:t>Defined Access</a:t>
              </a:r>
            </a:p>
          </p:txBody>
        </p:sp>
        <p:pic>
          <p:nvPicPr>
            <p:cNvPr id="20" name="Picture 19">
              <a:extLst>
                <a:ext uri="{FF2B5EF4-FFF2-40B4-BE49-F238E27FC236}">
                  <a16:creationId xmlns:a16="http://schemas.microsoft.com/office/drawing/2014/main" id="{2263DB35-0137-429E-A49B-5EA64705C02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889566" y="2530767"/>
              <a:ext cx="675893" cy="675893"/>
            </a:xfrm>
            <a:prstGeom prst="rect">
              <a:avLst/>
            </a:prstGeom>
          </p:spPr>
        </p:pic>
      </p:grpSp>
      <p:grpSp>
        <p:nvGrpSpPr>
          <p:cNvPr id="21" name="Group 20"/>
          <p:cNvGrpSpPr/>
          <p:nvPr/>
        </p:nvGrpSpPr>
        <p:grpSpPr>
          <a:xfrm>
            <a:off x="5221302" y="3374357"/>
            <a:ext cx="1149674" cy="1899992"/>
            <a:chOff x="3915975" y="2530767"/>
            <a:chExt cx="862255" cy="1424994"/>
          </a:xfrm>
        </p:grpSpPr>
        <p:sp>
          <p:nvSpPr>
            <p:cNvPr id="22" name="TextBox 21">
              <a:extLst>
                <a:ext uri="{FF2B5EF4-FFF2-40B4-BE49-F238E27FC236}">
                  <a16:creationId xmlns:a16="http://schemas.microsoft.com/office/drawing/2014/main" id="{7E3C35E8-F38A-4608-B282-F2781BDA6637}"/>
                </a:ext>
              </a:extLst>
            </p:cNvPr>
            <p:cNvSpPr txBox="1"/>
            <p:nvPr/>
          </p:nvSpPr>
          <p:spPr>
            <a:xfrm>
              <a:off x="3915975" y="3240036"/>
              <a:ext cx="862255" cy="715725"/>
            </a:xfrm>
            <a:prstGeom prst="rect">
              <a:avLst/>
            </a:prstGeom>
            <a:noFill/>
          </p:spPr>
          <p:txBody>
            <a:bodyPr wrap="none" rtlCol="0">
              <a:spAutoFit/>
            </a:bodyPr>
            <a:lstStyle/>
            <a:p>
              <a:pPr algn="ctr" defTabSz="609585" fontAlgn="base">
                <a:spcBef>
                  <a:spcPct val="0"/>
                </a:spcBef>
                <a:spcAft>
                  <a:spcPct val="0"/>
                </a:spcAft>
                <a:defRPr/>
              </a:pPr>
              <a:r>
                <a:rPr lang="en-GB" sz="1867" dirty="0">
                  <a:solidFill>
                    <a:srgbClr val="005073"/>
                  </a:solidFill>
                  <a:latin typeface="CiscoSansTT ExtraLight"/>
                  <a:ea typeface="ＭＳ Ｐゴシック" charset="0"/>
                </a:rPr>
                <a:t>Software</a:t>
              </a:r>
            </a:p>
            <a:p>
              <a:pPr algn="ctr" defTabSz="609585" fontAlgn="base">
                <a:spcBef>
                  <a:spcPct val="0"/>
                </a:spcBef>
                <a:spcAft>
                  <a:spcPct val="0"/>
                </a:spcAft>
                <a:defRPr/>
              </a:pPr>
              <a:r>
                <a:rPr lang="en-GB" sz="1867" dirty="0">
                  <a:solidFill>
                    <a:srgbClr val="005073"/>
                  </a:solidFill>
                  <a:latin typeface="CiscoSansTT ExtraLight"/>
                  <a:ea typeface="ＭＳ Ｐゴシック" charset="0"/>
                </a:rPr>
                <a:t>Defined</a:t>
              </a:r>
            </a:p>
            <a:p>
              <a:pPr algn="ctr" defTabSz="609585" fontAlgn="base">
                <a:spcBef>
                  <a:spcPct val="0"/>
                </a:spcBef>
                <a:spcAft>
                  <a:spcPct val="0"/>
                </a:spcAft>
                <a:defRPr/>
              </a:pPr>
              <a:r>
                <a:rPr lang="en-GB" sz="1867" dirty="0">
                  <a:solidFill>
                    <a:srgbClr val="005073"/>
                  </a:solidFill>
                  <a:latin typeface="CiscoSansTT ExtraLight"/>
                  <a:ea typeface="ＭＳ Ｐゴシック" charset="0"/>
                </a:rPr>
                <a:t>WAN</a:t>
              </a:r>
            </a:p>
          </p:txBody>
        </p:sp>
        <p:pic>
          <p:nvPicPr>
            <p:cNvPr id="23" name="Picture 22">
              <a:extLst>
                <a:ext uri="{FF2B5EF4-FFF2-40B4-BE49-F238E27FC236}">
                  <a16:creationId xmlns:a16="http://schemas.microsoft.com/office/drawing/2014/main" id="{E1551180-D433-4A0E-AC5D-DD4660AEF5F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001789" y="2530767"/>
              <a:ext cx="675893" cy="675893"/>
            </a:xfrm>
            <a:prstGeom prst="rect">
              <a:avLst/>
            </a:prstGeom>
          </p:spPr>
        </p:pic>
      </p:grpSp>
      <p:grpSp>
        <p:nvGrpSpPr>
          <p:cNvPr id="24" name="Group 23"/>
          <p:cNvGrpSpPr/>
          <p:nvPr/>
        </p:nvGrpSpPr>
        <p:grpSpPr>
          <a:xfrm>
            <a:off x="6714480" y="3374356"/>
            <a:ext cx="1109598" cy="1860708"/>
            <a:chOff x="5035861" y="2530767"/>
            <a:chExt cx="832199" cy="1395531"/>
          </a:xfrm>
        </p:grpSpPr>
        <p:sp>
          <p:nvSpPr>
            <p:cNvPr id="25" name="TextBox 24">
              <a:extLst>
                <a:ext uri="{FF2B5EF4-FFF2-40B4-BE49-F238E27FC236}">
                  <a16:creationId xmlns:a16="http://schemas.microsoft.com/office/drawing/2014/main" id="{72485F1B-AAB2-441A-ACFA-8C30F574E7F3}"/>
                </a:ext>
              </a:extLst>
            </p:cNvPr>
            <p:cNvSpPr txBox="1"/>
            <p:nvPr/>
          </p:nvSpPr>
          <p:spPr>
            <a:xfrm>
              <a:off x="5035861" y="3210573"/>
              <a:ext cx="832199" cy="715725"/>
            </a:xfrm>
            <a:prstGeom prst="rect">
              <a:avLst/>
            </a:prstGeom>
            <a:noFill/>
          </p:spPr>
          <p:txBody>
            <a:bodyPr wrap="none" rtlCol="0">
              <a:spAutoFit/>
            </a:bodyPr>
            <a:lstStyle/>
            <a:p>
              <a:pPr algn="ctr" defTabSz="609585" fontAlgn="base">
                <a:spcBef>
                  <a:spcPct val="0"/>
                </a:spcBef>
                <a:spcAft>
                  <a:spcPct val="0"/>
                </a:spcAft>
                <a:defRPr/>
              </a:pPr>
              <a:r>
                <a:rPr lang="en-GB" sz="1867" dirty="0">
                  <a:solidFill>
                    <a:srgbClr val="005073"/>
                  </a:solidFill>
                  <a:latin typeface="CiscoSansTT ExtraLight"/>
                  <a:ea typeface="ＭＳ Ｐゴシック" charset="0"/>
                </a:rPr>
                <a:t>Cloud</a:t>
              </a:r>
            </a:p>
            <a:p>
              <a:pPr algn="ctr" defTabSz="609585" fontAlgn="base">
                <a:spcBef>
                  <a:spcPct val="0"/>
                </a:spcBef>
                <a:spcAft>
                  <a:spcPct val="0"/>
                </a:spcAft>
                <a:defRPr/>
              </a:pPr>
              <a:r>
                <a:rPr lang="en-GB" sz="1867" dirty="0">
                  <a:solidFill>
                    <a:srgbClr val="005073"/>
                  </a:solidFill>
                  <a:latin typeface="CiscoSansTT ExtraLight"/>
                  <a:ea typeface="ＭＳ Ｐゴシック" charset="0"/>
                </a:rPr>
                <a:t>Edge</a:t>
              </a:r>
            </a:p>
            <a:p>
              <a:pPr algn="ctr" defTabSz="609585" fontAlgn="base">
                <a:spcBef>
                  <a:spcPct val="0"/>
                </a:spcBef>
                <a:spcAft>
                  <a:spcPct val="0"/>
                </a:spcAft>
                <a:defRPr/>
              </a:pPr>
              <a:r>
                <a:rPr lang="en-GB" sz="1867" dirty="0">
                  <a:solidFill>
                    <a:srgbClr val="005073"/>
                  </a:solidFill>
                  <a:latin typeface="CiscoSansTT ExtraLight"/>
                  <a:ea typeface="ＭＳ Ｐゴシック" charset="0"/>
                </a:rPr>
                <a:t>Services</a:t>
              </a:r>
            </a:p>
          </p:txBody>
        </p:sp>
        <p:pic>
          <p:nvPicPr>
            <p:cNvPr id="26" name="Picture 25">
              <a:extLst>
                <a:ext uri="{FF2B5EF4-FFF2-40B4-BE49-F238E27FC236}">
                  <a16:creationId xmlns:a16="http://schemas.microsoft.com/office/drawing/2014/main" id="{A65230D8-30D8-4442-BD89-F532F2C878A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114014" y="2530767"/>
              <a:ext cx="675893" cy="675893"/>
            </a:xfrm>
            <a:prstGeom prst="rect">
              <a:avLst/>
            </a:prstGeom>
          </p:spPr>
        </p:pic>
      </p:grpSp>
      <p:grpSp>
        <p:nvGrpSpPr>
          <p:cNvPr id="27" name="Group 26"/>
          <p:cNvGrpSpPr/>
          <p:nvPr/>
        </p:nvGrpSpPr>
        <p:grpSpPr>
          <a:xfrm>
            <a:off x="1722512" y="2483849"/>
            <a:ext cx="900898" cy="1284784"/>
            <a:chOff x="1291883" y="1862887"/>
            <a:chExt cx="675673" cy="963588"/>
          </a:xfrm>
        </p:grpSpPr>
        <p:sp>
          <p:nvSpPr>
            <p:cNvPr id="28" name="TextBox 27">
              <a:extLst>
                <a:ext uri="{FF2B5EF4-FFF2-40B4-BE49-F238E27FC236}">
                  <a16:creationId xmlns:a16="http://schemas.microsoft.com/office/drawing/2014/main" id="{CE29A61B-99B7-421F-BF16-513731C28CF5}"/>
                </a:ext>
              </a:extLst>
            </p:cNvPr>
            <p:cNvSpPr txBox="1"/>
            <p:nvPr/>
          </p:nvSpPr>
          <p:spPr>
            <a:xfrm>
              <a:off x="1326632" y="2541733"/>
              <a:ext cx="606175" cy="284742"/>
            </a:xfrm>
            <a:prstGeom prst="rect">
              <a:avLst/>
            </a:prstGeom>
            <a:noFill/>
          </p:spPr>
          <p:txBody>
            <a:bodyPr wrap="none" rtlCol="0">
              <a:spAutoFit/>
            </a:bodyPr>
            <a:lstStyle/>
            <a:p>
              <a:pPr algn="ctr" defTabSz="609585" fontAlgn="base">
                <a:spcBef>
                  <a:spcPct val="0"/>
                </a:spcBef>
                <a:spcAft>
                  <a:spcPct val="0"/>
                </a:spcAft>
                <a:defRPr/>
              </a:pPr>
              <a:r>
                <a:rPr lang="en-GB" sz="1867" dirty="0">
                  <a:solidFill>
                    <a:srgbClr val="005073"/>
                  </a:solidFill>
                  <a:latin typeface="CiscoSansTT ExtraLight"/>
                  <a:ea typeface="ＭＳ Ｐゴシック" charset="0"/>
                </a:rPr>
                <a:t>Users</a:t>
              </a:r>
            </a:p>
          </p:txBody>
        </p:sp>
        <p:grpSp>
          <p:nvGrpSpPr>
            <p:cNvPr id="29" name="Group 28">
              <a:extLst>
                <a:ext uri="{FF2B5EF4-FFF2-40B4-BE49-F238E27FC236}">
                  <a16:creationId xmlns:a16="http://schemas.microsoft.com/office/drawing/2014/main" id="{9436E836-C203-4EA5-9E8F-EF8F10EE7575}"/>
                </a:ext>
              </a:extLst>
            </p:cNvPr>
            <p:cNvGrpSpPr/>
            <p:nvPr/>
          </p:nvGrpSpPr>
          <p:grpSpPr>
            <a:xfrm>
              <a:off x="1291883" y="1862887"/>
              <a:ext cx="675673" cy="675673"/>
              <a:chOff x="1033377" y="1704164"/>
              <a:chExt cx="771507" cy="771507"/>
            </a:xfrm>
          </p:grpSpPr>
          <p:sp>
            <p:nvSpPr>
              <p:cNvPr id="30" name="Oval 29">
                <a:extLst>
                  <a:ext uri="{FF2B5EF4-FFF2-40B4-BE49-F238E27FC236}">
                    <a16:creationId xmlns:a16="http://schemas.microsoft.com/office/drawing/2014/main" id="{A2C74174-C79D-42E3-A175-23488476B4F0}"/>
                  </a:ext>
                </a:extLst>
              </p:cNvPr>
              <p:cNvSpPr>
                <a:spLocks noChangeAspect="1"/>
              </p:cNvSpPr>
              <p:nvPr/>
            </p:nvSpPr>
            <p:spPr>
              <a:xfrm>
                <a:off x="1033377" y="1704164"/>
                <a:ext cx="771507" cy="77150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GB" sz="2133" dirty="0">
                  <a:solidFill>
                    <a:srgbClr val="005073"/>
                  </a:solidFill>
                  <a:latin typeface="CiscoSansTT ExtraLight"/>
                </a:endParaRPr>
              </a:p>
            </p:txBody>
          </p:sp>
          <p:grpSp>
            <p:nvGrpSpPr>
              <p:cNvPr id="31" name="Group 30">
                <a:extLst>
                  <a:ext uri="{FF2B5EF4-FFF2-40B4-BE49-F238E27FC236}">
                    <a16:creationId xmlns:a16="http://schemas.microsoft.com/office/drawing/2014/main" id="{7FFB2191-C3ED-4284-86F8-4F6E4BE1DB95}"/>
                  </a:ext>
                </a:extLst>
              </p:cNvPr>
              <p:cNvGrpSpPr/>
              <p:nvPr/>
            </p:nvGrpSpPr>
            <p:grpSpPr>
              <a:xfrm>
                <a:off x="1395943" y="1818435"/>
                <a:ext cx="292414" cy="162452"/>
                <a:chOff x="5722180" y="10113"/>
                <a:chExt cx="957265" cy="531813"/>
              </a:xfrm>
            </p:grpSpPr>
            <p:sp>
              <p:nvSpPr>
                <p:cNvPr id="62" name="Freeform 50">
                  <a:extLst>
                    <a:ext uri="{FF2B5EF4-FFF2-40B4-BE49-F238E27FC236}">
                      <a16:creationId xmlns:a16="http://schemas.microsoft.com/office/drawing/2014/main" id="{47EAF724-ABFD-4139-B429-906F6A149E6F}"/>
                    </a:ext>
                  </a:extLst>
                </p:cNvPr>
                <p:cNvSpPr>
                  <a:spLocks/>
                </p:cNvSpPr>
                <p:nvPr/>
              </p:nvSpPr>
              <p:spPr bwMode="auto">
                <a:xfrm>
                  <a:off x="6133343" y="10113"/>
                  <a:ext cx="136525" cy="136525"/>
                </a:xfrm>
                <a:custGeom>
                  <a:avLst/>
                  <a:gdLst>
                    <a:gd name="T0" fmla="*/ 140 w 172"/>
                    <a:gd name="T1" fmla="*/ 88 h 174"/>
                    <a:gd name="T2" fmla="*/ 139 w 172"/>
                    <a:gd name="T3" fmla="*/ 99 h 174"/>
                    <a:gd name="T4" fmla="*/ 131 w 172"/>
                    <a:gd name="T5" fmla="*/ 118 h 174"/>
                    <a:gd name="T6" fmla="*/ 124 w 172"/>
                    <a:gd name="T7" fmla="*/ 126 h 174"/>
                    <a:gd name="T8" fmla="*/ 107 w 172"/>
                    <a:gd name="T9" fmla="*/ 137 h 174"/>
                    <a:gd name="T10" fmla="*/ 86 w 172"/>
                    <a:gd name="T11" fmla="*/ 140 h 174"/>
                    <a:gd name="T12" fmla="*/ 84 w 172"/>
                    <a:gd name="T13" fmla="*/ 158 h 174"/>
                    <a:gd name="T14" fmla="*/ 86 w 172"/>
                    <a:gd name="T15" fmla="*/ 140 h 174"/>
                    <a:gd name="T16" fmla="*/ 64 w 172"/>
                    <a:gd name="T17" fmla="*/ 137 h 174"/>
                    <a:gd name="T18" fmla="*/ 48 w 172"/>
                    <a:gd name="T19" fmla="*/ 124 h 174"/>
                    <a:gd name="T20" fmla="*/ 41 w 172"/>
                    <a:gd name="T21" fmla="*/ 116 h 174"/>
                    <a:gd name="T22" fmla="*/ 33 w 172"/>
                    <a:gd name="T23" fmla="*/ 97 h 174"/>
                    <a:gd name="T24" fmla="*/ 32 w 172"/>
                    <a:gd name="T25" fmla="*/ 86 h 174"/>
                    <a:gd name="T26" fmla="*/ 32 w 172"/>
                    <a:gd name="T27" fmla="*/ 86 h 174"/>
                    <a:gd name="T28" fmla="*/ 27 w 172"/>
                    <a:gd name="T29" fmla="*/ 86 h 174"/>
                    <a:gd name="T30" fmla="*/ 32 w 172"/>
                    <a:gd name="T31" fmla="*/ 86 h 174"/>
                    <a:gd name="T32" fmla="*/ 32 w 172"/>
                    <a:gd name="T33" fmla="*/ 86 h 174"/>
                    <a:gd name="T34" fmla="*/ 37 w 172"/>
                    <a:gd name="T35" fmla="*/ 65 h 174"/>
                    <a:gd name="T36" fmla="*/ 48 w 172"/>
                    <a:gd name="T37" fmla="*/ 49 h 174"/>
                    <a:gd name="T38" fmla="*/ 56 w 172"/>
                    <a:gd name="T39" fmla="*/ 42 h 174"/>
                    <a:gd name="T40" fmla="*/ 75 w 172"/>
                    <a:gd name="T41" fmla="*/ 34 h 174"/>
                    <a:gd name="T42" fmla="*/ 86 w 172"/>
                    <a:gd name="T43" fmla="*/ 34 h 174"/>
                    <a:gd name="T44" fmla="*/ 86 w 172"/>
                    <a:gd name="T45" fmla="*/ 34 h 174"/>
                    <a:gd name="T46" fmla="*/ 86 w 172"/>
                    <a:gd name="T47" fmla="*/ 22 h 174"/>
                    <a:gd name="T48" fmla="*/ 86 w 172"/>
                    <a:gd name="T49" fmla="*/ 34 h 174"/>
                    <a:gd name="T50" fmla="*/ 86 w 172"/>
                    <a:gd name="T51" fmla="*/ 34 h 174"/>
                    <a:gd name="T52" fmla="*/ 107 w 172"/>
                    <a:gd name="T53" fmla="*/ 37 h 174"/>
                    <a:gd name="T54" fmla="*/ 124 w 172"/>
                    <a:gd name="T55" fmla="*/ 49 h 174"/>
                    <a:gd name="T56" fmla="*/ 131 w 172"/>
                    <a:gd name="T57" fmla="*/ 57 h 174"/>
                    <a:gd name="T58" fmla="*/ 139 w 172"/>
                    <a:gd name="T59" fmla="*/ 77 h 174"/>
                    <a:gd name="T60" fmla="*/ 140 w 172"/>
                    <a:gd name="T61" fmla="*/ 88 h 174"/>
                    <a:gd name="T62" fmla="*/ 140 w 172"/>
                    <a:gd name="T63" fmla="*/ 88 h 174"/>
                    <a:gd name="T64" fmla="*/ 172 w 172"/>
                    <a:gd name="T65" fmla="*/ 88 h 174"/>
                    <a:gd name="T66" fmla="*/ 172 w 172"/>
                    <a:gd name="T67" fmla="*/ 88 h 174"/>
                    <a:gd name="T68" fmla="*/ 166 w 172"/>
                    <a:gd name="T69" fmla="*/ 54 h 174"/>
                    <a:gd name="T70" fmla="*/ 147 w 172"/>
                    <a:gd name="T71" fmla="*/ 26 h 174"/>
                    <a:gd name="T72" fmla="*/ 134 w 172"/>
                    <a:gd name="T73" fmla="*/ 16 h 174"/>
                    <a:gd name="T74" fmla="*/ 104 w 172"/>
                    <a:gd name="T75" fmla="*/ 3 h 174"/>
                    <a:gd name="T76" fmla="*/ 86 w 172"/>
                    <a:gd name="T77" fmla="*/ 18 h 174"/>
                    <a:gd name="T78" fmla="*/ 86 w 172"/>
                    <a:gd name="T79" fmla="*/ 0 h 174"/>
                    <a:gd name="T80" fmla="*/ 86 w 172"/>
                    <a:gd name="T81" fmla="*/ 0 h 174"/>
                    <a:gd name="T82" fmla="*/ 53 w 172"/>
                    <a:gd name="T83" fmla="*/ 8 h 174"/>
                    <a:gd name="T84" fmla="*/ 25 w 172"/>
                    <a:gd name="T85" fmla="*/ 26 h 174"/>
                    <a:gd name="T86" fmla="*/ 14 w 172"/>
                    <a:gd name="T87" fmla="*/ 38 h 174"/>
                    <a:gd name="T88" fmla="*/ 1 w 172"/>
                    <a:gd name="T89" fmla="*/ 69 h 174"/>
                    <a:gd name="T90" fmla="*/ 16 w 172"/>
                    <a:gd name="T91" fmla="*/ 86 h 174"/>
                    <a:gd name="T92" fmla="*/ 0 w 172"/>
                    <a:gd name="T93" fmla="*/ 88 h 174"/>
                    <a:gd name="T94" fmla="*/ 1 w 172"/>
                    <a:gd name="T95" fmla="*/ 104 h 174"/>
                    <a:gd name="T96" fmla="*/ 14 w 172"/>
                    <a:gd name="T97" fmla="*/ 136 h 174"/>
                    <a:gd name="T98" fmla="*/ 24 w 172"/>
                    <a:gd name="T99" fmla="*/ 148 h 174"/>
                    <a:gd name="T100" fmla="*/ 51 w 172"/>
                    <a:gd name="T101" fmla="*/ 166 h 174"/>
                    <a:gd name="T102" fmla="*/ 84 w 172"/>
                    <a:gd name="T103" fmla="*/ 174 h 174"/>
                    <a:gd name="T104" fmla="*/ 86 w 172"/>
                    <a:gd name="T105" fmla="*/ 174 h 174"/>
                    <a:gd name="T106" fmla="*/ 86 w 172"/>
                    <a:gd name="T107" fmla="*/ 174 h 174"/>
                    <a:gd name="T108" fmla="*/ 86 w 172"/>
                    <a:gd name="T109" fmla="*/ 167 h 174"/>
                    <a:gd name="T110" fmla="*/ 86 w 172"/>
                    <a:gd name="T111" fmla="*/ 174 h 174"/>
                    <a:gd name="T112" fmla="*/ 104 w 172"/>
                    <a:gd name="T113" fmla="*/ 172 h 174"/>
                    <a:gd name="T114" fmla="*/ 134 w 172"/>
                    <a:gd name="T115" fmla="*/ 158 h 174"/>
                    <a:gd name="T116" fmla="*/ 147 w 172"/>
                    <a:gd name="T117" fmla="*/ 148 h 174"/>
                    <a:gd name="T118" fmla="*/ 164 w 172"/>
                    <a:gd name="T119" fmla="*/ 121 h 174"/>
                    <a:gd name="T120" fmla="*/ 172 w 172"/>
                    <a:gd name="T121" fmla="*/ 88 h 174"/>
                    <a:gd name="T122" fmla="*/ 172 w 172"/>
                    <a:gd name="T123" fmla="*/ 8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2" h="174">
                      <a:moveTo>
                        <a:pt x="156" y="88"/>
                      </a:moveTo>
                      <a:lnTo>
                        <a:pt x="140" y="88"/>
                      </a:lnTo>
                      <a:lnTo>
                        <a:pt x="140" y="88"/>
                      </a:lnTo>
                      <a:lnTo>
                        <a:pt x="139" y="99"/>
                      </a:lnTo>
                      <a:lnTo>
                        <a:pt x="135" y="108"/>
                      </a:lnTo>
                      <a:lnTo>
                        <a:pt x="131" y="118"/>
                      </a:lnTo>
                      <a:lnTo>
                        <a:pt x="124" y="126"/>
                      </a:lnTo>
                      <a:lnTo>
                        <a:pt x="124" y="126"/>
                      </a:lnTo>
                      <a:lnTo>
                        <a:pt x="116" y="132"/>
                      </a:lnTo>
                      <a:lnTo>
                        <a:pt x="107" y="137"/>
                      </a:lnTo>
                      <a:lnTo>
                        <a:pt x="97" y="140"/>
                      </a:lnTo>
                      <a:lnTo>
                        <a:pt x="86" y="140"/>
                      </a:lnTo>
                      <a:lnTo>
                        <a:pt x="84" y="140"/>
                      </a:lnTo>
                      <a:lnTo>
                        <a:pt x="84" y="158"/>
                      </a:lnTo>
                      <a:lnTo>
                        <a:pt x="86" y="140"/>
                      </a:lnTo>
                      <a:lnTo>
                        <a:pt x="86" y="140"/>
                      </a:lnTo>
                      <a:lnTo>
                        <a:pt x="75" y="140"/>
                      </a:lnTo>
                      <a:lnTo>
                        <a:pt x="64" y="137"/>
                      </a:lnTo>
                      <a:lnTo>
                        <a:pt x="56" y="132"/>
                      </a:lnTo>
                      <a:lnTo>
                        <a:pt x="48" y="124"/>
                      </a:lnTo>
                      <a:lnTo>
                        <a:pt x="48" y="124"/>
                      </a:lnTo>
                      <a:lnTo>
                        <a:pt x="41" y="116"/>
                      </a:lnTo>
                      <a:lnTo>
                        <a:pt x="35" y="108"/>
                      </a:lnTo>
                      <a:lnTo>
                        <a:pt x="33" y="97"/>
                      </a:lnTo>
                      <a:lnTo>
                        <a:pt x="32" y="88"/>
                      </a:lnTo>
                      <a:lnTo>
                        <a:pt x="32" y="86"/>
                      </a:lnTo>
                      <a:lnTo>
                        <a:pt x="27" y="86"/>
                      </a:lnTo>
                      <a:lnTo>
                        <a:pt x="32" y="86"/>
                      </a:lnTo>
                      <a:lnTo>
                        <a:pt x="32" y="86"/>
                      </a:lnTo>
                      <a:lnTo>
                        <a:pt x="27" y="86"/>
                      </a:lnTo>
                      <a:lnTo>
                        <a:pt x="32" y="86"/>
                      </a:lnTo>
                      <a:lnTo>
                        <a:pt x="32" y="86"/>
                      </a:lnTo>
                      <a:lnTo>
                        <a:pt x="32" y="86"/>
                      </a:lnTo>
                      <a:lnTo>
                        <a:pt x="32" y="86"/>
                      </a:lnTo>
                      <a:lnTo>
                        <a:pt x="33" y="77"/>
                      </a:lnTo>
                      <a:lnTo>
                        <a:pt x="37" y="65"/>
                      </a:lnTo>
                      <a:lnTo>
                        <a:pt x="41" y="56"/>
                      </a:lnTo>
                      <a:lnTo>
                        <a:pt x="48" y="49"/>
                      </a:lnTo>
                      <a:lnTo>
                        <a:pt x="48" y="49"/>
                      </a:lnTo>
                      <a:lnTo>
                        <a:pt x="56" y="42"/>
                      </a:lnTo>
                      <a:lnTo>
                        <a:pt x="65" y="37"/>
                      </a:lnTo>
                      <a:lnTo>
                        <a:pt x="75" y="34"/>
                      </a:lnTo>
                      <a:lnTo>
                        <a:pt x="86" y="34"/>
                      </a:lnTo>
                      <a:lnTo>
                        <a:pt x="86" y="34"/>
                      </a:lnTo>
                      <a:lnTo>
                        <a:pt x="86" y="22"/>
                      </a:lnTo>
                      <a:lnTo>
                        <a:pt x="86" y="34"/>
                      </a:lnTo>
                      <a:lnTo>
                        <a:pt x="86" y="34"/>
                      </a:lnTo>
                      <a:lnTo>
                        <a:pt x="86" y="22"/>
                      </a:lnTo>
                      <a:lnTo>
                        <a:pt x="86" y="34"/>
                      </a:lnTo>
                      <a:lnTo>
                        <a:pt x="86" y="34"/>
                      </a:lnTo>
                      <a:lnTo>
                        <a:pt x="86" y="34"/>
                      </a:lnTo>
                      <a:lnTo>
                        <a:pt x="86" y="34"/>
                      </a:lnTo>
                      <a:lnTo>
                        <a:pt x="97" y="34"/>
                      </a:lnTo>
                      <a:lnTo>
                        <a:pt x="107" y="37"/>
                      </a:lnTo>
                      <a:lnTo>
                        <a:pt x="116" y="43"/>
                      </a:lnTo>
                      <a:lnTo>
                        <a:pt x="124" y="49"/>
                      </a:lnTo>
                      <a:lnTo>
                        <a:pt x="124" y="49"/>
                      </a:lnTo>
                      <a:lnTo>
                        <a:pt x="131" y="57"/>
                      </a:lnTo>
                      <a:lnTo>
                        <a:pt x="135" y="65"/>
                      </a:lnTo>
                      <a:lnTo>
                        <a:pt x="139" y="77"/>
                      </a:lnTo>
                      <a:lnTo>
                        <a:pt x="140" y="88"/>
                      </a:lnTo>
                      <a:lnTo>
                        <a:pt x="140" y="88"/>
                      </a:lnTo>
                      <a:lnTo>
                        <a:pt x="156" y="88"/>
                      </a:lnTo>
                      <a:lnTo>
                        <a:pt x="140" y="88"/>
                      </a:lnTo>
                      <a:lnTo>
                        <a:pt x="156" y="88"/>
                      </a:lnTo>
                      <a:lnTo>
                        <a:pt x="172" y="88"/>
                      </a:lnTo>
                      <a:lnTo>
                        <a:pt x="172" y="88"/>
                      </a:lnTo>
                      <a:lnTo>
                        <a:pt x="172" y="88"/>
                      </a:lnTo>
                      <a:lnTo>
                        <a:pt x="171" y="70"/>
                      </a:lnTo>
                      <a:lnTo>
                        <a:pt x="166" y="54"/>
                      </a:lnTo>
                      <a:lnTo>
                        <a:pt x="158" y="38"/>
                      </a:lnTo>
                      <a:lnTo>
                        <a:pt x="147" y="26"/>
                      </a:lnTo>
                      <a:lnTo>
                        <a:pt x="147" y="26"/>
                      </a:lnTo>
                      <a:lnTo>
                        <a:pt x="134" y="16"/>
                      </a:lnTo>
                      <a:lnTo>
                        <a:pt x="119" y="8"/>
                      </a:lnTo>
                      <a:lnTo>
                        <a:pt x="104" y="3"/>
                      </a:lnTo>
                      <a:lnTo>
                        <a:pt x="86" y="0"/>
                      </a:lnTo>
                      <a:lnTo>
                        <a:pt x="86" y="18"/>
                      </a:lnTo>
                      <a:lnTo>
                        <a:pt x="86" y="0"/>
                      </a:lnTo>
                      <a:lnTo>
                        <a:pt x="86" y="0"/>
                      </a:lnTo>
                      <a:lnTo>
                        <a:pt x="86" y="0"/>
                      </a:lnTo>
                      <a:lnTo>
                        <a:pt x="86" y="0"/>
                      </a:lnTo>
                      <a:lnTo>
                        <a:pt x="68" y="3"/>
                      </a:lnTo>
                      <a:lnTo>
                        <a:pt x="53" y="8"/>
                      </a:lnTo>
                      <a:lnTo>
                        <a:pt x="38" y="16"/>
                      </a:lnTo>
                      <a:lnTo>
                        <a:pt x="25" y="26"/>
                      </a:lnTo>
                      <a:lnTo>
                        <a:pt x="25" y="26"/>
                      </a:lnTo>
                      <a:lnTo>
                        <a:pt x="14" y="38"/>
                      </a:lnTo>
                      <a:lnTo>
                        <a:pt x="6" y="53"/>
                      </a:lnTo>
                      <a:lnTo>
                        <a:pt x="1" y="69"/>
                      </a:lnTo>
                      <a:lnTo>
                        <a:pt x="0" y="86"/>
                      </a:lnTo>
                      <a:lnTo>
                        <a:pt x="16" y="86"/>
                      </a:lnTo>
                      <a:lnTo>
                        <a:pt x="0" y="86"/>
                      </a:lnTo>
                      <a:lnTo>
                        <a:pt x="0" y="88"/>
                      </a:lnTo>
                      <a:lnTo>
                        <a:pt x="0" y="88"/>
                      </a:lnTo>
                      <a:lnTo>
                        <a:pt x="1" y="104"/>
                      </a:lnTo>
                      <a:lnTo>
                        <a:pt x="6" y="121"/>
                      </a:lnTo>
                      <a:lnTo>
                        <a:pt x="14" y="136"/>
                      </a:lnTo>
                      <a:lnTo>
                        <a:pt x="24" y="148"/>
                      </a:lnTo>
                      <a:lnTo>
                        <a:pt x="24" y="148"/>
                      </a:lnTo>
                      <a:lnTo>
                        <a:pt x="37" y="158"/>
                      </a:lnTo>
                      <a:lnTo>
                        <a:pt x="51" y="166"/>
                      </a:lnTo>
                      <a:lnTo>
                        <a:pt x="68" y="171"/>
                      </a:lnTo>
                      <a:lnTo>
                        <a:pt x="84" y="174"/>
                      </a:lnTo>
                      <a:lnTo>
                        <a:pt x="86" y="174"/>
                      </a:lnTo>
                      <a:lnTo>
                        <a:pt x="86" y="174"/>
                      </a:lnTo>
                      <a:lnTo>
                        <a:pt x="86" y="167"/>
                      </a:lnTo>
                      <a:lnTo>
                        <a:pt x="86" y="174"/>
                      </a:lnTo>
                      <a:lnTo>
                        <a:pt x="86" y="174"/>
                      </a:lnTo>
                      <a:lnTo>
                        <a:pt x="86" y="167"/>
                      </a:lnTo>
                      <a:lnTo>
                        <a:pt x="86" y="174"/>
                      </a:lnTo>
                      <a:lnTo>
                        <a:pt x="86" y="174"/>
                      </a:lnTo>
                      <a:lnTo>
                        <a:pt x="86" y="174"/>
                      </a:lnTo>
                      <a:lnTo>
                        <a:pt x="104" y="172"/>
                      </a:lnTo>
                      <a:lnTo>
                        <a:pt x="119" y="166"/>
                      </a:lnTo>
                      <a:lnTo>
                        <a:pt x="134" y="158"/>
                      </a:lnTo>
                      <a:lnTo>
                        <a:pt x="147" y="148"/>
                      </a:lnTo>
                      <a:lnTo>
                        <a:pt x="147" y="148"/>
                      </a:lnTo>
                      <a:lnTo>
                        <a:pt x="156" y="136"/>
                      </a:lnTo>
                      <a:lnTo>
                        <a:pt x="164" y="121"/>
                      </a:lnTo>
                      <a:lnTo>
                        <a:pt x="171" y="105"/>
                      </a:lnTo>
                      <a:lnTo>
                        <a:pt x="172" y="88"/>
                      </a:lnTo>
                      <a:lnTo>
                        <a:pt x="172" y="88"/>
                      </a:lnTo>
                      <a:lnTo>
                        <a:pt x="172" y="88"/>
                      </a:lnTo>
                      <a:lnTo>
                        <a:pt x="156" y="88"/>
                      </a:lnTo>
                      <a:close/>
                    </a:path>
                  </a:pathLst>
                </a:custGeom>
                <a:noFill/>
                <a:ln w="0">
                  <a:solidFill>
                    <a:schemeClr val="bg2"/>
                  </a:solidFill>
                  <a:round/>
                  <a:headEnd/>
                  <a:tailEnd/>
                </a:ln>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grpSp>
              <p:nvGrpSpPr>
                <p:cNvPr id="63" name="Group 62">
                  <a:extLst>
                    <a:ext uri="{FF2B5EF4-FFF2-40B4-BE49-F238E27FC236}">
                      <a16:creationId xmlns:a16="http://schemas.microsoft.com/office/drawing/2014/main" id="{D3B5BD7D-6430-4D24-9738-36328DED5233}"/>
                    </a:ext>
                  </a:extLst>
                </p:cNvPr>
                <p:cNvGrpSpPr/>
                <p:nvPr/>
              </p:nvGrpSpPr>
              <p:grpSpPr>
                <a:xfrm>
                  <a:off x="5819482" y="193901"/>
                  <a:ext cx="225528" cy="348025"/>
                  <a:chOff x="5819482" y="193901"/>
                  <a:chExt cx="225528" cy="348025"/>
                </a:xfrm>
                <a:solidFill>
                  <a:schemeClr val="accent2"/>
                </a:solidFill>
              </p:grpSpPr>
              <p:sp>
                <p:nvSpPr>
                  <p:cNvPr id="74" name="Freeform 680">
                    <a:extLst>
                      <a:ext uri="{FF2B5EF4-FFF2-40B4-BE49-F238E27FC236}">
                        <a16:creationId xmlns:a16="http://schemas.microsoft.com/office/drawing/2014/main" id="{09373D46-7E77-4A3A-A849-F22D98F25C62}"/>
                      </a:ext>
                    </a:extLst>
                  </p:cNvPr>
                  <p:cNvSpPr>
                    <a:spLocks/>
                  </p:cNvSpPr>
                  <p:nvPr/>
                </p:nvSpPr>
                <p:spPr bwMode="auto">
                  <a:xfrm>
                    <a:off x="5819482" y="368351"/>
                    <a:ext cx="225528" cy="173575"/>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75" name="Freeform 7">
                    <a:extLst>
                      <a:ext uri="{FF2B5EF4-FFF2-40B4-BE49-F238E27FC236}">
                        <a16:creationId xmlns:a16="http://schemas.microsoft.com/office/drawing/2014/main" id="{A2CA51F0-A835-4754-B5D1-ED4AA5CA36D8}"/>
                      </a:ext>
                    </a:extLst>
                  </p:cNvPr>
                  <p:cNvSpPr>
                    <a:spLocks/>
                  </p:cNvSpPr>
                  <p:nvPr/>
                </p:nvSpPr>
                <p:spPr bwMode="auto">
                  <a:xfrm>
                    <a:off x="5864273" y="193901"/>
                    <a:ext cx="135160" cy="135159"/>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grpSp>
            <p:grpSp>
              <p:nvGrpSpPr>
                <p:cNvPr id="64" name="Group 63">
                  <a:extLst>
                    <a:ext uri="{FF2B5EF4-FFF2-40B4-BE49-F238E27FC236}">
                      <a16:creationId xmlns:a16="http://schemas.microsoft.com/office/drawing/2014/main" id="{8507078F-A31E-4487-8230-D476299EE2A4}"/>
                    </a:ext>
                  </a:extLst>
                </p:cNvPr>
                <p:cNvGrpSpPr/>
                <p:nvPr/>
              </p:nvGrpSpPr>
              <p:grpSpPr>
                <a:xfrm>
                  <a:off x="6093802" y="193901"/>
                  <a:ext cx="225528" cy="348025"/>
                  <a:chOff x="5819482" y="193901"/>
                  <a:chExt cx="225528" cy="348025"/>
                </a:xfrm>
                <a:solidFill>
                  <a:schemeClr val="accent5"/>
                </a:solidFill>
              </p:grpSpPr>
              <p:sp>
                <p:nvSpPr>
                  <p:cNvPr id="72" name="Freeform 678">
                    <a:extLst>
                      <a:ext uri="{FF2B5EF4-FFF2-40B4-BE49-F238E27FC236}">
                        <a16:creationId xmlns:a16="http://schemas.microsoft.com/office/drawing/2014/main" id="{C0EE1395-3809-40BD-8AA6-2A77279B5B86}"/>
                      </a:ext>
                    </a:extLst>
                  </p:cNvPr>
                  <p:cNvSpPr>
                    <a:spLocks/>
                  </p:cNvSpPr>
                  <p:nvPr/>
                </p:nvSpPr>
                <p:spPr bwMode="auto">
                  <a:xfrm>
                    <a:off x="5819482" y="368351"/>
                    <a:ext cx="225528" cy="173575"/>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73" name="Freeform 7">
                    <a:extLst>
                      <a:ext uri="{FF2B5EF4-FFF2-40B4-BE49-F238E27FC236}">
                        <a16:creationId xmlns:a16="http://schemas.microsoft.com/office/drawing/2014/main" id="{EB43A6A0-6F04-4810-A22C-68FE9D1BFFE8}"/>
                      </a:ext>
                    </a:extLst>
                  </p:cNvPr>
                  <p:cNvSpPr>
                    <a:spLocks/>
                  </p:cNvSpPr>
                  <p:nvPr/>
                </p:nvSpPr>
                <p:spPr bwMode="auto">
                  <a:xfrm>
                    <a:off x="5864273" y="193901"/>
                    <a:ext cx="135160" cy="135159"/>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grpSp>
            <p:grpSp>
              <p:nvGrpSpPr>
                <p:cNvPr id="65" name="Group 64">
                  <a:extLst>
                    <a:ext uri="{FF2B5EF4-FFF2-40B4-BE49-F238E27FC236}">
                      <a16:creationId xmlns:a16="http://schemas.microsoft.com/office/drawing/2014/main" id="{5A7EE8E2-3D2B-47D4-A294-1D64E9098781}"/>
                    </a:ext>
                  </a:extLst>
                </p:cNvPr>
                <p:cNvGrpSpPr/>
                <p:nvPr/>
              </p:nvGrpSpPr>
              <p:grpSpPr>
                <a:xfrm>
                  <a:off x="6368122" y="193901"/>
                  <a:ext cx="225528" cy="348025"/>
                  <a:chOff x="5819482" y="193901"/>
                  <a:chExt cx="225528" cy="348025"/>
                </a:xfrm>
                <a:solidFill>
                  <a:schemeClr val="accent1"/>
                </a:solidFill>
              </p:grpSpPr>
              <p:sp>
                <p:nvSpPr>
                  <p:cNvPr id="70" name="Freeform 676">
                    <a:extLst>
                      <a:ext uri="{FF2B5EF4-FFF2-40B4-BE49-F238E27FC236}">
                        <a16:creationId xmlns:a16="http://schemas.microsoft.com/office/drawing/2014/main" id="{54407F5A-9D08-4112-8E2B-B149DFCC591A}"/>
                      </a:ext>
                    </a:extLst>
                  </p:cNvPr>
                  <p:cNvSpPr>
                    <a:spLocks/>
                  </p:cNvSpPr>
                  <p:nvPr/>
                </p:nvSpPr>
                <p:spPr bwMode="auto">
                  <a:xfrm>
                    <a:off x="5819482" y="368351"/>
                    <a:ext cx="225528" cy="173575"/>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71" name="Freeform 7">
                    <a:extLst>
                      <a:ext uri="{FF2B5EF4-FFF2-40B4-BE49-F238E27FC236}">
                        <a16:creationId xmlns:a16="http://schemas.microsoft.com/office/drawing/2014/main" id="{F1F8CAFA-A56F-4581-8804-C086CF4745AF}"/>
                      </a:ext>
                    </a:extLst>
                  </p:cNvPr>
                  <p:cNvSpPr>
                    <a:spLocks/>
                  </p:cNvSpPr>
                  <p:nvPr/>
                </p:nvSpPr>
                <p:spPr bwMode="auto">
                  <a:xfrm>
                    <a:off x="5864273" y="193901"/>
                    <a:ext cx="135160" cy="135159"/>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grpSp>
            <p:sp>
              <p:nvSpPr>
                <p:cNvPr id="66" name="Freeform 49">
                  <a:extLst>
                    <a:ext uri="{FF2B5EF4-FFF2-40B4-BE49-F238E27FC236}">
                      <a16:creationId xmlns:a16="http://schemas.microsoft.com/office/drawing/2014/main" id="{739FDE1A-E99C-41A1-9606-98F0E4ED3D81}"/>
                    </a:ext>
                  </a:extLst>
                </p:cNvPr>
                <p:cNvSpPr>
                  <a:spLocks/>
                </p:cNvSpPr>
                <p:nvPr/>
              </p:nvSpPr>
              <p:spPr bwMode="auto">
                <a:xfrm>
                  <a:off x="6146043" y="22813"/>
                  <a:ext cx="111126" cy="111126"/>
                </a:xfrm>
                <a:custGeom>
                  <a:avLst/>
                  <a:gdLst>
                    <a:gd name="T0" fmla="*/ 140 w 140"/>
                    <a:gd name="T1" fmla="*/ 70 h 140"/>
                    <a:gd name="T2" fmla="*/ 140 w 140"/>
                    <a:gd name="T3" fmla="*/ 70 h 140"/>
                    <a:gd name="T4" fmla="*/ 139 w 140"/>
                    <a:gd name="T5" fmla="*/ 84 h 140"/>
                    <a:gd name="T6" fmla="*/ 134 w 140"/>
                    <a:gd name="T7" fmla="*/ 97 h 140"/>
                    <a:gd name="T8" fmla="*/ 127 w 140"/>
                    <a:gd name="T9" fmla="*/ 108 h 140"/>
                    <a:gd name="T10" fmla="*/ 119 w 140"/>
                    <a:gd name="T11" fmla="*/ 119 h 140"/>
                    <a:gd name="T12" fmla="*/ 108 w 140"/>
                    <a:gd name="T13" fmla="*/ 127 h 140"/>
                    <a:gd name="T14" fmla="*/ 97 w 140"/>
                    <a:gd name="T15" fmla="*/ 134 h 140"/>
                    <a:gd name="T16" fmla="*/ 83 w 140"/>
                    <a:gd name="T17" fmla="*/ 138 h 140"/>
                    <a:gd name="T18" fmla="*/ 68 w 140"/>
                    <a:gd name="T19" fmla="*/ 140 h 140"/>
                    <a:gd name="T20" fmla="*/ 68 w 140"/>
                    <a:gd name="T21" fmla="*/ 140 h 140"/>
                    <a:gd name="T22" fmla="*/ 56 w 140"/>
                    <a:gd name="T23" fmla="*/ 138 h 140"/>
                    <a:gd name="T24" fmla="*/ 41 w 140"/>
                    <a:gd name="T25" fmla="*/ 134 h 140"/>
                    <a:gd name="T26" fmla="*/ 30 w 140"/>
                    <a:gd name="T27" fmla="*/ 127 h 140"/>
                    <a:gd name="T28" fmla="*/ 19 w 140"/>
                    <a:gd name="T29" fmla="*/ 118 h 140"/>
                    <a:gd name="T30" fmla="*/ 11 w 140"/>
                    <a:gd name="T31" fmla="*/ 108 h 140"/>
                    <a:gd name="T32" fmla="*/ 5 w 140"/>
                    <a:gd name="T33" fmla="*/ 95 h 140"/>
                    <a:gd name="T34" fmla="*/ 1 w 140"/>
                    <a:gd name="T35" fmla="*/ 83 h 140"/>
                    <a:gd name="T36" fmla="*/ 0 w 140"/>
                    <a:gd name="T37" fmla="*/ 68 h 140"/>
                    <a:gd name="T38" fmla="*/ 0 w 140"/>
                    <a:gd name="T39" fmla="*/ 68 h 140"/>
                    <a:gd name="T40" fmla="*/ 1 w 140"/>
                    <a:gd name="T41" fmla="*/ 54 h 140"/>
                    <a:gd name="T42" fmla="*/ 5 w 140"/>
                    <a:gd name="T43" fmla="*/ 41 h 140"/>
                    <a:gd name="T44" fmla="*/ 11 w 140"/>
                    <a:gd name="T45" fmla="*/ 30 h 140"/>
                    <a:gd name="T46" fmla="*/ 21 w 140"/>
                    <a:gd name="T47" fmla="*/ 19 h 140"/>
                    <a:gd name="T48" fmla="*/ 30 w 140"/>
                    <a:gd name="T49" fmla="*/ 11 h 140"/>
                    <a:gd name="T50" fmla="*/ 43 w 140"/>
                    <a:gd name="T51" fmla="*/ 4 h 140"/>
                    <a:gd name="T52" fmla="*/ 56 w 140"/>
                    <a:gd name="T53" fmla="*/ 0 h 140"/>
                    <a:gd name="T54" fmla="*/ 70 w 140"/>
                    <a:gd name="T55" fmla="*/ 0 h 140"/>
                    <a:gd name="T56" fmla="*/ 70 w 140"/>
                    <a:gd name="T57" fmla="*/ 0 h 140"/>
                    <a:gd name="T58" fmla="*/ 84 w 140"/>
                    <a:gd name="T59" fmla="*/ 0 h 140"/>
                    <a:gd name="T60" fmla="*/ 97 w 140"/>
                    <a:gd name="T61" fmla="*/ 4 h 140"/>
                    <a:gd name="T62" fmla="*/ 110 w 140"/>
                    <a:gd name="T63" fmla="*/ 11 h 140"/>
                    <a:gd name="T64" fmla="*/ 119 w 140"/>
                    <a:gd name="T65" fmla="*/ 20 h 140"/>
                    <a:gd name="T66" fmla="*/ 127 w 140"/>
                    <a:gd name="T67" fmla="*/ 30 h 140"/>
                    <a:gd name="T68" fmla="*/ 134 w 140"/>
                    <a:gd name="T69" fmla="*/ 43 h 140"/>
                    <a:gd name="T70" fmla="*/ 139 w 140"/>
                    <a:gd name="T71" fmla="*/ 55 h 140"/>
                    <a:gd name="T72" fmla="*/ 140 w 140"/>
                    <a:gd name="T73" fmla="*/ 70 h 140"/>
                    <a:gd name="T74" fmla="*/ 140 w 140"/>
                    <a:gd name="T7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0">
                      <a:moveTo>
                        <a:pt x="140" y="70"/>
                      </a:moveTo>
                      <a:lnTo>
                        <a:pt x="140" y="70"/>
                      </a:lnTo>
                      <a:lnTo>
                        <a:pt x="139" y="84"/>
                      </a:lnTo>
                      <a:lnTo>
                        <a:pt x="134" y="97"/>
                      </a:lnTo>
                      <a:lnTo>
                        <a:pt x="127" y="108"/>
                      </a:lnTo>
                      <a:lnTo>
                        <a:pt x="119" y="119"/>
                      </a:lnTo>
                      <a:lnTo>
                        <a:pt x="108" y="127"/>
                      </a:lnTo>
                      <a:lnTo>
                        <a:pt x="97" y="134"/>
                      </a:lnTo>
                      <a:lnTo>
                        <a:pt x="83" y="138"/>
                      </a:lnTo>
                      <a:lnTo>
                        <a:pt x="68" y="140"/>
                      </a:lnTo>
                      <a:lnTo>
                        <a:pt x="68" y="140"/>
                      </a:lnTo>
                      <a:lnTo>
                        <a:pt x="56" y="138"/>
                      </a:lnTo>
                      <a:lnTo>
                        <a:pt x="41" y="134"/>
                      </a:lnTo>
                      <a:lnTo>
                        <a:pt x="30" y="127"/>
                      </a:lnTo>
                      <a:lnTo>
                        <a:pt x="19" y="118"/>
                      </a:lnTo>
                      <a:lnTo>
                        <a:pt x="11" y="108"/>
                      </a:lnTo>
                      <a:lnTo>
                        <a:pt x="5" y="95"/>
                      </a:lnTo>
                      <a:lnTo>
                        <a:pt x="1" y="83"/>
                      </a:lnTo>
                      <a:lnTo>
                        <a:pt x="0" y="68"/>
                      </a:lnTo>
                      <a:lnTo>
                        <a:pt x="0" y="68"/>
                      </a:lnTo>
                      <a:lnTo>
                        <a:pt x="1" y="54"/>
                      </a:lnTo>
                      <a:lnTo>
                        <a:pt x="5" y="41"/>
                      </a:lnTo>
                      <a:lnTo>
                        <a:pt x="11" y="30"/>
                      </a:lnTo>
                      <a:lnTo>
                        <a:pt x="21" y="19"/>
                      </a:lnTo>
                      <a:lnTo>
                        <a:pt x="30" y="11"/>
                      </a:lnTo>
                      <a:lnTo>
                        <a:pt x="43" y="4"/>
                      </a:lnTo>
                      <a:lnTo>
                        <a:pt x="56" y="0"/>
                      </a:lnTo>
                      <a:lnTo>
                        <a:pt x="70" y="0"/>
                      </a:lnTo>
                      <a:lnTo>
                        <a:pt x="70" y="0"/>
                      </a:lnTo>
                      <a:lnTo>
                        <a:pt x="84" y="0"/>
                      </a:lnTo>
                      <a:lnTo>
                        <a:pt x="97" y="4"/>
                      </a:lnTo>
                      <a:lnTo>
                        <a:pt x="110" y="11"/>
                      </a:lnTo>
                      <a:lnTo>
                        <a:pt x="119" y="20"/>
                      </a:lnTo>
                      <a:lnTo>
                        <a:pt x="127" y="30"/>
                      </a:lnTo>
                      <a:lnTo>
                        <a:pt x="134" y="43"/>
                      </a:lnTo>
                      <a:lnTo>
                        <a:pt x="139" y="55"/>
                      </a:lnTo>
                      <a:lnTo>
                        <a:pt x="140" y="70"/>
                      </a:lnTo>
                      <a:lnTo>
                        <a:pt x="140" y="70"/>
                      </a:lnTo>
                      <a:close/>
                    </a:path>
                  </a:pathLst>
                </a:custGeom>
                <a:no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67" name="Freeform 51">
                  <a:extLst>
                    <a:ext uri="{FF2B5EF4-FFF2-40B4-BE49-F238E27FC236}">
                      <a16:creationId xmlns:a16="http://schemas.microsoft.com/office/drawing/2014/main" id="{08AC6FAE-8804-49C3-A82D-A444C8552CEE}"/>
                    </a:ext>
                  </a:extLst>
                </p:cNvPr>
                <p:cNvSpPr>
                  <a:spLocks noEditPoints="1"/>
                </p:cNvSpPr>
                <p:nvPr/>
              </p:nvSpPr>
              <p:spPr bwMode="auto">
                <a:xfrm>
                  <a:off x="5722180" y="127588"/>
                  <a:ext cx="957263" cy="414338"/>
                </a:xfrm>
                <a:custGeom>
                  <a:avLst/>
                  <a:gdLst>
                    <a:gd name="T0" fmla="*/ 38 w 1207"/>
                    <a:gd name="T1" fmla="*/ 35 h 523"/>
                    <a:gd name="T2" fmla="*/ 1172 w 1207"/>
                    <a:gd name="T3" fmla="*/ 42 h 523"/>
                    <a:gd name="T4" fmla="*/ 1170 w 1207"/>
                    <a:gd name="T5" fmla="*/ 488 h 523"/>
                    <a:gd name="T6" fmla="*/ 35 w 1207"/>
                    <a:gd name="T7" fmla="*/ 482 h 523"/>
                    <a:gd name="T8" fmla="*/ 38 w 1207"/>
                    <a:gd name="T9" fmla="*/ 35 h 523"/>
                    <a:gd name="T10" fmla="*/ 3 w 1207"/>
                    <a:gd name="T11" fmla="*/ 0 h 523"/>
                    <a:gd name="T12" fmla="*/ 0 w 1207"/>
                    <a:gd name="T13" fmla="*/ 515 h 523"/>
                    <a:gd name="T14" fmla="*/ 1204 w 1207"/>
                    <a:gd name="T15" fmla="*/ 523 h 523"/>
                    <a:gd name="T16" fmla="*/ 1207 w 1207"/>
                    <a:gd name="T17" fmla="*/ 8 h 523"/>
                    <a:gd name="T18" fmla="*/ 3 w 1207"/>
                    <a:gd name="T19"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7" h="523">
                      <a:moveTo>
                        <a:pt x="38" y="35"/>
                      </a:moveTo>
                      <a:lnTo>
                        <a:pt x="1172" y="42"/>
                      </a:lnTo>
                      <a:lnTo>
                        <a:pt x="1170" y="488"/>
                      </a:lnTo>
                      <a:lnTo>
                        <a:pt x="35" y="482"/>
                      </a:lnTo>
                      <a:lnTo>
                        <a:pt x="38" y="35"/>
                      </a:lnTo>
                      <a:close/>
                      <a:moveTo>
                        <a:pt x="3" y="0"/>
                      </a:moveTo>
                      <a:lnTo>
                        <a:pt x="0" y="515"/>
                      </a:lnTo>
                      <a:lnTo>
                        <a:pt x="1204" y="523"/>
                      </a:lnTo>
                      <a:lnTo>
                        <a:pt x="1207" y="8"/>
                      </a:lnTo>
                      <a:lnTo>
                        <a:pt x="3"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68" name="Freeform 52">
                  <a:extLst>
                    <a:ext uri="{FF2B5EF4-FFF2-40B4-BE49-F238E27FC236}">
                      <a16:creationId xmlns:a16="http://schemas.microsoft.com/office/drawing/2014/main" id="{84C154C9-5D33-49A7-BF84-1E3A403DF04F}"/>
                    </a:ext>
                  </a:extLst>
                </p:cNvPr>
                <p:cNvSpPr>
                  <a:spLocks/>
                </p:cNvSpPr>
                <p:nvPr/>
              </p:nvSpPr>
              <p:spPr bwMode="auto">
                <a:xfrm>
                  <a:off x="5749167" y="154575"/>
                  <a:ext cx="903288" cy="360363"/>
                </a:xfrm>
                <a:custGeom>
                  <a:avLst/>
                  <a:gdLst>
                    <a:gd name="T0" fmla="*/ 3 w 1137"/>
                    <a:gd name="T1" fmla="*/ 0 h 453"/>
                    <a:gd name="T2" fmla="*/ 1137 w 1137"/>
                    <a:gd name="T3" fmla="*/ 7 h 453"/>
                    <a:gd name="T4" fmla="*/ 1135 w 1137"/>
                    <a:gd name="T5" fmla="*/ 453 h 453"/>
                    <a:gd name="T6" fmla="*/ 0 w 1137"/>
                    <a:gd name="T7" fmla="*/ 447 h 453"/>
                    <a:gd name="T8" fmla="*/ 3 w 1137"/>
                    <a:gd name="T9" fmla="*/ 0 h 453"/>
                  </a:gdLst>
                  <a:ahLst/>
                  <a:cxnLst>
                    <a:cxn ang="0">
                      <a:pos x="T0" y="T1"/>
                    </a:cxn>
                    <a:cxn ang="0">
                      <a:pos x="T2" y="T3"/>
                    </a:cxn>
                    <a:cxn ang="0">
                      <a:pos x="T4" y="T5"/>
                    </a:cxn>
                    <a:cxn ang="0">
                      <a:pos x="T6" y="T7"/>
                    </a:cxn>
                    <a:cxn ang="0">
                      <a:pos x="T8" y="T9"/>
                    </a:cxn>
                  </a:cxnLst>
                  <a:rect l="0" t="0" r="r" b="b"/>
                  <a:pathLst>
                    <a:path w="1137" h="453">
                      <a:moveTo>
                        <a:pt x="3" y="0"/>
                      </a:moveTo>
                      <a:lnTo>
                        <a:pt x="1137" y="7"/>
                      </a:lnTo>
                      <a:lnTo>
                        <a:pt x="1135" y="453"/>
                      </a:lnTo>
                      <a:lnTo>
                        <a:pt x="0" y="447"/>
                      </a:lnTo>
                      <a:lnTo>
                        <a:pt x="3" y="0"/>
                      </a:lnTo>
                    </a:path>
                  </a:pathLst>
                </a:custGeom>
                <a:noFill/>
                <a:ln w="9525">
                  <a:noFill/>
                  <a:round/>
                  <a:headEnd/>
                  <a:tailEnd/>
                </a:ln>
                <a:extLst>
                  <a:ext uri="{909E8E84-426E-40dd-AFC4-6F175D3DCCD1}">
                    <a14:hiddenFill xmlns:a14="http://schemas.microsoft.com/office/drawing/2010/main" xmlns="">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69" name="Freeform 53">
                  <a:extLst>
                    <a:ext uri="{FF2B5EF4-FFF2-40B4-BE49-F238E27FC236}">
                      <a16:creationId xmlns:a16="http://schemas.microsoft.com/office/drawing/2014/main" id="{24A02D8D-E84B-4BAC-95A6-2F507F905B59}"/>
                    </a:ext>
                  </a:extLst>
                </p:cNvPr>
                <p:cNvSpPr>
                  <a:spLocks/>
                </p:cNvSpPr>
                <p:nvPr/>
              </p:nvSpPr>
              <p:spPr bwMode="auto">
                <a:xfrm>
                  <a:off x="5722182" y="127588"/>
                  <a:ext cx="957263" cy="414338"/>
                </a:xfrm>
                <a:custGeom>
                  <a:avLst/>
                  <a:gdLst>
                    <a:gd name="T0" fmla="*/ 3 w 1207"/>
                    <a:gd name="T1" fmla="*/ 0 h 523"/>
                    <a:gd name="T2" fmla="*/ 0 w 1207"/>
                    <a:gd name="T3" fmla="*/ 515 h 523"/>
                    <a:gd name="T4" fmla="*/ 1204 w 1207"/>
                    <a:gd name="T5" fmla="*/ 523 h 523"/>
                    <a:gd name="T6" fmla="*/ 1207 w 1207"/>
                    <a:gd name="T7" fmla="*/ 8 h 523"/>
                    <a:gd name="T8" fmla="*/ 3 w 1207"/>
                    <a:gd name="T9" fmla="*/ 0 h 523"/>
                  </a:gdLst>
                  <a:ahLst/>
                  <a:cxnLst>
                    <a:cxn ang="0">
                      <a:pos x="T0" y="T1"/>
                    </a:cxn>
                    <a:cxn ang="0">
                      <a:pos x="T2" y="T3"/>
                    </a:cxn>
                    <a:cxn ang="0">
                      <a:pos x="T4" y="T5"/>
                    </a:cxn>
                    <a:cxn ang="0">
                      <a:pos x="T6" y="T7"/>
                    </a:cxn>
                    <a:cxn ang="0">
                      <a:pos x="T8" y="T9"/>
                    </a:cxn>
                  </a:cxnLst>
                  <a:rect l="0" t="0" r="r" b="b"/>
                  <a:pathLst>
                    <a:path w="1207" h="523">
                      <a:moveTo>
                        <a:pt x="3" y="0"/>
                      </a:moveTo>
                      <a:lnTo>
                        <a:pt x="0" y="515"/>
                      </a:lnTo>
                      <a:lnTo>
                        <a:pt x="1204" y="523"/>
                      </a:lnTo>
                      <a:lnTo>
                        <a:pt x="1207" y="8"/>
                      </a:lnTo>
                      <a:lnTo>
                        <a:pt x="3" y="0"/>
                      </a:lnTo>
                    </a:path>
                  </a:pathLst>
                </a:custGeom>
                <a:noFill/>
                <a:ln w="9525">
                  <a:solidFill>
                    <a:schemeClr val="bg2"/>
                  </a:solidFill>
                  <a:round/>
                  <a:headEnd/>
                  <a:tailEnd/>
                </a:ln>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grpSp>
          <p:grpSp>
            <p:nvGrpSpPr>
              <p:cNvPr id="32" name="Group 4">
                <a:extLst>
                  <a:ext uri="{FF2B5EF4-FFF2-40B4-BE49-F238E27FC236}">
                    <a16:creationId xmlns:a16="http://schemas.microsoft.com/office/drawing/2014/main" id="{1C47F825-AC44-4793-958A-60A8D0D1D5D0}"/>
                  </a:ext>
                </a:extLst>
              </p:cNvPr>
              <p:cNvGrpSpPr>
                <a:grpSpLocks noChangeAspect="1"/>
              </p:cNvGrpSpPr>
              <p:nvPr/>
            </p:nvGrpSpPr>
            <p:grpSpPr bwMode="auto">
              <a:xfrm>
                <a:off x="1187931" y="2071303"/>
                <a:ext cx="118480" cy="253885"/>
                <a:chOff x="598" y="1936"/>
                <a:chExt cx="287" cy="615"/>
              </a:xfrm>
              <a:solidFill>
                <a:schemeClr val="bg2"/>
              </a:solidFill>
            </p:grpSpPr>
            <p:sp>
              <p:nvSpPr>
                <p:cNvPr id="60" name="Freeform 6">
                  <a:extLst>
                    <a:ext uri="{FF2B5EF4-FFF2-40B4-BE49-F238E27FC236}">
                      <a16:creationId xmlns:a16="http://schemas.microsoft.com/office/drawing/2014/main" id="{6D91318F-0980-4349-92FD-64D1FBB3C0A2}"/>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61" name="Freeform 7">
                  <a:extLst>
                    <a:ext uri="{FF2B5EF4-FFF2-40B4-BE49-F238E27FC236}">
                      <a16:creationId xmlns:a16="http://schemas.microsoft.com/office/drawing/2014/main" id="{23AC22CF-61F5-4940-9648-53D963BF06BE}"/>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grpSp>
          <p:grpSp>
            <p:nvGrpSpPr>
              <p:cNvPr id="33" name="Group 28">
                <a:extLst>
                  <a:ext uri="{FF2B5EF4-FFF2-40B4-BE49-F238E27FC236}">
                    <a16:creationId xmlns:a16="http://schemas.microsoft.com/office/drawing/2014/main" id="{8ED3C772-0242-4911-9F06-28962F7B2E81}"/>
                  </a:ext>
                </a:extLst>
              </p:cNvPr>
              <p:cNvGrpSpPr>
                <a:grpSpLocks noChangeAspect="1"/>
              </p:cNvGrpSpPr>
              <p:nvPr/>
            </p:nvGrpSpPr>
            <p:grpSpPr bwMode="auto">
              <a:xfrm>
                <a:off x="1409510" y="2054428"/>
                <a:ext cx="302032" cy="335092"/>
                <a:chOff x="2409" y="1098"/>
                <a:chExt cx="941" cy="1044"/>
              </a:xfrm>
              <a:solidFill>
                <a:schemeClr val="bg2"/>
              </a:solidFill>
            </p:grpSpPr>
            <p:sp>
              <p:nvSpPr>
                <p:cNvPr id="40" name="Freeform 29">
                  <a:extLst>
                    <a:ext uri="{FF2B5EF4-FFF2-40B4-BE49-F238E27FC236}">
                      <a16:creationId xmlns:a16="http://schemas.microsoft.com/office/drawing/2014/main" id="{9109C140-4531-43BA-9600-82CFAE619C3D}"/>
                    </a:ext>
                  </a:extLst>
                </p:cNvPr>
                <p:cNvSpPr>
                  <a:spLocks/>
                </p:cNvSpPr>
                <p:nvPr/>
              </p:nvSpPr>
              <p:spPr bwMode="auto">
                <a:xfrm>
                  <a:off x="2409" y="1507"/>
                  <a:ext cx="217" cy="285"/>
                </a:xfrm>
                <a:custGeom>
                  <a:avLst/>
                  <a:gdLst>
                    <a:gd name="T0" fmla="*/ 132 w 177"/>
                    <a:gd name="T1" fmla="*/ 238 h 238"/>
                    <a:gd name="T2" fmla="*/ 45 w 177"/>
                    <a:gd name="T3" fmla="*/ 238 h 238"/>
                    <a:gd name="T4" fmla="*/ 0 w 177"/>
                    <a:gd name="T5" fmla="*/ 192 h 238"/>
                    <a:gd name="T6" fmla="*/ 0 w 177"/>
                    <a:gd name="T7" fmla="*/ 45 h 238"/>
                    <a:gd name="T8" fmla="*/ 45 w 177"/>
                    <a:gd name="T9" fmla="*/ 0 h 238"/>
                    <a:gd name="T10" fmla="*/ 132 w 177"/>
                    <a:gd name="T11" fmla="*/ 0 h 238"/>
                    <a:gd name="T12" fmla="*/ 177 w 177"/>
                    <a:gd name="T13" fmla="*/ 45 h 238"/>
                    <a:gd name="T14" fmla="*/ 177 w 177"/>
                    <a:gd name="T15" fmla="*/ 192 h 238"/>
                    <a:gd name="T16" fmla="*/ 132 w 177"/>
                    <a:gd name="T17"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238">
                      <a:moveTo>
                        <a:pt x="132" y="238"/>
                      </a:moveTo>
                      <a:cubicBezTo>
                        <a:pt x="45" y="238"/>
                        <a:pt x="45" y="238"/>
                        <a:pt x="45" y="238"/>
                      </a:cubicBezTo>
                      <a:cubicBezTo>
                        <a:pt x="20" y="238"/>
                        <a:pt x="0" y="217"/>
                        <a:pt x="0" y="192"/>
                      </a:cubicBezTo>
                      <a:cubicBezTo>
                        <a:pt x="0" y="45"/>
                        <a:pt x="0" y="45"/>
                        <a:pt x="0" y="45"/>
                      </a:cubicBezTo>
                      <a:cubicBezTo>
                        <a:pt x="0" y="20"/>
                        <a:pt x="20" y="0"/>
                        <a:pt x="45" y="0"/>
                      </a:cubicBezTo>
                      <a:cubicBezTo>
                        <a:pt x="132" y="0"/>
                        <a:pt x="132" y="0"/>
                        <a:pt x="132" y="0"/>
                      </a:cubicBezTo>
                      <a:cubicBezTo>
                        <a:pt x="157" y="0"/>
                        <a:pt x="177" y="20"/>
                        <a:pt x="177" y="45"/>
                      </a:cubicBezTo>
                      <a:cubicBezTo>
                        <a:pt x="177" y="192"/>
                        <a:pt x="177" y="192"/>
                        <a:pt x="177" y="192"/>
                      </a:cubicBezTo>
                      <a:cubicBezTo>
                        <a:pt x="177" y="217"/>
                        <a:pt x="157" y="238"/>
                        <a:pt x="132" y="23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41" name="Oval 30">
                  <a:extLst>
                    <a:ext uri="{FF2B5EF4-FFF2-40B4-BE49-F238E27FC236}">
                      <a16:creationId xmlns:a16="http://schemas.microsoft.com/office/drawing/2014/main" id="{8545FD2B-8B4B-49D1-815D-9D31BDDD42A6}"/>
                    </a:ext>
                  </a:extLst>
                </p:cNvPr>
                <p:cNvSpPr>
                  <a:spLocks noChangeArrowheads="1"/>
                </p:cNvSpPr>
                <p:nvPr/>
              </p:nvSpPr>
              <p:spPr bwMode="auto">
                <a:xfrm>
                  <a:off x="2452" y="1327"/>
                  <a:ext cx="131" cy="128"/>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42" name="Freeform 31">
                  <a:extLst>
                    <a:ext uri="{FF2B5EF4-FFF2-40B4-BE49-F238E27FC236}">
                      <a16:creationId xmlns:a16="http://schemas.microsoft.com/office/drawing/2014/main" id="{A2566F25-395B-4A43-9698-605F532DD32A}"/>
                    </a:ext>
                  </a:extLst>
                </p:cNvPr>
                <p:cNvSpPr>
                  <a:spLocks/>
                </p:cNvSpPr>
                <p:nvPr/>
              </p:nvSpPr>
              <p:spPr bwMode="auto">
                <a:xfrm>
                  <a:off x="3132" y="1507"/>
                  <a:ext cx="218" cy="285"/>
                </a:xfrm>
                <a:custGeom>
                  <a:avLst/>
                  <a:gdLst>
                    <a:gd name="T0" fmla="*/ 133 w 178"/>
                    <a:gd name="T1" fmla="*/ 238 h 238"/>
                    <a:gd name="T2" fmla="*/ 46 w 178"/>
                    <a:gd name="T3" fmla="*/ 238 h 238"/>
                    <a:gd name="T4" fmla="*/ 0 w 178"/>
                    <a:gd name="T5" fmla="*/ 192 h 238"/>
                    <a:gd name="T6" fmla="*/ 0 w 178"/>
                    <a:gd name="T7" fmla="*/ 45 h 238"/>
                    <a:gd name="T8" fmla="*/ 46 w 178"/>
                    <a:gd name="T9" fmla="*/ 0 h 238"/>
                    <a:gd name="T10" fmla="*/ 133 w 178"/>
                    <a:gd name="T11" fmla="*/ 0 h 238"/>
                    <a:gd name="T12" fmla="*/ 178 w 178"/>
                    <a:gd name="T13" fmla="*/ 45 h 238"/>
                    <a:gd name="T14" fmla="*/ 178 w 178"/>
                    <a:gd name="T15" fmla="*/ 192 h 238"/>
                    <a:gd name="T16" fmla="*/ 133 w 178"/>
                    <a:gd name="T17"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238">
                      <a:moveTo>
                        <a:pt x="133" y="238"/>
                      </a:moveTo>
                      <a:cubicBezTo>
                        <a:pt x="46" y="238"/>
                        <a:pt x="46" y="238"/>
                        <a:pt x="46" y="238"/>
                      </a:cubicBezTo>
                      <a:cubicBezTo>
                        <a:pt x="21" y="238"/>
                        <a:pt x="0" y="217"/>
                        <a:pt x="0" y="192"/>
                      </a:cubicBezTo>
                      <a:cubicBezTo>
                        <a:pt x="0" y="45"/>
                        <a:pt x="0" y="45"/>
                        <a:pt x="0" y="45"/>
                      </a:cubicBezTo>
                      <a:cubicBezTo>
                        <a:pt x="0" y="20"/>
                        <a:pt x="21" y="0"/>
                        <a:pt x="46" y="0"/>
                      </a:cubicBezTo>
                      <a:cubicBezTo>
                        <a:pt x="133" y="0"/>
                        <a:pt x="133" y="0"/>
                        <a:pt x="133" y="0"/>
                      </a:cubicBezTo>
                      <a:cubicBezTo>
                        <a:pt x="158" y="0"/>
                        <a:pt x="178" y="20"/>
                        <a:pt x="178" y="45"/>
                      </a:cubicBezTo>
                      <a:cubicBezTo>
                        <a:pt x="178" y="192"/>
                        <a:pt x="178" y="192"/>
                        <a:pt x="178" y="192"/>
                      </a:cubicBezTo>
                      <a:cubicBezTo>
                        <a:pt x="178" y="217"/>
                        <a:pt x="158" y="238"/>
                        <a:pt x="133" y="23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43" name="Oval 32">
                  <a:extLst>
                    <a:ext uri="{FF2B5EF4-FFF2-40B4-BE49-F238E27FC236}">
                      <a16:creationId xmlns:a16="http://schemas.microsoft.com/office/drawing/2014/main" id="{2072ADB2-AB38-4FCC-836D-ABEB631DAF5D}"/>
                    </a:ext>
                  </a:extLst>
                </p:cNvPr>
                <p:cNvSpPr>
                  <a:spLocks noChangeArrowheads="1"/>
                </p:cNvSpPr>
                <p:nvPr/>
              </p:nvSpPr>
              <p:spPr bwMode="auto">
                <a:xfrm>
                  <a:off x="3176" y="1327"/>
                  <a:ext cx="131" cy="128"/>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44" name="Freeform 33">
                  <a:extLst>
                    <a:ext uri="{FF2B5EF4-FFF2-40B4-BE49-F238E27FC236}">
                      <a16:creationId xmlns:a16="http://schemas.microsoft.com/office/drawing/2014/main" id="{BB0A3BAA-C2C3-4A15-B792-E3B3AEDD325F}"/>
                    </a:ext>
                  </a:extLst>
                </p:cNvPr>
                <p:cNvSpPr>
                  <a:spLocks/>
                </p:cNvSpPr>
                <p:nvPr/>
              </p:nvSpPr>
              <p:spPr bwMode="auto">
                <a:xfrm>
                  <a:off x="2771" y="1279"/>
                  <a:ext cx="217" cy="284"/>
                </a:xfrm>
                <a:custGeom>
                  <a:avLst/>
                  <a:gdLst>
                    <a:gd name="T0" fmla="*/ 132 w 177"/>
                    <a:gd name="T1" fmla="*/ 237 h 237"/>
                    <a:gd name="T2" fmla="*/ 45 w 177"/>
                    <a:gd name="T3" fmla="*/ 237 h 237"/>
                    <a:gd name="T4" fmla="*/ 0 w 177"/>
                    <a:gd name="T5" fmla="*/ 192 h 237"/>
                    <a:gd name="T6" fmla="*/ 0 w 177"/>
                    <a:gd name="T7" fmla="*/ 45 h 237"/>
                    <a:gd name="T8" fmla="*/ 45 w 177"/>
                    <a:gd name="T9" fmla="*/ 0 h 237"/>
                    <a:gd name="T10" fmla="*/ 132 w 177"/>
                    <a:gd name="T11" fmla="*/ 0 h 237"/>
                    <a:gd name="T12" fmla="*/ 177 w 177"/>
                    <a:gd name="T13" fmla="*/ 45 h 237"/>
                    <a:gd name="T14" fmla="*/ 177 w 177"/>
                    <a:gd name="T15" fmla="*/ 192 h 237"/>
                    <a:gd name="T16" fmla="*/ 132 w 177"/>
                    <a:gd name="T17"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237">
                      <a:moveTo>
                        <a:pt x="132" y="237"/>
                      </a:moveTo>
                      <a:cubicBezTo>
                        <a:pt x="45" y="237"/>
                        <a:pt x="45" y="237"/>
                        <a:pt x="45" y="237"/>
                      </a:cubicBezTo>
                      <a:cubicBezTo>
                        <a:pt x="20" y="237"/>
                        <a:pt x="0" y="217"/>
                        <a:pt x="0" y="192"/>
                      </a:cubicBezTo>
                      <a:cubicBezTo>
                        <a:pt x="0" y="45"/>
                        <a:pt x="0" y="45"/>
                        <a:pt x="0" y="45"/>
                      </a:cubicBezTo>
                      <a:cubicBezTo>
                        <a:pt x="0" y="20"/>
                        <a:pt x="20" y="0"/>
                        <a:pt x="45" y="0"/>
                      </a:cubicBezTo>
                      <a:cubicBezTo>
                        <a:pt x="132" y="0"/>
                        <a:pt x="132" y="0"/>
                        <a:pt x="132" y="0"/>
                      </a:cubicBezTo>
                      <a:cubicBezTo>
                        <a:pt x="157" y="0"/>
                        <a:pt x="177" y="20"/>
                        <a:pt x="177" y="45"/>
                      </a:cubicBezTo>
                      <a:cubicBezTo>
                        <a:pt x="177" y="192"/>
                        <a:pt x="177" y="192"/>
                        <a:pt x="177" y="192"/>
                      </a:cubicBezTo>
                      <a:cubicBezTo>
                        <a:pt x="177" y="217"/>
                        <a:pt x="157" y="237"/>
                        <a:pt x="132" y="23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45" name="Oval 34">
                  <a:extLst>
                    <a:ext uri="{FF2B5EF4-FFF2-40B4-BE49-F238E27FC236}">
                      <a16:creationId xmlns:a16="http://schemas.microsoft.com/office/drawing/2014/main" id="{7B8F7ACA-F6D3-4BE7-AB54-FFB8EEFC43FD}"/>
                    </a:ext>
                  </a:extLst>
                </p:cNvPr>
                <p:cNvSpPr>
                  <a:spLocks noChangeArrowheads="1"/>
                </p:cNvSpPr>
                <p:nvPr/>
              </p:nvSpPr>
              <p:spPr bwMode="auto">
                <a:xfrm>
                  <a:off x="2814" y="1098"/>
                  <a:ext cx="131" cy="128"/>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46" name="Freeform 35">
                  <a:extLst>
                    <a:ext uri="{FF2B5EF4-FFF2-40B4-BE49-F238E27FC236}">
                      <a16:creationId xmlns:a16="http://schemas.microsoft.com/office/drawing/2014/main" id="{FD5D92F1-02ED-4A86-A8D8-CF2D3519F6CE}"/>
                    </a:ext>
                  </a:extLst>
                </p:cNvPr>
                <p:cNvSpPr>
                  <a:spLocks/>
                </p:cNvSpPr>
                <p:nvPr/>
              </p:nvSpPr>
              <p:spPr bwMode="auto">
                <a:xfrm>
                  <a:off x="2771" y="1858"/>
                  <a:ext cx="217" cy="284"/>
                </a:xfrm>
                <a:custGeom>
                  <a:avLst/>
                  <a:gdLst>
                    <a:gd name="T0" fmla="*/ 132 w 177"/>
                    <a:gd name="T1" fmla="*/ 237 h 237"/>
                    <a:gd name="T2" fmla="*/ 45 w 177"/>
                    <a:gd name="T3" fmla="*/ 237 h 237"/>
                    <a:gd name="T4" fmla="*/ 0 w 177"/>
                    <a:gd name="T5" fmla="*/ 192 h 237"/>
                    <a:gd name="T6" fmla="*/ 0 w 177"/>
                    <a:gd name="T7" fmla="*/ 45 h 237"/>
                    <a:gd name="T8" fmla="*/ 45 w 177"/>
                    <a:gd name="T9" fmla="*/ 0 h 237"/>
                    <a:gd name="T10" fmla="*/ 132 w 177"/>
                    <a:gd name="T11" fmla="*/ 0 h 237"/>
                    <a:gd name="T12" fmla="*/ 177 w 177"/>
                    <a:gd name="T13" fmla="*/ 45 h 237"/>
                    <a:gd name="T14" fmla="*/ 177 w 177"/>
                    <a:gd name="T15" fmla="*/ 192 h 237"/>
                    <a:gd name="T16" fmla="*/ 132 w 177"/>
                    <a:gd name="T17"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237">
                      <a:moveTo>
                        <a:pt x="132" y="237"/>
                      </a:moveTo>
                      <a:cubicBezTo>
                        <a:pt x="45" y="237"/>
                        <a:pt x="45" y="237"/>
                        <a:pt x="45" y="237"/>
                      </a:cubicBezTo>
                      <a:cubicBezTo>
                        <a:pt x="20" y="237"/>
                        <a:pt x="0" y="217"/>
                        <a:pt x="0" y="192"/>
                      </a:cubicBezTo>
                      <a:cubicBezTo>
                        <a:pt x="0" y="45"/>
                        <a:pt x="0" y="45"/>
                        <a:pt x="0" y="45"/>
                      </a:cubicBezTo>
                      <a:cubicBezTo>
                        <a:pt x="0" y="20"/>
                        <a:pt x="20" y="0"/>
                        <a:pt x="45" y="0"/>
                      </a:cubicBezTo>
                      <a:cubicBezTo>
                        <a:pt x="132" y="0"/>
                        <a:pt x="132" y="0"/>
                        <a:pt x="132" y="0"/>
                      </a:cubicBezTo>
                      <a:cubicBezTo>
                        <a:pt x="157" y="0"/>
                        <a:pt x="177" y="20"/>
                        <a:pt x="177" y="45"/>
                      </a:cubicBezTo>
                      <a:cubicBezTo>
                        <a:pt x="177" y="192"/>
                        <a:pt x="177" y="192"/>
                        <a:pt x="177" y="192"/>
                      </a:cubicBezTo>
                      <a:cubicBezTo>
                        <a:pt x="177" y="217"/>
                        <a:pt x="157" y="237"/>
                        <a:pt x="132" y="23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47" name="Oval 36">
                  <a:extLst>
                    <a:ext uri="{FF2B5EF4-FFF2-40B4-BE49-F238E27FC236}">
                      <a16:creationId xmlns:a16="http://schemas.microsoft.com/office/drawing/2014/main" id="{83535F38-EFA3-4208-8B83-6730305872C3}"/>
                    </a:ext>
                  </a:extLst>
                </p:cNvPr>
                <p:cNvSpPr>
                  <a:spLocks noChangeArrowheads="1"/>
                </p:cNvSpPr>
                <p:nvPr/>
              </p:nvSpPr>
              <p:spPr bwMode="auto">
                <a:xfrm>
                  <a:off x="2814" y="1677"/>
                  <a:ext cx="131" cy="129"/>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48" name="Freeform 37">
                  <a:extLst>
                    <a:ext uri="{FF2B5EF4-FFF2-40B4-BE49-F238E27FC236}">
                      <a16:creationId xmlns:a16="http://schemas.microsoft.com/office/drawing/2014/main" id="{1B79CC10-3842-4CE8-A87B-60DB2EC78B92}"/>
                    </a:ext>
                  </a:extLst>
                </p:cNvPr>
                <p:cNvSpPr>
                  <a:spLocks/>
                </p:cNvSpPr>
                <p:nvPr/>
              </p:nvSpPr>
              <p:spPr bwMode="auto">
                <a:xfrm>
                  <a:off x="2713" y="1392"/>
                  <a:ext cx="33" cy="33"/>
                </a:xfrm>
                <a:custGeom>
                  <a:avLst/>
                  <a:gdLst>
                    <a:gd name="T0" fmla="*/ 22 w 27"/>
                    <a:gd name="T1" fmla="*/ 5 h 27"/>
                    <a:gd name="T2" fmla="*/ 22 w 27"/>
                    <a:gd name="T3" fmla="*/ 23 h 27"/>
                    <a:gd name="T4" fmla="*/ 5 w 27"/>
                    <a:gd name="T5" fmla="*/ 23 h 27"/>
                    <a:gd name="T6" fmla="*/ 5 w 27"/>
                    <a:gd name="T7" fmla="*/ 5 h 27"/>
                    <a:gd name="T8" fmla="*/ 22 w 27"/>
                    <a:gd name="T9" fmla="*/ 5 h 27"/>
                  </a:gdLst>
                  <a:ahLst/>
                  <a:cxnLst>
                    <a:cxn ang="0">
                      <a:pos x="T0" y="T1"/>
                    </a:cxn>
                    <a:cxn ang="0">
                      <a:pos x="T2" y="T3"/>
                    </a:cxn>
                    <a:cxn ang="0">
                      <a:pos x="T4" y="T5"/>
                    </a:cxn>
                    <a:cxn ang="0">
                      <a:pos x="T6" y="T7"/>
                    </a:cxn>
                    <a:cxn ang="0">
                      <a:pos x="T8" y="T9"/>
                    </a:cxn>
                  </a:cxnLst>
                  <a:rect l="0" t="0" r="r" b="b"/>
                  <a:pathLst>
                    <a:path w="27" h="27">
                      <a:moveTo>
                        <a:pt x="22" y="5"/>
                      </a:moveTo>
                      <a:cubicBezTo>
                        <a:pt x="27" y="10"/>
                        <a:pt x="27" y="18"/>
                        <a:pt x="22" y="23"/>
                      </a:cubicBezTo>
                      <a:cubicBezTo>
                        <a:pt x="18" y="27"/>
                        <a:pt x="10" y="27"/>
                        <a:pt x="5" y="23"/>
                      </a:cubicBezTo>
                      <a:cubicBezTo>
                        <a:pt x="0" y="18"/>
                        <a:pt x="0" y="10"/>
                        <a:pt x="5" y="5"/>
                      </a:cubicBezTo>
                      <a:cubicBezTo>
                        <a:pt x="10" y="0"/>
                        <a:pt x="18" y="0"/>
                        <a:pt x="22"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49" name="Freeform 38">
                  <a:extLst>
                    <a:ext uri="{FF2B5EF4-FFF2-40B4-BE49-F238E27FC236}">
                      <a16:creationId xmlns:a16="http://schemas.microsoft.com/office/drawing/2014/main" id="{3A744A56-D8E1-47B8-A0A9-327C20042D3E}"/>
                    </a:ext>
                  </a:extLst>
                </p:cNvPr>
                <p:cNvSpPr>
                  <a:spLocks/>
                </p:cNvSpPr>
                <p:nvPr/>
              </p:nvSpPr>
              <p:spPr bwMode="auto">
                <a:xfrm>
                  <a:off x="2661" y="1422"/>
                  <a:ext cx="33" cy="34"/>
                </a:xfrm>
                <a:custGeom>
                  <a:avLst/>
                  <a:gdLst>
                    <a:gd name="T0" fmla="*/ 22 w 27"/>
                    <a:gd name="T1" fmla="*/ 5 h 28"/>
                    <a:gd name="T2" fmla="*/ 22 w 27"/>
                    <a:gd name="T3" fmla="*/ 23 h 28"/>
                    <a:gd name="T4" fmla="*/ 5 w 27"/>
                    <a:gd name="T5" fmla="*/ 23 h 28"/>
                    <a:gd name="T6" fmla="*/ 5 w 27"/>
                    <a:gd name="T7" fmla="*/ 5 h 28"/>
                    <a:gd name="T8" fmla="*/ 22 w 27"/>
                    <a:gd name="T9" fmla="*/ 5 h 28"/>
                  </a:gdLst>
                  <a:ahLst/>
                  <a:cxnLst>
                    <a:cxn ang="0">
                      <a:pos x="T0" y="T1"/>
                    </a:cxn>
                    <a:cxn ang="0">
                      <a:pos x="T2" y="T3"/>
                    </a:cxn>
                    <a:cxn ang="0">
                      <a:pos x="T4" y="T5"/>
                    </a:cxn>
                    <a:cxn ang="0">
                      <a:pos x="T6" y="T7"/>
                    </a:cxn>
                    <a:cxn ang="0">
                      <a:pos x="T8" y="T9"/>
                    </a:cxn>
                  </a:cxnLst>
                  <a:rect l="0" t="0" r="r" b="b"/>
                  <a:pathLst>
                    <a:path w="27" h="28">
                      <a:moveTo>
                        <a:pt x="22" y="5"/>
                      </a:moveTo>
                      <a:cubicBezTo>
                        <a:pt x="27" y="10"/>
                        <a:pt x="27" y="18"/>
                        <a:pt x="22" y="23"/>
                      </a:cubicBezTo>
                      <a:cubicBezTo>
                        <a:pt x="18" y="28"/>
                        <a:pt x="10" y="28"/>
                        <a:pt x="5" y="23"/>
                      </a:cubicBezTo>
                      <a:cubicBezTo>
                        <a:pt x="0" y="18"/>
                        <a:pt x="0" y="10"/>
                        <a:pt x="5" y="5"/>
                      </a:cubicBezTo>
                      <a:cubicBezTo>
                        <a:pt x="10" y="0"/>
                        <a:pt x="18" y="0"/>
                        <a:pt x="22"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50" name="Freeform 39">
                  <a:extLst>
                    <a:ext uri="{FF2B5EF4-FFF2-40B4-BE49-F238E27FC236}">
                      <a16:creationId xmlns:a16="http://schemas.microsoft.com/office/drawing/2014/main" id="{F1958370-20E7-4BD1-AF9B-7DC67B1EF5EC}"/>
                    </a:ext>
                  </a:extLst>
                </p:cNvPr>
                <p:cNvSpPr>
                  <a:spLocks/>
                </p:cNvSpPr>
                <p:nvPr/>
              </p:nvSpPr>
              <p:spPr bwMode="auto">
                <a:xfrm>
                  <a:off x="2630" y="1474"/>
                  <a:ext cx="33" cy="33"/>
                </a:xfrm>
                <a:custGeom>
                  <a:avLst/>
                  <a:gdLst>
                    <a:gd name="T0" fmla="*/ 22 w 27"/>
                    <a:gd name="T1" fmla="*/ 5 h 28"/>
                    <a:gd name="T2" fmla="*/ 22 w 27"/>
                    <a:gd name="T3" fmla="*/ 23 h 28"/>
                    <a:gd name="T4" fmla="*/ 5 w 27"/>
                    <a:gd name="T5" fmla="*/ 23 h 28"/>
                    <a:gd name="T6" fmla="*/ 5 w 27"/>
                    <a:gd name="T7" fmla="*/ 5 h 28"/>
                    <a:gd name="T8" fmla="*/ 22 w 27"/>
                    <a:gd name="T9" fmla="*/ 5 h 28"/>
                  </a:gdLst>
                  <a:ahLst/>
                  <a:cxnLst>
                    <a:cxn ang="0">
                      <a:pos x="T0" y="T1"/>
                    </a:cxn>
                    <a:cxn ang="0">
                      <a:pos x="T2" y="T3"/>
                    </a:cxn>
                    <a:cxn ang="0">
                      <a:pos x="T4" y="T5"/>
                    </a:cxn>
                    <a:cxn ang="0">
                      <a:pos x="T6" y="T7"/>
                    </a:cxn>
                    <a:cxn ang="0">
                      <a:pos x="T8" y="T9"/>
                    </a:cxn>
                  </a:cxnLst>
                  <a:rect l="0" t="0" r="r" b="b"/>
                  <a:pathLst>
                    <a:path w="27" h="28">
                      <a:moveTo>
                        <a:pt x="22" y="5"/>
                      </a:moveTo>
                      <a:cubicBezTo>
                        <a:pt x="27" y="10"/>
                        <a:pt x="27" y="18"/>
                        <a:pt x="22" y="23"/>
                      </a:cubicBezTo>
                      <a:cubicBezTo>
                        <a:pt x="17" y="28"/>
                        <a:pt x="9" y="28"/>
                        <a:pt x="5" y="23"/>
                      </a:cubicBezTo>
                      <a:cubicBezTo>
                        <a:pt x="0" y="18"/>
                        <a:pt x="0" y="10"/>
                        <a:pt x="5" y="5"/>
                      </a:cubicBezTo>
                      <a:cubicBezTo>
                        <a:pt x="9" y="0"/>
                        <a:pt x="17" y="0"/>
                        <a:pt x="22"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51" name="Freeform 40">
                  <a:extLst>
                    <a:ext uri="{FF2B5EF4-FFF2-40B4-BE49-F238E27FC236}">
                      <a16:creationId xmlns:a16="http://schemas.microsoft.com/office/drawing/2014/main" id="{2D27B55E-03B8-4200-B5B2-BC29410CD54C}"/>
                    </a:ext>
                  </a:extLst>
                </p:cNvPr>
                <p:cNvSpPr>
                  <a:spLocks/>
                </p:cNvSpPr>
                <p:nvPr/>
              </p:nvSpPr>
              <p:spPr bwMode="auto">
                <a:xfrm>
                  <a:off x="3011" y="1392"/>
                  <a:ext cx="35" cy="33"/>
                </a:xfrm>
                <a:custGeom>
                  <a:avLst/>
                  <a:gdLst>
                    <a:gd name="T0" fmla="*/ 5 w 28"/>
                    <a:gd name="T1" fmla="*/ 5 h 27"/>
                    <a:gd name="T2" fmla="*/ 5 w 28"/>
                    <a:gd name="T3" fmla="*/ 23 h 27"/>
                    <a:gd name="T4" fmla="*/ 23 w 28"/>
                    <a:gd name="T5" fmla="*/ 23 h 27"/>
                    <a:gd name="T6" fmla="*/ 23 w 28"/>
                    <a:gd name="T7" fmla="*/ 5 h 27"/>
                    <a:gd name="T8" fmla="*/ 5 w 28"/>
                    <a:gd name="T9" fmla="*/ 5 h 27"/>
                  </a:gdLst>
                  <a:ahLst/>
                  <a:cxnLst>
                    <a:cxn ang="0">
                      <a:pos x="T0" y="T1"/>
                    </a:cxn>
                    <a:cxn ang="0">
                      <a:pos x="T2" y="T3"/>
                    </a:cxn>
                    <a:cxn ang="0">
                      <a:pos x="T4" y="T5"/>
                    </a:cxn>
                    <a:cxn ang="0">
                      <a:pos x="T6" y="T7"/>
                    </a:cxn>
                    <a:cxn ang="0">
                      <a:pos x="T8" y="T9"/>
                    </a:cxn>
                  </a:cxnLst>
                  <a:rect l="0" t="0" r="r" b="b"/>
                  <a:pathLst>
                    <a:path w="28" h="27">
                      <a:moveTo>
                        <a:pt x="5" y="5"/>
                      </a:moveTo>
                      <a:cubicBezTo>
                        <a:pt x="0" y="10"/>
                        <a:pt x="0" y="18"/>
                        <a:pt x="5" y="23"/>
                      </a:cubicBezTo>
                      <a:cubicBezTo>
                        <a:pt x="10" y="27"/>
                        <a:pt x="18" y="27"/>
                        <a:pt x="23" y="23"/>
                      </a:cubicBezTo>
                      <a:cubicBezTo>
                        <a:pt x="28" y="18"/>
                        <a:pt x="28" y="10"/>
                        <a:pt x="23" y="5"/>
                      </a:cubicBezTo>
                      <a:cubicBezTo>
                        <a:pt x="18" y="0"/>
                        <a:pt x="10" y="0"/>
                        <a:pt x="5"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52" name="Freeform 41">
                  <a:extLst>
                    <a:ext uri="{FF2B5EF4-FFF2-40B4-BE49-F238E27FC236}">
                      <a16:creationId xmlns:a16="http://schemas.microsoft.com/office/drawing/2014/main" id="{321279B8-DE3E-4A39-9B8F-8C8A57F9E573}"/>
                    </a:ext>
                  </a:extLst>
                </p:cNvPr>
                <p:cNvSpPr>
                  <a:spLocks/>
                </p:cNvSpPr>
                <p:nvPr/>
              </p:nvSpPr>
              <p:spPr bwMode="auto">
                <a:xfrm>
                  <a:off x="3064" y="1422"/>
                  <a:ext cx="34" cy="34"/>
                </a:xfrm>
                <a:custGeom>
                  <a:avLst/>
                  <a:gdLst>
                    <a:gd name="T0" fmla="*/ 5 w 28"/>
                    <a:gd name="T1" fmla="*/ 5 h 28"/>
                    <a:gd name="T2" fmla="*/ 5 w 28"/>
                    <a:gd name="T3" fmla="*/ 23 h 28"/>
                    <a:gd name="T4" fmla="*/ 23 w 28"/>
                    <a:gd name="T5" fmla="*/ 23 h 28"/>
                    <a:gd name="T6" fmla="*/ 23 w 28"/>
                    <a:gd name="T7" fmla="*/ 5 h 28"/>
                    <a:gd name="T8" fmla="*/ 5 w 28"/>
                    <a:gd name="T9" fmla="*/ 5 h 28"/>
                  </a:gdLst>
                  <a:ahLst/>
                  <a:cxnLst>
                    <a:cxn ang="0">
                      <a:pos x="T0" y="T1"/>
                    </a:cxn>
                    <a:cxn ang="0">
                      <a:pos x="T2" y="T3"/>
                    </a:cxn>
                    <a:cxn ang="0">
                      <a:pos x="T4" y="T5"/>
                    </a:cxn>
                    <a:cxn ang="0">
                      <a:pos x="T6" y="T7"/>
                    </a:cxn>
                    <a:cxn ang="0">
                      <a:pos x="T8" y="T9"/>
                    </a:cxn>
                  </a:cxnLst>
                  <a:rect l="0" t="0" r="r" b="b"/>
                  <a:pathLst>
                    <a:path w="28" h="28">
                      <a:moveTo>
                        <a:pt x="5" y="5"/>
                      </a:moveTo>
                      <a:cubicBezTo>
                        <a:pt x="0" y="10"/>
                        <a:pt x="0" y="18"/>
                        <a:pt x="5" y="23"/>
                      </a:cubicBezTo>
                      <a:cubicBezTo>
                        <a:pt x="10" y="28"/>
                        <a:pt x="18" y="28"/>
                        <a:pt x="23" y="23"/>
                      </a:cubicBezTo>
                      <a:cubicBezTo>
                        <a:pt x="28" y="18"/>
                        <a:pt x="28" y="10"/>
                        <a:pt x="23" y="5"/>
                      </a:cubicBezTo>
                      <a:cubicBezTo>
                        <a:pt x="18" y="0"/>
                        <a:pt x="10" y="0"/>
                        <a:pt x="5"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53" name="Freeform 42">
                  <a:extLst>
                    <a:ext uri="{FF2B5EF4-FFF2-40B4-BE49-F238E27FC236}">
                      <a16:creationId xmlns:a16="http://schemas.microsoft.com/office/drawing/2014/main" id="{ED33A8D7-5C5A-4274-B42A-E198BCD7962C}"/>
                    </a:ext>
                  </a:extLst>
                </p:cNvPr>
                <p:cNvSpPr>
                  <a:spLocks/>
                </p:cNvSpPr>
                <p:nvPr/>
              </p:nvSpPr>
              <p:spPr bwMode="auto">
                <a:xfrm>
                  <a:off x="3095" y="1474"/>
                  <a:ext cx="34" cy="33"/>
                </a:xfrm>
                <a:custGeom>
                  <a:avLst/>
                  <a:gdLst>
                    <a:gd name="T0" fmla="*/ 5 w 28"/>
                    <a:gd name="T1" fmla="*/ 5 h 28"/>
                    <a:gd name="T2" fmla="*/ 5 w 28"/>
                    <a:gd name="T3" fmla="*/ 23 h 28"/>
                    <a:gd name="T4" fmla="*/ 23 w 28"/>
                    <a:gd name="T5" fmla="*/ 23 h 28"/>
                    <a:gd name="T6" fmla="*/ 23 w 28"/>
                    <a:gd name="T7" fmla="*/ 5 h 28"/>
                    <a:gd name="T8" fmla="*/ 5 w 28"/>
                    <a:gd name="T9" fmla="*/ 5 h 28"/>
                  </a:gdLst>
                  <a:ahLst/>
                  <a:cxnLst>
                    <a:cxn ang="0">
                      <a:pos x="T0" y="T1"/>
                    </a:cxn>
                    <a:cxn ang="0">
                      <a:pos x="T2" y="T3"/>
                    </a:cxn>
                    <a:cxn ang="0">
                      <a:pos x="T4" y="T5"/>
                    </a:cxn>
                    <a:cxn ang="0">
                      <a:pos x="T6" y="T7"/>
                    </a:cxn>
                    <a:cxn ang="0">
                      <a:pos x="T8" y="T9"/>
                    </a:cxn>
                  </a:cxnLst>
                  <a:rect l="0" t="0" r="r" b="b"/>
                  <a:pathLst>
                    <a:path w="28" h="28">
                      <a:moveTo>
                        <a:pt x="5" y="5"/>
                      </a:moveTo>
                      <a:cubicBezTo>
                        <a:pt x="0" y="10"/>
                        <a:pt x="0" y="18"/>
                        <a:pt x="5" y="23"/>
                      </a:cubicBezTo>
                      <a:cubicBezTo>
                        <a:pt x="10" y="28"/>
                        <a:pt x="18" y="28"/>
                        <a:pt x="23" y="23"/>
                      </a:cubicBezTo>
                      <a:cubicBezTo>
                        <a:pt x="28" y="18"/>
                        <a:pt x="28" y="10"/>
                        <a:pt x="23" y="5"/>
                      </a:cubicBezTo>
                      <a:cubicBezTo>
                        <a:pt x="18" y="0"/>
                        <a:pt x="10" y="0"/>
                        <a:pt x="5"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54" name="Freeform 43">
                  <a:extLst>
                    <a:ext uri="{FF2B5EF4-FFF2-40B4-BE49-F238E27FC236}">
                      <a16:creationId xmlns:a16="http://schemas.microsoft.com/office/drawing/2014/main" id="{F4E8CED7-1D75-4CEF-BAF3-17C9CE8B9428}"/>
                    </a:ext>
                  </a:extLst>
                </p:cNvPr>
                <p:cNvSpPr>
                  <a:spLocks/>
                </p:cNvSpPr>
                <p:nvPr/>
              </p:nvSpPr>
              <p:spPr bwMode="auto">
                <a:xfrm>
                  <a:off x="2713" y="1872"/>
                  <a:ext cx="33" cy="33"/>
                </a:xfrm>
                <a:custGeom>
                  <a:avLst/>
                  <a:gdLst>
                    <a:gd name="T0" fmla="*/ 22 w 27"/>
                    <a:gd name="T1" fmla="*/ 23 h 28"/>
                    <a:gd name="T2" fmla="*/ 22 w 27"/>
                    <a:gd name="T3" fmla="*/ 5 h 28"/>
                    <a:gd name="T4" fmla="*/ 5 w 27"/>
                    <a:gd name="T5" fmla="*/ 5 h 28"/>
                    <a:gd name="T6" fmla="*/ 5 w 27"/>
                    <a:gd name="T7" fmla="*/ 23 h 28"/>
                    <a:gd name="T8" fmla="*/ 22 w 27"/>
                    <a:gd name="T9" fmla="*/ 23 h 28"/>
                  </a:gdLst>
                  <a:ahLst/>
                  <a:cxnLst>
                    <a:cxn ang="0">
                      <a:pos x="T0" y="T1"/>
                    </a:cxn>
                    <a:cxn ang="0">
                      <a:pos x="T2" y="T3"/>
                    </a:cxn>
                    <a:cxn ang="0">
                      <a:pos x="T4" y="T5"/>
                    </a:cxn>
                    <a:cxn ang="0">
                      <a:pos x="T6" y="T7"/>
                    </a:cxn>
                    <a:cxn ang="0">
                      <a:pos x="T8" y="T9"/>
                    </a:cxn>
                  </a:cxnLst>
                  <a:rect l="0" t="0" r="r" b="b"/>
                  <a:pathLst>
                    <a:path w="27" h="28">
                      <a:moveTo>
                        <a:pt x="22" y="23"/>
                      </a:moveTo>
                      <a:cubicBezTo>
                        <a:pt x="27" y="18"/>
                        <a:pt x="27" y="10"/>
                        <a:pt x="22" y="5"/>
                      </a:cubicBezTo>
                      <a:cubicBezTo>
                        <a:pt x="18" y="0"/>
                        <a:pt x="10" y="0"/>
                        <a:pt x="5" y="5"/>
                      </a:cubicBezTo>
                      <a:cubicBezTo>
                        <a:pt x="0" y="10"/>
                        <a:pt x="0" y="18"/>
                        <a:pt x="5" y="23"/>
                      </a:cubicBezTo>
                      <a:cubicBezTo>
                        <a:pt x="10" y="28"/>
                        <a:pt x="18" y="28"/>
                        <a:pt x="22" y="2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55" name="Freeform 44">
                  <a:extLst>
                    <a:ext uri="{FF2B5EF4-FFF2-40B4-BE49-F238E27FC236}">
                      <a16:creationId xmlns:a16="http://schemas.microsoft.com/office/drawing/2014/main" id="{228560C0-55C0-40ED-BE1D-EDC075EBE7DC}"/>
                    </a:ext>
                  </a:extLst>
                </p:cNvPr>
                <p:cNvSpPr>
                  <a:spLocks/>
                </p:cNvSpPr>
                <p:nvPr/>
              </p:nvSpPr>
              <p:spPr bwMode="auto">
                <a:xfrm>
                  <a:off x="2661" y="1842"/>
                  <a:ext cx="33" cy="33"/>
                </a:xfrm>
                <a:custGeom>
                  <a:avLst/>
                  <a:gdLst>
                    <a:gd name="T0" fmla="*/ 22 w 27"/>
                    <a:gd name="T1" fmla="*/ 23 h 28"/>
                    <a:gd name="T2" fmla="*/ 22 w 27"/>
                    <a:gd name="T3" fmla="*/ 5 h 28"/>
                    <a:gd name="T4" fmla="*/ 5 w 27"/>
                    <a:gd name="T5" fmla="*/ 5 h 28"/>
                    <a:gd name="T6" fmla="*/ 5 w 27"/>
                    <a:gd name="T7" fmla="*/ 23 h 28"/>
                    <a:gd name="T8" fmla="*/ 22 w 27"/>
                    <a:gd name="T9" fmla="*/ 23 h 28"/>
                  </a:gdLst>
                  <a:ahLst/>
                  <a:cxnLst>
                    <a:cxn ang="0">
                      <a:pos x="T0" y="T1"/>
                    </a:cxn>
                    <a:cxn ang="0">
                      <a:pos x="T2" y="T3"/>
                    </a:cxn>
                    <a:cxn ang="0">
                      <a:pos x="T4" y="T5"/>
                    </a:cxn>
                    <a:cxn ang="0">
                      <a:pos x="T6" y="T7"/>
                    </a:cxn>
                    <a:cxn ang="0">
                      <a:pos x="T8" y="T9"/>
                    </a:cxn>
                  </a:cxnLst>
                  <a:rect l="0" t="0" r="r" b="b"/>
                  <a:pathLst>
                    <a:path w="27" h="28">
                      <a:moveTo>
                        <a:pt x="22" y="23"/>
                      </a:moveTo>
                      <a:cubicBezTo>
                        <a:pt x="27" y="18"/>
                        <a:pt x="27" y="10"/>
                        <a:pt x="22" y="5"/>
                      </a:cubicBezTo>
                      <a:cubicBezTo>
                        <a:pt x="18" y="0"/>
                        <a:pt x="10" y="0"/>
                        <a:pt x="5" y="5"/>
                      </a:cubicBezTo>
                      <a:cubicBezTo>
                        <a:pt x="0" y="10"/>
                        <a:pt x="0" y="18"/>
                        <a:pt x="5" y="23"/>
                      </a:cubicBezTo>
                      <a:cubicBezTo>
                        <a:pt x="10" y="28"/>
                        <a:pt x="18" y="28"/>
                        <a:pt x="22" y="2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56" name="Freeform 45">
                  <a:extLst>
                    <a:ext uri="{FF2B5EF4-FFF2-40B4-BE49-F238E27FC236}">
                      <a16:creationId xmlns:a16="http://schemas.microsoft.com/office/drawing/2014/main" id="{D27F1284-A51B-4DDB-9D10-DD87060CDFEF}"/>
                    </a:ext>
                  </a:extLst>
                </p:cNvPr>
                <p:cNvSpPr>
                  <a:spLocks/>
                </p:cNvSpPr>
                <p:nvPr/>
              </p:nvSpPr>
              <p:spPr bwMode="auto">
                <a:xfrm>
                  <a:off x="2630" y="1790"/>
                  <a:ext cx="33" cy="34"/>
                </a:xfrm>
                <a:custGeom>
                  <a:avLst/>
                  <a:gdLst>
                    <a:gd name="T0" fmla="*/ 22 w 27"/>
                    <a:gd name="T1" fmla="*/ 23 h 28"/>
                    <a:gd name="T2" fmla="*/ 22 w 27"/>
                    <a:gd name="T3" fmla="*/ 5 h 28"/>
                    <a:gd name="T4" fmla="*/ 5 w 27"/>
                    <a:gd name="T5" fmla="*/ 5 h 28"/>
                    <a:gd name="T6" fmla="*/ 5 w 27"/>
                    <a:gd name="T7" fmla="*/ 23 h 28"/>
                    <a:gd name="T8" fmla="*/ 22 w 27"/>
                    <a:gd name="T9" fmla="*/ 23 h 28"/>
                  </a:gdLst>
                  <a:ahLst/>
                  <a:cxnLst>
                    <a:cxn ang="0">
                      <a:pos x="T0" y="T1"/>
                    </a:cxn>
                    <a:cxn ang="0">
                      <a:pos x="T2" y="T3"/>
                    </a:cxn>
                    <a:cxn ang="0">
                      <a:pos x="T4" y="T5"/>
                    </a:cxn>
                    <a:cxn ang="0">
                      <a:pos x="T6" y="T7"/>
                    </a:cxn>
                    <a:cxn ang="0">
                      <a:pos x="T8" y="T9"/>
                    </a:cxn>
                  </a:cxnLst>
                  <a:rect l="0" t="0" r="r" b="b"/>
                  <a:pathLst>
                    <a:path w="27" h="28">
                      <a:moveTo>
                        <a:pt x="22" y="23"/>
                      </a:moveTo>
                      <a:cubicBezTo>
                        <a:pt x="27" y="18"/>
                        <a:pt x="27" y="10"/>
                        <a:pt x="22" y="5"/>
                      </a:cubicBezTo>
                      <a:cubicBezTo>
                        <a:pt x="17" y="0"/>
                        <a:pt x="9" y="0"/>
                        <a:pt x="5" y="5"/>
                      </a:cubicBezTo>
                      <a:cubicBezTo>
                        <a:pt x="0" y="10"/>
                        <a:pt x="0" y="18"/>
                        <a:pt x="5" y="23"/>
                      </a:cubicBezTo>
                      <a:cubicBezTo>
                        <a:pt x="9" y="28"/>
                        <a:pt x="17" y="28"/>
                        <a:pt x="22" y="2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57" name="Freeform 46">
                  <a:extLst>
                    <a:ext uri="{FF2B5EF4-FFF2-40B4-BE49-F238E27FC236}">
                      <a16:creationId xmlns:a16="http://schemas.microsoft.com/office/drawing/2014/main" id="{74EF44C5-4E23-4D7F-8604-9439999DFD5E}"/>
                    </a:ext>
                  </a:extLst>
                </p:cNvPr>
                <p:cNvSpPr>
                  <a:spLocks/>
                </p:cNvSpPr>
                <p:nvPr/>
              </p:nvSpPr>
              <p:spPr bwMode="auto">
                <a:xfrm>
                  <a:off x="3011" y="1872"/>
                  <a:ext cx="35" cy="33"/>
                </a:xfrm>
                <a:custGeom>
                  <a:avLst/>
                  <a:gdLst>
                    <a:gd name="T0" fmla="*/ 5 w 28"/>
                    <a:gd name="T1" fmla="*/ 23 h 28"/>
                    <a:gd name="T2" fmla="*/ 5 w 28"/>
                    <a:gd name="T3" fmla="*/ 5 h 28"/>
                    <a:gd name="T4" fmla="*/ 23 w 28"/>
                    <a:gd name="T5" fmla="*/ 5 h 28"/>
                    <a:gd name="T6" fmla="*/ 23 w 28"/>
                    <a:gd name="T7" fmla="*/ 23 h 28"/>
                    <a:gd name="T8" fmla="*/ 5 w 28"/>
                    <a:gd name="T9" fmla="*/ 23 h 28"/>
                  </a:gdLst>
                  <a:ahLst/>
                  <a:cxnLst>
                    <a:cxn ang="0">
                      <a:pos x="T0" y="T1"/>
                    </a:cxn>
                    <a:cxn ang="0">
                      <a:pos x="T2" y="T3"/>
                    </a:cxn>
                    <a:cxn ang="0">
                      <a:pos x="T4" y="T5"/>
                    </a:cxn>
                    <a:cxn ang="0">
                      <a:pos x="T6" y="T7"/>
                    </a:cxn>
                    <a:cxn ang="0">
                      <a:pos x="T8" y="T9"/>
                    </a:cxn>
                  </a:cxnLst>
                  <a:rect l="0" t="0" r="r" b="b"/>
                  <a:pathLst>
                    <a:path w="28" h="28">
                      <a:moveTo>
                        <a:pt x="5" y="23"/>
                      </a:moveTo>
                      <a:cubicBezTo>
                        <a:pt x="0" y="18"/>
                        <a:pt x="0" y="10"/>
                        <a:pt x="5" y="5"/>
                      </a:cubicBezTo>
                      <a:cubicBezTo>
                        <a:pt x="10" y="0"/>
                        <a:pt x="18" y="0"/>
                        <a:pt x="23" y="5"/>
                      </a:cubicBezTo>
                      <a:cubicBezTo>
                        <a:pt x="28" y="10"/>
                        <a:pt x="28" y="18"/>
                        <a:pt x="23" y="23"/>
                      </a:cubicBezTo>
                      <a:cubicBezTo>
                        <a:pt x="18" y="28"/>
                        <a:pt x="10" y="28"/>
                        <a:pt x="5" y="2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58" name="Freeform 47">
                  <a:extLst>
                    <a:ext uri="{FF2B5EF4-FFF2-40B4-BE49-F238E27FC236}">
                      <a16:creationId xmlns:a16="http://schemas.microsoft.com/office/drawing/2014/main" id="{9B185CE7-6D4D-4514-96BC-01ED5A870795}"/>
                    </a:ext>
                  </a:extLst>
                </p:cNvPr>
                <p:cNvSpPr>
                  <a:spLocks/>
                </p:cNvSpPr>
                <p:nvPr/>
              </p:nvSpPr>
              <p:spPr bwMode="auto">
                <a:xfrm>
                  <a:off x="3064" y="1842"/>
                  <a:ext cx="34" cy="33"/>
                </a:xfrm>
                <a:custGeom>
                  <a:avLst/>
                  <a:gdLst>
                    <a:gd name="T0" fmla="*/ 5 w 28"/>
                    <a:gd name="T1" fmla="*/ 23 h 28"/>
                    <a:gd name="T2" fmla="*/ 5 w 28"/>
                    <a:gd name="T3" fmla="*/ 5 h 28"/>
                    <a:gd name="T4" fmla="*/ 23 w 28"/>
                    <a:gd name="T5" fmla="*/ 5 h 28"/>
                    <a:gd name="T6" fmla="*/ 23 w 28"/>
                    <a:gd name="T7" fmla="*/ 23 h 28"/>
                    <a:gd name="T8" fmla="*/ 5 w 28"/>
                    <a:gd name="T9" fmla="*/ 23 h 28"/>
                  </a:gdLst>
                  <a:ahLst/>
                  <a:cxnLst>
                    <a:cxn ang="0">
                      <a:pos x="T0" y="T1"/>
                    </a:cxn>
                    <a:cxn ang="0">
                      <a:pos x="T2" y="T3"/>
                    </a:cxn>
                    <a:cxn ang="0">
                      <a:pos x="T4" y="T5"/>
                    </a:cxn>
                    <a:cxn ang="0">
                      <a:pos x="T6" y="T7"/>
                    </a:cxn>
                    <a:cxn ang="0">
                      <a:pos x="T8" y="T9"/>
                    </a:cxn>
                  </a:cxnLst>
                  <a:rect l="0" t="0" r="r" b="b"/>
                  <a:pathLst>
                    <a:path w="28" h="28">
                      <a:moveTo>
                        <a:pt x="5" y="23"/>
                      </a:moveTo>
                      <a:cubicBezTo>
                        <a:pt x="0" y="18"/>
                        <a:pt x="0" y="10"/>
                        <a:pt x="5" y="5"/>
                      </a:cubicBezTo>
                      <a:cubicBezTo>
                        <a:pt x="10" y="0"/>
                        <a:pt x="18" y="0"/>
                        <a:pt x="23" y="5"/>
                      </a:cubicBezTo>
                      <a:cubicBezTo>
                        <a:pt x="28" y="10"/>
                        <a:pt x="28" y="18"/>
                        <a:pt x="23" y="23"/>
                      </a:cubicBezTo>
                      <a:cubicBezTo>
                        <a:pt x="18" y="28"/>
                        <a:pt x="10" y="28"/>
                        <a:pt x="5" y="2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59" name="Freeform 48">
                  <a:extLst>
                    <a:ext uri="{FF2B5EF4-FFF2-40B4-BE49-F238E27FC236}">
                      <a16:creationId xmlns:a16="http://schemas.microsoft.com/office/drawing/2014/main" id="{05B891F9-D77C-4695-A410-4740944E6CCA}"/>
                    </a:ext>
                  </a:extLst>
                </p:cNvPr>
                <p:cNvSpPr>
                  <a:spLocks/>
                </p:cNvSpPr>
                <p:nvPr/>
              </p:nvSpPr>
              <p:spPr bwMode="auto">
                <a:xfrm>
                  <a:off x="3095" y="1790"/>
                  <a:ext cx="34" cy="34"/>
                </a:xfrm>
                <a:custGeom>
                  <a:avLst/>
                  <a:gdLst>
                    <a:gd name="T0" fmla="*/ 5 w 28"/>
                    <a:gd name="T1" fmla="*/ 23 h 28"/>
                    <a:gd name="T2" fmla="*/ 5 w 28"/>
                    <a:gd name="T3" fmla="*/ 5 h 28"/>
                    <a:gd name="T4" fmla="*/ 23 w 28"/>
                    <a:gd name="T5" fmla="*/ 5 h 28"/>
                    <a:gd name="T6" fmla="*/ 23 w 28"/>
                    <a:gd name="T7" fmla="*/ 23 h 28"/>
                    <a:gd name="T8" fmla="*/ 5 w 28"/>
                    <a:gd name="T9" fmla="*/ 23 h 28"/>
                  </a:gdLst>
                  <a:ahLst/>
                  <a:cxnLst>
                    <a:cxn ang="0">
                      <a:pos x="T0" y="T1"/>
                    </a:cxn>
                    <a:cxn ang="0">
                      <a:pos x="T2" y="T3"/>
                    </a:cxn>
                    <a:cxn ang="0">
                      <a:pos x="T4" y="T5"/>
                    </a:cxn>
                    <a:cxn ang="0">
                      <a:pos x="T6" y="T7"/>
                    </a:cxn>
                    <a:cxn ang="0">
                      <a:pos x="T8" y="T9"/>
                    </a:cxn>
                  </a:cxnLst>
                  <a:rect l="0" t="0" r="r" b="b"/>
                  <a:pathLst>
                    <a:path w="28" h="28">
                      <a:moveTo>
                        <a:pt x="5" y="23"/>
                      </a:moveTo>
                      <a:cubicBezTo>
                        <a:pt x="0" y="18"/>
                        <a:pt x="0" y="10"/>
                        <a:pt x="5" y="5"/>
                      </a:cubicBezTo>
                      <a:cubicBezTo>
                        <a:pt x="10" y="0"/>
                        <a:pt x="18" y="0"/>
                        <a:pt x="23" y="5"/>
                      </a:cubicBezTo>
                      <a:cubicBezTo>
                        <a:pt x="28" y="10"/>
                        <a:pt x="28" y="18"/>
                        <a:pt x="23" y="23"/>
                      </a:cubicBezTo>
                      <a:cubicBezTo>
                        <a:pt x="18" y="28"/>
                        <a:pt x="10" y="28"/>
                        <a:pt x="5" y="2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grpSp>
          <p:grpSp>
            <p:nvGrpSpPr>
              <p:cNvPr id="34" name="Group 33">
                <a:extLst>
                  <a:ext uri="{FF2B5EF4-FFF2-40B4-BE49-F238E27FC236}">
                    <a16:creationId xmlns:a16="http://schemas.microsoft.com/office/drawing/2014/main" id="{B9AC49FB-55E6-44DB-856F-7E901F555CD2}"/>
                  </a:ext>
                </a:extLst>
              </p:cNvPr>
              <p:cNvGrpSpPr>
                <a:grpSpLocks noChangeAspect="1"/>
              </p:cNvGrpSpPr>
              <p:nvPr/>
            </p:nvGrpSpPr>
            <p:grpSpPr>
              <a:xfrm>
                <a:off x="1190752" y="1820471"/>
                <a:ext cx="106937" cy="189686"/>
                <a:chOff x="840826" y="3892512"/>
                <a:chExt cx="167995" cy="297991"/>
              </a:xfrm>
            </p:grpSpPr>
            <p:sp>
              <p:nvSpPr>
                <p:cNvPr id="35" name="Freeform 307">
                  <a:extLst>
                    <a:ext uri="{FF2B5EF4-FFF2-40B4-BE49-F238E27FC236}">
                      <a16:creationId xmlns:a16="http://schemas.microsoft.com/office/drawing/2014/main" id="{30376352-E0F3-4A8A-90F2-3CF3EE4248EA}"/>
                    </a:ext>
                  </a:extLst>
                </p:cNvPr>
                <p:cNvSpPr>
                  <a:spLocks/>
                </p:cNvSpPr>
                <p:nvPr/>
              </p:nvSpPr>
              <p:spPr bwMode="auto">
                <a:xfrm>
                  <a:off x="840826" y="3892512"/>
                  <a:ext cx="167995" cy="297991"/>
                </a:xfrm>
                <a:custGeom>
                  <a:avLst/>
                  <a:gdLst>
                    <a:gd name="T0" fmla="*/ 62 w 71"/>
                    <a:gd name="T1" fmla="*/ 0 h 126"/>
                    <a:gd name="T2" fmla="*/ 9 w 71"/>
                    <a:gd name="T3" fmla="*/ 0 h 126"/>
                    <a:gd name="T4" fmla="*/ 0 w 71"/>
                    <a:gd name="T5" fmla="*/ 9 h 126"/>
                    <a:gd name="T6" fmla="*/ 0 w 71"/>
                    <a:gd name="T7" fmla="*/ 117 h 126"/>
                    <a:gd name="T8" fmla="*/ 9 w 71"/>
                    <a:gd name="T9" fmla="*/ 126 h 126"/>
                    <a:gd name="T10" fmla="*/ 62 w 71"/>
                    <a:gd name="T11" fmla="*/ 126 h 126"/>
                    <a:gd name="T12" fmla="*/ 71 w 71"/>
                    <a:gd name="T13" fmla="*/ 117 h 126"/>
                    <a:gd name="T14" fmla="*/ 71 w 71"/>
                    <a:gd name="T15" fmla="*/ 9 h 126"/>
                    <a:gd name="T16" fmla="*/ 62 w 71"/>
                    <a:gd name="T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26">
                      <a:moveTo>
                        <a:pt x="62" y="0"/>
                      </a:moveTo>
                      <a:cubicBezTo>
                        <a:pt x="9" y="0"/>
                        <a:pt x="9" y="0"/>
                        <a:pt x="9" y="0"/>
                      </a:cubicBezTo>
                      <a:cubicBezTo>
                        <a:pt x="4" y="0"/>
                        <a:pt x="0" y="4"/>
                        <a:pt x="0" y="9"/>
                      </a:cubicBezTo>
                      <a:cubicBezTo>
                        <a:pt x="0" y="117"/>
                        <a:pt x="0" y="117"/>
                        <a:pt x="0" y="117"/>
                      </a:cubicBezTo>
                      <a:cubicBezTo>
                        <a:pt x="0" y="122"/>
                        <a:pt x="4" y="126"/>
                        <a:pt x="9" y="126"/>
                      </a:cubicBezTo>
                      <a:cubicBezTo>
                        <a:pt x="62" y="126"/>
                        <a:pt x="62" y="126"/>
                        <a:pt x="62" y="126"/>
                      </a:cubicBezTo>
                      <a:cubicBezTo>
                        <a:pt x="67" y="126"/>
                        <a:pt x="71" y="122"/>
                        <a:pt x="71" y="117"/>
                      </a:cubicBezTo>
                      <a:cubicBezTo>
                        <a:pt x="71" y="9"/>
                        <a:pt x="71" y="9"/>
                        <a:pt x="71" y="9"/>
                      </a:cubicBezTo>
                      <a:cubicBezTo>
                        <a:pt x="71" y="4"/>
                        <a:pt x="67" y="0"/>
                        <a:pt x="62" y="0"/>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36" name="Oval 308">
                  <a:extLst>
                    <a:ext uri="{FF2B5EF4-FFF2-40B4-BE49-F238E27FC236}">
                      <a16:creationId xmlns:a16="http://schemas.microsoft.com/office/drawing/2014/main" id="{8A6405D4-409C-49FF-9B9C-CBD643BE9335}"/>
                    </a:ext>
                  </a:extLst>
                </p:cNvPr>
                <p:cNvSpPr>
                  <a:spLocks noChangeArrowheads="1"/>
                </p:cNvSpPr>
                <p:nvPr/>
              </p:nvSpPr>
              <p:spPr bwMode="auto">
                <a:xfrm>
                  <a:off x="915746" y="4159501"/>
                  <a:ext cx="18999" cy="18999"/>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37" name="Freeform 309">
                  <a:extLst>
                    <a:ext uri="{FF2B5EF4-FFF2-40B4-BE49-F238E27FC236}">
                      <a16:creationId xmlns:a16="http://schemas.microsoft.com/office/drawing/2014/main" id="{799B6D84-CC1C-4447-AA8D-E8F8EFC42533}"/>
                    </a:ext>
                  </a:extLst>
                </p:cNvPr>
                <p:cNvSpPr>
                  <a:spLocks/>
                </p:cNvSpPr>
                <p:nvPr/>
              </p:nvSpPr>
              <p:spPr bwMode="auto">
                <a:xfrm>
                  <a:off x="905746" y="3909509"/>
                  <a:ext cx="35999" cy="2000"/>
                </a:xfrm>
                <a:custGeom>
                  <a:avLst/>
                  <a:gdLst>
                    <a:gd name="T0" fmla="*/ 15 w 15"/>
                    <a:gd name="T1" fmla="*/ 1 h 1"/>
                    <a:gd name="T2" fmla="*/ 0 w 15"/>
                    <a:gd name="T3" fmla="*/ 1 h 1"/>
                    <a:gd name="T4" fmla="*/ 0 w 15"/>
                    <a:gd name="T5" fmla="*/ 1 h 1"/>
                    <a:gd name="T6" fmla="*/ 0 w 15"/>
                    <a:gd name="T7" fmla="*/ 0 h 1"/>
                    <a:gd name="T8" fmla="*/ 15 w 15"/>
                    <a:gd name="T9" fmla="*/ 0 h 1"/>
                    <a:gd name="T10" fmla="*/ 15 w 15"/>
                    <a:gd name="T11" fmla="*/ 1 h 1"/>
                    <a:gd name="T12" fmla="*/ 15 w 15"/>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5" h="1">
                      <a:moveTo>
                        <a:pt x="15" y="1"/>
                      </a:moveTo>
                      <a:cubicBezTo>
                        <a:pt x="0" y="1"/>
                        <a:pt x="0" y="1"/>
                        <a:pt x="0" y="1"/>
                      </a:cubicBezTo>
                      <a:cubicBezTo>
                        <a:pt x="0" y="1"/>
                        <a:pt x="0" y="1"/>
                        <a:pt x="0" y="1"/>
                      </a:cubicBezTo>
                      <a:cubicBezTo>
                        <a:pt x="0" y="0"/>
                        <a:pt x="0" y="0"/>
                        <a:pt x="0" y="0"/>
                      </a:cubicBezTo>
                      <a:cubicBezTo>
                        <a:pt x="15" y="0"/>
                        <a:pt x="15" y="0"/>
                        <a:pt x="15" y="0"/>
                      </a:cubicBezTo>
                      <a:cubicBezTo>
                        <a:pt x="15" y="0"/>
                        <a:pt x="15" y="0"/>
                        <a:pt x="15" y="1"/>
                      </a:cubicBezTo>
                      <a:cubicBezTo>
                        <a:pt x="15" y="1"/>
                        <a:pt x="15" y="1"/>
                        <a:pt x="15" y="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38" name="Rectangle 311">
                  <a:extLst>
                    <a:ext uri="{FF2B5EF4-FFF2-40B4-BE49-F238E27FC236}">
                      <a16:creationId xmlns:a16="http://schemas.microsoft.com/office/drawing/2014/main" id="{F41DE0EE-4D68-4BF5-8A5B-A8F99038BF17}"/>
                    </a:ext>
                  </a:extLst>
                </p:cNvPr>
                <p:cNvSpPr>
                  <a:spLocks noChangeArrowheads="1"/>
                </p:cNvSpPr>
                <p:nvPr/>
              </p:nvSpPr>
              <p:spPr bwMode="auto">
                <a:xfrm>
                  <a:off x="856747" y="3935508"/>
                  <a:ext cx="133996" cy="205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39" name="Rectangle 310">
                  <a:extLst>
                    <a:ext uri="{FF2B5EF4-FFF2-40B4-BE49-F238E27FC236}">
                      <a16:creationId xmlns:a16="http://schemas.microsoft.com/office/drawing/2014/main" id="{B2FAB818-2FC2-4828-9FBF-EB0A61C8C9C5}"/>
                    </a:ext>
                  </a:extLst>
                </p:cNvPr>
                <p:cNvSpPr>
                  <a:spLocks noChangeArrowheads="1"/>
                </p:cNvSpPr>
                <p:nvPr/>
              </p:nvSpPr>
              <p:spPr bwMode="auto">
                <a:xfrm>
                  <a:off x="857824" y="3935507"/>
                  <a:ext cx="133995" cy="20599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grpSp>
        </p:grpSp>
      </p:grpSp>
      <p:grpSp>
        <p:nvGrpSpPr>
          <p:cNvPr id="76" name="Group 75"/>
          <p:cNvGrpSpPr/>
          <p:nvPr/>
        </p:nvGrpSpPr>
        <p:grpSpPr>
          <a:xfrm>
            <a:off x="7944077" y="1932376"/>
            <a:ext cx="2473228" cy="3703059"/>
            <a:chOff x="5958057" y="1449282"/>
            <a:chExt cx="1854921" cy="2777294"/>
          </a:xfrm>
        </p:grpSpPr>
        <p:grpSp>
          <p:nvGrpSpPr>
            <p:cNvPr id="77" name="Group 76"/>
            <p:cNvGrpSpPr/>
            <p:nvPr/>
          </p:nvGrpSpPr>
          <p:grpSpPr>
            <a:xfrm>
              <a:off x="5958057" y="3550683"/>
              <a:ext cx="1407309" cy="675893"/>
              <a:chOff x="5958057" y="3550683"/>
              <a:chExt cx="1407309" cy="675893"/>
            </a:xfrm>
          </p:grpSpPr>
          <p:pic>
            <p:nvPicPr>
              <p:cNvPr id="125" name="Picture 124">
                <a:extLst>
                  <a:ext uri="{FF2B5EF4-FFF2-40B4-BE49-F238E27FC236}">
                    <a16:creationId xmlns:a16="http://schemas.microsoft.com/office/drawing/2014/main" id="{F5CD0C51-4F8A-47E3-9EA7-587AE2FB250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958057" y="3550683"/>
                <a:ext cx="675893" cy="675893"/>
              </a:xfrm>
              <a:prstGeom prst="rect">
                <a:avLst/>
              </a:prstGeom>
            </p:spPr>
          </p:pic>
          <p:sp>
            <p:nvSpPr>
              <p:cNvPr id="126" name="TextBox 125">
                <a:extLst>
                  <a:ext uri="{FF2B5EF4-FFF2-40B4-BE49-F238E27FC236}">
                    <a16:creationId xmlns:a16="http://schemas.microsoft.com/office/drawing/2014/main" id="{370EF537-DDD6-4282-A17A-2ED4F5E93C40}"/>
                  </a:ext>
                </a:extLst>
              </p:cNvPr>
              <p:cNvSpPr txBox="1"/>
              <p:nvPr/>
            </p:nvSpPr>
            <p:spPr>
              <a:xfrm>
                <a:off x="6613718" y="3714678"/>
                <a:ext cx="751648" cy="284742"/>
              </a:xfrm>
              <a:prstGeom prst="rect">
                <a:avLst/>
              </a:prstGeom>
              <a:noFill/>
            </p:spPr>
            <p:txBody>
              <a:bodyPr wrap="none" rtlCol="0">
                <a:spAutoFit/>
              </a:bodyPr>
              <a:lstStyle/>
              <a:p>
                <a:pPr defTabSz="609585" fontAlgn="base">
                  <a:spcBef>
                    <a:spcPct val="0"/>
                  </a:spcBef>
                  <a:spcAft>
                    <a:spcPct val="0"/>
                  </a:spcAft>
                  <a:defRPr/>
                </a:pPr>
                <a:r>
                  <a:rPr lang="en-GB" sz="1867" dirty="0">
                    <a:solidFill>
                      <a:srgbClr val="005073"/>
                    </a:solidFill>
                    <a:latin typeface="CiscoSansTT ExtraLight"/>
                    <a:ea typeface="ＭＳ Ｐゴシック" charset="0"/>
                  </a:rPr>
                  <a:t>Internet</a:t>
                </a:r>
              </a:p>
            </p:txBody>
          </p:sp>
        </p:grpSp>
        <p:grpSp>
          <p:nvGrpSpPr>
            <p:cNvPr id="78" name="Group 77"/>
            <p:cNvGrpSpPr/>
            <p:nvPr/>
          </p:nvGrpSpPr>
          <p:grpSpPr>
            <a:xfrm>
              <a:off x="6521367" y="2851394"/>
              <a:ext cx="1291611" cy="675673"/>
              <a:chOff x="6521367" y="2851394"/>
              <a:chExt cx="1291611" cy="675673"/>
            </a:xfrm>
          </p:grpSpPr>
          <p:sp>
            <p:nvSpPr>
              <p:cNvPr id="85" name="TextBox 84">
                <a:extLst>
                  <a:ext uri="{FF2B5EF4-FFF2-40B4-BE49-F238E27FC236}">
                    <a16:creationId xmlns:a16="http://schemas.microsoft.com/office/drawing/2014/main" id="{24752903-61A7-4A1A-9AAF-E4EDA15240CA}"/>
                  </a:ext>
                </a:extLst>
              </p:cNvPr>
              <p:cNvSpPr txBox="1"/>
              <p:nvPr/>
            </p:nvSpPr>
            <p:spPr>
              <a:xfrm>
                <a:off x="7199588" y="3059589"/>
                <a:ext cx="613390" cy="284742"/>
              </a:xfrm>
              <a:prstGeom prst="rect">
                <a:avLst/>
              </a:prstGeom>
              <a:noFill/>
            </p:spPr>
            <p:txBody>
              <a:bodyPr wrap="none" rtlCol="0">
                <a:spAutoFit/>
              </a:bodyPr>
              <a:lstStyle/>
              <a:p>
                <a:pPr defTabSz="609585" fontAlgn="base">
                  <a:spcBef>
                    <a:spcPct val="0"/>
                  </a:spcBef>
                  <a:spcAft>
                    <a:spcPct val="0"/>
                  </a:spcAft>
                  <a:defRPr/>
                </a:pPr>
                <a:r>
                  <a:rPr lang="en-GB" sz="1867" dirty="0">
                    <a:solidFill>
                      <a:srgbClr val="005073"/>
                    </a:solidFill>
                    <a:latin typeface="CiscoSansTT ExtraLight"/>
                    <a:ea typeface="ＭＳ Ｐゴシック" charset="0"/>
                  </a:rPr>
                  <a:t>SaaS </a:t>
                </a:r>
              </a:p>
            </p:txBody>
          </p:sp>
          <p:grpSp>
            <p:nvGrpSpPr>
              <p:cNvPr id="86" name="Group 85">
                <a:extLst>
                  <a:ext uri="{FF2B5EF4-FFF2-40B4-BE49-F238E27FC236}">
                    <a16:creationId xmlns:a16="http://schemas.microsoft.com/office/drawing/2014/main" id="{D802032C-B57F-4043-A5F4-93BDD8CACEB4}"/>
                  </a:ext>
                </a:extLst>
              </p:cNvPr>
              <p:cNvGrpSpPr/>
              <p:nvPr/>
            </p:nvGrpSpPr>
            <p:grpSpPr>
              <a:xfrm>
                <a:off x="6521367" y="2851394"/>
                <a:ext cx="675673" cy="675673"/>
                <a:chOff x="7004581" y="2832875"/>
                <a:chExt cx="771507" cy="771507"/>
              </a:xfrm>
            </p:grpSpPr>
            <p:sp>
              <p:nvSpPr>
                <p:cNvPr id="87" name="Oval 86">
                  <a:extLst>
                    <a:ext uri="{FF2B5EF4-FFF2-40B4-BE49-F238E27FC236}">
                      <a16:creationId xmlns:a16="http://schemas.microsoft.com/office/drawing/2014/main" id="{CED2B822-9842-4580-A31B-378F25EB428D}"/>
                    </a:ext>
                  </a:extLst>
                </p:cNvPr>
                <p:cNvSpPr>
                  <a:spLocks noChangeAspect="1"/>
                </p:cNvSpPr>
                <p:nvPr/>
              </p:nvSpPr>
              <p:spPr>
                <a:xfrm>
                  <a:off x="7004581" y="2832875"/>
                  <a:ext cx="771507" cy="77150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GB" sz="2133" dirty="0">
                    <a:solidFill>
                      <a:srgbClr val="005073"/>
                    </a:solidFill>
                    <a:latin typeface="CiscoSansTT ExtraLight"/>
                  </a:endParaRPr>
                </a:p>
              </p:txBody>
            </p:sp>
            <p:pic>
              <p:nvPicPr>
                <p:cNvPr id="88" name="Picture 87">
                  <a:extLst>
                    <a:ext uri="{FF2B5EF4-FFF2-40B4-BE49-F238E27FC236}">
                      <a16:creationId xmlns:a16="http://schemas.microsoft.com/office/drawing/2014/main" id="{FC8D8F48-0ABD-4170-BA06-8446D07456F5}"/>
                    </a:ext>
                  </a:extLst>
                </p:cNvPr>
                <p:cNvPicPr>
                  <a:picLocks noChangeAspect="1"/>
                </p:cNvPicPr>
                <p:nvPr/>
              </p:nvPicPr>
              <p:blipFill>
                <a:blip r:embed="rId8"/>
                <a:stretch>
                  <a:fillRect/>
                </a:stretch>
              </p:blipFill>
              <p:spPr>
                <a:xfrm>
                  <a:off x="7260055" y="2873375"/>
                  <a:ext cx="229126" cy="229124"/>
                </a:xfrm>
                <a:prstGeom prst="rect">
                  <a:avLst/>
                </a:prstGeom>
              </p:spPr>
            </p:pic>
            <p:pic>
              <p:nvPicPr>
                <p:cNvPr id="89" name="Picture 88">
                  <a:extLst>
                    <a:ext uri="{FF2B5EF4-FFF2-40B4-BE49-F238E27FC236}">
                      <a16:creationId xmlns:a16="http://schemas.microsoft.com/office/drawing/2014/main" id="{B7B8A07B-1B01-4D36-B972-FDD9A1F32BD3}"/>
                    </a:ext>
                  </a:extLst>
                </p:cNvPr>
                <p:cNvPicPr>
                  <a:picLocks noChangeAspect="1"/>
                </p:cNvPicPr>
                <p:nvPr/>
              </p:nvPicPr>
              <p:blipFill>
                <a:blip r:embed="rId9"/>
                <a:stretch>
                  <a:fillRect/>
                </a:stretch>
              </p:blipFill>
              <p:spPr>
                <a:xfrm>
                  <a:off x="7496770" y="3005111"/>
                  <a:ext cx="229126" cy="229124"/>
                </a:xfrm>
                <a:prstGeom prst="rect">
                  <a:avLst/>
                </a:prstGeom>
              </p:spPr>
            </p:pic>
            <p:pic>
              <p:nvPicPr>
                <p:cNvPr id="90" name="Picture 89">
                  <a:extLst>
                    <a:ext uri="{FF2B5EF4-FFF2-40B4-BE49-F238E27FC236}">
                      <a16:creationId xmlns:a16="http://schemas.microsoft.com/office/drawing/2014/main" id="{A09B9BA4-562E-49EE-A4DE-96920B04C5DB}"/>
                    </a:ext>
                  </a:extLst>
                </p:cNvPr>
                <p:cNvPicPr>
                  <a:picLocks noChangeAspect="1"/>
                </p:cNvPicPr>
                <p:nvPr/>
              </p:nvPicPr>
              <p:blipFill>
                <a:blip r:embed="rId10"/>
                <a:stretch>
                  <a:fillRect/>
                </a:stretch>
              </p:blipFill>
              <p:spPr>
                <a:xfrm>
                  <a:off x="7451165" y="3246584"/>
                  <a:ext cx="229126" cy="229124"/>
                </a:xfrm>
                <a:prstGeom prst="rect">
                  <a:avLst/>
                </a:prstGeom>
              </p:spPr>
            </p:pic>
            <p:pic>
              <p:nvPicPr>
                <p:cNvPr id="91" name="Picture 90">
                  <a:extLst>
                    <a:ext uri="{FF2B5EF4-FFF2-40B4-BE49-F238E27FC236}">
                      <a16:creationId xmlns:a16="http://schemas.microsoft.com/office/drawing/2014/main" id="{CB6BE81A-5F68-4350-93FA-570BE8047AC3}"/>
                    </a:ext>
                  </a:extLst>
                </p:cNvPr>
                <p:cNvPicPr>
                  <a:picLocks noChangeAspect="1"/>
                </p:cNvPicPr>
                <p:nvPr/>
              </p:nvPicPr>
              <p:blipFill>
                <a:blip r:embed="rId11"/>
                <a:stretch>
                  <a:fillRect/>
                </a:stretch>
              </p:blipFill>
              <p:spPr>
                <a:xfrm>
                  <a:off x="7116158" y="3246643"/>
                  <a:ext cx="370512" cy="348756"/>
                </a:xfrm>
                <a:prstGeom prst="rect">
                  <a:avLst/>
                </a:prstGeom>
              </p:spPr>
            </p:pic>
            <p:grpSp>
              <p:nvGrpSpPr>
                <p:cNvPr id="92" name="Group 91">
                  <a:extLst>
                    <a:ext uri="{FF2B5EF4-FFF2-40B4-BE49-F238E27FC236}">
                      <a16:creationId xmlns:a16="http://schemas.microsoft.com/office/drawing/2014/main" id="{F0BF4887-6A5E-4EC9-9ABD-122656173E2D}"/>
                    </a:ext>
                  </a:extLst>
                </p:cNvPr>
                <p:cNvGrpSpPr/>
                <p:nvPr/>
              </p:nvGrpSpPr>
              <p:grpSpPr>
                <a:xfrm>
                  <a:off x="7048129" y="3053905"/>
                  <a:ext cx="229126" cy="229124"/>
                  <a:chOff x="8478678" y="3528951"/>
                  <a:chExt cx="600928" cy="600928"/>
                </a:xfrm>
              </p:grpSpPr>
              <p:sp>
                <p:nvSpPr>
                  <p:cNvPr id="93" name="Oval 92">
                    <a:extLst>
                      <a:ext uri="{FF2B5EF4-FFF2-40B4-BE49-F238E27FC236}">
                        <a16:creationId xmlns:a16="http://schemas.microsoft.com/office/drawing/2014/main" id="{39527FF1-02BE-4D48-B98A-58E02082547C}"/>
                      </a:ext>
                    </a:extLst>
                  </p:cNvPr>
                  <p:cNvSpPr/>
                  <p:nvPr/>
                </p:nvSpPr>
                <p:spPr>
                  <a:xfrm>
                    <a:off x="8478678" y="3528951"/>
                    <a:ext cx="600928" cy="60092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GB" sz="2133" dirty="0">
                      <a:solidFill>
                        <a:srgbClr val="005073"/>
                      </a:solidFill>
                      <a:latin typeface="CiscoSansTT ExtraLight"/>
                    </a:endParaRPr>
                  </a:p>
                </p:txBody>
              </p:sp>
              <p:grpSp>
                <p:nvGrpSpPr>
                  <p:cNvPr id="94" name="Group 93">
                    <a:extLst>
                      <a:ext uri="{FF2B5EF4-FFF2-40B4-BE49-F238E27FC236}">
                        <a16:creationId xmlns:a16="http://schemas.microsoft.com/office/drawing/2014/main" id="{D91AA449-7303-45B6-BFF5-1CA2005314AE}"/>
                      </a:ext>
                    </a:extLst>
                  </p:cNvPr>
                  <p:cNvGrpSpPr/>
                  <p:nvPr/>
                </p:nvGrpSpPr>
                <p:grpSpPr>
                  <a:xfrm>
                    <a:off x="8617264" y="3601008"/>
                    <a:ext cx="317919" cy="176621"/>
                    <a:chOff x="5722180" y="10113"/>
                    <a:chExt cx="957265" cy="531813"/>
                  </a:xfrm>
                </p:grpSpPr>
                <p:sp>
                  <p:nvSpPr>
                    <p:cNvPr id="111" name="Freeform 50">
                      <a:extLst>
                        <a:ext uri="{FF2B5EF4-FFF2-40B4-BE49-F238E27FC236}">
                          <a16:creationId xmlns:a16="http://schemas.microsoft.com/office/drawing/2014/main" id="{6B1BA38B-FD46-4B36-9902-0691CDF9B9CF}"/>
                        </a:ext>
                      </a:extLst>
                    </p:cNvPr>
                    <p:cNvSpPr>
                      <a:spLocks/>
                    </p:cNvSpPr>
                    <p:nvPr/>
                  </p:nvSpPr>
                  <p:spPr bwMode="auto">
                    <a:xfrm>
                      <a:off x="6133343" y="10113"/>
                      <a:ext cx="136525" cy="136525"/>
                    </a:xfrm>
                    <a:custGeom>
                      <a:avLst/>
                      <a:gdLst>
                        <a:gd name="T0" fmla="*/ 140 w 172"/>
                        <a:gd name="T1" fmla="*/ 88 h 174"/>
                        <a:gd name="T2" fmla="*/ 139 w 172"/>
                        <a:gd name="T3" fmla="*/ 99 h 174"/>
                        <a:gd name="T4" fmla="*/ 131 w 172"/>
                        <a:gd name="T5" fmla="*/ 118 h 174"/>
                        <a:gd name="T6" fmla="*/ 124 w 172"/>
                        <a:gd name="T7" fmla="*/ 126 h 174"/>
                        <a:gd name="T8" fmla="*/ 107 w 172"/>
                        <a:gd name="T9" fmla="*/ 137 h 174"/>
                        <a:gd name="T10" fmla="*/ 86 w 172"/>
                        <a:gd name="T11" fmla="*/ 140 h 174"/>
                        <a:gd name="T12" fmla="*/ 84 w 172"/>
                        <a:gd name="T13" fmla="*/ 158 h 174"/>
                        <a:gd name="T14" fmla="*/ 86 w 172"/>
                        <a:gd name="T15" fmla="*/ 140 h 174"/>
                        <a:gd name="T16" fmla="*/ 64 w 172"/>
                        <a:gd name="T17" fmla="*/ 137 h 174"/>
                        <a:gd name="T18" fmla="*/ 48 w 172"/>
                        <a:gd name="T19" fmla="*/ 124 h 174"/>
                        <a:gd name="T20" fmla="*/ 41 w 172"/>
                        <a:gd name="T21" fmla="*/ 116 h 174"/>
                        <a:gd name="T22" fmla="*/ 33 w 172"/>
                        <a:gd name="T23" fmla="*/ 97 h 174"/>
                        <a:gd name="T24" fmla="*/ 32 w 172"/>
                        <a:gd name="T25" fmla="*/ 86 h 174"/>
                        <a:gd name="T26" fmla="*/ 32 w 172"/>
                        <a:gd name="T27" fmla="*/ 86 h 174"/>
                        <a:gd name="T28" fmla="*/ 27 w 172"/>
                        <a:gd name="T29" fmla="*/ 86 h 174"/>
                        <a:gd name="T30" fmla="*/ 32 w 172"/>
                        <a:gd name="T31" fmla="*/ 86 h 174"/>
                        <a:gd name="T32" fmla="*/ 32 w 172"/>
                        <a:gd name="T33" fmla="*/ 86 h 174"/>
                        <a:gd name="T34" fmla="*/ 37 w 172"/>
                        <a:gd name="T35" fmla="*/ 65 h 174"/>
                        <a:gd name="T36" fmla="*/ 48 w 172"/>
                        <a:gd name="T37" fmla="*/ 49 h 174"/>
                        <a:gd name="T38" fmla="*/ 56 w 172"/>
                        <a:gd name="T39" fmla="*/ 42 h 174"/>
                        <a:gd name="T40" fmla="*/ 75 w 172"/>
                        <a:gd name="T41" fmla="*/ 34 h 174"/>
                        <a:gd name="T42" fmla="*/ 86 w 172"/>
                        <a:gd name="T43" fmla="*/ 34 h 174"/>
                        <a:gd name="T44" fmla="*/ 86 w 172"/>
                        <a:gd name="T45" fmla="*/ 34 h 174"/>
                        <a:gd name="T46" fmla="*/ 86 w 172"/>
                        <a:gd name="T47" fmla="*/ 22 h 174"/>
                        <a:gd name="T48" fmla="*/ 86 w 172"/>
                        <a:gd name="T49" fmla="*/ 34 h 174"/>
                        <a:gd name="T50" fmla="*/ 86 w 172"/>
                        <a:gd name="T51" fmla="*/ 34 h 174"/>
                        <a:gd name="T52" fmla="*/ 107 w 172"/>
                        <a:gd name="T53" fmla="*/ 37 h 174"/>
                        <a:gd name="T54" fmla="*/ 124 w 172"/>
                        <a:gd name="T55" fmla="*/ 49 h 174"/>
                        <a:gd name="T56" fmla="*/ 131 w 172"/>
                        <a:gd name="T57" fmla="*/ 57 h 174"/>
                        <a:gd name="T58" fmla="*/ 139 w 172"/>
                        <a:gd name="T59" fmla="*/ 77 h 174"/>
                        <a:gd name="T60" fmla="*/ 140 w 172"/>
                        <a:gd name="T61" fmla="*/ 88 h 174"/>
                        <a:gd name="T62" fmla="*/ 140 w 172"/>
                        <a:gd name="T63" fmla="*/ 88 h 174"/>
                        <a:gd name="T64" fmla="*/ 172 w 172"/>
                        <a:gd name="T65" fmla="*/ 88 h 174"/>
                        <a:gd name="T66" fmla="*/ 172 w 172"/>
                        <a:gd name="T67" fmla="*/ 88 h 174"/>
                        <a:gd name="T68" fmla="*/ 166 w 172"/>
                        <a:gd name="T69" fmla="*/ 54 h 174"/>
                        <a:gd name="T70" fmla="*/ 147 w 172"/>
                        <a:gd name="T71" fmla="*/ 26 h 174"/>
                        <a:gd name="T72" fmla="*/ 134 w 172"/>
                        <a:gd name="T73" fmla="*/ 16 h 174"/>
                        <a:gd name="T74" fmla="*/ 104 w 172"/>
                        <a:gd name="T75" fmla="*/ 3 h 174"/>
                        <a:gd name="T76" fmla="*/ 86 w 172"/>
                        <a:gd name="T77" fmla="*/ 18 h 174"/>
                        <a:gd name="T78" fmla="*/ 86 w 172"/>
                        <a:gd name="T79" fmla="*/ 0 h 174"/>
                        <a:gd name="T80" fmla="*/ 86 w 172"/>
                        <a:gd name="T81" fmla="*/ 0 h 174"/>
                        <a:gd name="T82" fmla="*/ 53 w 172"/>
                        <a:gd name="T83" fmla="*/ 8 h 174"/>
                        <a:gd name="T84" fmla="*/ 25 w 172"/>
                        <a:gd name="T85" fmla="*/ 26 h 174"/>
                        <a:gd name="T86" fmla="*/ 14 w 172"/>
                        <a:gd name="T87" fmla="*/ 38 h 174"/>
                        <a:gd name="T88" fmla="*/ 1 w 172"/>
                        <a:gd name="T89" fmla="*/ 69 h 174"/>
                        <a:gd name="T90" fmla="*/ 16 w 172"/>
                        <a:gd name="T91" fmla="*/ 86 h 174"/>
                        <a:gd name="T92" fmla="*/ 0 w 172"/>
                        <a:gd name="T93" fmla="*/ 88 h 174"/>
                        <a:gd name="T94" fmla="*/ 1 w 172"/>
                        <a:gd name="T95" fmla="*/ 104 h 174"/>
                        <a:gd name="T96" fmla="*/ 14 w 172"/>
                        <a:gd name="T97" fmla="*/ 136 h 174"/>
                        <a:gd name="T98" fmla="*/ 24 w 172"/>
                        <a:gd name="T99" fmla="*/ 148 h 174"/>
                        <a:gd name="T100" fmla="*/ 51 w 172"/>
                        <a:gd name="T101" fmla="*/ 166 h 174"/>
                        <a:gd name="T102" fmla="*/ 84 w 172"/>
                        <a:gd name="T103" fmla="*/ 174 h 174"/>
                        <a:gd name="T104" fmla="*/ 86 w 172"/>
                        <a:gd name="T105" fmla="*/ 174 h 174"/>
                        <a:gd name="T106" fmla="*/ 86 w 172"/>
                        <a:gd name="T107" fmla="*/ 174 h 174"/>
                        <a:gd name="T108" fmla="*/ 86 w 172"/>
                        <a:gd name="T109" fmla="*/ 167 h 174"/>
                        <a:gd name="T110" fmla="*/ 86 w 172"/>
                        <a:gd name="T111" fmla="*/ 174 h 174"/>
                        <a:gd name="T112" fmla="*/ 104 w 172"/>
                        <a:gd name="T113" fmla="*/ 172 h 174"/>
                        <a:gd name="T114" fmla="*/ 134 w 172"/>
                        <a:gd name="T115" fmla="*/ 158 h 174"/>
                        <a:gd name="T116" fmla="*/ 147 w 172"/>
                        <a:gd name="T117" fmla="*/ 148 h 174"/>
                        <a:gd name="T118" fmla="*/ 164 w 172"/>
                        <a:gd name="T119" fmla="*/ 121 h 174"/>
                        <a:gd name="T120" fmla="*/ 172 w 172"/>
                        <a:gd name="T121" fmla="*/ 88 h 174"/>
                        <a:gd name="T122" fmla="*/ 172 w 172"/>
                        <a:gd name="T123" fmla="*/ 8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2" h="174">
                          <a:moveTo>
                            <a:pt x="156" y="88"/>
                          </a:moveTo>
                          <a:lnTo>
                            <a:pt x="140" y="88"/>
                          </a:lnTo>
                          <a:lnTo>
                            <a:pt x="140" y="88"/>
                          </a:lnTo>
                          <a:lnTo>
                            <a:pt x="139" y="99"/>
                          </a:lnTo>
                          <a:lnTo>
                            <a:pt x="135" y="108"/>
                          </a:lnTo>
                          <a:lnTo>
                            <a:pt x="131" y="118"/>
                          </a:lnTo>
                          <a:lnTo>
                            <a:pt x="124" y="126"/>
                          </a:lnTo>
                          <a:lnTo>
                            <a:pt x="124" y="126"/>
                          </a:lnTo>
                          <a:lnTo>
                            <a:pt x="116" y="132"/>
                          </a:lnTo>
                          <a:lnTo>
                            <a:pt x="107" y="137"/>
                          </a:lnTo>
                          <a:lnTo>
                            <a:pt x="97" y="140"/>
                          </a:lnTo>
                          <a:lnTo>
                            <a:pt x="86" y="140"/>
                          </a:lnTo>
                          <a:lnTo>
                            <a:pt x="84" y="140"/>
                          </a:lnTo>
                          <a:lnTo>
                            <a:pt x="84" y="158"/>
                          </a:lnTo>
                          <a:lnTo>
                            <a:pt x="86" y="140"/>
                          </a:lnTo>
                          <a:lnTo>
                            <a:pt x="86" y="140"/>
                          </a:lnTo>
                          <a:lnTo>
                            <a:pt x="75" y="140"/>
                          </a:lnTo>
                          <a:lnTo>
                            <a:pt x="64" y="137"/>
                          </a:lnTo>
                          <a:lnTo>
                            <a:pt x="56" y="132"/>
                          </a:lnTo>
                          <a:lnTo>
                            <a:pt x="48" y="124"/>
                          </a:lnTo>
                          <a:lnTo>
                            <a:pt x="48" y="124"/>
                          </a:lnTo>
                          <a:lnTo>
                            <a:pt x="41" y="116"/>
                          </a:lnTo>
                          <a:lnTo>
                            <a:pt x="35" y="108"/>
                          </a:lnTo>
                          <a:lnTo>
                            <a:pt x="33" y="97"/>
                          </a:lnTo>
                          <a:lnTo>
                            <a:pt x="32" y="88"/>
                          </a:lnTo>
                          <a:lnTo>
                            <a:pt x="32" y="86"/>
                          </a:lnTo>
                          <a:lnTo>
                            <a:pt x="27" y="86"/>
                          </a:lnTo>
                          <a:lnTo>
                            <a:pt x="32" y="86"/>
                          </a:lnTo>
                          <a:lnTo>
                            <a:pt x="32" y="86"/>
                          </a:lnTo>
                          <a:lnTo>
                            <a:pt x="27" y="86"/>
                          </a:lnTo>
                          <a:lnTo>
                            <a:pt x="32" y="86"/>
                          </a:lnTo>
                          <a:lnTo>
                            <a:pt x="32" y="86"/>
                          </a:lnTo>
                          <a:lnTo>
                            <a:pt x="32" y="86"/>
                          </a:lnTo>
                          <a:lnTo>
                            <a:pt x="32" y="86"/>
                          </a:lnTo>
                          <a:lnTo>
                            <a:pt x="33" y="77"/>
                          </a:lnTo>
                          <a:lnTo>
                            <a:pt x="37" y="65"/>
                          </a:lnTo>
                          <a:lnTo>
                            <a:pt x="41" y="56"/>
                          </a:lnTo>
                          <a:lnTo>
                            <a:pt x="48" y="49"/>
                          </a:lnTo>
                          <a:lnTo>
                            <a:pt x="48" y="49"/>
                          </a:lnTo>
                          <a:lnTo>
                            <a:pt x="56" y="42"/>
                          </a:lnTo>
                          <a:lnTo>
                            <a:pt x="65" y="37"/>
                          </a:lnTo>
                          <a:lnTo>
                            <a:pt x="75" y="34"/>
                          </a:lnTo>
                          <a:lnTo>
                            <a:pt x="86" y="34"/>
                          </a:lnTo>
                          <a:lnTo>
                            <a:pt x="86" y="34"/>
                          </a:lnTo>
                          <a:lnTo>
                            <a:pt x="86" y="22"/>
                          </a:lnTo>
                          <a:lnTo>
                            <a:pt x="86" y="34"/>
                          </a:lnTo>
                          <a:lnTo>
                            <a:pt x="86" y="34"/>
                          </a:lnTo>
                          <a:lnTo>
                            <a:pt x="86" y="22"/>
                          </a:lnTo>
                          <a:lnTo>
                            <a:pt x="86" y="34"/>
                          </a:lnTo>
                          <a:lnTo>
                            <a:pt x="86" y="34"/>
                          </a:lnTo>
                          <a:lnTo>
                            <a:pt x="86" y="34"/>
                          </a:lnTo>
                          <a:lnTo>
                            <a:pt x="86" y="34"/>
                          </a:lnTo>
                          <a:lnTo>
                            <a:pt x="97" y="34"/>
                          </a:lnTo>
                          <a:lnTo>
                            <a:pt x="107" y="37"/>
                          </a:lnTo>
                          <a:lnTo>
                            <a:pt x="116" y="43"/>
                          </a:lnTo>
                          <a:lnTo>
                            <a:pt x="124" y="49"/>
                          </a:lnTo>
                          <a:lnTo>
                            <a:pt x="124" y="49"/>
                          </a:lnTo>
                          <a:lnTo>
                            <a:pt x="131" y="57"/>
                          </a:lnTo>
                          <a:lnTo>
                            <a:pt x="135" y="65"/>
                          </a:lnTo>
                          <a:lnTo>
                            <a:pt x="139" y="77"/>
                          </a:lnTo>
                          <a:lnTo>
                            <a:pt x="140" y="88"/>
                          </a:lnTo>
                          <a:lnTo>
                            <a:pt x="140" y="88"/>
                          </a:lnTo>
                          <a:lnTo>
                            <a:pt x="156" y="88"/>
                          </a:lnTo>
                          <a:lnTo>
                            <a:pt x="140" y="88"/>
                          </a:lnTo>
                          <a:lnTo>
                            <a:pt x="156" y="88"/>
                          </a:lnTo>
                          <a:lnTo>
                            <a:pt x="172" y="88"/>
                          </a:lnTo>
                          <a:lnTo>
                            <a:pt x="172" y="88"/>
                          </a:lnTo>
                          <a:lnTo>
                            <a:pt x="172" y="88"/>
                          </a:lnTo>
                          <a:lnTo>
                            <a:pt x="171" y="70"/>
                          </a:lnTo>
                          <a:lnTo>
                            <a:pt x="166" y="54"/>
                          </a:lnTo>
                          <a:lnTo>
                            <a:pt x="158" y="38"/>
                          </a:lnTo>
                          <a:lnTo>
                            <a:pt x="147" y="26"/>
                          </a:lnTo>
                          <a:lnTo>
                            <a:pt x="147" y="26"/>
                          </a:lnTo>
                          <a:lnTo>
                            <a:pt x="134" y="16"/>
                          </a:lnTo>
                          <a:lnTo>
                            <a:pt x="119" y="8"/>
                          </a:lnTo>
                          <a:lnTo>
                            <a:pt x="104" y="3"/>
                          </a:lnTo>
                          <a:lnTo>
                            <a:pt x="86" y="0"/>
                          </a:lnTo>
                          <a:lnTo>
                            <a:pt x="86" y="18"/>
                          </a:lnTo>
                          <a:lnTo>
                            <a:pt x="86" y="0"/>
                          </a:lnTo>
                          <a:lnTo>
                            <a:pt x="86" y="0"/>
                          </a:lnTo>
                          <a:lnTo>
                            <a:pt x="86" y="0"/>
                          </a:lnTo>
                          <a:lnTo>
                            <a:pt x="86" y="0"/>
                          </a:lnTo>
                          <a:lnTo>
                            <a:pt x="68" y="3"/>
                          </a:lnTo>
                          <a:lnTo>
                            <a:pt x="53" y="8"/>
                          </a:lnTo>
                          <a:lnTo>
                            <a:pt x="38" y="16"/>
                          </a:lnTo>
                          <a:lnTo>
                            <a:pt x="25" y="26"/>
                          </a:lnTo>
                          <a:lnTo>
                            <a:pt x="25" y="26"/>
                          </a:lnTo>
                          <a:lnTo>
                            <a:pt x="14" y="38"/>
                          </a:lnTo>
                          <a:lnTo>
                            <a:pt x="6" y="53"/>
                          </a:lnTo>
                          <a:lnTo>
                            <a:pt x="1" y="69"/>
                          </a:lnTo>
                          <a:lnTo>
                            <a:pt x="0" y="86"/>
                          </a:lnTo>
                          <a:lnTo>
                            <a:pt x="16" y="86"/>
                          </a:lnTo>
                          <a:lnTo>
                            <a:pt x="0" y="86"/>
                          </a:lnTo>
                          <a:lnTo>
                            <a:pt x="0" y="88"/>
                          </a:lnTo>
                          <a:lnTo>
                            <a:pt x="0" y="88"/>
                          </a:lnTo>
                          <a:lnTo>
                            <a:pt x="1" y="104"/>
                          </a:lnTo>
                          <a:lnTo>
                            <a:pt x="6" y="121"/>
                          </a:lnTo>
                          <a:lnTo>
                            <a:pt x="14" y="136"/>
                          </a:lnTo>
                          <a:lnTo>
                            <a:pt x="24" y="148"/>
                          </a:lnTo>
                          <a:lnTo>
                            <a:pt x="24" y="148"/>
                          </a:lnTo>
                          <a:lnTo>
                            <a:pt x="37" y="158"/>
                          </a:lnTo>
                          <a:lnTo>
                            <a:pt x="51" y="166"/>
                          </a:lnTo>
                          <a:lnTo>
                            <a:pt x="68" y="171"/>
                          </a:lnTo>
                          <a:lnTo>
                            <a:pt x="84" y="174"/>
                          </a:lnTo>
                          <a:lnTo>
                            <a:pt x="86" y="174"/>
                          </a:lnTo>
                          <a:lnTo>
                            <a:pt x="86" y="174"/>
                          </a:lnTo>
                          <a:lnTo>
                            <a:pt x="86" y="167"/>
                          </a:lnTo>
                          <a:lnTo>
                            <a:pt x="86" y="174"/>
                          </a:lnTo>
                          <a:lnTo>
                            <a:pt x="86" y="174"/>
                          </a:lnTo>
                          <a:lnTo>
                            <a:pt x="86" y="167"/>
                          </a:lnTo>
                          <a:lnTo>
                            <a:pt x="86" y="174"/>
                          </a:lnTo>
                          <a:lnTo>
                            <a:pt x="86" y="174"/>
                          </a:lnTo>
                          <a:lnTo>
                            <a:pt x="86" y="174"/>
                          </a:lnTo>
                          <a:lnTo>
                            <a:pt x="104" y="172"/>
                          </a:lnTo>
                          <a:lnTo>
                            <a:pt x="119" y="166"/>
                          </a:lnTo>
                          <a:lnTo>
                            <a:pt x="134" y="158"/>
                          </a:lnTo>
                          <a:lnTo>
                            <a:pt x="147" y="148"/>
                          </a:lnTo>
                          <a:lnTo>
                            <a:pt x="147" y="148"/>
                          </a:lnTo>
                          <a:lnTo>
                            <a:pt x="156" y="136"/>
                          </a:lnTo>
                          <a:lnTo>
                            <a:pt x="164" y="121"/>
                          </a:lnTo>
                          <a:lnTo>
                            <a:pt x="171" y="105"/>
                          </a:lnTo>
                          <a:lnTo>
                            <a:pt x="172" y="88"/>
                          </a:lnTo>
                          <a:lnTo>
                            <a:pt x="172" y="88"/>
                          </a:lnTo>
                          <a:lnTo>
                            <a:pt x="172" y="88"/>
                          </a:lnTo>
                          <a:lnTo>
                            <a:pt x="156" y="88"/>
                          </a:lnTo>
                          <a:close/>
                        </a:path>
                      </a:pathLst>
                    </a:custGeom>
                    <a:noFill/>
                    <a:ln w="0">
                      <a:solidFill>
                        <a:schemeClr val="bg2"/>
                      </a:solidFill>
                      <a:round/>
                      <a:headEnd/>
                      <a:tailEnd/>
                    </a:ln>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grpSp>
                  <p:nvGrpSpPr>
                    <p:cNvPr id="112" name="Group 111">
                      <a:extLst>
                        <a:ext uri="{FF2B5EF4-FFF2-40B4-BE49-F238E27FC236}">
                          <a16:creationId xmlns:a16="http://schemas.microsoft.com/office/drawing/2014/main" id="{AB31D38E-0B71-4B85-8291-EBC77D4A24BD}"/>
                        </a:ext>
                      </a:extLst>
                    </p:cNvPr>
                    <p:cNvGrpSpPr/>
                    <p:nvPr/>
                  </p:nvGrpSpPr>
                  <p:grpSpPr>
                    <a:xfrm>
                      <a:off x="5819482" y="193901"/>
                      <a:ext cx="225528" cy="348025"/>
                      <a:chOff x="5819482" y="193901"/>
                      <a:chExt cx="225528" cy="348025"/>
                    </a:xfrm>
                    <a:solidFill>
                      <a:schemeClr val="accent2"/>
                    </a:solidFill>
                  </p:grpSpPr>
                  <p:sp>
                    <p:nvSpPr>
                      <p:cNvPr id="123" name="Freeform 680">
                        <a:extLst>
                          <a:ext uri="{FF2B5EF4-FFF2-40B4-BE49-F238E27FC236}">
                            <a16:creationId xmlns:a16="http://schemas.microsoft.com/office/drawing/2014/main" id="{F8AF29DD-86DB-4EF6-A998-6F34EACAD229}"/>
                          </a:ext>
                        </a:extLst>
                      </p:cNvPr>
                      <p:cNvSpPr>
                        <a:spLocks/>
                      </p:cNvSpPr>
                      <p:nvPr/>
                    </p:nvSpPr>
                    <p:spPr bwMode="auto">
                      <a:xfrm>
                        <a:off x="5819482" y="368351"/>
                        <a:ext cx="225528" cy="173575"/>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124" name="Freeform 7">
                        <a:extLst>
                          <a:ext uri="{FF2B5EF4-FFF2-40B4-BE49-F238E27FC236}">
                            <a16:creationId xmlns:a16="http://schemas.microsoft.com/office/drawing/2014/main" id="{C559D26B-9284-4AEA-A4E5-CBADC8DDDC52}"/>
                          </a:ext>
                        </a:extLst>
                      </p:cNvPr>
                      <p:cNvSpPr>
                        <a:spLocks/>
                      </p:cNvSpPr>
                      <p:nvPr/>
                    </p:nvSpPr>
                    <p:spPr bwMode="auto">
                      <a:xfrm>
                        <a:off x="5864273" y="193901"/>
                        <a:ext cx="135160" cy="135159"/>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grpSp>
                <p:grpSp>
                  <p:nvGrpSpPr>
                    <p:cNvPr id="113" name="Group 112">
                      <a:extLst>
                        <a:ext uri="{FF2B5EF4-FFF2-40B4-BE49-F238E27FC236}">
                          <a16:creationId xmlns:a16="http://schemas.microsoft.com/office/drawing/2014/main" id="{E9B1C05D-8B57-455C-BE67-0434F091EF76}"/>
                        </a:ext>
                      </a:extLst>
                    </p:cNvPr>
                    <p:cNvGrpSpPr/>
                    <p:nvPr/>
                  </p:nvGrpSpPr>
                  <p:grpSpPr>
                    <a:xfrm>
                      <a:off x="6093802" y="193901"/>
                      <a:ext cx="225528" cy="348025"/>
                      <a:chOff x="5819482" y="193901"/>
                      <a:chExt cx="225528" cy="348025"/>
                    </a:xfrm>
                    <a:solidFill>
                      <a:schemeClr val="accent5"/>
                    </a:solidFill>
                  </p:grpSpPr>
                  <p:sp>
                    <p:nvSpPr>
                      <p:cNvPr id="121" name="Freeform 678">
                        <a:extLst>
                          <a:ext uri="{FF2B5EF4-FFF2-40B4-BE49-F238E27FC236}">
                            <a16:creationId xmlns:a16="http://schemas.microsoft.com/office/drawing/2014/main" id="{6418AB5B-91F7-47B0-9E64-5CF3A95CBC4A}"/>
                          </a:ext>
                        </a:extLst>
                      </p:cNvPr>
                      <p:cNvSpPr>
                        <a:spLocks/>
                      </p:cNvSpPr>
                      <p:nvPr/>
                    </p:nvSpPr>
                    <p:spPr bwMode="auto">
                      <a:xfrm>
                        <a:off x="5819482" y="368351"/>
                        <a:ext cx="225528" cy="173575"/>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122" name="Freeform 7">
                        <a:extLst>
                          <a:ext uri="{FF2B5EF4-FFF2-40B4-BE49-F238E27FC236}">
                            <a16:creationId xmlns:a16="http://schemas.microsoft.com/office/drawing/2014/main" id="{E77C7EF1-05EA-4792-96F0-A9366BA646B9}"/>
                          </a:ext>
                        </a:extLst>
                      </p:cNvPr>
                      <p:cNvSpPr>
                        <a:spLocks/>
                      </p:cNvSpPr>
                      <p:nvPr/>
                    </p:nvSpPr>
                    <p:spPr bwMode="auto">
                      <a:xfrm>
                        <a:off x="5864273" y="193901"/>
                        <a:ext cx="135160" cy="135159"/>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grpSp>
                <p:grpSp>
                  <p:nvGrpSpPr>
                    <p:cNvPr id="114" name="Group 113">
                      <a:extLst>
                        <a:ext uri="{FF2B5EF4-FFF2-40B4-BE49-F238E27FC236}">
                          <a16:creationId xmlns:a16="http://schemas.microsoft.com/office/drawing/2014/main" id="{7014DD3C-C823-4A64-B653-C89F5DF26642}"/>
                        </a:ext>
                      </a:extLst>
                    </p:cNvPr>
                    <p:cNvGrpSpPr/>
                    <p:nvPr/>
                  </p:nvGrpSpPr>
                  <p:grpSpPr>
                    <a:xfrm>
                      <a:off x="6368122" y="193901"/>
                      <a:ext cx="225528" cy="348025"/>
                      <a:chOff x="5819482" y="193901"/>
                      <a:chExt cx="225528" cy="348025"/>
                    </a:xfrm>
                    <a:solidFill>
                      <a:schemeClr val="accent1"/>
                    </a:solidFill>
                  </p:grpSpPr>
                  <p:sp>
                    <p:nvSpPr>
                      <p:cNvPr id="119" name="Freeform 676">
                        <a:extLst>
                          <a:ext uri="{FF2B5EF4-FFF2-40B4-BE49-F238E27FC236}">
                            <a16:creationId xmlns:a16="http://schemas.microsoft.com/office/drawing/2014/main" id="{86F042DF-C894-42AD-98BE-B94817F9034C}"/>
                          </a:ext>
                        </a:extLst>
                      </p:cNvPr>
                      <p:cNvSpPr>
                        <a:spLocks/>
                      </p:cNvSpPr>
                      <p:nvPr/>
                    </p:nvSpPr>
                    <p:spPr bwMode="auto">
                      <a:xfrm>
                        <a:off x="5819482" y="368351"/>
                        <a:ext cx="225528" cy="173575"/>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120" name="Freeform 7">
                        <a:extLst>
                          <a:ext uri="{FF2B5EF4-FFF2-40B4-BE49-F238E27FC236}">
                            <a16:creationId xmlns:a16="http://schemas.microsoft.com/office/drawing/2014/main" id="{CA1CC3A6-FD64-4292-AEF5-A88D563017DC}"/>
                          </a:ext>
                        </a:extLst>
                      </p:cNvPr>
                      <p:cNvSpPr>
                        <a:spLocks/>
                      </p:cNvSpPr>
                      <p:nvPr/>
                    </p:nvSpPr>
                    <p:spPr bwMode="auto">
                      <a:xfrm>
                        <a:off x="5864273" y="193901"/>
                        <a:ext cx="135160" cy="135159"/>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grpSp>
                <p:sp>
                  <p:nvSpPr>
                    <p:cNvPr id="115" name="Freeform 49">
                      <a:extLst>
                        <a:ext uri="{FF2B5EF4-FFF2-40B4-BE49-F238E27FC236}">
                          <a16:creationId xmlns:a16="http://schemas.microsoft.com/office/drawing/2014/main" id="{3B9D2A08-A601-4E7E-95DA-0C53387E5546}"/>
                        </a:ext>
                      </a:extLst>
                    </p:cNvPr>
                    <p:cNvSpPr>
                      <a:spLocks/>
                    </p:cNvSpPr>
                    <p:nvPr/>
                  </p:nvSpPr>
                  <p:spPr bwMode="auto">
                    <a:xfrm>
                      <a:off x="6146043" y="22813"/>
                      <a:ext cx="111126" cy="111126"/>
                    </a:xfrm>
                    <a:custGeom>
                      <a:avLst/>
                      <a:gdLst>
                        <a:gd name="T0" fmla="*/ 140 w 140"/>
                        <a:gd name="T1" fmla="*/ 70 h 140"/>
                        <a:gd name="T2" fmla="*/ 140 w 140"/>
                        <a:gd name="T3" fmla="*/ 70 h 140"/>
                        <a:gd name="T4" fmla="*/ 139 w 140"/>
                        <a:gd name="T5" fmla="*/ 84 h 140"/>
                        <a:gd name="T6" fmla="*/ 134 w 140"/>
                        <a:gd name="T7" fmla="*/ 97 h 140"/>
                        <a:gd name="T8" fmla="*/ 127 w 140"/>
                        <a:gd name="T9" fmla="*/ 108 h 140"/>
                        <a:gd name="T10" fmla="*/ 119 w 140"/>
                        <a:gd name="T11" fmla="*/ 119 h 140"/>
                        <a:gd name="T12" fmla="*/ 108 w 140"/>
                        <a:gd name="T13" fmla="*/ 127 h 140"/>
                        <a:gd name="T14" fmla="*/ 97 w 140"/>
                        <a:gd name="T15" fmla="*/ 134 h 140"/>
                        <a:gd name="T16" fmla="*/ 83 w 140"/>
                        <a:gd name="T17" fmla="*/ 138 h 140"/>
                        <a:gd name="T18" fmla="*/ 68 w 140"/>
                        <a:gd name="T19" fmla="*/ 140 h 140"/>
                        <a:gd name="T20" fmla="*/ 68 w 140"/>
                        <a:gd name="T21" fmla="*/ 140 h 140"/>
                        <a:gd name="T22" fmla="*/ 56 w 140"/>
                        <a:gd name="T23" fmla="*/ 138 h 140"/>
                        <a:gd name="T24" fmla="*/ 41 w 140"/>
                        <a:gd name="T25" fmla="*/ 134 h 140"/>
                        <a:gd name="T26" fmla="*/ 30 w 140"/>
                        <a:gd name="T27" fmla="*/ 127 h 140"/>
                        <a:gd name="T28" fmla="*/ 19 w 140"/>
                        <a:gd name="T29" fmla="*/ 118 h 140"/>
                        <a:gd name="T30" fmla="*/ 11 w 140"/>
                        <a:gd name="T31" fmla="*/ 108 h 140"/>
                        <a:gd name="T32" fmla="*/ 5 w 140"/>
                        <a:gd name="T33" fmla="*/ 95 h 140"/>
                        <a:gd name="T34" fmla="*/ 1 w 140"/>
                        <a:gd name="T35" fmla="*/ 83 h 140"/>
                        <a:gd name="T36" fmla="*/ 0 w 140"/>
                        <a:gd name="T37" fmla="*/ 68 h 140"/>
                        <a:gd name="T38" fmla="*/ 0 w 140"/>
                        <a:gd name="T39" fmla="*/ 68 h 140"/>
                        <a:gd name="T40" fmla="*/ 1 w 140"/>
                        <a:gd name="T41" fmla="*/ 54 h 140"/>
                        <a:gd name="T42" fmla="*/ 5 w 140"/>
                        <a:gd name="T43" fmla="*/ 41 h 140"/>
                        <a:gd name="T44" fmla="*/ 11 w 140"/>
                        <a:gd name="T45" fmla="*/ 30 h 140"/>
                        <a:gd name="T46" fmla="*/ 21 w 140"/>
                        <a:gd name="T47" fmla="*/ 19 h 140"/>
                        <a:gd name="T48" fmla="*/ 30 w 140"/>
                        <a:gd name="T49" fmla="*/ 11 h 140"/>
                        <a:gd name="T50" fmla="*/ 43 w 140"/>
                        <a:gd name="T51" fmla="*/ 4 h 140"/>
                        <a:gd name="T52" fmla="*/ 56 w 140"/>
                        <a:gd name="T53" fmla="*/ 0 h 140"/>
                        <a:gd name="T54" fmla="*/ 70 w 140"/>
                        <a:gd name="T55" fmla="*/ 0 h 140"/>
                        <a:gd name="T56" fmla="*/ 70 w 140"/>
                        <a:gd name="T57" fmla="*/ 0 h 140"/>
                        <a:gd name="T58" fmla="*/ 84 w 140"/>
                        <a:gd name="T59" fmla="*/ 0 h 140"/>
                        <a:gd name="T60" fmla="*/ 97 w 140"/>
                        <a:gd name="T61" fmla="*/ 4 h 140"/>
                        <a:gd name="T62" fmla="*/ 110 w 140"/>
                        <a:gd name="T63" fmla="*/ 11 h 140"/>
                        <a:gd name="T64" fmla="*/ 119 w 140"/>
                        <a:gd name="T65" fmla="*/ 20 h 140"/>
                        <a:gd name="T66" fmla="*/ 127 w 140"/>
                        <a:gd name="T67" fmla="*/ 30 h 140"/>
                        <a:gd name="T68" fmla="*/ 134 w 140"/>
                        <a:gd name="T69" fmla="*/ 43 h 140"/>
                        <a:gd name="T70" fmla="*/ 139 w 140"/>
                        <a:gd name="T71" fmla="*/ 55 h 140"/>
                        <a:gd name="T72" fmla="*/ 140 w 140"/>
                        <a:gd name="T73" fmla="*/ 70 h 140"/>
                        <a:gd name="T74" fmla="*/ 140 w 140"/>
                        <a:gd name="T7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0">
                          <a:moveTo>
                            <a:pt x="140" y="70"/>
                          </a:moveTo>
                          <a:lnTo>
                            <a:pt x="140" y="70"/>
                          </a:lnTo>
                          <a:lnTo>
                            <a:pt x="139" y="84"/>
                          </a:lnTo>
                          <a:lnTo>
                            <a:pt x="134" y="97"/>
                          </a:lnTo>
                          <a:lnTo>
                            <a:pt x="127" y="108"/>
                          </a:lnTo>
                          <a:lnTo>
                            <a:pt x="119" y="119"/>
                          </a:lnTo>
                          <a:lnTo>
                            <a:pt x="108" y="127"/>
                          </a:lnTo>
                          <a:lnTo>
                            <a:pt x="97" y="134"/>
                          </a:lnTo>
                          <a:lnTo>
                            <a:pt x="83" y="138"/>
                          </a:lnTo>
                          <a:lnTo>
                            <a:pt x="68" y="140"/>
                          </a:lnTo>
                          <a:lnTo>
                            <a:pt x="68" y="140"/>
                          </a:lnTo>
                          <a:lnTo>
                            <a:pt x="56" y="138"/>
                          </a:lnTo>
                          <a:lnTo>
                            <a:pt x="41" y="134"/>
                          </a:lnTo>
                          <a:lnTo>
                            <a:pt x="30" y="127"/>
                          </a:lnTo>
                          <a:lnTo>
                            <a:pt x="19" y="118"/>
                          </a:lnTo>
                          <a:lnTo>
                            <a:pt x="11" y="108"/>
                          </a:lnTo>
                          <a:lnTo>
                            <a:pt x="5" y="95"/>
                          </a:lnTo>
                          <a:lnTo>
                            <a:pt x="1" y="83"/>
                          </a:lnTo>
                          <a:lnTo>
                            <a:pt x="0" y="68"/>
                          </a:lnTo>
                          <a:lnTo>
                            <a:pt x="0" y="68"/>
                          </a:lnTo>
                          <a:lnTo>
                            <a:pt x="1" y="54"/>
                          </a:lnTo>
                          <a:lnTo>
                            <a:pt x="5" y="41"/>
                          </a:lnTo>
                          <a:lnTo>
                            <a:pt x="11" y="30"/>
                          </a:lnTo>
                          <a:lnTo>
                            <a:pt x="21" y="19"/>
                          </a:lnTo>
                          <a:lnTo>
                            <a:pt x="30" y="11"/>
                          </a:lnTo>
                          <a:lnTo>
                            <a:pt x="43" y="4"/>
                          </a:lnTo>
                          <a:lnTo>
                            <a:pt x="56" y="0"/>
                          </a:lnTo>
                          <a:lnTo>
                            <a:pt x="70" y="0"/>
                          </a:lnTo>
                          <a:lnTo>
                            <a:pt x="70" y="0"/>
                          </a:lnTo>
                          <a:lnTo>
                            <a:pt x="84" y="0"/>
                          </a:lnTo>
                          <a:lnTo>
                            <a:pt x="97" y="4"/>
                          </a:lnTo>
                          <a:lnTo>
                            <a:pt x="110" y="11"/>
                          </a:lnTo>
                          <a:lnTo>
                            <a:pt x="119" y="20"/>
                          </a:lnTo>
                          <a:lnTo>
                            <a:pt x="127" y="30"/>
                          </a:lnTo>
                          <a:lnTo>
                            <a:pt x="134" y="43"/>
                          </a:lnTo>
                          <a:lnTo>
                            <a:pt x="139" y="55"/>
                          </a:lnTo>
                          <a:lnTo>
                            <a:pt x="140" y="70"/>
                          </a:lnTo>
                          <a:lnTo>
                            <a:pt x="140" y="70"/>
                          </a:lnTo>
                          <a:close/>
                        </a:path>
                      </a:pathLst>
                    </a:custGeom>
                    <a:no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116" name="Freeform 51">
                      <a:extLst>
                        <a:ext uri="{FF2B5EF4-FFF2-40B4-BE49-F238E27FC236}">
                          <a16:creationId xmlns:a16="http://schemas.microsoft.com/office/drawing/2014/main" id="{48909DEA-5188-4A25-8566-2391614BF51A}"/>
                        </a:ext>
                      </a:extLst>
                    </p:cNvPr>
                    <p:cNvSpPr>
                      <a:spLocks noEditPoints="1"/>
                    </p:cNvSpPr>
                    <p:nvPr/>
                  </p:nvSpPr>
                  <p:spPr bwMode="auto">
                    <a:xfrm>
                      <a:off x="5722180" y="127588"/>
                      <a:ext cx="957263" cy="414338"/>
                    </a:xfrm>
                    <a:custGeom>
                      <a:avLst/>
                      <a:gdLst>
                        <a:gd name="T0" fmla="*/ 38 w 1207"/>
                        <a:gd name="T1" fmla="*/ 35 h 523"/>
                        <a:gd name="T2" fmla="*/ 1172 w 1207"/>
                        <a:gd name="T3" fmla="*/ 42 h 523"/>
                        <a:gd name="T4" fmla="*/ 1170 w 1207"/>
                        <a:gd name="T5" fmla="*/ 488 h 523"/>
                        <a:gd name="T6" fmla="*/ 35 w 1207"/>
                        <a:gd name="T7" fmla="*/ 482 h 523"/>
                        <a:gd name="T8" fmla="*/ 38 w 1207"/>
                        <a:gd name="T9" fmla="*/ 35 h 523"/>
                        <a:gd name="T10" fmla="*/ 3 w 1207"/>
                        <a:gd name="T11" fmla="*/ 0 h 523"/>
                        <a:gd name="T12" fmla="*/ 0 w 1207"/>
                        <a:gd name="T13" fmla="*/ 515 h 523"/>
                        <a:gd name="T14" fmla="*/ 1204 w 1207"/>
                        <a:gd name="T15" fmla="*/ 523 h 523"/>
                        <a:gd name="T16" fmla="*/ 1207 w 1207"/>
                        <a:gd name="T17" fmla="*/ 8 h 523"/>
                        <a:gd name="T18" fmla="*/ 3 w 1207"/>
                        <a:gd name="T19"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7" h="523">
                          <a:moveTo>
                            <a:pt x="38" y="35"/>
                          </a:moveTo>
                          <a:lnTo>
                            <a:pt x="1172" y="42"/>
                          </a:lnTo>
                          <a:lnTo>
                            <a:pt x="1170" y="488"/>
                          </a:lnTo>
                          <a:lnTo>
                            <a:pt x="35" y="482"/>
                          </a:lnTo>
                          <a:lnTo>
                            <a:pt x="38" y="35"/>
                          </a:lnTo>
                          <a:close/>
                          <a:moveTo>
                            <a:pt x="3" y="0"/>
                          </a:moveTo>
                          <a:lnTo>
                            <a:pt x="0" y="515"/>
                          </a:lnTo>
                          <a:lnTo>
                            <a:pt x="1204" y="523"/>
                          </a:lnTo>
                          <a:lnTo>
                            <a:pt x="1207" y="8"/>
                          </a:lnTo>
                          <a:lnTo>
                            <a:pt x="3"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117" name="Freeform 52">
                      <a:extLst>
                        <a:ext uri="{FF2B5EF4-FFF2-40B4-BE49-F238E27FC236}">
                          <a16:creationId xmlns:a16="http://schemas.microsoft.com/office/drawing/2014/main" id="{E62627CD-9CE1-4EC1-943C-6697417846D0}"/>
                        </a:ext>
                      </a:extLst>
                    </p:cNvPr>
                    <p:cNvSpPr>
                      <a:spLocks/>
                    </p:cNvSpPr>
                    <p:nvPr/>
                  </p:nvSpPr>
                  <p:spPr bwMode="auto">
                    <a:xfrm>
                      <a:off x="5749167" y="154575"/>
                      <a:ext cx="903288" cy="360363"/>
                    </a:xfrm>
                    <a:custGeom>
                      <a:avLst/>
                      <a:gdLst>
                        <a:gd name="T0" fmla="*/ 3 w 1137"/>
                        <a:gd name="T1" fmla="*/ 0 h 453"/>
                        <a:gd name="T2" fmla="*/ 1137 w 1137"/>
                        <a:gd name="T3" fmla="*/ 7 h 453"/>
                        <a:gd name="T4" fmla="*/ 1135 w 1137"/>
                        <a:gd name="T5" fmla="*/ 453 h 453"/>
                        <a:gd name="T6" fmla="*/ 0 w 1137"/>
                        <a:gd name="T7" fmla="*/ 447 h 453"/>
                        <a:gd name="T8" fmla="*/ 3 w 1137"/>
                        <a:gd name="T9" fmla="*/ 0 h 453"/>
                      </a:gdLst>
                      <a:ahLst/>
                      <a:cxnLst>
                        <a:cxn ang="0">
                          <a:pos x="T0" y="T1"/>
                        </a:cxn>
                        <a:cxn ang="0">
                          <a:pos x="T2" y="T3"/>
                        </a:cxn>
                        <a:cxn ang="0">
                          <a:pos x="T4" y="T5"/>
                        </a:cxn>
                        <a:cxn ang="0">
                          <a:pos x="T6" y="T7"/>
                        </a:cxn>
                        <a:cxn ang="0">
                          <a:pos x="T8" y="T9"/>
                        </a:cxn>
                      </a:cxnLst>
                      <a:rect l="0" t="0" r="r" b="b"/>
                      <a:pathLst>
                        <a:path w="1137" h="453">
                          <a:moveTo>
                            <a:pt x="3" y="0"/>
                          </a:moveTo>
                          <a:lnTo>
                            <a:pt x="1137" y="7"/>
                          </a:lnTo>
                          <a:lnTo>
                            <a:pt x="1135" y="453"/>
                          </a:lnTo>
                          <a:lnTo>
                            <a:pt x="0" y="447"/>
                          </a:lnTo>
                          <a:lnTo>
                            <a:pt x="3" y="0"/>
                          </a:ln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118" name="Freeform 53">
                      <a:extLst>
                        <a:ext uri="{FF2B5EF4-FFF2-40B4-BE49-F238E27FC236}">
                          <a16:creationId xmlns:a16="http://schemas.microsoft.com/office/drawing/2014/main" id="{92FA0151-7B26-44EC-B98A-1A6802B9B130}"/>
                        </a:ext>
                      </a:extLst>
                    </p:cNvPr>
                    <p:cNvSpPr>
                      <a:spLocks/>
                    </p:cNvSpPr>
                    <p:nvPr/>
                  </p:nvSpPr>
                  <p:spPr bwMode="auto">
                    <a:xfrm>
                      <a:off x="5722182" y="127588"/>
                      <a:ext cx="957263" cy="414338"/>
                    </a:xfrm>
                    <a:custGeom>
                      <a:avLst/>
                      <a:gdLst>
                        <a:gd name="T0" fmla="*/ 3 w 1207"/>
                        <a:gd name="T1" fmla="*/ 0 h 523"/>
                        <a:gd name="T2" fmla="*/ 0 w 1207"/>
                        <a:gd name="T3" fmla="*/ 515 h 523"/>
                        <a:gd name="T4" fmla="*/ 1204 w 1207"/>
                        <a:gd name="T5" fmla="*/ 523 h 523"/>
                        <a:gd name="T6" fmla="*/ 1207 w 1207"/>
                        <a:gd name="T7" fmla="*/ 8 h 523"/>
                        <a:gd name="T8" fmla="*/ 3 w 1207"/>
                        <a:gd name="T9" fmla="*/ 0 h 523"/>
                      </a:gdLst>
                      <a:ahLst/>
                      <a:cxnLst>
                        <a:cxn ang="0">
                          <a:pos x="T0" y="T1"/>
                        </a:cxn>
                        <a:cxn ang="0">
                          <a:pos x="T2" y="T3"/>
                        </a:cxn>
                        <a:cxn ang="0">
                          <a:pos x="T4" y="T5"/>
                        </a:cxn>
                        <a:cxn ang="0">
                          <a:pos x="T6" y="T7"/>
                        </a:cxn>
                        <a:cxn ang="0">
                          <a:pos x="T8" y="T9"/>
                        </a:cxn>
                      </a:cxnLst>
                      <a:rect l="0" t="0" r="r" b="b"/>
                      <a:pathLst>
                        <a:path w="1207" h="523">
                          <a:moveTo>
                            <a:pt x="3" y="0"/>
                          </a:moveTo>
                          <a:lnTo>
                            <a:pt x="0" y="515"/>
                          </a:lnTo>
                          <a:lnTo>
                            <a:pt x="1204" y="523"/>
                          </a:lnTo>
                          <a:lnTo>
                            <a:pt x="1207" y="8"/>
                          </a:lnTo>
                          <a:lnTo>
                            <a:pt x="3" y="0"/>
                          </a:lnTo>
                        </a:path>
                      </a:pathLst>
                    </a:custGeom>
                    <a:noFill/>
                    <a:ln w="9525">
                      <a:solidFill>
                        <a:schemeClr val="bg2"/>
                      </a:solidFill>
                      <a:round/>
                      <a:headEnd/>
                      <a:tailEnd/>
                    </a:ln>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grpSp>
              <p:grpSp>
                <p:nvGrpSpPr>
                  <p:cNvPr id="95" name="Group 94">
                    <a:extLst>
                      <a:ext uri="{FF2B5EF4-FFF2-40B4-BE49-F238E27FC236}">
                        <a16:creationId xmlns:a16="http://schemas.microsoft.com/office/drawing/2014/main" id="{489D37CE-DFF4-42DF-97EE-1370C3960856}"/>
                      </a:ext>
                    </a:extLst>
                  </p:cNvPr>
                  <p:cNvGrpSpPr>
                    <a:grpSpLocks noChangeAspect="1"/>
                  </p:cNvGrpSpPr>
                  <p:nvPr/>
                </p:nvGrpSpPr>
                <p:grpSpPr>
                  <a:xfrm>
                    <a:off x="8546345" y="3874294"/>
                    <a:ext cx="220032" cy="121300"/>
                    <a:chOff x="572756" y="4356495"/>
                    <a:chExt cx="701979" cy="386989"/>
                  </a:xfrm>
                  <a:solidFill>
                    <a:schemeClr val="bg2"/>
                  </a:solidFill>
                </p:grpSpPr>
                <p:sp>
                  <p:nvSpPr>
                    <p:cNvPr id="109" name="Freeform 294">
                      <a:extLst>
                        <a:ext uri="{FF2B5EF4-FFF2-40B4-BE49-F238E27FC236}">
                          <a16:creationId xmlns:a16="http://schemas.microsoft.com/office/drawing/2014/main" id="{9FA5CC18-B7C1-4740-9F60-A3F530FD9EE3}"/>
                        </a:ext>
                      </a:extLst>
                    </p:cNvPr>
                    <p:cNvSpPr>
                      <a:spLocks noChangeAspect="1"/>
                    </p:cNvSpPr>
                    <p:nvPr/>
                  </p:nvSpPr>
                  <p:spPr bwMode="auto">
                    <a:xfrm>
                      <a:off x="572756" y="4701485"/>
                      <a:ext cx="701979" cy="41999"/>
                    </a:xfrm>
                    <a:custGeom>
                      <a:avLst/>
                      <a:gdLst>
                        <a:gd name="T0" fmla="*/ 288 w 297"/>
                        <a:gd name="T1" fmla="*/ 18 h 18"/>
                        <a:gd name="T2" fmla="*/ 10 w 297"/>
                        <a:gd name="T3" fmla="*/ 18 h 18"/>
                        <a:gd name="T4" fmla="*/ 0 w 297"/>
                        <a:gd name="T5" fmla="*/ 9 h 18"/>
                        <a:gd name="T6" fmla="*/ 10 w 297"/>
                        <a:gd name="T7" fmla="*/ 0 h 18"/>
                        <a:gd name="T8" fmla="*/ 288 w 297"/>
                        <a:gd name="T9" fmla="*/ 0 h 18"/>
                        <a:gd name="T10" fmla="*/ 297 w 297"/>
                        <a:gd name="T11" fmla="*/ 9 h 18"/>
                        <a:gd name="T12" fmla="*/ 288 w 297"/>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297" h="18">
                          <a:moveTo>
                            <a:pt x="288" y="18"/>
                          </a:moveTo>
                          <a:cubicBezTo>
                            <a:pt x="10" y="18"/>
                            <a:pt x="10" y="18"/>
                            <a:pt x="10" y="18"/>
                          </a:cubicBezTo>
                          <a:cubicBezTo>
                            <a:pt x="4" y="18"/>
                            <a:pt x="0" y="14"/>
                            <a:pt x="0" y="9"/>
                          </a:cubicBezTo>
                          <a:cubicBezTo>
                            <a:pt x="0" y="4"/>
                            <a:pt x="4" y="0"/>
                            <a:pt x="10" y="0"/>
                          </a:cubicBezTo>
                          <a:cubicBezTo>
                            <a:pt x="288" y="0"/>
                            <a:pt x="288" y="0"/>
                            <a:pt x="288" y="0"/>
                          </a:cubicBezTo>
                          <a:cubicBezTo>
                            <a:pt x="293" y="0"/>
                            <a:pt x="297" y="4"/>
                            <a:pt x="297" y="9"/>
                          </a:cubicBezTo>
                          <a:cubicBezTo>
                            <a:pt x="297" y="14"/>
                            <a:pt x="293" y="18"/>
                            <a:pt x="288" y="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110" name="Freeform 295">
                      <a:extLst>
                        <a:ext uri="{FF2B5EF4-FFF2-40B4-BE49-F238E27FC236}">
                          <a16:creationId xmlns:a16="http://schemas.microsoft.com/office/drawing/2014/main" id="{F116D967-5DFD-46ED-AC3B-3CA08975FE8F}"/>
                        </a:ext>
                      </a:extLst>
                    </p:cNvPr>
                    <p:cNvSpPr>
                      <a:spLocks noChangeAspect="1" noEditPoints="1"/>
                    </p:cNvSpPr>
                    <p:nvPr/>
                  </p:nvSpPr>
                  <p:spPr bwMode="auto">
                    <a:xfrm>
                      <a:off x="650754" y="4356495"/>
                      <a:ext cx="545983" cy="306991"/>
                    </a:xfrm>
                    <a:custGeom>
                      <a:avLst/>
                      <a:gdLst>
                        <a:gd name="T0" fmla="*/ 216 w 231"/>
                        <a:gd name="T1" fmla="*/ 11 h 130"/>
                        <a:gd name="T2" fmla="*/ 221 w 231"/>
                        <a:gd name="T3" fmla="*/ 16 h 130"/>
                        <a:gd name="T4" fmla="*/ 221 w 231"/>
                        <a:gd name="T5" fmla="*/ 115 h 130"/>
                        <a:gd name="T6" fmla="*/ 216 w 231"/>
                        <a:gd name="T7" fmla="*/ 120 h 130"/>
                        <a:gd name="T8" fmla="*/ 15 w 231"/>
                        <a:gd name="T9" fmla="*/ 120 h 130"/>
                        <a:gd name="T10" fmla="*/ 10 w 231"/>
                        <a:gd name="T11" fmla="*/ 115 h 130"/>
                        <a:gd name="T12" fmla="*/ 10 w 231"/>
                        <a:gd name="T13" fmla="*/ 16 h 130"/>
                        <a:gd name="T14" fmla="*/ 15 w 231"/>
                        <a:gd name="T15" fmla="*/ 11 h 130"/>
                        <a:gd name="T16" fmla="*/ 216 w 231"/>
                        <a:gd name="T17" fmla="*/ 11 h 130"/>
                        <a:gd name="T18" fmla="*/ 216 w 231"/>
                        <a:gd name="T19" fmla="*/ 0 h 130"/>
                        <a:gd name="T20" fmla="*/ 15 w 231"/>
                        <a:gd name="T21" fmla="*/ 0 h 130"/>
                        <a:gd name="T22" fmla="*/ 0 w 231"/>
                        <a:gd name="T23" fmla="*/ 16 h 130"/>
                        <a:gd name="T24" fmla="*/ 0 w 231"/>
                        <a:gd name="T25" fmla="*/ 115 h 130"/>
                        <a:gd name="T26" fmla="*/ 15 w 231"/>
                        <a:gd name="T27" fmla="*/ 130 h 130"/>
                        <a:gd name="T28" fmla="*/ 216 w 231"/>
                        <a:gd name="T29" fmla="*/ 130 h 130"/>
                        <a:gd name="T30" fmla="*/ 231 w 231"/>
                        <a:gd name="T31" fmla="*/ 115 h 130"/>
                        <a:gd name="T32" fmla="*/ 231 w 231"/>
                        <a:gd name="T33" fmla="*/ 16 h 130"/>
                        <a:gd name="T34" fmla="*/ 216 w 231"/>
                        <a:gd name="T3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1" h="130">
                          <a:moveTo>
                            <a:pt x="216" y="11"/>
                          </a:moveTo>
                          <a:cubicBezTo>
                            <a:pt x="219" y="11"/>
                            <a:pt x="221" y="13"/>
                            <a:pt x="221" y="16"/>
                          </a:cubicBezTo>
                          <a:cubicBezTo>
                            <a:pt x="221" y="115"/>
                            <a:pt x="221" y="115"/>
                            <a:pt x="221" y="115"/>
                          </a:cubicBezTo>
                          <a:cubicBezTo>
                            <a:pt x="221" y="118"/>
                            <a:pt x="219" y="120"/>
                            <a:pt x="216" y="120"/>
                          </a:cubicBezTo>
                          <a:cubicBezTo>
                            <a:pt x="15" y="120"/>
                            <a:pt x="15" y="120"/>
                            <a:pt x="15" y="120"/>
                          </a:cubicBezTo>
                          <a:cubicBezTo>
                            <a:pt x="12" y="120"/>
                            <a:pt x="10" y="118"/>
                            <a:pt x="10" y="115"/>
                          </a:cubicBezTo>
                          <a:cubicBezTo>
                            <a:pt x="10" y="16"/>
                            <a:pt x="10" y="16"/>
                            <a:pt x="10" y="16"/>
                          </a:cubicBezTo>
                          <a:cubicBezTo>
                            <a:pt x="10" y="13"/>
                            <a:pt x="12" y="11"/>
                            <a:pt x="15" y="11"/>
                          </a:cubicBezTo>
                          <a:cubicBezTo>
                            <a:pt x="216" y="11"/>
                            <a:pt x="216" y="11"/>
                            <a:pt x="216" y="11"/>
                          </a:cubicBezTo>
                          <a:moveTo>
                            <a:pt x="216" y="0"/>
                          </a:moveTo>
                          <a:cubicBezTo>
                            <a:pt x="15" y="0"/>
                            <a:pt x="15" y="0"/>
                            <a:pt x="15" y="0"/>
                          </a:cubicBezTo>
                          <a:cubicBezTo>
                            <a:pt x="7" y="0"/>
                            <a:pt x="0" y="7"/>
                            <a:pt x="0" y="16"/>
                          </a:cubicBezTo>
                          <a:cubicBezTo>
                            <a:pt x="0" y="115"/>
                            <a:pt x="0" y="115"/>
                            <a:pt x="0" y="115"/>
                          </a:cubicBezTo>
                          <a:cubicBezTo>
                            <a:pt x="0" y="123"/>
                            <a:pt x="7" y="130"/>
                            <a:pt x="15" y="130"/>
                          </a:cubicBezTo>
                          <a:cubicBezTo>
                            <a:pt x="216" y="130"/>
                            <a:pt x="216" y="130"/>
                            <a:pt x="216" y="130"/>
                          </a:cubicBezTo>
                          <a:cubicBezTo>
                            <a:pt x="224" y="130"/>
                            <a:pt x="231" y="123"/>
                            <a:pt x="231" y="115"/>
                          </a:cubicBezTo>
                          <a:cubicBezTo>
                            <a:pt x="231" y="16"/>
                            <a:pt x="231" y="16"/>
                            <a:pt x="231" y="16"/>
                          </a:cubicBezTo>
                          <a:cubicBezTo>
                            <a:pt x="231" y="7"/>
                            <a:pt x="224" y="0"/>
                            <a:pt x="21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grpSp>
              <p:grpSp>
                <p:nvGrpSpPr>
                  <p:cNvPr id="96" name="Group 94">
                    <a:extLst>
                      <a:ext uri="{FF2B5EF4-FFF2-40B4-BE49-F238E27FC236}">
                        <a16:creationId xmlns:a16="http://schemas.microsoft.com/office/drawing/2014/main" id="{4DF1B2D0-1B72-4E93-82DE-47B50A3D01BE}"/>
                      </a:ext>
                    </a:extLst>
                  </p:cNvPr>
                  <p:cNvGrpSpPr>
                    <a:grpSpLocks noChangeAspect="1"/>
                  </p:cNvGrpSpPr>
                  <p:nvPr/>
                </p:nvGrpSpPr>
                <p:grpSpPr bwMode="auto">
                  <a:xfrm>
                    <a:off x="8817720" y="3862014"/>
                    <a:ext cx="184024" cy="138113"/>
                    <a:chOff x="4825" y="1860"/>
                    <a:chExt cx="485" cy="364"/>
                  </a:xfrm>
                </p:grpSpPr>
                <p:sp>
                  <p:nvSpPr>
                    <p:cNvPr id="97" name="Freeform 95">
                      <a:extLst>
                        <a:ext uri="{FF2B5EF4-FFF2-40B4-BE49-F238E27FC236}">
                          <a16:creationId xmlns:a16="http://schemas.microsoft.com/office/drawing/2014/main" id="{AB34BA75-6AD4-46F1-A071-6391CE8AE7C6}"/>
                        </a:ext>
                      </a:extLst>
                    </p:cNvPr>
                    <p:cNvSpPr>
                      <a:spLocks/>
                    </p:cNvSpPr>
                    <p:nvPr/>
                  </p:nvSpPr>
                  <p:spPr bwMode="auto">
                    <a:xfrm>
                      <a:off x="4825" y="1860"/>
                      <a:ext cx="114" cy="364"/>
                    </a:xfrm>
                    <a:custGeom>
                      <a:avLst/>
                      <a:gdLst>
                        <a:gd name="T0" fmla="*/ 300 w 600"/>
                        <a:gd name="T1" fmla="*/ 0 h 1960"/>
                        <a:gd name="T2" fmla="*/ 0 w 600"/>
                        <a:gd name="T3" fmla="*/ 300 h 1960"/>
                        <a:gd name="T4" fmla="*/ 0 w 600"/>
                        <a:gd name="T5" fmla="*/ 1660 h 1960"/>
                        <a:gd name="T6" fmla="*/ 300 w 600"/>
                        <a:gd name="T7" fmla="*/ 1960 h 1960"/>
                        <a:gd name="T8" fmla="*/ 600 w 600"/>
                        <a:gd name="T9" fmla="*/ 1660 h 1960"/>
                        <a:gd name="T10" fmla="*/ 600 w 600"/>
                        <a:gd name="T11" fmla="*/ 300 h 1960"/>
                        <a:gd name="T12" fmla="*/ 300 w 600"/>
                        <a:gd name="T13" fmla="*/ 0 h 1960"/>
                      </a:gdLst>
                      <a:ahLst/>
                      <a:cxnLst>
                        <a:cxn ang="0">
                          <a:pos x="T0" y="T1"/>
                        </a:cxn>
                        <a:cxn ang="0">
                          <a:pos x="T2" y="T3"/>
                        </a:cxn>
                        <a:cxn ang="0">
                          <a:pos x="T4" y="T5"/>
                        </a:cxn>
                        <a:cxn ang="0">
                          <a:pos x="T6" y="T7"/>
                        </a:cxn>
                        <a:cxn ang="0">
                          <a:pos x="T8" y="T9"/>
                        </a:cxn>
                        <a:cxn ang="0">
                          <a:pos x="T10" y="T11"/>
                        </a:cxn>
                        <a:cxn ang="0">
                          <a:pos x="T12" y="T13"/>
                        </a:cxn>
                      </a:cxnLst>
                      <a:rect l="0" t="0" r="r" b="b"/>
                      <a:pathLst>
                        <a:path w="600" h="1960">
                          <a:moveTo>
                            <a:pt x="300" y="0"/>
                          </a:moveTo>
                          <a:cubicBezTo>
                            <a:pt x="134" y="0"/>
                            <a:pt x="0" y="134"/>
                            <a:pt x="0" y="300"/>
                          </a:cubicBezTo>
                          <a:cubicBezTo>
                            <a:pt x="0" y="1660"/>
                            <a:pt x="0" y="1660"/>
                            <a:pt x="0" y="1660"/>
                          </a:cubicBezTo>
                          <a:cubicBezTo>
                            <a:pt x="0" y="1826"/>
                            <a:pt x="134" y="1960"/>
                            <a:pt x="300" y="1960"/>
                          </a:cubicBezTo>
                          <a:cubicBezTo>
                            <a:pt x="466" y="1960"/>
                            <a:pt x="600" y="1826"/>
                            <a:pt x="600" y="1660"/>
                          </a:cubicBezTo>
                          <a:cubicBezTo>
                            <a:pt x="600" y="300"/>
                            <a:pt x="600" y="300"/>
                            <a:pt x="600" y="300"/>
                          </a:cubicBezTo>
                          <a:cubicBezTo>
                            <a:pt x="600" y="134"/>
                            <a:pt x="466" y="0"/>
                            <a:pt x="300" y="0"/>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98" name="Freeform 96">
                      <a:extLst>
                        <a:ext uri="{FF2B5EF4-FFF2-40B4-BE49-F238E27FC236}">
                          <a16:creationId xmlns:a16="http://schemas.microsoft.com/office/drawing/2014/main" id="{7D666CB4-7842-4104-A027-E7F03DCB8FD8}"/>
                        </a:ext>
                      </a:extLst>
                    </p:cNvPr>
                    <p:cNvSpPr>
                      <a:spLocks noEditPoints="1"/>
                    </p:cNvSpPr>
                    <p:nvPr/>
                  </p:nvSpPr>
                  <p:spPr bwMode="auto">
                    <a:xfrm>
                      <a:off x="4969" y="1860"/>
                      <a:ext cx="341" cy="364"/>
                    </a:xfrm>
                    <a:custGeom>
                      <a:avLst/>
                      <a:gdLst>
                        <a:gd name="T0" fmla="*/ 1580 w 1796"/>
                        <a:gd name="T1" fmla="*/ 0 h 1960"/>
                        <a:gd name="T2" fmla="*/ 216 w 1796"/>
                        <a:gd name="T3" fmla="*/ 0 h 1960"/>
                        <a:gd name="T4" fmla="*/ 0 w 1796"/>
                        <a:gd name="T5" fmla="*/ 216 h 1960"/>
                        <a:gd name="T6" fmla="*/ 0 w 1796"/>
                        <a:gd name="T7" fmla="*/ 1744 h 1960"/>
                        <a:gd name="T8" fmla="*/ 216 w 1796"/>
                        <a:gd name="T9" fmla="*/ 1960 h 1960"/>
                        <a:gd name="T10" fmla="*/ 1580 w 1796"/>
                        <a:gd name="T11" fmla="*/ 1960 h 1960"/>
                        <a:gd name="T12" fmla="*/ 1796 w 1796"/>
                        <a:gd name="T13" fmla="*/ 1744 h 1960"/>
                        <a:gd name="T14" fmla="*/ 1796 w 1796"/>
                        <a:gd name="T15" fmla="*/ 216 h 1960"/>
                        <a:gd name="T16" fmla="*/ 1580 w 1796"/>
                        <a:gd name="T17" fmla="*/ 0 h 1960"/>
                        <a:gd name="T18" fmla="*/ 480 w 1796"/>
                        <a:gd name="T19" fmla="*/ 1707 h 1960"/>
                        <a:gd name="T20" fmla="*/ 364 w 1796"/>
                        <a:gd name="T21" fmla="*/ 1591 h 1960"/>
                        <a:gd name="T22" fmla="*/ 480 w 1796"/>
                        <a:gd name="T23" fmla="*/ 1475 h 1960"/>
                        <a:gd name="T24" fmla="*/ 596 w 1796"/>
                        <a:gd name="T25" fmla="*/ 1591 h 1960"/>
                        <a:gd name="T26" fmla="*/ 480 w 1796"/>
                        <a:gd name="T27" fmla="*/ 1707 h 1960"/>
                        <a:gd name="T28" fmla="*/ 480 w 1796"/>
                        <a:gd name="T29" fmla="*/ 1333 h 1960"/>
                        <a:gd name="T30" fmla="*/ 364 w 1796"/>
                        <a:gd name="T31" fmla="*/ 1217 h 1960"/>
                        <a:gd name="T32" fmla="*/ 480 w 1796"/>
                        <a:gd name="T33" fmla="*/ 1101 h 1960"/>
                        <a:gd name="T34" fmla="*/ 596 w 1796"/>
                        <a:gd name="T35" fmla="*/ 1217 h 1960"/>
                        <a:gd name="T36" fmla="*/ 480 w 1796"/>
                        <a:gd name="T37" fmla="*/ 1333 h 1960"/>
                        <a:gd name="T38" fmla="*/ 480 w 1796"/>
                        <a:gd name="T39" fmla="*/ 960 h 1960"/>
                        <a:gd name="T40" fmla="*/ 364 w 1796"/>
                        <a:gd name="T41" fmla="*/ 844 h 1960"/>
                        <a:gd name="T42" fmla="*/ 480 w 1796"/>
                        <a:gd name="T43" fmla="*/ 728 h 1960"/>
                        <a:gd name="T44" fmla="*/ 596 w 1796"/>
                        <a:gd name="T45" fmla="*/ 844 h 1960"/>
                        <a:gd name="T46" fmla="*/ 480 w 1796"/>
                        <a:gd name="T47" fmla="*/ 960 h 1960"/>
                        <a:gd name="T48" fmla="*/ 898 w 1796"/>
                        <a:gd name="T49" fmla="*/ 1707 h 1960"/>
                        <a:gd name="T50" fmla="*/ 782 w 1796"/>
                        <a:gd name="T51" fmla="*/ 1591 h 1960"/>
                        <a:gd name="T52" fmla="*/ 898 w 1796"/>
                        <a:gd name="T53" fmla="*/ 1475 h 1960"/>
                        <a:gd name="T54" fmla="*/ 1014 w 1796"/>
                        <a:gd name="T55" fmla="*/ 1591 h 1960"/>
                        <a:gd name="T56" fmla="*/ 898 w 1796"/>
                        <a:gd name="T57" fmla="*/ 1707 h 1960"/>
                        <a:gd name="T58" fmla="*/ 898 w 1796"/>
                        <a:gd name="T59" fmla="*/ 1333 h 1960"/>
                        <a:gd name="T60" fmla="*/ 782 w 1796"/>
                        <a:gd name="T61" fmla="*/ 1217 h 1960"/>
                        <a:gd name="T62" fmla="*/ 898 w 1796"/>
                        <a:gd name="T63" fmla="*/ 1101 h 1960"/>
                        <a:gd name="T64" fmla="*/ 1014 w 1796"/>
                        <a:gd name="T65" fmla="*/ 1217 h 1960"/>
                        <a:gd name="T66" fmla="*/ 898 w 1796"/>
                        <a:gd name="T67" fmla="*/ 1333 h 1960"/>
                        <a:gd name="T68" fmla="*/ 898 w 1796"/>
                        <a:gd name="T69" fmla="*/ 960 h 1960"/>
                        <a:gd name="T70" fmla="*/ 782 w 1796"/>
                        <a:gd name="T71" fmla="*/ 844 h 1960"/>
                        <a:gd name="T72" fmla="*/ 898 w 1796"/>
                        <a:gd name="T73" fmla="*/ 728 h 1960"/>
                        <a:gd name="T74" fmla="*/ 1014 w 1796"/>
                        <a:gd name="T75" fmla="*/ 844 h 1960"/>
                        <a:gd name="T76" fmla="*/ 898 w 1796"/>
                        <a:gd name="T77" fmla="*/ 960 h 1960"/>
                        <a:gd name="T78" fmla="*/ 1316 w 1796"/>
                        <a:gd name="T79" fmla="*/ 1707 h 1960"/>
                        <a:gd name="T80" fmla="*/ 1200 w 1796"/>
                        <a:gd name="T81" fmla="*/ 1591 h 1960"/>
                        <a:gd name="T82" fmla="*/ 1316 w 1796"/>
                        <a:gd name="T83" fmla="*/ 1475 h 1960"/>
                        <a:gd name="T84" fmla="*/ 1432 w 1796"/>
                        <a:gd name="T85" fmla="*/ 1591 h 1960"/>
                        <a:gd name="T86" fmla="*/ 1316 w 1796"/>
                        <a:gd name="T87" fmla="*/ 1707 h 1960"/>
                        <a:gd name="T88" fmla="*/ 1316 w 1796"/>
                        <a:gd name="T89" fmla="*/ 1333 h 1960"/>
                        <a:gd name="T90" fmla="*/ 1200 w 1796"/>
                        <a:gd name="T91" fmla="*/ 1217 h 1960"/>
                        <a:gd name="T92" fmla="*/ 1316 w 1796"/>
                        <a:gd name="T93" fmla="*/ 1101 h 1960"/>
                        <a:gd name="T94" fmla="*/ 1432 w 1796"/>
                        <a:gd name="T95" fmla="*/ 1217 h 1960"/>
                        <a:gd name="T96" fmla="*/ 1316 w 1796"/>
                        <a:gd name="T97" fmla="*/ 1333 h 1960"/>
                        <a:gd name="T98" fmla="*/ 1316 w 1796"/>
                        <a:gd name="T99" fmla="*/ 960 h 1960"/>
                        <a:gd name="T100" fmla="*/ 1200 w 1796"/>
                        <a:gd name="T101" fmla="*/ 844 h 1960"/>
                        <a:gd name="T102" fmla="*/ 1316 w 1796"/>
                        <a:gd name="T103" fmla="*/ 728 h 1960"/>
                        <a:gd name="T104" fmla="*/ 1432 w 1796"/>
                        <a:gd name="T105" fmla="*/ 844 h 1960"/>
                        <a:gd name="T106" fmla="*/ 1316 w 1796"/>
                        <a:gd name="T107" fmla="*/ 960 h 1960"/>
                        <a:gd name="T108" fmla="*/ 1452 w 1796"/>
                        <a:gd name="T109" fmla="*/ 468 h 1960"/>
                        <a:gd name="T110" fmla="*/ 344 w 1796"/>
                        <a:gd name="T111" fmla="*/ 468 h 1960"/>
                        <a:gd name="T112" fmla="*/ 202 w 1796"/>
                        <a:gd name="T113" fmla="*/ 326 h 1960"/>
                        <a:gd name="T114" fmla="*/ 344 w 1796"/>
                        <a:gd name="T115" fmla="*/ 184 h 1960"/>
                        <a:gd name="T116" fmla="*/ 1452 w 1796"/>
                        <a:gd name="T117" fmla="*/ 184 h 1960"/>
                        <a:gd name="T118" fmla="*/ 1594 w 1796"/>
                        <a:gd name="T119" fmla="*/ 326 h 1960"/>
                        <a:gd name="T120" fmla="*/ 1452 w 1796"/>
                        <a:gd name="T121" fmla="*/ 468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96" h="1960">
                          <a:moveTo>
                            <a:pt x="1580" y="0"/>
                          </a:moveTo>
                          <a:cubicBezTo>
                            <a:pt x="216" y="0"/>
                            <a:pt x="216" y="0"/>
                            <a:pt x="216" y="0"/>
                          </a:cubicBezTo>
                          <a:cubicBezTo>
                            <a:pt x="97" y="0"/>
                            <a:pt x="0" y="97"/>
                            <a:pt x="0" y="216"/>
                          </a:cubicBezTo>
                          <a:cubicBezTo>
                            <a:pt x="0" y="1744"/>
                            <a:pt x="0" y="1744"/>
                            <a:pt x="0" y="1744"/>
                          </a:cubicBezTo>
                          <a:cubicBezTo>
                            <a:pt x="0" y="1863"/>
                            <a:pt x="97" y="1960"/>
                            <a:pt x="216" y="1960"/>
                          </a:cubicBezTo>
                          <a:cubicBezTo>
                            <a:pt x="1580" y="1960"/>
                            <a:pt x="1580" y="1960"/>
                            <a:pt x="1580" y="1960"/>
                          </a:cubicBezTo>
                          <a:cubicBezTo>
                            <a:pt x="1699" y="1960"/>
                            <a:pt x="1796" y="1863"/>
                            <a:pt x="1796" y="1744"/>
                          </a:cubicBezTo>
                          <a:cubicBezTo>
                            <a:pt x="1796" y="216"/>
                            <a:pt x="1796" y="216"/>
                            <a:pt x="1796" y="216"/>
                          </a:cubicBezTo>
                          <a:cubicBezTo>
                            <a:pt x="1796" y="97"/>
                            <a:pt x="1699" y="0"/>
                            <a:pt x="1580" y="0"/>
                          </a:cubicBezTo>
                          <a:close/>
                          <a:moveTo>
                            <a:pt x="480" y="1707"/>
                          </a:moveTo>
                          <a:cubicBezTo>
                            <a:pt x="416" y="1707"/>
                            <a:pt x="364" y="1655"/>
                            <a:pt x="364" y="1591"/>
                          </a:cubicBezTo>
                          <a:cubicBezTo>
                            <a:pt x="364" y="1527"/>
                            <a:pt x="416" y="1475"/>
                            <a:pt x="480" y="1475"/>
                          </a:cubicBezTo>
                          <a:cubicBezTo>
                            <a:pt x="544" y="1475"/>
                            <a:pt x="596" y="1527"/>
                            <a:pt x="596" y="1591"/>
                          </a:cubicBezTo>
                          <a:cubicBezTo>
                            <a:pt x="596" y="1655"/>
                            <a:pt x="544" y="1707"/>
                            <a:pt x="480" y="1707"/>
                          </a:cubicBezTo>
                          <a:close/>
                          <a:moveTo>
                            <a:pt x="480" y="1333"/>
                          </a:moveTo>
                          <a:cubicBezTo>
                            <a:pt x="416" y="1333"/>
                            <a:pt x="364" y="1281"/>
                            <a:pt x="364" y="1217"/>
                          </a:cubicBezTo>
                          <a:cubicBezTo>
                            <a:pt x="364" y="1153"/>
                            <a:pt x="416" y="1101"/>
                            <a:pt x="480" y="1101"/>
                          </a:cubicBezTo>
                          <a:cubicBezTo>
                            <a:pt x="544" y="1101"/>
                            <a:pt x="596" y="1153"/>
                            <a:pt x="596" y="1217"/>
                          </a:cubicBezTo>
                          <a:cubicBezTo>
                            <a:pt x="596" y="1281"/>
                            <a:pt x="544" y="1333"/>
                            <a:pt x="480" y="1333"/>
                          </a:cubicBezTo>
                          <a:close/>
                          <a:moveTo>
                            <a:pt x="480" y="960"/>
                          </a:moveTo>
                          <a:cubicBezTo>
                            <a:pt x="416" y="960"/>
                            <a:pt x="364" y="908"/>
                            <a:pt x="364" y="844"/>
                          </a:cubicBezTo>
                          <a:cubicBezTo>
                            <a:pt x="364" y="780"/>
                            <a:pt x="416" y="728"/>
                            <a:pt x="480" y="728"/>
                          </a:cubicBezTo>
                          <a:cubicBezTo>
                            <a:pt x="544" y="728"/>
                            <a:pt x="596" y="780"/>
                            <a:pt x="596" y="844"/>
                          </a:cubicBezTo>
                          <a:cubicBezTo>
                            <a:pt x="596" y="908"/>
                            <a:pt x="544" y="960"/>
                            <a:pt x="480" y="960"/>
                          </a:cubicBezTo>
                          <a:close/>
                          <a:moveTo>
                            <a:pt x="898" y="1707"/>
                          </a:moveTo>
                          <a:cubicBezTo>
                            <a:pt x="834" y="1707"/>
                            <a:pt x="782" y="1655"/>
                            <a:pt x="782" y="1591"/>
                          </a:cubicBezTo>
                          <a:cubicBezTo>
                            <a:pt x="782" y="1527"/>
                            <a:pt x="834" y="1475"/>
                            <a:pt x="898" y="1475"/>
                          </a:cubicBezTo>
                          <a:cubicBezTo>
                            <a:pt x="962" y="1475"/>
                            <a:pt x="1014" y="1527"/>
                            <a:pt x="1014" y="1591"/>
                          </a:cubicBezTo>
                          <a:cubicBezTo>
                            <a:pt x="1014" y="1655"/>
                            <a:pt x="962" y="1707"/>
                            <a:pt x="898" y="1707"/>
                          </a:cubicBezTo>
                          <a:close/>
                          <a:moveTo>
                            <a:pt x="898" y="1333"/>
                          </a:moveTo>
                          <a:cubicBezTo>
                            <a:pt x="834" y="1333"/>
                            <a:pt x="782" y="1281"/>
                            <a:pt x="782" y="1217"/>
                          </a:cubicBezTo>
                          <a:cubicBezTo>
                            <a:pt x="782" y="1153"/>
                            <a:pt x="834" y="1101"/>
                            <a:pt x="898" y="1101"/>
                          </a:cubicBezTo>
                          <a:cubicBezTo>
                            <a:pt x="962" y="1101"/>
                            <a:pt x="1014" y="1153"/>
                            <a:pt x="1014" y="1217"/>
                          </a:cubicBezTo>
                          <a:cubicBezTo>
                            <a:pt x="1014" y="1281"/>
                            <a:pt x="962" y="1333"/>
                            <a:pt x="898" y="1333"/>
                          </a:cubicBezTo>
                          <a:close/>
                          <a:moveTo>
                            <a:pt x="898" y="960"/>
                          </a:moveTo>
                          <a:cubicBezTo>
                            <a:pt x="834" y="960"/>
                            <a:pt x="782" y="908"/>
                            <a:pt x="782" y="844"/>
                          </a:cubicBezTo>
                          <a:cubicBezTo>
                            <a:pt x="782" y="780"/>
                            <a:pt x="834" y="728"/>
                            <a:pt x="898" y="728"/>
                          </a:cubicBezTo>
                          <a:cubicBezTo>
                            <a:pt x="962" y="728"/>
                            <a:pt x="1014" y="780"/>
                            <a:pt x="1014" y="844"/>
                          </a:cubicBezTo>
                          <a:cubicBezTo>
                            <a:pt x="1014" y="908"/>
                            <a:pt x="962" y="960"/>
                            <a:pt x="898" y="960"/>
                          </a:cubicBezTo>
                          <a:close/>
                          <a:moveTo>
                            <a:pt x="1316" y="1707"/>
                          </a:moveTo>
                          <a:cubicBezTo>
                            <a:pt x="1252" y="1707"/>
                            <a:pt x="1200" y="1655"/>
                            <a:pt x="1200" y="1591"/>
                          </a:cubicBezTo>
                          <a:cubicBezTo>
                            <a:pt x="1200" y="1527"/>
                            <a:pt x="1252" y="1475"/>
                            <a:pt x="1316" y="1475"/>
                          </a:cubicBezTo>
                          <a:cubicBezTo>
                            <a:pt x="1380" y="1475"/>
                            <a:pt x="1432" y="1527"/>
                            <a:pt x="1432" y="1591"/>
                          </a:cubicBezTo>
                          <a:cubicBezTo>
                            <a:pt x="1432" y="1655"/>
                            <a:pt x="1380" y="1707"/>
                            <a:pt x="1316" y="1707"/>
                          </a:cubicBezTo>
                          <a:close/>
                          <a:moveTo>
                            <a:pt x="1316" y="1333"/>
                          </a:moveTo>
                          <a:cubicBezTo>
                            <a:pt x="1252" y="1333"/>
                            <a:pt x="1200" y="1281"/>
                            <a:pt x="1200" y="1217"/>
                          </a:cubicBezTo>
                          <a:cubicBezTo>
                            <a:pt x="1200" y="1153"/>
                            <a:pt x="1252" y="1101"/>
                            <a:pt x="1316" y="1101"/>
                          </a:cubicBezTo>
                          <a:cubicBezTo>
                            <a:pt x="1380" y="1101"/>
                            <a:pt x="1432" y="1153"/>
                            <a:pt x="1432" y="1217"/>
                          </a:cubicBezTo>
                          <a:cubicBezTo>
                            <a:pt x="1432" y="1281"/>
                            <a:pt x="1380" y="1333"/>
                            <a:pt x="1316" y="1333"/>
                          </a:cubicBezTo>
                          <a:close/>
                          <a:moveTo>
                            <a:pt x="1316" y="960"/>
                          </a:moveTo>
                          <a:cubicBezTo>
                            <a:pt x="1252" y="960"/>
                            <a:pt x="1200" y="908"/>
                            <a:pt x="1200" y="844"/>
                          </a:cubicBezTo>
                          <a:cubicBezTo>
                            <a:pt x="1200" y="780"/>
                            <a:pt x="1252" y="728"/>
                            <a:pt x="1316" y="728"/>
                          </a:cubicBezTo>
                          <a:cubicBezTo>
                            <a:pt x="1380" y="728"/>
                            <a:pt x="1432" y="780"/>
                            <a:pt x="1432" y="844"/>
                          </a:cubicBezTo>
                          <a:cubicBezTo>
                            <a:pt x="1432" y="908"/>
                            <a:pt x="1380" y="960"/>
                            <a:pt x="1316" y="960"/>
                          </a:cubicBezTo>
                          <a:close/>
                          <a:moveTo>
                            <a:pt x="1452" y="468"/>
                          </a:moveTo>
                          <a:cubicBezTo>
                            <a:pt x="344" y="468"/>
                            <a:pt x="344" y="468"/>
                            <a:pt x="344" y="468"/>
                          </a:cubicBezTo>
                          <a:cubicBezTo>
                            <a:pt x="266" y="468"/>
                            <a:pt x="202" y="404"/>
                            <a:pt x="202" y="326"/>
                          </a:cubicBezTo>
                          <a:cubicBezTo>
                            <a:pt x="202" y="248"/>
                            <a:pt x="266" y="184"/>
                            <a:pt x="344" y="184"/>
                          </a:cubicBezTo>
                          <a:cubicBezTo>
                            <a:pt x="1452" y="184"/>
                            <a:pt x="1452" y="184"/>
                            <a:pt x="1452" y="184"/>
                          </a:cubicBezTo>
                          <a:cubicBezTo>
                            <a:pt x="1531" y="184"/>
                            <a:pt x="1594" y="248"/>
                            <a:pt x="1594" y="326"/>
                          </a:cubicBezTo>
                          <a:cubicBezTo>
                            <a:pt x="1594" y="404"/>
                            <a:pt x="1531" y="468"/>
                            <a:pt x="1452" y="468"/>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99" name="Freeform 97">
                      <a:extLst>
                        <a:ext uri="{FF2B5EF4-FFF2-40B4-BE49-F238E27FC236}">
                          <a16:creationId xmlns:a16="http://schemas.microsoft.com/office/drawing/2014/main" id="{A1245359-0CC5-45A8-A3CE-AE78DE0B1F4B}"/>
                        </a:ext>
                      </a:extLst>
                    </p:cNvPr>
                    <p:cNvSpPr>
                      <a:spLocks/>
                    </p:cNvSpPr>
                    <p:nvPr/>
                  </p:nvSpPr>
                  <p:spPr bwMode="auto">
                    <a:xfrm>
                      <a:off x="5007" y="1894"/>
                      <a:ext cx="265" cy="53"/>
                    </a:xfrm>
                    <a:custGeom>
                      <a:avLst/>
                      <a:gdLst>
                        <a:gd name="T0" fmla="*/ 1250 w 1392"/>
                        <a:gd name="T1" fmla="*/ 284 h 284"/>
                        <a:gd name="T2" fmla="*/ 142 w 1392"/>
                        <a:gd name="T3" fmla="*/ 284 h 284"/>
                        <a:gd name="T4" fmla="*/ 0 w 1392"/>
                        <a:gd name="T5" fmla="*/ 142 h 284"/>
                        <a:gd name="T6" fmla="*/ 142 w 1392"/>
                        <a:gd name="T7" fmla="*/ 0 h 284"/>
                        <a:gd name="T8" fmla="*/ 1250 w 1392"/>
                        <a:gd name="T9" fmla="*/ 0 h 284"/>
                        <a:gd name="T10" fmla="*/ 1392 w 1392"/>
                        <a:gd name="T11" fmla="*/ 142 h 284"/>
                        <a:gd name="T12" fmla="*/ 1250 w 1392"/>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1392" h="284">
                          <a:moveTo>
                            <a:pt x="1250" y="284"/>
                          </a:moveTo>
                          <a:cubicBezTo>
                            <a:pt x="142" y="284"/>
                            <a:pt x="142" y="284"/>
                            <a:pt x="142" y="284"/>
                          </a:cubicBezTo>
                          <a:cubicBezTo>
                            <a:pt x="64" y="284"/>
                            <a:pt x="0" y="220"/>
                            <a:pt x="0" y="142"/>
                          </a:cubicBezTo>
                          <a:cubicBezTo>
                            <a:pt x="0" y="64"/>
                            <a:pt x="64" y="0"/>
                            <a:pt x="142" y="0"/>
                          </a:cubicBezTo>
                          <a:cubicBezTo>
                            <a:pt x="1250" y="0"/>
                            <a:pt x="1250" y="0"/>
                            <a:pt x="1250" y="0"/>
                          </a:cubicBezTo>
                          <a:cubicBezTo>
                            <a:pt x="1329" y="0"/>
                            <a:pt x="1392" y="64"/>
                            <a:pt x="1392" y="142"/>
                          </a:cubicBezTo>
                          <a:cubicBezTo>
                            <a:pt x="1392" y="220"/>
                            <a:pt x="1329" y="284"/>
                            <a:pt x="1250" y="284"/>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100" name="Oval 98">
                      <a:extLst>
                        <a:ext uri="{FF2B5EF4-FFF2-40B4-BE49-F238E27FC236}">
                          <a16:creationId xmlns:a16="http://schemas.microsoft.com/office/drawing/2014/main" id="{2D05C748-8C91-4885-BFD0-574531F0551C}"/>
                        </a:ext>
                      </a:extLst>
                    </p:cNvPr>
                    <p:cNvSpPr>
                      <a:spLocks noChangeArrowheads="1"/>
                    </p:cNvSpPr>
                    <p:nvPr/>
                  </p:nvSpPr>
                  <p:spPr bwMode="auto">
                    <a:xfrm>
                      <a:off x="5038" y="2134"/>
                      <a:ext cx="44" cy="4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101" name="Oval 99">
                      <a:extLst>
                        <a:ext uri="{FF2B5EF4-FFF2-40B4-BE49-F238E27FC236}">
                          <a16:creationId xmlns:a16="http://schemas.microsoft.com/office/drawing/2014/main" id="{15FE9361-0146-4D25-9718-76A7A4FFE707}"/>
                        </a:ext>
                      </a:extLst>
                    </p:cNvPr>
                    <p:cNvSpPr>
                      <a:spLocks noChangeArrowheads="1"/>
                    </p:cNvSpPr>
                    <p:nvPr/>
                  </p:nvSpPr>
                  <p:spPr bwMode="auto">
                    <a:xfrm>
                      <a:off x="5038" y="2064"/>
                      <a:ext cx="44" cy="4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102" name="Oval 100">
                      <a:extLst>
                        <a:ext uri="{FF2B5EF4-FFF2-40B4-BE49-F238E27FC236}">
                          <a16:creationId xmlns:a16="http://schemas.microsoft.com/office/drawing/2014/main" id="{B049FC77-53D4-41C3-B4F7-E2AFFA522A8A}"/>
                        </a:ext>
                      </a:extLst>
                    </p:cNvPr>
                    <p:cNvSpPr>
                      <a:spLocks noChangeArrowheads="1"/>
                    </p:cNvSpPr>
                    <p:nvPr/>
                  </p:nvSpPr>
                  <p:spPr bwMode="auto">
                    <a:xfrm>
                      <a:off x="5038" y="1995"/>
                      <a:ext cx="44" cy="4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103" name="Oval 101">
                      <a:extLst>
                        <a:ext uri="{FF2B5EF4-FFF2-40B4-BE49-F238E27FC236}">
                          <a16:creationId xmlns:a16="http://schemas.microsoft.com/office/drawing/2014/main" id="{BA57D8BA-79D2-4890-A95F-2C296667D6D3}"/>
                        </a:ext>
                      </a:extLst>
                    </p:cNvPr>
                    <p:cNvSpPr>
                      <a:spLocks noChangeArrowheads="1"/>
                    </p:cNvSpPr>
                    <p:nvPr/>
                  </p:nvSpPr>
                  <p:spPr bwMode="auto">
                    <a:xfrm>
                      <a:off x="5117" y="2134"/>
                      <a:ext cx="44" cy="4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104" name="Oval 102">
                      <a:extLst>
                        <a:ext uri="{FF2B5EF4-FFF2-40B4-BE49-F238E27FC236}">
                          <a16:creationId xmlns:a16="http://schemas.microsoft.com/office/drawing/2014/main" id="{31473A4F-E49C-4ECC-8F36-0A0F7690B643}"/>
                        </a:ext>
                      </a:extLst>
                    </p:cNvPr>
                    <p:cNvSpPr>
                      <a:spLocks noChangeArrowheads="1"/>
                    </p:cNvSpPr>
                    <p:nvPr/>
                  </p:nvSpPr>
                  <p:spPr bwMode="auto">
                    <a:xfrm>
                      <a:off x="5117" y="2064"/>
                      <a:ext cx="44" cy="4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105" name="Oval 103">
                      <a:extLst>
                        <a:ext uri="{FF2B5EF4-FFF2-40B4-BE49-F238E27FC236}">
                          <a16:creationId xmlns:a16="http://schemas.microsoft.com/office/drawing/2014/main" id="{68B9C279-20F9-477A-884D-C18ED6D180BF}"/>
                        </a:ext>
                      </a:extLst>
                    </p:cNvPr>
                    <p:cNvSpPr>
                      <a:spLocks noChangeArrowheads="1"/>
                    </p:cNvSpPr>
                    <p:nvPr/>
                  </p:nvSpPr>
                  <p:spPr bwMode="auto">
                    <a:xfrm>
                      <a:off x="5117" y="1995"/>
                      <a:ext cx="44" cy="4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106" name="Oval 104">
                      <a:extLst>
                        <a:ext uri="{FF2B5EF4-FFF2-40B4-BE49-F238E27FC236}">
                          <a16:creationId xmlns:a16="http://schemas.microsoft.com/office/drawing/2014/main" id="{1A373F16-0F4D-4724-97DC-A3CB6A1E67DE}"/>
                        </a:ext>
                      </a:extLst>
                    </p:cNvPr>
                    <p:cNvSpPr>
                      <a:spLocks noChangeArrowheads="1"/>
                    </p:cNvSpPr>
                    <p:nvPr/>
                  </p:nvSpPr>
                  <p:spPr bwMode="auto">
                    <a:xfrm>
                      <a:off x="5197" y="2134"/>
                      <a:ext cx="44" cy="4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107" name="Oval 105">
                      <a:extLst>
                        <a:ext uri="{FF2B5EF4-FFF2-40B4-BE49-F238E27FC236}">
                          <a16:creationId xmlns:a16="http://schemas.microsoft.com/office/drawing/2014/main" id="{A54EEE44-453F-411C-BBF2-EBC62B816291}"/>
                        </a:ext>
                      </a:extLst>
                    </p:cNvPr>
                    <p:cNvSpPr>
                      <a:spLocks noChangeArrowheads="1"/>
                    </p:cNvSpPr>
                    <p:nvPr/>
                  </p:nvSpPr>
                  <p:spPr bwMode="auto">
                    <a:xfrm>
                      <a:off x="5197" y="2064"/>
                      <a:ext cx="44" cy="4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sp>
                  <p:nvSpPr>
                    <p:cNvPr id="108" name="Oval 106">
                      <a:extLst>
                        <a:ext uri="{FF2B5EF4-FFF2-40B4-BE49-F238E27FC236}">
                          <a16:creationId xmlns:a16="http://schemas.microsoft.com/office/drawing/2014/main" id="{B638444F-5C70-4B15-B6FF-58BB40869AD8}"/>
                        </a:ext>
                      </a:extLst>
                    </p:cNvPr>
                    <p:cNvSpPr>
                      <a:spLocks noChangeArrowheads="1"/>
                    </p:cNvSpPr>
                    <p:nvPr/>
                  </p:nvSpPr>
                  <p:spPr bwMode="auto">
                    <a:xfrm>
                      <a:off x="5197" y="1995"/>
                      <a:ext cx="44" cy="4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133" dirty="0">
                        <a:solidFill>
                          <a:srgbClr val="282828"/>
                        </a:solidFill>
                        <a:latin typeface="CiscoSansTT ExtraLight"/>
                        <a:ea typeface="ＭＳ Ｐゴシック" charset="0"/>
                      </a:endParaRPr>
                    </a:p>
                  </p:txBody>
                </p:sp>
              </p:grpSp>
            </p:grpSp>
          </p:grpSp>
        </p:grpSp>
        <p:grpSp>
          <p:nvGrpSpPr>
            <p:cNvPr id="79" name="Group 78"/>
            <p:cNvGrpSpPr/>
            <p:nvPr/>
          </p:nvGrpSpPr>
          <p:grpSpPr>
            <a:xfrm>
              <a:off x="6036568" y="1449282"/>
              <a:ext cx="1747474" cy="675893"/>
              <a:chOff x="6036568" y="1449282"/>
              <a:chExt cx="1747474" cy="675893"/>
            </a:xfrm>
          </p:grpSpPr>
          <p:pic>
            <p:nvPicPr>
              <p:cNvPr id="83" name="Picture 82">
                <a:extLst>
                  <a:ext uri="{FF2B5EF4-FFF2-40B4-BE49-F238E27FC236}">
                    <a16:creationId xmlns:a16="http://schemas.microsoft.com/office/drawing/2014/main" id="{DA7458EB-BE06-401B-8DF1-149D9F7D6647}"/>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6036568" y="1449282"/>
                <a:ext cx="675893" cy="675893"/>
              </a:xfrm>
              <a:prstGeom prst="rect">
                <a:avLst/>
              </a:prstGeom>
            </p:spPr>
          </p:pic>
          <p:sp>
            <p:nvSpPr>
              <p:cNvPr id="84" name="TextBox 83">
                <a:extLst>
                  <a:ext uri="{FF2B5EF4-FFF2-40B4-BE49-F238E27FC236}">
                    <a16:creationId xmlns:a16="http://schemas.microsoft.com/office/drawing/2014/main" id="{F1EF978B-9C69-4527-A33C-5543EC039714}"/>
                  </a:ext>
                </a:extLst>
              </p:cNvPr>
              <p:cNvSpPr txBox="1"/>
              <p:nvPr/>
            </p:nvSpPr>
            <p:spPr>
              <a:xfrm>
                <a:off x="6676528" y="1551703"/>
                <a:ext cx="1107514" cy="500233"/>
              </a:xfrm>
              <a:prstGeom prst="rect">
                <a:avLst/>
              </a:prstGeom>
              <a:noFill/>
            </p:spPr>
            <p:txBody>
              <a:bodyPr wrap="none" rtlCol="0">
                <a:spAutoFit/>
              </a:bodyPr>
              <a:lstStyle/>
              <a:p>
                <a:pPr defTabSz="609585" fontAlgn="base">
                  <a:spcBef>
                    <a:spcPct val="0"/>
                  </a:spcBef>
                  <a:spcAft>
                    <a:spcPct val="0"/>
                  </a:spcAft>
                  <a:defRPr/>
                </a:pPr>
                <a:r>
                  <a:rPr lang="en-GB" sz="1867" dirty="0">
                    <a:solidFill>
                      <a:srgbClr val="005073"/>
                    </a:solidFill>
                    <a:latin typeface="CiscoSansTT ExtraLight"/>
                    <a:ea typeface="ＭＳ Ｐゴシック" charset="0"/>
                  </a:rPr>
                  <a:t>Data Center</a:t>
                </a:r>
              </a:p>
              <a:p>
                <a:pPr defTabSz="609585" fontAlgn="base">
                  <a:spcBef>
                    <a:spcPct val="0"/>
                  </a:spcBef>
                  <a:spcAft>
                    <a:spcPct val="0"/>
                  </a:spcAft>
                  <a:defRPr/>
                </a:pPr>
                <a:r>
                  <a:rPr lang="en-GB" sz="1867" dirty="0">
                    <a:solidFill>
                      <a:srgbClr val="005073"/>
                    </a:solidFill>
                    <a:latin typeface="CiscoSansTT ExtraLight"/>
                    <a:ea typeface="ＭＳ Ｐゴシック" charset="0"/>
                  </a:rPr>
                  <a:t>(ACI)</a:t>
                </a:r>
              </a:p>
            </p:txBody>
          </p:sp>
        </p:grpSp>
        <p:grpSp>
          <p:nvGrpSpPr>
            <p:cNvPr id="80" name="Group 79"/>
            <p:cNvGrpSpPr/>
            <p:nvPr/>
          </p:nvGrpSpPr>
          <p:grpSpPr>
            <a:xfrm>
              <a:off x="6517180" y="2049807"/>
              <a:ext cx="1260133" cy="675893"/>
              <a:chOff x="6517180" y="2049807"/>
              <a:chExt cx="1260133" cy="675893"/>
            </a:xfrm>
          </p:grpSpPr>
          <p:pic>
            <p:nvPicPr>
              <p:cNvPr id="81" name="Picture 80">
                <a:extLst>
                  <a:ext uri="{FF2B5EF4-FFF2-40B4-BE49-F238E27FC236}">
                    <a16:creationId xmlns:a16="http://schemas.microsoft.com/office/drawing/2014/main" id="{1B6ED0BC-B6D6-4BB7-A9D6-3A3BE715C01B}"/>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6517180" y="2049807"/>
                <a:ext cx="675893" cy="675893"/>
              </a:xfrm>
              <a:prstGeom prst="rect">
                <a:avLst/>
              </a:prstGeom>
            </p:spPr>
          </p:pic>
          <p:sp>
            <p:nvSpPr>
              <p:cNvPr id="82" name="TextBox 81">
                <a:extLst>
                  <a:ext uri="{FF2B5EF4-FFF2-40B4-BE49-F238E27FC236}">
                    <a16:creationId xmlns:a16="http://schemas.microsoft.com/office/drawing/2014/main" id="{98B20AE8-4174-4718-BC98-9B7289DB93FD}"/>
                  </a:ext>
                </a:extLst>
              </p:cNvPr>
              <p:cNvSpPr txBox="1"/>
              <p:nvPr/>
            </p:nvSpPr>
            <p:spPr>
              <a:xfrm>
                <a:off x="7151901" y="2151818"/>
                <a:ext cx="625412" cy="500233"/>
              </a:xfrm>
              <a:prstGeom prst="rect">
                <a:avLst/>
              </a:prstGeom>
              <a:noFill/>
            </p:spPr>
            <p:txBody>
              <a:bodyPr wrap="none" rtlCol="0">
                <a:spAutoFit/>
              </a:bodyPr>
              <a:lstStyle/>
              <a:p>
                <a:pPr defTabSz="609585" fontAlgn="base">
                  <a:spcBef>
                    <a:spcPct val="0"/>
                  </a:spcBef>
                  <a:spcAft>
                    <a:spcPct val="0"/>
                  </a:spcAft>
                  <a:defRPr/>
                </a:pPr>
                <a:r>
                  <a:rPr lang="en-GB" sz="1867" dirty="0">
                    <a:solidFill>
                      <a:srgbClr val="005073"/>
                    </a:solidFill>
                    <a:latin typeface="CiscoSansTT ExtraLight"/>
                    <a:ea typeface="ＭＳ Ｐゴシック" charset="0"/>
                  </a:rPr>
                  <a:t>Public</a:t>
                </a:r>
              </a:p>
              <a:p>
                <a:pPr defTabSz="609585" fontAlgn="base">
                  <a:spcBef>
                    <a:spcPct val="0"/>
                  </a:spcBef>
                  <a:spcAft>
                    <a:spcPct val="0"/>
                  </a:spcAft>
                  <a:defRPr/>
                </a:pPr>
                <a:r>
                  <a:rPr lang="en-GB" sz="1867" dirty="0">
                    <a:solidFill>
                      <a:srgbClr val="005073"/>
                    </a:solidFill>
                    <a:latin typeface="CiscoSansTT ExtraLight"/>
                    <a:ea typeface="ＭＳ Ｐゴシック" charset="0"/>
                  </a:rPr>
                  <a:t>Cloud</a:t>
                </a:r>
              </a:p>
            </p:txBody>
          </p:sp>
        </p:grpSp>
      </p:grpSp>
      <p:pic>
        <p:nvPicPr>
          <p:cNvPr id="127" name="Picture 126">
            <a:extLst>
              <a:ext uri="{FF2B5EF4-FFF2-40B4-BE49-F238E27FC236}">
                <a16:creationId xmlns:a16="http://schemas.microsoft.com/office/drawing/2014/main" id="{53EA29B2-9D8C-4B93-B9C6-00FAD5AEE9A1}"/>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736602" y="5511241"/>
            <a:ext cx="622860" cy="622860"/>
          </a:xfrm>
          <a:prstGeom prst="rect">
            <a:avLst/>
          </a:prstGeom>
        </p:spPr>
      </p:pic>
      <p:pic>
        <p:nvPicPr>
          <p:cNvPr id="128" name="Picture 127">
            <a:extLst>
              <a:ext uri="{FF2B5EF4-FFF2-40B4-BE49-F238E27FC236}">
                <a16:creationId xmlns:a16="http://schemas.microsoft.com/office/drawing/2014/main" id="{B150F2B5-A62C-45A4-AEFD-F68F36EAE77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6602" y="1436015"/>
            <a:ext cx="622860" cy="622860"/>
          </a:xfrm>
          <a:prstGeom prst="rect">
            <a:avLst/>
          </a:prstGeom>
        </p:spPr>
      </p:pic>
    </p:spTree>
    <p:extLst>
      <p:ext uri="{BB962C8B-B14F-4D97-AF65-F5344CB8AC3E}">
        <p14:creationId xmlns:p14="http://schemas.microsoft.com/office/powerpoint/2010/main" val="194428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par>
                          <p:cTn id="35" fill="hold">
                            <p:stCondLst>
                              <p:cond delay="3500"/>
                            </p:stCondLst>
                            <p:childTnLst>
                              <p:par>
                                <p:cTn id="36" presetID="22" presetClass="entr" presetSubtype="8"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fade">
                                      <p:cBhvr>
                                        <p:cTn id="42" dur="500"/>
                                        <p:tgtEl>
                                          <p:spTgt spid="76"/>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t="7644" b="7644"/>
          <a:stretch/>
        </p:blipFill>
        <p:spPr>
          <a:xfrm>
            <a:off x="0" y="894"/>
            <a:ext cx="12192000" cy="6856215"/>
          </a:xfrm>
          <a:prstGeom prst="rect">
            <a:avLst/>
          </a:prstGeom>
        </p:spPr>
      </p:pic>
      <p:sp>
        <p:nvSpPr>
          <p:cNvPr id="7" name="Rectangle 6">
            <a:extLst>
              <a:ext uri="{FF2B5EF4-FFF2-40B4-BE49-F238E27FC236}">
                <a16:creationId xmlns:a16="http://schemas.microsoft.com/office/drawing/2014/main" id="{E4BC4626-A7EC-48D7-A4B9-6145B8AA9926}"/>
              </a:ext>
            </a:extLst>
          </p:cNvPr>
          <p:cNvSpPr/>
          <p:nvPr/>
        </p:nvSpPr>
        <p:spPr>
          <a:xfrm>
            <a:off x="0" y="0"/>
            <a:ext cx="12192000" cy="6858000"/>
          </a:xfrm>
          <a:prstGeom prst="rect">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433" fontAlgn="base">
              <a:spcBef>
                <a:spcPct val="0"/>
              </a:spcBef>
              <a:spcAft>
                <a:spcPct val="0"/>
              </a:spcAft>
            </a:pPr>
            <a:endParaRPr lang="en-US" sz="2399" dirty="0">
              <a:solidFill>
                <a:srgbClr val="005073"/>
              </a:solidFill>
              <a:latin typeface="CiscoSansTT ExtraLight"/>
              <a:cs typeface="Arial" panose="020B0604020202020204" pitchFamily="34" charset="0"/>
            </a:endParaRPr>
          </a:p>
        </p:txBody>
      </p:sp>
      <p:sp>
        <p:nvSpPr>
          <p:cNvPr id="12" name="Round Same Side Corner Rectangle 2">
            <a:extLst>
              <a:ext uri="{FF2B5EF4-FFF2-40B4-BE49-F238E27FC236}">
                <a16:creationId xmlns:a16="http://schemas.microsoft.com/office/drawing/2014/main" id="{CE7F0A7C-0709-4231-B552-68F3EAA89872}"/>
              </a:ext>
            </a:extLst>
          </p:cNvPr>
          <p:cNvSpPr/>
          <p:nvPr/>
        </p:nvSpPr>
        <p:spPr>
          <a:xfrm rot="5400000">
            <a:off x="2821784" y="-1866902"/>
            <a:ext cx="1359492" cy="7003061"/>
          </a:xfrm>
          <a:prstGeom prst="round2SameRect">
            <a:avLst>
              <a:gd name="adj1" fmla="val 50000"/>
              <a:gd name="adj2" fmla="val 0"/>
            </a:avLst>
          </a:prstGeom>
          <a:solidFill>
            <a:srgbClr val="0C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dirty="0">
              <a:solidFill>
                <a:srgbClr val="005073"/>
              </a:solidFill>
              <a:latin typeface="CiscoSansTT ExtraLight"/>
            </a:endParaRPr>
          </a:p>
        </p:txBody>
      </p:sp>
      <p:sp>
        <p:nvSpPr>
          <p:cNvPr id="18" name="Title 1">
            <a:extLst>
              <a:ext uri="{FF2B5EF4-FFF2-40B4-BE49-F238E27FC236}">
                <a16:creationId xmlns:a16="http://schemas.microsoft.com/office/drawing/2014/main" id="{FC8416D9-36E4-4D37-9DF7-E3EF15B2219A}"/>
              </a:ext>
            </a:extLst>
          </p:cNvPr>
          <p:cNvSpPr txBox="1">
            <a:spLocks/>
          </p:cNvSpPr>
          <p:nvPr/>
        </p:nvSpPr>
        <p:spPr bwMode="auto">
          <a:xfrm>
            <a:off x="0" y="1164850"/>
            <a:ext cx="6859129" cy="939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99" tIns="60949" rIns="121899" bIns="60949" numCol="1" anchor="ctr" anchorCtr="0" compatLnSpc="1">
            <a:prstTxWarp prst="textNoShape">
              <a:avLst/>
            </a:prstTxWarp>
            <a:normAutofit/>
          </a:bodyP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defTabSz="912261"/>
            <a:r>
              <a:rPr lang="en-US" sz="3199" dirty="0">
                <a:solidFill>
                  <a:srgbClr val="FFFFFF"/>
                </a:solidFill>
              </a:rPr>
              <a:t>Reinventing the Network</a:t>
            </a:r>
          </a:p>
        </p:txBody>
      </p:sp>
    </p:spTree>
    <p:extLst>
      <p:ext uri="{BB962C8B-B14F-4D97-AF65-F5344CB8AC3E}">
        <p14:creationId xmlns:p14="http://schemas.microsoft.com/office/powerpoint/2010/main" val="2031295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6B8933-4364-4609-A77D-41C955B811B9}"/>
              </a:ext>
            </a:extLst>
          </p:cNvPr>
          <p:cNvSpPr/>
          <p:nvPr/>
        </p:nvSpPr>
        <p:spPr>
          <a:xfrm>
            <a:off x="0" y="0"/>
            <a:ext cx="12192000" cy="6858000"/>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defTabSz="812760" fontAlgn="base">
              <a:lnSpc>
                <a:spcPct val="130000"/>
              </a:lnSpc>
              <a:spcBef>
                <a:spcPct val="0"/>
              </a:spcBef>
              <a:spcAft>
                <a:spcPts val="1067"/>
              </a:spcAft>
              <a:defRPr/>
            </a:pPr>
            <a:endParaRPr lang="en-GB" sz="2667" dirty="0">
              <a:solidFill>
                <a:srgbClr val="00BCEB"/>
              </a:solidFill>
              <a:latin typeface="CiscoSansTT ExtraLight"/>
            </a:endParaRPr>
          </a:p>
        </p:txBody>
      </p:sp>
      <p:sp>
        <p:nvSpPr>
          <p:cNvPr id="4" name="Oval 3"/>
          <p:cNvSpPr/>
          <p:nvPr/>
        </p:nvSpPr>
        <p:spPr>
          <a:xfrm>
            <a:off x="-4238172" y="172640"/>
            <a:ext cx="20668344" cy="20668344"/>
          </a:xfrm>
          <a:prstGeom prst="ellipse">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5" name="Group 4"/>
          <p:cNvGrpSpPr/>
          <p:nvPr/>
        </p:nvGrpSpPr>
        <p:grpSpPr>
          <a:xfrm>
            <a:off x="-430016" y="3981751"/>
            <a:ext cx="13052032" cy="13050123"/>
            <a:chOff x="-881174" y="2425350"/>
            <a:chExt cx="10911114" cy="10909518"/>
          </a:xfrm>
        </p:grpSpPr>
        <p:grpSp>
          <p:nvGrpSpPr>
            <p:cNvPr id="6" name="Group 5"/>
            <p:cNvGrpSpPr/>
            <p:nvPr/>
          </p:nvGrpSpPr>
          <p:grpSpPr>
            <a:xfrm rot="21035587">
              <a:off x="-881174" y="2425350"/>
              <a:ext cx="10911114" cy="10909518"/>
              <a:chOff x="-855663" y="-2863851"/>
              <a:chExt cx="10860088" cy="10858501"/>
            </a:xfrm>
            <a:solidFill>
              <a:schemeClr val="bg2"/>
            </a:solidFill>
          </p:grpSpPr>
          <p:sp>
            <p:nvSpPr>
              <p:cNvPr id="25" name="Freeform 6"/>
              <p:cNvSpPr>
                <a:spLocks/>
              </p:cNvSpPr>
              <p:nvPr/>
            </p:nvSpPr>
            <p:spPr bwMode="auto">
              <a:xfrm>
                <a:off x="-855663" y="-2863851"/>
                <a:ext cx="10860088" cy="10858501"/>
              </a:xfrm>
              <a:custGeom>
                <a:avLst/>
                <a:gdLst>
                  <a:gd name="T0" fmla="*/ 1259 w 2896"/>
                  <a:gd name="T1" fmla="*/ 2860 h 2896"/>
                  <a:gd name="T2" fmla="*/ 1284 w 2896"/>
                  <a:gd name="T3" fmla="*/ 2865 h 2896"/>
                  <a:gd name="T4" fmla="*/ 1309 w 2896"/>
                  <a:gd name="T5" fmla="*/ 2805 h 2896"/>
                  <a:gd name="T6" fmla="*/ 1444 w 2896"/>
                  <a:gd name="T7" fmla="*/ 2853 h 2896"/>
                  <a:gd name="T8" fmla="*/ 1445 w 2896"/>
                  <a:gd name="T9" fmla="*/ 2893 h 2896"/>
                  <a:gd name="T10" fmla="*/ 1472 w 2896"/>
                  <a:gd name="T11" fmla="*/ 2872 h 2896"/>
                  <a:gd name="T12" fmla="*/ 1798 w 2896"/>
                  <a:gd name="T13" fmla="*/ 2848 h 2896"/>
                  <a:gd name="T14" fmla="*/ 1823 w 2896"/>
                  <a:gd name="T15" fmla="*/ 2822 h 2896"/>
                  <a:gd name="T16" fmla="*/ 2146 w 2896"/>
                  <a:gd name="T17" fmla="*/ 2707 h 2896"/>
                  <a:gd name="T18" fmla="*/ 2163 w 2896"/>
                  <a:gd name="T19" fmla="*/ 2682 h 2896"/>
                  <a:gd name="T20" fmla="*/ 2470 w 2896"/>
                  <a:gd name="T21" fmla="*/ 2464 h 2896"/>
                  <a:gd name="T22" fmla="*/ 2497 w 2896"/>
                  <a:gd name="T23" fmla="*/ 2408 h 2896"/>
                  <a:gd name="T24" fmla="*/ 2701 w 2896"/>
                  <a:gd name="T25" fmla="*/ 2137 h 2896"/>
                  <a:gd name="T26" fmla="*/ 2712 w 2896"/>
                  <a:gd name="T27" fmla="*/ 2097 h 2896"/>
                  <a:gd name="T28" fmla="*/ 2672 w 2896"/>
                  <a:gd name="T29" fmla="*/ 2084 h 2896"/>
                  <a:gd name="T30" fmla="*/ 2670 w 2896"/>
                  <a:gd name="T31" fmla="*/ 2068 h 2896"/>
                  <a:gd name="T32" fmla="*/ 2838 w 2896"/>
                  <a:gd name="T33" fmla="*/ 1752 h 2896"/>
                  <a:gd name="T34" fmla="*/ 2849 w 2896"/>
                  <a:gd name="T35" fmla="*/ 1712 h 2896"/>
                  <a:gd name="T36" fmla="*/ 2873 w 2896"/>
                  <a:gd name="T37" fmla="*/ 1503 h 2896"/>
                  <a:gd name="T38" fmla="*/ 2878 w 2896"/>
                  <a:gd name="T39" fmla="*/ 1462 h 2896"/>
                  <a:gd name="T40" fmla="*/ 2782 w 2896"/>
                  <a:gd name="T41" fmla="*/ 1407 h 2896"/>
                  <a:gd name="T42" fmla="*/ 2776 w 2896"/>
                  <a:gd name="T43" fmla="*/ 1390 h 2896"/>
                  <a:gd name="T44" fmla="*/ 2817 w 2896"/>
                  <a:gd name="T45" fmla="*/ 1263 h 2896"/>
                  <a:gd name="T46" fmla="*/ 2849 w 2896"/>
                  <a:gd name="T47" fmla="*/ 1346 h 2896"/>
                  <a:gd name="T48" fmla="*/ 2880 w 2896"/>
                  <a:gd name="T49" fmla="*/ 1354 h 2896"/>
                  <a:gd name="T50" fmla="*/ 2864 w 2896"/>
                  <a:gd name="T51" fmla="*/ 1333 h 2896"/>
                  <a:gd name="T52" fmla="*/ 2868 w 2896"/>
                  <a:gd name="T53" fmla="*/ 1148 h 2896"/>
                  <a:gd name="T54" fmla="*/ 2830 w 2896"/>
                  <a:gd name="T55" fmla="*/ 1113 h 2896"/>
                  <a:gd name="T56" fmla="*/ 2714 w 2896"/>
                  <a:gd name="T57" fmla="*/ 771 h 2896"/>
                  <a:gd name="T58" fmla="*/ 2693 w 2896"/>
                  <a:gd name="T59" fmla="*/ 755 h 2896"/>
                  <a:gd name="T60" fmla="*/ 2509 w 2896"/>
                  <a:gd name="T61" fmla="*/ 483 h 2896"/>
                  <a:gd name="T62" fmla="*/ 2483 w 2896"/>
                  <a:gd name="T63" fmla="*/ 466 h 2896"/>
                  <a:gd name="T64" fmla="*/ 2315 w 2896"/>
                  <a:gd name="T65" fmla="*/ 293 h 2896"/>
                  <a:gd name="T66" fmla="*/ 2277 w 2896"/>
                  <a:gd name="T67" fmla="*/ 276 h 2896"/>
                  <a:gd name="T68" fmla="*/ 1997 w 2896"/>
                  <a:gd name="T69" fmla="*/ 129 h 2896"/>
                  <a:gd name="T70" fmla="*/ 1957 w 2896"/>
                  <a:gd name="T71" fmla="*/ 118 h 2896"/>
                  <a:gd name="T72" fmla="*/ 1533 w 2896"/>
                  <a:gd name="T73" fmla="*/ 2 h 2896"/>
                  <a:gd name="T74" fmla="*/ 1507 w 2896"/>
                  <a:gd name="T75" fmla="*/ 23 h 2896"/>
                  <a:gd name="T76" fmla="*/ 1119 w 2896"/>
                  <a:gd name="T77" fmla="*/ 42 h 2896"/>
                  <a:gd name="T78" fmla="*/ 1094 w 2896"/>
                  <a:gd name="T79" fmla="*/ 68 h 2896"/>
                  <a:gd name="T80" fmla="*/ 728 w 2896"/>
                  <a:gd name="T81" fmla="*/ 190 h 2896"/>
                  <a:gd name="T82" fmla="*/ 707 w 2896"/>
                  <a:gd name="T83" fmla="*/ 224 h 2896"/>
                  <a:gd name="T84" fmla="*/ 271 w 2896"/>
                  <a:gd name="T85" fmla="*/ 627 h 2896"/>
                  <a:gd name="T86" fmla="*/ 253 w 2896"/>
                  <a:gd name="T87" fmla="*/ 674 h 2896"/>
                  <a:gd name="T88" fmla="*/ 110 w 2896"/>
                  <a:gd name="T89" fmla="*/ 951 h 2896"/>
                  <a:gd name="T90" fmla="*/ 99 w 2896"/>
                  <a:gd name="T91" fmla="*/ 991 h 2896"/>
                  <a:gd name="T92" fmla="*/ 123 w 2896"/>
                  <a:gd name="T93" fmla="*/ 962 h 2896"/>
                  <a:gd name="T94" fmla="*/ 375 w 2896"/>
                  <a:gd name="T95" fmla="*/ 814 h 2896"/>
                  <a:gd name="T96" fmla="*/ 28 w 2896"/>
                  <a:gd name="T97" fmla="*/ 1390 h 2896"/>
                  <a:gd name="T98" fmla="*/ 18 w 2896"/>
                  <a:gd name="T99" fmla="*/ 1431 h 2896"/>
                  <a:gd name="T100" fmla="*/ 124 w 2896"/>
                  <a:gd name="T101" fmla="*/ 1792 h 2896"/>
                  <a:gd name="T102" fmla="*/ 67 w 2896"/>
                  <a:gd name="T103" fmla="*/ 1752 h 2896"/>
                  <a:gd name="T104" fmla="*/ 55 w 2896"/>
                  <a:gd name="T105" fmla="*/ 1800 h 2896"/>
                  <a:gd name="T106" fmla="*/ 221 w 2896"/>
                  <a:gd name="T107" fmla="*/ 2168 h 2896"/>
                  <a:gd name="T108" fmla="*/ 225 w 2896"/>
                  <a:gd name="T109" fmla="*/ 2207 h 2896"/>
                  <a:gd name="T110" fmla="*/ 470 w 2896"/>
                  <a:gd name="T111" fmla="*/ 2481 h 2896"/>
                  <a:gd name="T112" fmla="*/ 479 w 2896"/>
                  <a:gd name="T113" fmla="*/ 2520 h 2896"/>
                  <a:gd name="T114" fmla="*/ 719 w 2896"/>
                  <a:gd name="T115" fmla="*/ 2640 h 2896"/>
                  <a:gd name="T116" fmla="*/ 704 w 2896"/>
                  <a:gd name="T117" fmla="*/ 2646 h 2896"/>
                  <a:gd name="T118" fmla="*/ 696 w 2896"/>
                  <a:gd name="T119" fmla="*/ 2676 h 2896"/>
                  <a:gd name="T120" fmla="*/ 948 w 2896"/>
                  <a:gd name="T121" fmla="*/ 2781 h 2896"/>
                  <a:gd name="T122" fmla="*/ 963 w 2896"/>
                  <a:gd name="T123" fmla="*/ 2808 h 2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96" h="2896">
                    <a:moveTo>
                      <a:pt x="987" y="2795"/>
                    </a:moveTo>
                    <a:cubicBezTo>
                      <a:pt x="1259" y="2860"/>
                      <a:pt x="1259" y="2860"/>
                      <a:pt x="1259" y="2860"/>
                    </a:cubicBezTo>
                    <a:cubicBezTo>
                      <a:pt x="1258" y="2866"/>
                      <a:pt x="1261" y="2872"/>
                      <a:pt x="1268" y="2874"/>
                    </a:cubicBezTo>
                    <a:cubicBezTo>
                      <a:pt x="1275" y="2876"/>
                      <a:pt x="1282" y="2871"/>
                      <a:pt x="1284" y="2865"/>
                    </a:cubicBezTo>
                    <a:cubicBezTo>
                      <a:pt x="1285" y="2860"/>
                      <a:pt x="1283" y="2855"/>
                      <a:pt x="1279" y="2852"/>
                    </a:cubicBezTo>
                    <a:cubicBezTo>
                      <a:pt x="1309" y="2805"/>
                      <a:pt x="1309" y="2805"/>
                      <a:pt x="1309" y="2805"/>
                    </a:cubicBezTo>
                    <a:cubicBezTo>
                      <a:pt x="1434" y="2811"/>
                      <a:pt x="1434" y="2811"/>
                      <a:pt x="1434" y="2811"/>
                    </a:cubicBezTo>
                    <a:cubicBezTo>
                      <a:pt x="1444" y="2853"/>
                      <a:pt x="1444" y="2853"/>
                      <a:pt x="1444" y="2853"/>
                    </a:cubicBezTo>
                    <a:cubicBezTo>
                      <a:pt x="1438" y="2855"/>
                      <a:pt x="1432" y="2861"/>
                      <a:pt x="1430" y="2868"/>
                    </a:cubicBezTo>
                    <a:cubicBezTo>
                      <a:pt x="1427" y="2879"/>
                      <a:pt x="1434" y="2890"/>
                      <a:pt x="1445" y="2893"/>
                    </a:cubicBezTo>
                    <a:cubicBezTo>
                      <a:pt x="1457" y="2896"/>
                      <a:pt x="1468" y="2889"/>
                      <a:pt x="1471" y="2878"/>
                    </a:cubicBezTo>
                    <a:cubicBezTo>
                      <a:pt x="1471" y="2876"/>
                      <a:pt x="1471" y="2874"/>
                      <a:pt x="1472" y="2872"/>
                    </a:cubicBezTo>
                    <a:cubicBezTo>
                      <a:pt x="1782" y="2832"/>
                      <a:pt x="1782" y="2832"/>
                      <a:pt x="1782" y="2832"/>
                    </a:cubicBezTo>
                    <a:cubicBezTo>
                      <a:pt x="1784" y="2839"/>
                      <a:pt x="1790" y="2846"/>
                      <a:pt x="1798" y="2848"/>
                    </a:cubicBezTo>
                    <a:cubicBezTo>
                      <a:pt x="1809" y="2851"/>
                      <a:pt x="1821" y="2844"/>
                      <a:pt x="1824" y="2833"/>
                    </a:cubicBezTo>
                    <a:cubicBezTo>
                      <a:pt x="1825" y="2829"/>
                      <a:pt x="1824" y="2825"/>
                      <a:pt x="1823" y="2822"/>
                    </a:cubicBezTo>
                    <a:cubicBezTo>
                      <a:pt x="2135" y="2699"/>
                      <a:pt x="2135" y="2699"/>
                      <a:pt x="2135" y="2699"/>
                    </a:cubicBezTo>
                    <a:cubicBezTo>
                      <a:pt x="2137" y="2703"/>
                      <a:pt x="2141" y="2706"/>
                      <a:pt x="2146" y="2707"/>
                    </a:cubicBezTo>
                    <a:cubicBezTo>
                      <a:pt x="2154" y="2709"/>
                      <a:pt x="2163" y="2704"/>
                      <a:pt x="2165" y="2695"/>
                    </a:cubicBezTo>
                    <a:cubicBezTo>
                      <a:pt x="2166" y="2690"/>
                      <a:pt x="2165" y="2686"/>
                      <a:pt x="2163" y="2682"/>
                    </a:cubicBezTo>
                    <a:cubicBezTo>
                      <a:pt x="2454" y="2453"/>
                      <a:pt x="2454" y="2453"/>
                      <a:pt x="2454" y="2453"/>
                    </a:cubicBezTo>
                    <a:cubicBezTo>
                      <a:pt x="2457" y="2458"/>
                      <a:pt x="2463" y="2462"/>
                      <a:pt x="2470" y="2464"/>
                    </a:cubicBezTo>
                    <a:cubicBezTo>
                      <a:pt x="2486" y="2468"/>
                      <a:pt x="2504" y="2457"/>
                      <a:pt x="2508" y="2440"/>
                    </a:cubicBezTo>
                    <a:cubicBezTo>
                      <a:pt x="2511" y="2428"/>
                      <a:pt x="2506" y="2415"/>
                      <a:pt x="2497" y="2408"/>
                    </a:cubicBezTo>
                    <a:cubicBezTo>
                      <a:pt x="2695" y="2135"/>
                      <a:pt x="2695" y="2135"/>
                      <a:pt x="2695" y="2135"/>
                    </a:cubicBezTo>
                    <a:cubicBezTo>
                      <a:pt x="2697" y="2136"/>
                      <a:pt x="2699" y="2137"/>
                      <a:pt x="2701" y="2137"/>
                    </a:cubicBezTo>
                    <a:cubicBezTo>
                      <a:pt x="2712" y="2140"/>
                      <a:pt x="2724" y="2133"/>
                      <a:pt x="2727" y="2122"/>
                    </a:cubicBezTo>
                    <a:cubicBezTo>
                      <a:pt x="2730" y="2111"/>
                      <a:pt x="2723" y="2099"/>
                      <a:pt x="2712" y="2097"/>
                    </a:cubicBezTo>
                    <a:cubicBezTo>
                      <a:pt x="2704" y="2095"/>
                      <a:pt x="2697" y="2097"/>
                      <a:pt x="2692" y="2101"/>
                    </a:cubicBezTo>
                    <a:cubicBezTo>
                      <a:pt x="2672" y="2084"/>
                      <a:pt x="2672" y="2084"/>
                      <a:pt x="2672" y="2084"/>
                    </a:cubicBezTo>
                    <a:cubicBezTo>
                      <a:pt x="2674" y="2083"/>
                      <a:pt x="2674" y="2082"/>
                      <a:pt x="2675" y="2081"/>
                    </a:cubicBezTo>
                    <a:cubicBezTo>
                      <a:pt x="2676" y="2076"/>
                      <a:pt x="2674" y="2071"/>
                      <a:pt x="2670" y="2068"/>
                    </a:cubicBezTo>
                    <a:cubicBezTo>
                      <a:pt x="2836" y="1752"/>
                      <a:pt x="2836" y="1752"/>
                      <a:pt x="2836" y="1752"/>
                    </a:cubicBezTo>
                    <a:cubicBezTo>
                      <a:pt x="2837" y="1752"/>
                      <a:pt x="2837" y="1752"/>
                      <a:pt x="2838" y="1752"/>
                    </a:cubicBezTo>
                    <a:cubicBezTo>
                      <a:pt x="2850" y="1755"/>
                      <a:pt x="2861" y="1748"/>
                      <a:pt x="2864" y="1737"/>
                    </a:cubicBezTo>
                    <a:cubicBezTo>
                      <a:pt x="2867" y="1726"/>
                      <a:pt x="2860" y="1714"/>
                      <a:pt x="2849" y="1712"/>
                    </a:cubicBezTo>
                    <a:cubicBezTo>
                      <a:pt x="2848" y="1711"/>
                      <a:pt x="2848" y="1711"/>
                      <a:pt x="2848" y="1711"/>
                    </a:cubicBezTo>
                    <a:cubicBezTo>
                      <a:pt x="2873" y="1503"/>
                      <a:pt x="2873" y="1503"/>
                      <a:pt x="2873" y="1503"/>
                    </a:cubicBezTo>
                    <a:cubicBezTo>
                      <a:pt x="2882" y="1503"/>
                      <a:pt x="2890" y="1497"/>
                      <a:pt x="2893" y="1488"/>
                    </a:cubicBezTo>
                    <a:cubicBezTo>
                      <a:pt x="2896" y="1477"/>
                      <a:pt x="2889" y="1465"/>
                      <a:pt x="2878" y="1462"/>
                    </a:cubicBezTo>
                    <a:cubicBezTo>
                      <a:pt x="2870" y="1460"/>
                      <a:pt x="2862" y="1463"/>
                      <a:pt x="2858" y="1468"/>
                    </a:cubicBezTo>
                    <a:cubicBezTo>
                      <a:pt x="2782" y="1407"/>
                      <a:pt x="2782" y="1407"/>
                      <a:pt x="2782" y="1407"/>
                    </a:cubicBezTo>
                    <a:cubicBezTo>
                      <a:pt x="2783" y="1406"/>
                      <a:pt x="2783" y="1405"/>
                      <a:pt x="2783" y="1404"/>
                    </a:cubicBezTo>
                    <a:cubicBezTo>
                      <a:pt x="2785" y="1397"/>
                      <a:pt x="2782" y="1391"/>
                      <a:pt x="2776" y="1390"/>
                    </a:cubicBezTo>
                    <a:cubicBezTo>
                      <a:pt x="2808" y="1264"/>
                      <a:pt x="2808" y="1264"/>
                      <a:pt x="2808" y="1264"/>
                    </a:cubicBezTo>
                    <a:cubicBezTo>
                      <a:pt x="2811" y="1265"/>
                      <a:pt x="2814" y="1264"/>
                      <a:pt x="2817" y="1263"/>
                    </a:cubicBezTo>
                    <a:cubicBezTo>
                      <a:pt x="2856" y="1337"/>
                      <a:pt x="2856" y="1337"/>
                      <a:pt x="2856" y="1337"/>
                    </a:cubicBezTo>
                    <a:cubicBezTo>
                      <a:pt x="2853" y="1339"/>
                      <a:pt x="2850" y="1342"/>
                      <a:pt x="2849" y="1346"/>
                    </a:cubicBezTo>
                    <a:cubicBezTo>
                      <a:pt x="2847" y="1354"/>
                      <a:pt x="2852" y="1363"/>
                      <a:pt x="2860" y="1365"/>
                    </a:cubicBezTo>
                    <a:cubicBezTo>
                      <a:pt x="2869" y="1367"/>
                      <a:pt x="2878" y="1362"/>
                      <a:pt x="2880" y="1354"/>
                    </a:cubicBezTo>
                    <a:cubicBezTo>
                      <a:pt x="2883" y="1344"/>
                      <a:pt x="2877" y="1337"/>
                      <a:pt x="2868" y="1334"/>
                    </a:cubicBezTo>
                    <a:cubicBezTo>
                      <a:pt x="2867" y="1334"/>
                      <a:pt x="2866" y="1334"/>
                      <a:pt x="2864" y="1333"/>
                    </a:cubicBezTo>
                    <a:cubicBezTo>
                      <a:pt x="2844" y="1170"/>
                      <a:pt x="2844" y="1170"/>
                      <a:pt x="2844" y="1170"/>
                    </a:cubicBezTo>
                    <a:cubicBezTo>
                      <a:pt x="2855" y="1169"/>
                      <a:pt x="2865" y="1160"/>
                      <a:pt x="2868" y="1148"/>
                    </a:cubicBezTo>
                    <a:cubicBezTo>
                      <a:pt x="2872" y="1132"/>
                      <a:pt x="2862" y="1116"/>
                      <a:pt x="2847" y="1112"/>
                    </a:cubicBezTo>
                    <a:cubicBezTo>
                      <a:pt x="2841" y="1111"/>
                      <a:pt x="2835" y="1111"/>
                      <a:pt x="2830" y="1113"/>
                    </a:cubicBezTo>
                    <a:cubicBezTo>
                      <a:pt x="2706" y="780"/>
                      <a:pt x="2706" y="780"/>
                      <a:pt x="2706" y="780"/>
                    </a:cubicBezTo>
                    <a:cubicBezTo>
                      <a:pt x="2710" y="779"/>
                      <a:pt x="2713" y="775"/>
                      <a:pt x="2714" y="771"/>
                    </a:cubicBezTo>
                    <a:cubicBezTo>
                      <a:pt x="2716" y="764"/>
                      <a:pt x="2711" y="756"/>
                      <a:pt x="2703" y="754"/>
                    </a:cubicBezTo>
                    <a:cubicBezTo>
                      <a:pt x="2700" y="753"/>
                      <a:pt x="2696" y="754"/>
                      <a:pt x="2693" y="755"/>
                    </a:cubicBezTo>
                    <a:cubicBezTo>
                      <a:pt x="2504" y="491"/>
                      <a:pt x="2504" y="491"/>
                      <a:pt x="2504" y="491"/>
                    </a:cubicBezTo>
                    <a:cubicBezTo>
                      <a:pt x="2506" y="489"/>
                      <a:pt x="2508" y="486"/>
                      <a:pt x="2509" y="483"/>
                    </a:cubicBezTo>
                    <a:cubicBezTo>
                      <a:pt x="2511" y="474"/>
                      <a:pt x="2506" y="465"/>
                      <a:pt x="2497" y="462"/>
                    </a:cubicBezTo>
                    <a:cubicBezTo>
                      <a:pt x="2492" y="461"/>
                      <a:pt x="2486" y="463"/>
                      <a:pt x="2483" y="466"/>
                    </a:cubicBezTo>
                    <a:cubicBezTo>
                      <a:pt x="2311" y="300"/>
                      <a:pt x="2311" y="300"/>
                      <a:pt x="2311" y="300"/>
                    </a:cubicBezTo>
                    <a:cubicBezTo>
                      <a:pt x="2312" y="298"/>
                      <a:pt x="2314" y="296"/>
                      <a:pt x="2315" y="293"/>
                    </a:cubicBezTo>
                    <a:cubicBezTo>
                      <a:pt x="2318" y="281"/>
                      <a:pt x="2311" y="270"/>
                      <a:pt x="2300" y="267"/>
                    </a:cubicBezTo>
                    <a:cubicBezTo>
                      <a:pt x="2291" y="265"/>
                      <a:pt x="2281" y="269"/>
                      <a:pt x="2277" y="276"/>
                    </a:cubicBezTo>
                    <a:cubicBezTo>
                      <a:pt x="1995" y="132"/>
                      <a:pt x="1995" y="132"/>
                      <a:pt x="1995" y="132"/>
                    </a:cubicBezTo>
                    <a:cubicBezTo>
                      <a:pt x="1996" y="131"/>
                      <a:pt x="1997" y="130"/>
                      <a:pt x="1997" y="129"/>
                    </a:cubicBezTo>
                    <a:cubicBezTo>
                      <a:pt x="2000" y="118"/>
                      <a:pt x="1993" y="107"/>
                      <a:pt x="1982" y="104"/>
                    </a:cubicBezTo>
                    <a:cubicBezTo>
                      <a:pt x="1971" y="101"/>
                      <a:pt x="1960" y="108"/>
                      <a:pt x="1957" y="118"/>
                    </a:cubicBezTo>
                    <a:cubicBezTo>
                      <a:pt x="1549" y="25"/>
                      <a:pt x="1549" y="25"/>
                      <a:pt x="1549" y="25"/>
                    </a:cubicBezTo>
                    <a:cubicBezTo>
                      <a:pt x="1550" y="14"/>
                      <a:pt x="1543" y="5"/>
                      <a:pt x="1533" y="2"/>
                    </a:cubicBezTo>
                    <a:cubicBezTo>
                      <a:pt x="1521" y="0"/>
                      <a:pt x="1510" y="6"/>
                      <a:pt x="1507" y="17"/>
                    </a:cubicBezTo>
                    <a:cubicBezTo>
                      <a:pt x="1507" y="18"/>
                      <a:pt x="1507" y="21"/>
                      <a:pt x="1507" y="23"/>
                    </a:cubicBezTo>
                    <a:cubicBezTo>
                      <a:pt x="1134" y="59"/>
                      <a:pt x="1134" y="59"/>
                      <a:pt x="1134" y="59"/>
                    </a:cubicBezTo>
                    <a:cubicBezTo>
                      <a:pt x="1133" y="51"/>
                      <a:pt x="1127" y="44"/>
                      <a:pt x="1119" y="42"/>
                    </a:cubicBezTo>
                    <a:cubicBezTo>
                      <a:pt x="1108" y="39"/>
                      <a:pt x="1096" y="46"/>
                      <a:pt x="1093" y="57"/>
                    </a:cubicBezTo>
                    <a:cubicBezTo>
                      <a:pt x="1092" y="61"/>
                      <a:pt x="1093" y="64"/>
                      <a:pt x="1094" y="68"/>
                    </a:cubicBezTo>
                    <a:cubicBezTo>
                      <a:pt x="741" y="202"/>
                      <a:pt x="741" y="202"/>
                      <a:pt x="741" y="202"/>
                    </a:cubicBezTo>
                    <a:cubicBezTo>
                      <a:pt x="739" y="196"/>
                      <a:pt x="734" y="192"/>
                      <a:pt x="728" y="190"/>
                    </a:cubicBezTo>
                    <a:cubicBezTo>
                      <a:pt x="717" y="187"/>
                      <a:pt x="705" y="194"/>
                      <a:pt x="703" y="205"/>
                    </a:cubicBezTo>
                    <a:cubicBezTo>
                      <a:pt x="701" y="213"/>
                      <a:pt x="703" y="220"/>
                      <a:pt x="707" y="224"/>
                    </a:cubicBezTo>
                    <a:cubicBezTo>
                      <a:pt x="283" y="633"/>
                      <a:pt x="283" y="633"/>
                      <a:pt x="283" y="633"/>
                    </a:cubicBezTo>
                    <a:cubicBezTo>
                      <a:pt x="279" y="631"/>
                      <a:pt x="275" y="628"/>
                      <a:pt x="271" y="627"/>
                    </a:cubicBezTo>
                    <a:cubicBezTo>
                      <a:pt x="258" y="624"/>
                      <a:pt x="244" y="632"/>
                      <a:pt x="241" y="646"/>
                    </a:cubicBezTo>
                    <a:cubicBezTo>
                      <a:pt x="238" y="657"/>
                      <a:pt x="242" y="668"/>
                      <a:pt x="253" y="674"/>
                    </a:cubicBezTo>
                    <a:cubicBezTo>
                      <a:pt x="113" y="952"/>
                      <a:pt x="113" y="952"/>
                      <a:pt x="113" y="952"/>
                    </a:cubicBezTo>
                    <a:cubicBezTo>
                      <a:pt x="112" y="951"/>
                      <a:pt x="111" y="951"/>
                      <a:pt x="110" y="951"/>
                    </a:cubicBezTo>
                    <a:cubicBezTo>
                      <a:pt x="99" y="948"/>
                      <a:pt x="87" y="955"/>
                      <a:pt x="84" y="966"/>
                    </a:cubicBezTo>
                    <a:cubicBezTo>
                      <a:pt x="82" y="977"/>
                      <a:pt x="88" y="989"/>
                      <a:pt x="99" y="991"/>
                    </a:cubicBezTo>
                    <a:cubicBezTo>
                      <a:pt x="111" y="994"/>
                      <a:pt x="122" y="987"/>
                      <a:pt x="125" y="976"/>
                    </a:cubicBezTo>
                    <a:cubicBezTo>
                      <a:pt x="126" y="971"/>
                      <a:pt x="126" y="966"/>
                      <a:pt x="123" y="962"/>
                    </a:cubicBezTo>
                    <a:cubicBezTo>
                      <a:pt x="366" y="805"/>
                      <a:pt x="366" y="805"/>
                      <a:pt x="366" y="805"/>
                    </a:cubicBezTo>
                    <a:cubicBezTo>
                      <a:pt x="368" y="809"/>
                      <a:pt x="372" y="812"/>
                      <a:pt x="375" y="814"/>
                    </a:cubicBezTo>
                    <a:cubicBezTo>
                      <a:pt x="32" y="1391"/>
                      <a:pt x="32" y="1391"/>
                      <a:pt x="32" y="1391"/>
                    </a:cubicBezTo>
                    <a:cubicBezTo>
                      <a:pt x="31" y="1391"/>
                      <a:pt x="30" y="1391"/>
                      <a:pt x="28" y="1390"/>
                    </a:cubicBezTo>
                    <a:cubicBezTo>
                      <a:pt x="17" y="1387"/>
                      <a:pt x="6" y="1394"/>
                      <a:pt x="3" y="1405"/>
                    </a:cubicBezTo>
                    <a:cubicBezTo>
                      <a:pt x="0" y="1416"/>
                      <a:pt x="7" y="1428"/>
                      <a:pt x="18" y="1431"/>
                    </a:cubicBezTo>
                    <a:cubicBezTo>
                      <a:pt x="21" y="1431"/>
                      <a:pt x="24" y="1431"/>
                      <a:pt x="28" y="1431"/>
                    </a:cubicBezTo>
                    <a:cubicBezTo>
                      <a:pt x="124" y="1792"/>
                      <a:pt x="124" y="1792"/>
                      <a:pt x="124" y="1792"/>
                    </a:cubicBezTo>
                    <a:cubicBezTo>
                      <a:pt x="86" y="1781"/>
                      <a:pt x="86" y="1781"/>
                      <a:pt x="86" y="1781"/>
                    </a:cubicBezTo>
                    <a:cubicBezTo>
                      <a:pt x="89" y="1768"/>
                      <a:pt x="80" y="1755"/>
                      <a:pt x="67" y="1752"/>
                    </a:cubicBezTo>
                    <a:cubicBezTo>
                      <a:pt x="54" y="1748"/>
                      <a:pt x="41" y="1757"/>
                      <a:pt x="38" y="1770"/>
                    </a:cubicBezTo>
                    <a:cubicBezTo>
                      <a:pt x="34" y="1783"/>
                      <a:pt x="41" y="1797"/>
                      <a:pt x="55" y="1800"/>
                    </a:cubicBezTo>
                    <a:cubicBezTo>
                      <a:pt x="60" y="1802"/>
                      <a:pt x="65" y="1801"/>
                      <a:pt x="69" y="1800"/>
                    </a:cubicBezTo>
                    <a:cubicBezTo>
                      <a:pt x="221" y="2168"/>
                      <a:pt x="221" y="2168"/>
                      <a:pt x="221" y="2168"/>
                    </a:cubicBezTo>
                    <a:cubicBezTo>
                      <a:pt x="216" y="2171"/>
                      <a:pt x="211" y="2175"/>
                      <a:pt x="210" y="2181"/>
                    </a:cubicBezTo>
                    <a:cubicBezTo>
                      <a:pt x="207" y="2192"/>
                      <a:pt x="214" y="2204"/>
                      <a:pt x="225" y="2207"/>
                    </a:cubicBezTo>
                    <a:cubicBezTo>
                      <a:pt x="231" y="2208"/>
                      <a:pt x="237" y="2206"/>
                      <a:pt x="242" y="2203"/>
                    </a:cubicBezTo>
                    <a:cubicBezTo>
                      <a:pt x="470" y="2481"/>
                      <a:pt x="470" y="2481"/>
                      <a:pt x="470" y="2481"/>
                    </a:cubicBezTo>
                    <a:cubicBezTo>
                      <a:pt x="466" y="2485"/>
                      <a:pt x="464" y="2488"/>
                      <a:pt x="463" y="2492"/>
                    </a:cubicBezTo>
                    <a:cubicBezTo>
                      <a:pt x="460" y="2505"/>
                      <a:pt x="467" y="2517"/>
                      <a:pt x="479" y="2520"/>
                    </a:cubicBezTo>
                    <a:cubicBezTo>
                      <a:pt x="490" y="2523"/>
                      <a:pt x="499" y="2519"/>
                      <a:pt x="505" y="2512"/>
                    </a:cubicBezTo>
                    <a:cubicBezTo>
                      <a:pt x="719" y="2640"/>
                      <a:pt x="719" y="2640"/>
                      <a:pt x="719" y="2640"/>
                    </a:cubicBezTo>
                    <a:cubicBezTo>
                      <a:pt x="710" y="2649"/>
                      <a:pt x="710" y="2649"/>
                      <a:pt x="710" y="2649"/>
                    </a:cubicBezTo>
                    <a:cubicBezTo>
                      <a:pt x="708" y="2647"/>
                      <a:pt x="706" y="2646"/>
                      <a:pt x="704" y="2646"/>
                    </a:cubicBezTo>
                    <a:cubicBezTo>
                      <a:pt x="695" y="2644"/>
                      <a:pt x="686" y="2648"/>
                      <a:pt x="684" y="2657"/>
                    </a:cubicBezTo>
                    <a:cubicBezTo>
                      <a:pt x="682" y="2665"/>
                      <a:pt x="687" y="2674"/>
                      <a:pt x="696" y="2676"/>
                    </a:cubicBezTo>
                    <a:cubicBezTo>
                      <a:pt x="703" y="2678"/>
                      <a:pt x="710" y="2674"/>
                      <a:pt x="714" y="2669"/>
                    </a:cubicBezTo>
                    <a:cubicBezTo>
                      <a:pt x="948" y="2781"/>
                      <a:pt x="948" y="2781"/>
                      <a:pt x="948" y="2781"/>
                    </a:cubicBezTo>
                    <a:cubicBezTo>
                      <a:pt x="948" y="2782"/>
                      <a:pt x="948" y="2782"/>
                      <a:pt x="948" y="2783"/>
                    </a:cubicBezTo>
                    <a:cubicBezTo>
                      <a:pt x="945" y="2794"/>
                      <a:pt x="952" y="2805"/>
                      <a:pt x="963" y="2808"/>
                    </a:cubicBezTo>
                    <a:cubicBezTo>
                      <a:pt x="973" y="2811"/>
                      <a:pt x="984" y="2805"/>
                      <a:pt x="987" y="2795"/>
                    </a:cubicBezTo>
                    <a:close/>
                  </a:path>
                </a:pathLst>
              </a:custGeom>
              <a:solidFill>
                <a:schemeClr val="tx1">
                  <a:lumMod val="25000"/>
                  <a:lumOff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26" name="Freeform 7"/>
              <p:cNvSpPr>
                <a:spLocks/>
              </p:cNvSpPr>
              <p:nvPr/>
            </p:nvSpPr>
            <p:spPr bwMode="auto">
              <a:xfrm>
                <a:off x="884238" y="5948362"/>
                <a:ext cx="866775" cy="622300"/>
              </a:xfrm>
              <a:custGeom>
                <a:avLst/>
                <a:gdLst>
                  <a:gd name="T0" fmla="*/ 228 w 231"/>
                  <a:gd name="T1" fmla="*/ 165 h 166"/>
                  <a:gd name="T2" fmla="*/ 228 w 231"/>
                  <a:gd name="T3" fmla="*/ 166 h 166"/>
                  <a:gd name="T4" fmla="*/ 45 w 231"/>
                  <a:gd name="T5" fmla="*/ 149 h 166"/>
                  <a:gd name="T6" fmla="*/ 27 w 231"/>
                  <a:gd name="T7" fmla="*/ 126 h 166"/>
                  <a:gd name="T8" fmla="*/ 20 w 231"/>
                  <a:gd name="T9" fmla="*/ 125 h 166"/>
                  <a:gd name="T10" fmla="*/ 0 w 231"/>
                  <a:gd name="T11" fmla="*/ 0 h 166"/>
                  <a:gd name="T12" fmla="*/ 231 w 231"/>
                  <a:gd name="T13" fmla="*/ 159 h 166"/>
                  <a:gd name="T14" fmla="*/ 228 w 231"/>
                  <a:gd name="T15" fmla="*/ 165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1" h="166">
                    <a:moveTo>
                      <a:pt x="228" y="165"/>
                    </a:moveTo>
                    <a:cubicBezTo>
                      <a:pt x="228" y="166"/>
                      <a:pt x="228" y="166"/>
                      <a:pt x="228" y="166"/>
                    </a:cubicBezTo>
                    <a:cubicBezTo>
                      <a:pt x="45" y="149"/>
                      <a:pt x="45" y="149"/>
                      <a:pt x="45" y="149"/>
                    </a:cubicBezTo>
                    <a:cubicBezTo>
                      <a:pt x="45" y="138"/>
                      <a:pt x="38" y="129"/>
                      <a:pt x="27" y="126"/>
                    </a:cubicBezTo>
                    <a:cubicBezTo>
                      <a:pt x="25" y="125"/>
                      <a:pt x="22" y="124"/>
                      <a:pt x="20" y="125"/>
                    </a:cubicBezTo>
                    <a:cubicBezTo>
                      <a:pt x="0" y="0"/>
                      <a:pt x="0" y="0"/>
                      <a:pt x="0" y="0"/>
                    </a:cubicBezTo>
                    <a:cubicBezTo>
                      <a:pt x="231" y="159"/>
                      <a:pt x="231" y="159"/>
                      <a:pt x="231" y="159"/>
                    </a:cubicBezTo>
                    <a:cubicBezTo>
                      <a:pt x="229" y="161"/>
                      <a:pt x="229" y="163"/>
                      <a:pt x="228" y="16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27" name="Freeform 8"/>
              <p:cNvSpPr>
                <a:spLocks/>
              </p:cNvSpPr>
              <p:nvPr/>
            </p:nvSpPr>
            <p:spPr bwMode="auto">
              <a:xfrm>
                <a:off x="-712788" y="2427287"/>
                <a:ext cx="1046163" cy="1217613"/>
              </a:xfrm>
              <a:custGeom>
                <a:avLst/>
                <a:gdLst>
                  <a:gd name="T0" fmla="*/ 5 w 279"/>
                  <a:gd name="T1" fmla="*/ 4 h 325"/>
                  <a:gd name="T2" fmla="*/ 6 w 279"/>
                  <a:gd name="T3" fmla="*/ 0 h 325"/>
                  <a:gd name="T4" fmla="*/ 269 w 279"/>
                  <a:gd name="T5" fmla="*/ 2 h 325"/>
                  <a:gd name="T6" fmla="*/ 277 w 279"/>
                  <a:gd name="T7" fmla="*/ 12 h 325"/>
                  <a:gd name="T8" fmla="*/ 279 w 279"/>
                  <a:gd name="T9" fmla="*/ 13 h 325"/>
                  <a:gd name="T10" fmla="*/ 243 w 279"/>
                  <a:gd name="T11" fmla="*/ 325 h 325"/>
                  <a:gd name="T12" fmla="*/ 0 w 279"/>
                  <a:gd name="T13" fmla="*/ 14 h 325"/>
                  <a:gd name="T14" fmla="*/ 5 w 279"/>
                  <a:gd name="T15" fmla="*/ 4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325">
                    <a:moveTo>
                      <a:pt x="5" y="4"/>
                    </a:moveTo>
                    <a:cubicBezTo>
                      <a:pt x="6" y="3"/>
                      <a:pt x="6" y="2"/>
                      <a:pt x="6" y="0"/>
                    </a:cubicBezTo>
                    <a:cubicBezTo>
                      <a:pt x="269" y="2"/>
                      <a:pt x="269" y="2"/>
                      <a:pt x="269" y="2"/>
                    </a:cubicBezTo>
                    <a:cubicBezTo>
                      <a:pt x="269" y="7"/>
                      <a:pt x="272" y="11"/>
                      <a:pt x="277" y="12"/>
                    </a:cubicBezTo>
                    <a:cubicBezTo>
                      <a:pt x="278" y="12"/>
                      <a:pt x="279" y="13"/>
                      <a:pt x="279" y="13"/>
                    </a:cubicBezTo>
                    <a:cubicBezTo>
                      <a:pt x="243" y="325"/>
                      <a:pt x="243" y="325"/>
                      <a:pt x="243" y="325"/>
                    </a:cubicBezTo>
                    <a:cubicBezTo>
                      <a:pt x="0" y="14"/>
                      <a:pt x="0" y="14"/>
                      <a:pt x="0" y="14"/>
                    </a:cubicBezTo>
                    <a:cubicBezTo>
                      <a:pt x="3" y="11"/>
                      <a:pt x="4" y="9"/>
                      <a:pt x="5"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28" name="Freeform 9"/>
              <p:cNvSpPr>
                <a:spLocks/>
              </p:cNvSpPr>
              <p:nvPr/>
            </p:nvSpPr>
            <p:spPr bwMode="auto">
              <a:xfrm>
                <a:off x="358775" y="192087"/>
                <a:ext cx="874713" cy="2230438"/>
              </a:xfrm>
              <a:custGeom>
                <a:avLst/>
                <a:gdLst>
                  <a:gd name="T0" fmla="*/ 68 w 233"/>
                  <a:gd name="T1" fmla="*/ 5 h 595"/>
                  <a:gd name="T2" fmla="*/ 87 w 233"/>
                  <a:gd name="T3" fmla="*/ 0 h 595"/>
                  <a:gd name="T4" fmla="*/ 229 w 233"/>
                  <a:gd name="T5" fmla="*/ 237 h 595"/>
                  <a:gd name="T6" fmla="*/ 225 w 233"/>
                  <a:gd name="T7" fmla="*/ 243 h 595"/>
                  <a:gd name="T8" fmla="*/ 233 w 233"/>
                  <a:gd name="T9" fmla="*/ 258 h 595"/>
                  <a:gd name="T10" fmla="*/ 162 w 233"/>
                  <a:gd name="T11" fmla="*/ 584 h 595"/>
                  <a:gd name="T12" fmla="*/ 149 w 233"/>
                  <a:gd name="T13" fmla="*/ 593 h 595"/>
                  <a:gd name="T14" fmla="*/ 148 w 233"/>
                  <a:gd name="T15" fmla="*/ 595 h 595"/>
                  <a:gd name="T16" fmla="*/ 7 w 233"/>
                  <a:gd name="T17" fmla="*/ 595 h 595"/>
                  <a:gd name="T18" fmla="*/ 0 w 233"/>
                  <a:gd name="T19" fmla="*/ 585 h 595"/>
                  <a:gd name="T20" fmla="*/ 68 w 233"/>
                  <a:gd name="T21" fmla="*/ 5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595">
                    <a:moveTo>
                      <a:pt x="68" y="5"/>
                    </a:moveTo>
                    <a:cubicBezTo>
                      <a:pt x="75" y="5"/>
                      <a:pt x="82" y="3"/>
                      <a:pt x="87" y="0"/>
                    </a:cubicBezTo>
                    <a:cubicBezTo>
                      <a:pt x="229" y="237"/>
                      <a:pt x="229" y="237"/>
                      <a:pt x="229" y="237"/>
                    </a:cubicBezTo>
                    <a:cubicBezTo>
                      <a:pt x="227" y="239"/>
                      <a:pt x="226" y="240"/>
                      <a:pt x="225" y="243"/>
                    </a:cubicBezTo>
                    <a:cubicBezTo>
                      <a:pt x="223" y="249"/>
                      <a:pt x="227" y="256"/>
                      <a:pt x="233" y="258"/>
                    </a:cubicBezTo>
                    <a:cubicBezTo>
                      <a:pt x="162" y="584"/>
                      <a:pt x="162" y="584"/>
                      <a:pt x="162" y="584"/>
                    </a:cubicBezTo>
                    <a:cubicBezTo>
                      <a:pt x="156" y="583"/>
                      <a:pt x="151" y="587"/>
                      <a:pt x="149" y="593"/>
                    </a:cubicBezTo>
                    <a:cubicBezTo>
                      <a:pt x="149" y="594"/>
                      <a:pt x="149" y="594"/>
                      <a:pt x="148" y="595"/>
                    </a:cubicBezTo>
                    <a:cubicBezTo>
                      <a:pt x="7" y="595"/>
                      <a:pt x="7" y="595"/>
                      <a:pt x="7" y="595"/>
                    </a:cubicBezTo>
                    <a:cubicBezTo>
                      <a:pt x="5" y="591"/>
                      <a:pt x="3" y="587"/>
                      <a:pt x="0" y="585"/>
                    </a:cubicBezTo>
                    <a:lnTo>
                      <a:pt x="68" y="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29" name="Freeform 10"/>
              <p:cNvSpPr>
                <a:spLocks/>
              </p:cNvSpPr>
              <p:nvPr/>
            </p:nvSpPr>
            <p:spPr bwMode="auto">
              <a:xfrm>
                <a:off x="231775" y="-812800"/>
                <a:ext cx="884238" cy="581025"/>
              </a:xfrm>
              <a:custGeom>
                <a:avLst/>
                <a:gdLst>
                  <a:gd name="T0" fmla="*/ 0 w 236"/>
                  <a:gd name="T1" fmla="*/ 112 h 155"/>
                  <a:gd name="T2" fmla="*/ 0 w 236"/>
                  <a:gd name="T3" fmla="*/ 98 h 155"/>
                  <a:gd name="T4" fmla="*/ 232 w 236"/>
                  <a:gd name="T5" fmla="*/ 0 h 155"/>
                  <a:gd name="T6" fmla="*/ 236 w 236"/>
                  <a:gd name="T7" fmla="*/ 4 h 155"/>
                  <a:gd name="T8" fmla="*/ 153 w 236"/>
                  <a:gd name="T9" fmla="*/ 149 h 155"/>
                  <a:gd name="T10" fmla="*/ 150 w 236"/>
                  <a:gd name="T11" fmla="*/ 148 h 155"/>
                  <a:gd name="T12" fmla="*/ 137 w 236"/>
                  <a:gd name="T13" fmla="*/ 155 h 155"/>
                  <a:gd name="T14" fmla="*/ 0 w 236"/>
                  <a:gd name="T15" fmla="*/ 112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155">
                    <a:moveTo>
                      <a:pt x="0" y="112"/>
                    </a:moveTo>
                    <a:cubicBezTo>
                      <a:pt x="2" y="107"/>
                      <a:pt x="1" y="101"/>
                      <a:pt x="0" y="98"/>
                    </a:cubicBezTo>
                    <a:cubicBezTo>
                      <a:pt x="232" y="0"/>
                      <a:pt x="232" y="0"/>
                      <a:pt x="232" y="0"/>
                    </a:cubicBezTo>
                    <a:cubicBezTo>
                      <a:pt x="234" y="1"/>
                      <a:pt x="235" y="3"/>
                      <a:pt x="236" y="4"/>
                    </a:cubicBezTo>
                    <a:cubicBezTo>
                      <a:pt x="153" y="149"/>
                      <a:pt x="153" y="149"/>
                      <a:pt x="153" y="149"/>
                    </a:cubicBezTo>
                    <a:cubicBezTo>
                      <a:pt x="152" y="149"/>
                      <a:pt x="151" y="148"/>
                      <a:pt x="150" y="148"/>
                    </a:cubicBezTo>
                    <a:cubicBezTo>
                      <a:pt x="144" y="146"/>
                      <a:pt x="138" y="149"/>
                      <a:pt x="137" y="155"/>
                    </a:cubicBezTo>
                    <a:lnTo>
                      <a:pt x="0" y="1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30" name="Freeform 11"/>
              <p:cNvSpPr>
                <a:spLocks/>
              </p:cNvSpPr>
              <p:nvPr/>
            </p:nvSpPr>
            <p:spPr bwMode="auto">
              <a:xfrm>
                <a:off x="1751013" y="-2057400"/>
                <a:ext cx="895350" cy="917575"/>
              </a:xfrm>
              <a:custGeom>
                <a:avLst/>
                <a:gdLst>
                  <a:gd name="T0" fmla="*/ 48 w 239"/>
                  <a:gd name="T1" fmla="*/ 1 h 245"/>
                  <a:gd name="T2" fmla="*/ 48 w 239"/>
                  <a:gd name="T3" fmla="*/ 0 h 245"/>
                  <a:gd name="T4" fmla="*/ 239 w 239"/>
                  <a:gd name="T5" fmla="*/ 14 h 245"/>
                  <a:gd name="T6" fmla="*/ 239 w 239"/>
                  <a:gd name="T7" fmla="*/ 15 h 245"/>
                  <a:gd name="T8" fmla="*/ 239 w 239"/>
                  <a:gd name="T9" fmla="*/ 21 h 245"/>
                  <a:gd name="T10" fmla="*/ 9 w 239"/>
                  <a:gd name="T11" fmla="*/ 245 h 245"/>
                  <a:gd name="T12" fmla="*/ 1 w 239"/>
                  <a:gd name="T13" fmla="*/ 241 h 245"/>
                  <a:gd name="T14" fmla="*/ 0 w 239"/>
                  <a:gd name="T15" fmla="*/ 241 h 245"/>
                  <a:gd name="T16" fmla="*/ 27 w 239"/>
                  <a:gd name="T17" fmla="*/ 17 h 245"/>
                  <a:gd name="T18" fmla="*/ 48 w 239"/>
                  <a:gd name="T19" fmla="*/ 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245">
                    <a:moveTo>
                      <a:pt x="48" y="1"/>
                    </a:moveTo>
                    <a:cubicBezTo>
                      <a:pt x="48" y="0"/>
                      <a:pt x="48" y="0"/>
                      <a:pt x="48" y="0"/>
                    </a:cubicBezTo>
                    <a:cubicBezTo>
                      <a:pt x="239" y="14"/>
                      <a:pt x="239" y="14"/>
                      <a:pt x="239" y="14"/>
                    </a:cubicBezTo>
                    <a:cubicBezTo>
                      <a:pt x="239" y="15"/>
                      <a:pt x="239" y="15"/>
                      <a:pt x="239" y="15"/>
                    </a:cubicBezTo>
                    <a:cubicBezTo>
                      <a:pt x="238" y="17"/>
                      <a:pt x="238" y="19"/>
                      <a:pt x="239" y="21"/>
                    </a:cubicBezTo>
                    <a:cubicBezTo>
                      <a:pt x="9" y="245"/>
                      <a:pt x="9" y="245"/>
                      <a:pt x="9" y="245"/>
                    </a:cubicBezTo>
                    <a:cubicBezTo>
                      <a:pt x="7" y="244"/>
                      <a:pt x="4" y="242"/>
                      <a:pt x="1" y="241"/>
                    </a:cubicBezTo>
                    <a:cubicBezTo>
                      <a:pt x="0" y="241"/>
                      <a:pt x="0" y="241"/>
                      <a:pt x="0" y="241"/>
                    </a:cubicBezTo>
                    <a:cubicBezTo>
                      <a:pt x="27" y="17"/>
                      <a:pt x="27" y="17"/>
                      <a:pt x="27" y="17"/>
                    </a:cubicBezTo>
                    <a:cubicBezTo>
                      <a:pt x="36" y="17"/>
                      <a:pt x="46" y="11"/>
                      <a:pt x="48"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31" name="Freeform 12"/>
              <p:cNvSpPr>
                <a:spLocks/>
              </p:cNvSpPr>
              <p:nvPr/>
            </p:nvSpPr>
            <p:spPr bwMode="auto">
              <a:xfrm>
                <a:off x="2855913" y="-2571750"/>
                <a:ext cx="439738" cy="420688"/>
              </a:xfrm>
              <a:custGeom>
                <a:avLst/>
                <a:gdLst>
                  <a:gd name="T0" fmla="*/ 117 w 117"/>
                  <a:gd name="T1" fmla="*/ 4 h 112"/>
                  <a:gd name="T2" fmla="*/ 100 w 117"/>
                  <a:gd name="T3" fmla="*/ 95 h 112"/>
                  <a:gd name="T4" fmla="*/ 88 w 117"/>
                  <a:gd name="T5" fmla="*/ 104 h 112"/>
                  <a:gd name="T6" fmla="*/ 87 w 117"/>
                  <a:gd name="T7" fmla="*/ 107 h 112"/>
                  <a:gd name="T8" fmla="*/ 1 w 117"/>
                  <a:gd name="T9" fmla="*/ 112 h 112"/>
                  <a:gd name="T10" fmla="*/ 0 w 117"/>
                  <a:gd name="T11" fmla="*/ 109 h 112"/>
                  <a:gd name="T12" fmla="*/ 110 w 117"/>
                  <a:gd name="T13" fmla="*/ 0 h 112"/>
                  <a:gd name="T14" fmla="*/ 117 w 117"/>
                  <a:gd name="T15" fmla="*/ 4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12">
                    <a:moveTo>
                      <a:pt x="117" y="4"/>
                    </a:moveTo>
                    <a:cubicBezTo>
                      <a:pt x="100" y="95"/>
                      <a:pt x="100" y="95"/>
                      <a:pt x="100" y="95"/>
                    </a:cubicBezTo>
                    <a:cubicBezTo>
                      <a:pt x="94" y="95"/>
                      <a:pt x="89" y="98"/>
                      <a:pt x="88" y="104"/>
                    </a:cubicBezTo>
                    <a:cubicBezTo>
                      <a:pt x="87" y="105"/>
                      <a:pt x="87" y="106"/>
                      <a:pt x="87" y="107"/>
                    </a:cubicBezTo>
                    <a:cubicBezTo>
                      <a:pt x="1" y="112"/>
                      <a:pt x="1" y="112"/>
                      <a:pt x="1" y="112"/>
                    </a:cubicBezTo>
                    <a:cubicBezTo>
                      <a:pt x="1" y="111"/>
                      <a:pt x="1" y="110"/>
                      <a:pt x="0" y="109"/>
                    </a:cubicBezTo>
                    <a:cubicBezTo>
                      <a:pt x="110" y="0"/>
                      <a:pt x="110" y="0"/>
                      <a:pt x="110" y="0"/>
                    </a:cubicBezTo>
                    <a:cubicBezTo>
                      <a:pt x="113" y="2"/>
                      <a:pt x="114" y="4"/>
                      <a:pt x="1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32" name="Freeform 13"/>
              <p:cNvSpPr>
                <a:spLocks/>
              </p:cNvSpPr>
              <p:nvPr/>
            </p:nvSpPr>
            <p:spPr bwMode="auto">
              <a:xfrm>
                <a:off x="4937125" y="-2755900"/>
                <a:ext cx="1541463" cy="417513"/>
              </a:xfrm>
              <a:custGeom>
                <a:avLst/>
                <a:gdLst>
                  <a:gd name="T0" fmla="*/ 3 w 411"/>
                  <a:gd name="T1" fmla="*/ 0 h 111"/>
                  <a:gd name="T2" fmla="*/ 411 w 411"/>
                  <a:gd name="T3" fmla="*/ 92 h 111"/>
                  <a:gd name="T4" fmla="*/ 410 w 411"/>
                  <a:gd name="T5" fmla="*/ 95 h 111"/>
                  <a:gd name="T6" fmla="*/ 175 w 411"/>
                  <a:gd name="T7" fmla="*/ 111 h 111"/>
                  <a:gd name="T8" fmla="*/ 166 w 411"/>
                  <a:gd name="T9" fmla="*/ 104 h 111"/>
                  <a:gd name="T10" fmla="*/ 156 w 411"/>
                  <a:gd name="T11" fmla="*/ 108 h 111"/>
                  <a:gd name="T12" fmla="*/ 0 w 411"/>
                  <a:gd name="T13" fmla="*/ 4 h 111"/>
                  <a:gd name="T14" fmla="*/ 3 w 411"/>
                  <a:gd name="T15" fmla="*/ 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1" h="111">
                    <a:moveTo>
                      <a:pt x="3" y="0"/>
                    </a:moveTo>
                    <a:cubicBezTo>
                      <a:pt x="411" y="92"/>
                      <a:pt x="411" y="92"/>
                      <a:pt x="411" y="92"/>
                    </a:cubicBezTo>
                    <a:cubicBezTo>
                      <a:pt x="411" y="93"/>
                      <a:pt x="410" y="94"/>
                      <a:pt x="410" y="95"/>
                    </a:cubicBezTo>
                    <a:cubicBezTo>
                      <a:pt x="175" y="111"/>
                      <a:pt x="175" y="111"/>
                      <a:pt x="175" y="111"/>
                    </a:cubicBezTo>
                    <a:cubicBezTo>
                      <a:pt x="173" y="108"/>
                      <a:pt x="171" y="105"/>
                      <a:pt x="166" y="104"/>
                    </a:cubicBezTo>
                    <a:cubicBezTo>
                      <a:pt x="162" y="103"/>
                      <a:pt x="159" y="106"/>
                      <a:pt x="156" y="108"/>
                    </a:cubicBezTo>
                    <a:cubicBezTo>
                      <a:pt x="0" y="4"/>
                      <a:pt x="0" y="4"/>
                      <a:pt x="0" y="4"/>
                    </a:cubicBezTo>
                    <a:cubicBezTo>
                      <a:pt x="2" y="2"/>
                      <a:pt x="2" y="1"/>
                      <a:pt x="3"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33" name="Freeform 14"/>
              <p:cNvSpPr>
                <a:spLocks/>
              </p:cNvSpPr>
              <p:nvPr/>
            </p:nvSpPr>
            <p:spPr bwMode="auto">
              <a:xfrm>
                <a:off x="8080375" y="-1203325"/>
                <a:ext cx="371475" cy="398463"/>
              </a:xfrm>
              <a:custGeom>
                <a:avLst/>
                <a:gdLst>
                  <a:gd name="T0" fmla="*/ 95 w 99"/>
                  <a:gd name="T1" fmla="*/ 32 h 106"/>
                  <a:gd name="T2" fmla="*/ 99 w 99"/>
                  <a:gd name="T3" fmla="*/ 48 h 106"/>
                  <a:gd name="T4" fmla="*/ 54 w 99"/>
                  <a:gd name="T5" fmla="*/ 106 h 106"/>
                  <a:gd name="T6" fmla="*/ 0 w 99"/>
                  <a:gd name="T7" fmla="*/ 4 h 106"/>
                  <a:gd name="T8" fmla="*/ 3 w 99"/>
                  <a:gd name="T9" fmla="*/ 0 h 106"/>
                  <a:gd name="T10" fmla="*/ 95 w 99"/>
                  <a:gd name="T11" fmla="*/ 32 h 106"/>
                </a:gdLst>
                <a:ahLst/>
                <a:cxnLst>
                  <a:cxn ang="0">
                    <a:pos x="T0" y="T1"/>
                  </a:cxn>
                  <a:cxn ang="0">
                    <a:pos x="T2" y="T3"/>
                  </a:cxn>
                  <a:cxn ang="0">
                    <a:pos x="T4" y="T5"/>
                  </a:cxn>
                  <a:cxn ang="0">
                    <a:pos x="T6" y="T7"/>
                  </a:cxn>
                  <a:cxn ang="0">
                    <a:pos x="T8" y="T9"/>
                  </a:cxn>
                  <a:cxn ang="0">
                    <a:pos x="T10" y="T11"/>
                  </a:cxn>
                </a:cxnLst>
                <a:rect l="0" t="0" r="r" b="b"/>
                <a:pathLst>
                  <a:path w="99" h="106">
                    <a:moveTo>
                      <a:pt x="95" y="32"/>
                    </a:moveTo>
                    <a:cubicBezTo>
                      <a:pt x="93" y="38"/>
                      <a:pt x="95" y="44"/>
                      <a:pt x="99" y="48"/>
                    </a:cubicBezTo>
                    <a:cubicBezTo>
                      <a:pt x="54" y="106"/>
                      <a:pt x="54" y="106"/>
                      <a:pt x="54" y="106"/>
                    </a:cubicBezTo>
                    <a:cubicBezTo>
                      <a:pt x="0" y="4"/>
                      <a:pt x="0" y="4"/>
                      <a:pt x="0" y="4"/>
                    </a:cubicBezTo>
                    <a:cubicBezTo>
                      <a:pt x="1" y="4"/>
                      <a:pt x="2" y="2"/>
                      <a:pt x="3" y="0"/>
                    </a:cubicBezTo>
                    <a:lnTo>
                      <a:pt x="95" y="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34" name="Freeform 15"/>
              <p:cNvSpPr>
                <a:spLocks/>
              </p:cNvSpPr>
              <p:nvPr/>
            </p:nvSpPr>
            <p:spPr bwMode="auto">
              <a:xfrm>
                <a:off x="8421688" y="-554038"/>
                <a:ext cx="806450" cy="836613"/>
              </a:xfrm>
              <a:custGeom>
                <a:avLst/>
                <a:gdLst>
                  <a:gd name="T0" fmla="*/ 212 w 215"/>
                  <a:gd name="T1" fmla="*/ 148 h 223"/>
                  <a:gd name="T2" fmla="*/ 215 w 215"/>
                  <a:gd name="T3" fmla="*/ 160 h 223"/>
                  <a:gd name="T4" fmla="*/ 143 w 215"/>
                  <a:gd name="T5" fmla="*/ 223 h 223"/>
                  <a:gd name="T6" fmla="*/ 65 w 215"/>
                  <a:gd name="T7" fmla="*/ 119 h 223"/>
                  <a:gd name="T8" fmla="*/ 67 w 215"/>
                  <a:gd name="T9" fmla="*/ 114 h 223"/>
                  <a:gd name="T10" fmla="*/ 59 w 215"/>
                  <a:gd name="T11" fmla="*/ 99 h 223"/>
                  <a:gd name="T12" fmla="*/ 53 w 215"/>
                  <a:gd name="T13" fmla="*/ 100 h 223"/>
                  <a:gd name="T14" fmla="*/ 0 w 215"/>
                  <a:gd name="T15" fmla="*/ 1 h 223"/>
                  <a:gd name="T16" fmla="*/ 1 w 215"/>
                  <a:gd name="T17" fmla="*/ 0 h 223"/>
                  <a:gd name="T18" fmla="*/ 213 w 215"/>
                  <a:gd name="T19" fmla="*/ 145 h 223"/>
                  <a:gd name="T20" fmla="*/ 212 w 215"/>
                  <a:gd name="T21" fmla="*/ 148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223">
                    <a:moveTo>
                      <a:pt x="212" y="148"/>
                    </a:moveTo>
                    <a:cubicBezTo>
                      <a:pt x="211" y="152"/>
                      <a:pt x="212" y="157"/>
                      <a:pt x="215" y="160"/>
                    </a:cubicBezTo>
                    <a:cubicBezTo>
                      <a:pt x="143" y="223"/>
                      <a:pt x="143" y="223"/>
                      <a:pt x="143" y="223"/>
                    </a:cubicBezTo>
                    <a:cubicBezTo>
                      <a:pt x="65" y="119"/>
                      <a:pt x="65" y="119"/>
                      <a:pt x="65" y="119"/>
                    </a:cubicBezTo>
                    <a:cubicBezTo>
                      <a:pt x="66" y="117"/>
                      <a:pt x="67" y="115"/>
                      <a:pt x="67" y="114"/>
                    </a:cubicBezTo>
                    <a:cubicBezTo>
                      <a:pt x="69" y="107"/>
                      <a:pt x="65" y="101"/>
                      <a:pt x="59" y="99"/>
                    </a:cubicBezTo>
                    <a:cubicBezTo>
                      <a:pt x="57" y="99"/>
                      <a:pt x="54" y="99"/>
                      <a:pt x="53" y="100"/>
                    </a:cubicBezTo>
                    <a:cubicBezTo>
                      <a:pt x="0" y="1"/>
                      <a:pt x="0" y="1"/>
                      <a:pt x="0" y="1"/>
                    </a:cubicBezTo>
                    <a:cubicBezTo>
                      <a:pt x="0" y="1"/>
                      <a:pt x="0" y="0"/>
                      <a:pt x="1" y="0"/>
                    </a:cubicBezTo>
                    <a:cubicBezTo>
                      <a:pt x="213" y="145"/>
                      <a:pt x="213" y="145"/>
                      <a:pt x="213" y="145"/>
                    </a:cubicBezTo>
                    <a:cubicBezTo>
                      <a:pt x="213" y="146"/>
                      <a:pt x="213" y="147"/>
                      <a:pt x="212" y="14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35" name="Freeform 16"/>
              <p:cNvSpPr>
                <a:spLocks/>
              </p:cNvSpPr>
              <p:nvPr/>
            </p:nvSpPr>
            <p:spPr bwMode="auto">
              <a:xfrm>
                <a:off x="9621838" y="1508125"/>
                <a:ext cx="134938" cy="280988"/>
              </a:xfrm>
              <a:custGeom>
                <a:avLst/>
                <a:gdLst>
                  <a:gd name="T0" fmla="*/ 17 w 36"/>
                  <a:gd name="T1" fmla="*/ 75 h 75"/>
                  <a:gd name="T2" fmla="*/ 14 w 36"/>
                  <a:gd name="T3" fmla="*/ 75 h 75"/>
                  <a:gd name="T4" fmla="*/ 0 w 36"/>
                  <a:gd name="T5" fmla="*/ 49 h 75"/>
                  <a:gd name="T6" fmla="*/ 4 w 36"/>
                  <a:gd name="T7" fmla="*/ 44 h 75"/>
                  <a:gd name="T8" fmla="*/ 2 w 36"/>
                  <a:gd name="T9" fmla="*/ 35 h 75"/>
                  <a:gd name="T10" fmla="*/ 28 w 36"/>
                  <a:gd name="T11" fmla="*/ 0 h 75"/>
                  <a:gd name="T12" fmla="*/ 36 w 36"/>
                  <a:gd name="T13" fmla="*/ 4 h 75"/>
                  <a:gd name="T14" fmla="*/ 17 w 36"/>
                  <a:gd name="T15" fmla="*/ 75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75">
                    <a:moveTo>
                      <a:pt x="17" y="75"/>
                    </a:moveTo>
                    <a:cubicBezTo>
                      <a:pt x="16" y="74"/>
                      <a:pt x="15" y="74"/>
                      <a:pt x="14" y="75"/>
                    </a:cubicBezTo>
                    <a:cubicBezTo>
                      <a:pt x="0" y="49"/>
                      <a:pt x="0" y="49"/>
                      <a:pt x="0" y="49"/>
                    </a:cubicBezTo>
                    <a:cubicBezTo>
                      <a:pt x="2" y="48"/>
                      <a:pt x="3" y="46"/>
                      <a:pt x="4" y="44"/>
                    </a:cubicBezTo>
                    <a:cubicBezTo>
                      <a:pt x="5" y="41"/>
                      <a:pt x="3" y="38"/>
                      <a:pt x="2" y="35"/>
                    </a:cubicBezTo>
                    <a:cubicBezTo>
                      <a:pt x="28" y="0"/>
                      <a:pt x="28" y="0"/>
                      <a:pt x="28" y="0"/>
                    </a:cubicBezTo>
                    <a:cubicBezTo>
                      <a:pt x="30" y="1"/>
                      <a:pt x="33" y="2"/>
                      <a:pt x="36" y="4"/>
                    </a:cubicBezTo>
                    <a:lnTo>
                      <a:pt x="17" y="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36" name="Freeform 17"/>
              <p:cNvSpPr>
                <a:spLocks/>
              </p:cNvSpPr>
              <p:nvPr/>
            </p:nvSpPr>
            <p:spPr bwMode="auto">
              <a:xfrm>
                <a:off x="7964488" y="2174875"/>
                <a:ext cx="1550988" cy="1744663"/>
              </a:xfrm>
              <a:custGeom>
                <a:avLst/>
                <a:gdLst>
                  <a:gd name="T0" fmla="*/ 408 w 414"/>
                  <a:gd name="T1" fmla="*/ 54 h 465"/>
                  <a:gd name="T2" fmla="*/ 414 w 414"/>
                  <a:gd name="T3" fmla="*/ 67 h 465"/>
                  <a:gd name="T4" fmla="*/ 327 w 414"/>
                  <a:gd name="T5" fmla="*/ 403 h 465"/>
                  <a:gd name="T6" fmla="*/ 315 w 414"/>
                  <a:gd name="T7" fmla="*/ 412 h 465"/>
                  <a:gd name="T8" fmla="*/ 315 w 414"/>
                  <a:gd name="T9" fmla="*/ 415 h 465"/>
                  <a:gd name="T10" fmla="*/ 13 w 414"/>
                  <a:gd name="T11" fmla="*/ 465 h 465"/>
                  <a:gd name="T12" fmla="*/ 0 w 414"/>
                  <a:gd name="T13" fmla="*/ 443 h 465"/>
                  <a:gd name="T14" fmla="*/ 333 w 414"/>
                  <a:gd name="T15" fmla="*/ 2 h 465"/>
                  <a:gd name="T16" fmla="*/ 336 w 414"/>
                  <a:gd name="T17" fmla="*/ 4 h 465"/>
                  <a:gd name="T18" fmla="*/ 348 w 414"/>
                  <a:gd name="T19" fmla="*/ 0 h 465"/>
                  <a:gd name="T20" fmla="*/ 410 w 414"/>
                  <a:gd name="T21" fmla="*/ 51 h 465"/>
                  <a:gd name="T22" fmla="*/ 408 w 414"/>
                  <a:gd name="T23" fmla="*/ 54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4" h="465">
                    <a:moveTo>
                      <a:pt x="408" y="54"/>
                    </a:moveTo>
                    <a:cubicBezTo>
                      <a:pt x="406" y="60"/>
                      <a:pt x="409" y="65"/>
                      <a:pt x="414" y="67"/>
                    </a:cubicBezTo>
                    <a:cubicBezTo>
                      <a:pt x="327" y="403"/>
                      <a:pt x="327" y="403"/>
                      <a:pt x="327" y="403"/>
                    </a:cubicBezTo>
                    <a:cubicBezTo>
                      <a:pt x="322" y="404"/>
                      <a:pt x="317" y="407"/>
                      <a:pt x="315" y="412"/>
                    </a:cubicBezTo>
                    <a:cubicBezTo>
                      <a:pt x="315" y="413"/>
                      <a:pt x="315" y="414"/>
                      <a:pt x="315" y="415"/>
                    </a:cubicBezTo>
                    <a:cubicBezTo>
                      <a:pt x="13" y="465"/>
                      <a:pt x="13" y="465"/>
                      <a:pt x="13" y="465"/>
                    </a:cubicBezTo>
                    <a:cubicBezTo>
                      <a:pt x="12" y="457"/>
                      <a:pt x="7" y="449"/>
                      <a:pt x="0" y="443"/>
                    </a:cubicBezTo>
                    <a:cubicBezTo>
                      <a:pt x="333" y="2"/>
                      <a:pt x="333" y="2"/>
                      <a:pt x="333" y="2"/>
                    </a:cubicBezTo>
                    <a:cubicBezTo>
                      <a:pt x="334" y="2"/>
                      <a:pt x="335" y="4"/>
                      <a:pt x="336" y="4"/>
                    </a:cubicBezTo>
                    <a:cubicBezTo>
                      <a:pt x="340" y="5"/>
                      <a:pt x="345" y="4"/>
                      <a:pt x="348" y="0"/>
                    </a:cubicBezTo>
                    <a:cubicBezTo>
                      <a:pt x="410" y="51"/>
                      <a:pt x="410" y="51"/>
                      <a:pt x="410" y="51"/>
                    </a:cubicBezTo>
                    <a:cubicBezTo>
                      <a:pt x="408" y="52"/>
                      <a:pt x="408" y="53"/>
                      <a:pt x="408" y="5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37" name="Freeform 18"/>
              <p:cNvSpPr>
                <a:spLocks/>
              </p:cNvSpPr>
              <p:nvPr/>
            </p:nvSpPr>
            <p:spPr bwMode="auto">
              <a:xfrm>
                <a:off x="8958263" y="3652837"/>
                <a:ext cx="798513" cy="993775"/>
              </a:xfrm>
              <a:custGeom>
                <a:avLst/>
                <a:gdLst>
                  <a:gd name="T0" fmla="*/ 213 w 213"/>
                  <a:gd name="T1" fmla="*/ 10 h 265"/>
                  <a:gd name="T2" fmla="*/ 7 w 213"/>
                  <a:gd name="T3" fmla="*/ 265 h 265"/>
                  <a:gd name="T4" fmla="*/ 0 w 213"/>
                  <a:gd name="T5" fmla="*/ 262 h 265"/>
                  <a:gd name="T6" fmla="*/ 59 w 213"/>
                  <a:gd name="T7" fmla="*/ 33 h 265"/>
                  <a:gd name="T8" fmla="*/ 74 w 213"/>
                  <a:gd name="T9" fmla="*/ 24 h 265"/>
                  <a:gd name="T10" fmla="*/ 73 w 213"/>
                  <a:gd name="T11" fmla="*/ 21 h 265"/>
                  <a:gd name="T12" fmla="*/ 207 w 213"/>
                  <a:gd name="T13" fmla="*/ 0 h 265"/>
                  <a:gd name="T14" fmla="*/ 213 w 213"/>
                  <a:gd name="T15" fmla="*/ 10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65">
                    <a:moveTo>
                      <a:pt x="213" y="10"/>
                    </a:moveTo>
                    <a:cubicBezTo>
                      <a:pt x="7" y="265"/>
                      <a:pt x="7" y="265"/>
                      <a:pt x="7" y="265"/>
                    </a:cubicBezTo>
                    <a:cubicBezTo>
                      <a:pt x="5" y="264"/>
                      <a:pt x="2" y="262"/>
                      <a:pt x="0" y="262"/>
                    </a:cubicBezTo>
                    <a:cubicBezTo>
                      <a:pt x="59" y="33"/>
                      <a:pt x="59" y="33"/>
                      <a:pt x="59" y="33"/>
                    </a:cubicBezTo>
                    <a:cubicBezTo>
                      <a:pt x="66" y="35"/>
                      <a:pt x="72" y="31"/>
                      <a:pt x="74" y="24"/>
                    </a:cubicBezTo>
                    <a:cubicBezTo>
                      <a:pt x="74" y="23"/>
                      <a:pt x="74" y="22"/>
                      <a:pt x="73" y="21"/>
                    </a:cubicBezTo>
                    <a:cubicBezTo>
                      <a:pt x="207" y="0"/>
                      <a:pt x="207" y="0"/>
                      <a:pt x="207" y="0"/>
                    </a:cubicBezTo>
                    <a:cubicBezTo>
                      <a:pt x="208" y="3"/>
                      <a:pt x="210" y="7"/>
                      <a:pt x="213" y="1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38" name="Freeform 19"/>
              <p:cNvSpPr>
                <a:spLocks/>
              </p:cNvSpPr>
              <p:nvPr/>
            </p:nvSpPr>
            <p:spPr bwMode="auto">
              <a:xfrm>
                <a:off x="8474075" y="4811712"/>
                <a:ext cx="633413" cy="1338263"/>
              </a:xfrm>
              <a:custGeom>
                <a:avLst/>
                <a:gdLst>
                  <a:gd name="T0" fmla="*/ 163 w 169"/>
                  <a:gd name="T1" fmla="*/ 28 h 357"/>
                  <a:gd name="T2" fmla="*/ 169 w 169"/>
                  <a:gd name="T3" fmla="*/ 40 h 357"/>
                  <a:gd name="T4" fmla="*/ 2 w 169"/>
                  <a:gd name="T5" fmla="*/ 357 h 357"/>
                  <a:gd name="T6" fmla="*/ 0 w 169"/>
                  <a:gd name="T7" fmla="*/ 356 h 357"/>
                  <a:gd name="T8" fmla="*/ 113 w 169"/>
                  <a:gd name="T9" fmla="*/ 7 h 357"/>
                  <a:gd name="T10" fmla="*/ 140 w 169"/>
                  <a:gd name="T11" fmla="*/ 0 h 357"/>
                  <a:gd name="T12" fmla="*/ 165 w 169"/>
                  <a:gd name="T13" fmla="*/ 24 h 357"/>
                  <a:gd name="T14" fmla="*/ 163 w 169"/>
                  <a:gd name="T15" fmla="*/ 28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357">
                    <a:moveTo>
                      <a:pt x="163" y="28"/>
                    </a:moveTo>
                    <a:cubicBezTo>
                      <a:pt x="162" y="32"/>
                      <a:pt x="164" y="38"/>
                      <a:pt x="169" y="40"/>
                    </a:cubicBezTo>
                    <a:cubicBezTo>
                      <a:pt x="2" y="357"/>
                      <a:pt x="2" y="357"/>
                      <a:pt x="2" y="357"/>
                    </a:cubicBezTo>
                    <a:cubicBezTo>
                      <a:pt x="1" y="357"/>
                      <a:pt x="1" y="357"/>
                      <a:pt x="0" y="356"/>
                    </a:cubicBezTo>
                    <a:cubicBezTo>
                      <a:pt x="113" y="7"/>
                      <a:pt x="113" y="7"/>
                      <a:pt x="113" y="7"/>
                    </a:cubicBezTo>
                    <a:cubicBezTo>
                      <a:pt x="122" y="10"/>
                      <a:pt x="133" y="7"/>
                      <a:pt x="140" y="0"/>
                    </a:cubicBezTo>
                    <a:cubicBezTo>
                      <a:pt x="165" y="24"/>
                      <a:pt x="165" y="24"/>
                      <a:pt x="165" y="24"/>
                    </a:cubicBezTo>
                    <a:cubicBezTo>
                      <a:pt x="164" y="25"/>
                      <a:pt x="164" y="26"/>
                      <a:pt x="163" y="2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39" name="Freeform 20"/>
              <p:cNvSpPr>
                <a:spLocks/>
              </p:cNvSpPr>
              <p:nvPr/>
            </p:nvSpPr>
            <p:spPr bwMode="auto">
              <a:xfrm>
                <a:off x="7224713" y="6045200"/>
                <a:ext cx="693738" cy="1125538"/>
              </a:xfrm>
              <a:custGeom>
                <a:avLst/>
                <a:gdLst>
                  <a:gd name="T0" fmla="*/ 185 w 185"/>
                  <a:gd name="T1" fmla="*/ 36 h 300"/>
                  <a:gd name="T2" fmla="*/ 2 w 185"/>
                  <a:gd name="T3" fmla="*/ 300 h 300"/>
                  <a:gd name="T4" fmla="*/ 0 w 185"/>
                  <a:gd name="T5" fmla="*/ 300 h 300"/>
                  <a:gd name="T6" fmla="*/ 59 w 185"/>
                  <a:gd name="T7" fmla="*/ 8 h 300"/>
                  <a:gd name="T8" fmla="*/ 72 w 185"/>
                  <a:gd name="T9" fmla="*/ 0 h 300"/>
                  <a:gd name="T10" fmla="*/ 181 w 185"/>
                  <a:gd name="T11" fmla="*/ 25 h 300"/>
                  <a:gd name="T12" fmla="*/ 185 w 185"/>
                  <a:gd name="T13" fmla="*/ 36 h 300"/>
                </a:gdLst>
                <a:ahLst/>
                <a:cxnLst>
                  <a:cxn ang="0">
                    <a:pos x="T0" y="T1"/>
                  </a:cxn>
                  <a:cxn ang="0">
                    <a:pos x="T2" y="T3"/>
                  </a:cxn>
                  <a:cxn ang="0">
                    <a:pos x="T4" y="T5"/>
                  </a:cxn>
                  <a:cxn ang="0">
                    <a:pos x="T6" y="T7"/>
                  </a:cxn>
                  <a:cxn ang="0">
                    <a:pos x="T8" y="T9"/>
                  </a:cxn>
                  <a:cxn ang="0">
                    <a:pos x="T10" y="T11"/>
                  </a:cxn>
                  <a:cxn ang="0">
                    <a:pos x="T12" y="T13"/>
                  </a:cxn>
                </a:cxnLst>
                <a:rect l="0" t="0" r="r" b="b"/>
                <a:pathLst>
                  <a:path w="185" h="300">
                    <a:moveTo>
                      <a:pt x="185" y="36"/>
                    </a:moveTo>
                    <a:cubicBezTo>
                      <a:pt x="2" y="300"/>
                      <a:pt x="2" y="300"/>
                      <a:pt x="2" y="300"/>
                    </a:cubicBezTo>
                    <a:cubicBezTo>
                      <a:pt x="2" y="300"/>
                      <a:pt x="1" y="300"/>
                      <a:pt x="0" y="300"/>
                    </a:cubicBezTo>
                    <a:cubicBezTo>
                      <a:pt x="59" y="8"/>
                      <a:pt x="59" y="8"/>
                      <a:pt x="59" y="8"/>
                    </a:cubicBezTo>
                    <a:cubicBezTo>
                      <a:pt x="64" y="9"/>
                      <a:pt x="70" y="6"/>
                      <a:pt x="72" y="0"/>
                    </a:cubicBezTo>
                    <a:cubicBezTo>
                      <a:pt x="181" y="25"/>
                      <a:pt x="181" y="25"/>
                      <a:pt x="181" y="25"/>
                    </a:cubicBezTo>
                    <a:cubicBezTo>
                      <a:pt x="180" y="30"/>
                      <a:pt x="182" y="33"/>
                      <a:pt x="185" y="3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40" name="Freeform 21"/>
              <p:cNvSpPr>
                <a:spLocks/>
              </p:cNvSpPr>
              <p:nvPr/>
            </p:nvSpPr>
            <p:spPr bwMode="auto">
              <a:xfrm>
                <a:off x="6265863" y="6618287"/>
                <a:ext cx="887413" cy="588963"/>
              </a:xfrm>
              <a:custGeom>
                <a:avLst/>
                <a:gdLst>
                  <a:gd name="T0" fmla="*/ 235 w 237"/>
                  <a:gd name="T1" fmla="*/ 157 h 157"/>
                  <a:gd name="T2" fmla="*/ 6 w 237"/>
                  <a:gd name="T3" fmla="*/ 128 h 157"/>
                  <a:gd name="T4" fmla="*/ 0 w 237"/>
                  <a:gd name="T5" fmla="*/ 117 h 157"/>
                  <a:gd name="T6" fmla="*/ 60 w 237"/>
                  <a:gd name="T7" fmla="*/ 0 h 157"/>
                  <a:gd name="T8" fmla="*/ 61 w 237"/>
                  <a:gd name="T9" fmla="*/ 2 h 157"/>
                  <a:gd name="T10" fmla="*/ 70 w 237"/>
                  <a:gd name="T11" fmla="*/ 0 h 157"/>
                  <a:gd name="T12" fmla="*/ 237 w 237"/>
                  <a:gd name="T13" fmla="*/ 152 h 157"/>
                  <a:gd name="T14" fmla="*/ 235 w 237"/>
                  <a:gd name="T15" fmla="*/ 157 h 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7" h="157">
                    <a:moveTo>
                      <a:pt x="235" y="157"/>
                    </a:moveTo>
                    <a:cubicBezTo>
                      <a:pt x="6" y="128"/>
                      <a:pt x="6" y="128"/>
                      <a:pt x="6" y="128"/>
                    </a:cubicBezTo>
                    <a:cubicBezTo>
                      <a:pt x="6" y="124"/>
                      <a:pt x="4" y="119"/>
                      <a:pt x="0" y="117"/>
                    </a:cubicBezTo>
                    <a:cubicBezTo>
                      <a:pt x="60" y="0"/>
                      <a:pt x="60" y="0"/>
                      <a:pt x="60" y="0"/>
                    </a:cubicBezTo>
                    <a:cubicBezTo>
                      <a:pt x="61" y="2"/>
                      <a:pt x="61" y="2"/>
                      <a:pt x="61" y="2"/>
                    </a:cubicBezTo>
                    <a:cubicBezTo>
                      <a:pt x="64" y="3"/>
                      <a:pt x="68" y="1"/>
                      <a:pt x="70" y="0"/>
                    </a:cubicBezTo>
                    <a:cubicBezTo>
                      <a:pt x="237" y="152"/>
                      <a:pt x="237" y="152"/>
                      <a:pt x="237" y="152"/>
                    </a:cubicBezTo>
                    <a:cubicBezTo>
                      <a:pt x="236" y="153"/>
                      <a:pt x="235" y="155"/>
                      <a:pt x="235" y="15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41" name="Freeform 22"/>
              <p:cNvSpPr>
                <a:spLocks/>
              </p:cNvSpPr>
              <p:nvPr/>
            </p:nvSpPr>
            <p:spPr bwMode="auto">
              <a:xfrm>
                <a:off x="5748338" y="7046912"/>
                <a:ext cx="460375" cy="617538"/>
              </a:xfrm>
              <a:custGeom>
                <a:avLst/>
                <a:gdLst>
                  <a:gd name="T0" fmla="*/ 123 w 123"/>
                  <a:gd name="T1" fmla="*/ 23 h 165"/>
                  <a:gd name="T2" fmla="*/ 50 w 123"/>
                  <a:gd name="T3" fmla="*/ 165 h 165"/>
                  <a:gd name="T4" fmla="*/ 47 w 123"/>
                  <a:gd name="T5" fmla="*/ 164 h 165"/>
                  <a:gd name="T6" fmla="*/ 39 w 123"/>
                  <a:gd name="T7" fmla="*/ 164 h 165"/>
                  <a:gd name="T8" fmla="*/ 0 w 123"/>
                  <a:gd name="T9" fmla="*/ 9 h 165"/>
                  <a:gd name="T10" fmla="*/ 8 w 123"/>
                  <a:gd name="T11" fmla="*/ 1 h 165"/>
                  <a:gd name="T12" fmla="*/ 8 w 123"/>
                  <a:gd name="T13" fmla="*/ 0 h 165"/>
                  <a:gd name="T14" fmla="*/ 120 w 123"/>
                  <a:gd name="T15" fmla="*/ 15 h 165"/>
                  <a:gd name="T16" fmla="*/ 123 w 123"/>
                  <a:gd name="T17" fmla="*/ 2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65">
                    <a:moveTo>
                      <a:pt x="123" y="23"/>
                    </a:moveTo>
                    <a:cubicBezTo>
                      <a:pt x="50" y="165"/>
                      <a:pt x="50" y="165"/>
                      <a:pt x="50" y="165"/>
                    </a:cubicBezTo>
                    <a:cubicBezTo>
                      <a:pt x="49" y="165"/>
                      <a:pt x="49" y="164"/>
                      <a:pt x="47" y="164"/>
                    </a:cubicBezTo>
                    <a:cubicBezTo>
                      <a:pt x="44" y="163"/>
                      <a:pt x="41" y="164"/>
                      <a:pt x="39" y="164"/>
                    </a:cubicBezTo>
                    <a:cubicBezTo>
                      <a:pt x="0" y="9"/>
                      <a:pt x="0" y="9"/>
                      <a:pt x="0" y="9"/>
                    </a:cubicBezTo>
                    <a:cubicBezTo>
                      <a:pt x="4" y="7"/>
                      <a:pt x="7" y="4"/>
                      <a:pt x="8" y="1"/>
                    </a:cubicBezTo>
                    <a:cubicBezTo>
                      <a:pt x="8" y="0"/>
                      <a:pt x="8" y="0"/>
                      <a:pt x="8" y="0"/>
                    </a:cubicBezTo>
                    <a:cubicBezTo>
                      <a:pt x="120" y="15"/>
                      <a:pt x="120" y="15"/>
                      <a:pt x="120" y="15"/>
                    </a:cubicBezTo>
                    <a:cubicBezTo>
                      <a:pt x="120" y="18"/>
                      <a:pt x="122" y="21"/>
                      <a:pt x="123" y="2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42" name="Freeform 23"/>
              <p:cNvSpPr>
                <a:spLocks/>
              </p:cNvSpPr>
              <p:nvPr/>
            </p:nvSpPr>
            <p:spPr bwMode="auto">
              <a:xfrm>
                <a:off x="4402138" y="6953250"/>
                <a:ext cx="1431925" cy="771525"/>
              </a:xfrm>
              <a:custGeom>
                <a:avLst/>
                <a:gdLst>
                  <a:gd name="T0" fmla="*/ 381 w 382"/>
                  <a:gd name="T1" fmla="*/ 204 h 206"/>
                  <a:gd name="T2" fmla="*/ 380 w 382"/>
                  <a:gd name="T3" fmla="*/ 206 h 206"/>
                  <a:gd name="T4" fmla="*/ 35 w 382"/>
                  <a:gd name="T5" fmla="*/ 191 h 206"/>
                  <a:gd name="T6" fmla="*/ 0 w 382"/>
                  <a:gd name="T7" fmla="*/ 53 h 206"/>
                  <a:gd name="T8" fmla="*/ 7 w 382"/>
                  <a:gd name="T9" fmla="*/ 45 h 206"/>
                  <a:gd name="T10" fmla="*/ 2 w 382"/>
                  <a:gd name="T11" fmla="*/ 33 h 206"/>
                  <a:gd name="T12" fmla="*/ 24 w 382"/>
                  <a:gd name="T13" fmla="*/ 0 h 206"/>
                  <a:gd name="T14" fmla="*/ 382 w 382"/>
                  <a:gd name="T15" fmla="*/ 200 h 206"/>
                  <a:gd name="T16" fmla="*/ 381 w 382"/>
                  <a:gd name="T17" fmla="*/ 20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2" h="206">
                    <a:moveTo>
                      <a:pt x="381" y="204"/>
                    </a:moveTo>
                    <a:cubicBezTo>
                      <a:pt x="381" y="205"/>
                      <a:pt x="381" y="205"/>
                      <a:pt x="380" y="206"/>
                    </a:cubicBezTo>
                    <a:cubicBezTo>
                      <a:pt x="35" y="191"/>
                      <a:pt x="35" y="191"/>
                      <a:pt x="35" y="191"/>
                    </a:cubicBezTo>
                    <a:cubicBezTo>
                      <a:pt x="0" y="53"/>
                      <a:pt x="0" y="53"/>
                      <a:pt x="0" y="53"/>
                    </a:cubicBezTo>
                    <a:cubicBezTo>
                      <a:pt x="3" y="52"/>
                      <a:pt x="6" y="49"/>
                      <a:pt x="7" y="45"/>
                    </a:cubicBezTo>
                    <a:cubicBezTo>
                      <a:pt x="8" y="41"/>
                      <a:pt x="6" y="36"/>
                      <a:pt x="2" y="33"/>
                    </a:cubicBezTo>
                    <a:cubicBezTo>
                      <a:pt x="24" y="0"/>
                      <a:pt x="24" y="0"/>
                      <a:pt x="24" y="0"/>
                    </a:cubicBezTo>
                    <a:cubicBezTo>
                      <a:pt x="382" y="200"/>
                      <a:pt x="382" y="200"/>
                      <a:pt x="382" y="200"/>
                    </a:cubicBezTo>
                    <a:cubicBezTo>
                      <a:pt x="382" y="201"/>
                      <a:pt x="381" y="203"/>
                      <a:pt x="381" y="20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43" name="Freeform 24"/>
              <p:cNvSpPr>
                <a:spLocks/>
              </p:cNvSpPr>
              <p:nvPr/>
            </p:nvSpPr>
            <p:spPr bwMode="auto">
              <a:xfrm>
                <a:off x="2871788" y="6019800"/>
                <a:ext cx="1379538" cy="815975"/>
              </a:xfrm>
              <a:custGeom>
                <a:avLst/>
                <a:gdLst>
                  <a:gd name="T0" fmla="*/ 0 w 368"/>
                  <a:gd name="T1" fmla="*/ 169 h 218"/>
                  <a:gd name="T2" fmla="*/ 16 w 368"/>
                  <a:gd name="T3" fmla="*/ 12 h 218"/>
                  <a:gd name="T4" fmla="*/ 40 w 368"/>
                  <a:gd name="T5" fmla="*/ 0 h 218"/>
                  <a:gd name="T6" fmla="*/ 368 w 368"/>
                  <a:gd name="T7" fmla="*/ 212 h 218"/>
                  <a:gd name="T8" fmla="*/ 366 w 368"/>
                  <a:gd name="T9" fmla="*/ 217 h 218"/>
                  <a:gd name="T10" fmla="*/ 366 w 368"/>
                  <a:gd name="T11" fmla="*/ 218 h 218"/>
                  <a:gd name="T12" fmla="*/ 9 w 368"/>
                  <a:gd name="T13" fmla="*/ 180 h 218"/>
                  <a:gd name="T14" fmla="*/ 0 w 368"/>
                  <a:gd name="T15" fmla="*/ 169 h 2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8" h="218">
                    <a:moveTo>
                      <a:pt x="0" y="169"/>
                    </a:moveTo>
                    <a:cubicBezTo>
                      <a:pt x="16" y="12"/>
                      <a:pt x="16" y="12"/>
                      <a:pt x="16" y="12"/>
                    </a:cubicBezTo>
                    <a:cubicBezTo>
                      <a:pt x="26" y="12"/>
                      <a:pt x="34" y="8"/>
                      <a:pt x="40" y="0"/>
                    </a:cubicBezTo>
                    <a:cubicBezTo>
                      <a:pt x="368" y="212"/>
                      <a:pt x="368" y="212"/>
                      <a:pt x="368" y="212"/>
                    </a:cubicBezTo>
                    <a:cubicBezTo>
                      <a:pt x="367" y="214"/>
                      <a:pt x="367" y="215"/>
                      <a:pt x="366" y="217"/>
                    </a:cubicBezTo>
                    <a:cubicBezTo>
                      <a:pt x="366" y="218"/>
                      <a:pt x="366" y="218"/>
                      <a:pt x="366" y="218"/>
                    </a:cubicBezTo>
                    <a:cubicBezTo>
                      <a:pt x="9" y="180"/>
                      <a:pt x="9" y="180"/>
                      <a:pt x="9" y="180"/>
                    </a:cubicBezTo>
                    <a:cubicBezTo>
                      <a:pt x="9" y="175"/>
                      <a:pt x="5" y="170"/>
                      <a:pt x="0" y="16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44" name="Freeform 25"/>
              <p:cNvSpPr>
                <a:spLocks/>
              </p:cNvSpPr>
              <p:nvPr/>
            </p:nvSpPr>
            <p:spPr bwMode="auto">
              <a:xfrm>
                <a:off x="614363" y="2438400"/>
                <a:ext cx="1346200" cy="1616075"/>
              </a:xfrm>
              <a:custGeom>
                <a:avLst/>
                <a:gdLst>
                  <a:gd name="T0" fmla="*/ 92 w 359"/>
                  <a:gd name="T1" fmla="*/ 9 h 431"/>
                  <a:gd name="T2" fmla="*/ 104 w 359"/>
                  <a:gd name="T3" fmla="*/ 0 h 431"/>
                  <a:gd name="T4" fmla="*/ 349 w 359"/>
                  <a:gd name="T5" fmla="*/ 1 h 431"/>
                  <a:gd name="T6" fmla="*/ 359 w 359"/>
                  <a:gd name="T7" fmla="*/ 23 h 431"/>
                  <a:gd name="T8" fmla="*/ 12 w 359"/>
                  <a:gd name="T9" fmla="*/ 431 h 431"/>
                  <a:gd name="T10" fmla="*/ 0 w 359"/>
                  <a:gd name="T11" fmla="*/ 425 h 431"/>
                  <a:gd name="T12" fmla="*/ 92 w 359"/>
                  <a:gd name="T13" fmla="*/ 9 h 431"/>
                </a:gdLst>
                <a:ahLst/>
                <a:cxnLst>
                  <a:cxn ang="0">
                    <a:pos x="T0" y="T1"/>
                  </a:cxn>
                  <a:cxn ang="0">
                    <a:pos x="T2" y="T3"/>
                  </a:cxn>
                  <a:cxn ang="0">
                    <a:pos x="T4" y="T5"/>
                  </a:cxn>
                  <a:cxn ang="0">
                    <a:pos x="T6" y="T7"/>
                  </a:cxn>
                  <a:cxn ang="0">
                    <a:pos x="T8" y="T9"/>
                  </a:cxn>
                  <a:cxn ang="0">
                    <a:pos x="T10" y="T11"/>
                  </a:cxn>
                  <a:cxn ang="0">
                    <a:pos x="T12" y="T13"/>
                  </a:cxn>
                </a:cxnLst>
                <a:rect l="0" t="0" r="r" b="b"/>
                <a:pathLst>
                  <a:path w="359" h="431">
                    <a:moveTo>
                      <a:pt x="92" y="9"/>
                    </a:moveTo>
                    <a:cubicBezTo>
                      <a:pt x="98" y="9"/>
                      <a:pt x="103" y="6"/>
                      <a:pt x="104" y="0"/>
                    </a:cubicBezTo>
                    <a:cubicBezTo>
                      <a:pt x="349" y="1"/>
                      <a:pt x="349" y="1"/>
                      <a:pt x="349" y="1"/>
                    </a:cubicBezTo>
                    <a:cubicBezTo>
                      <a:pt x="349" y="9"/>
                      <a:pt x="353" y="17"/>
                      <a:pt x="359" y="23"/>
                    </a:cubicBezTo>
                    <a:cubicBezTo>
                      <a:pt x="12" y="431"/>
                      <a:pt x="12" y="431"/>
                      <a:pt x="12" y="431"/>
                    </a:cubicBezTo>
                    <a:cubicBezTo>
                      <a:pt x="8" y="428"/>
                      <a:pt x="4" y="427"/>
                      <a:pt x="0" y="425"/>
                    </a:cubicBezTo>
                    <a:lnTo>
                      <a:pt x="92" y="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45" name="Freeform 26"/>
              <p:cNvSpPr>
                <a:spLocks/>
              </p:cNvSpPr>
              <p:nvPr/>
            </p:nvSpPr>
            <p:spPr bwMode="auto">
              <a:xfrm>
                <a:off x="977900" y="1155700"/>
                <a:ext cx="993775" cy="1271588"/>
              </a:xfrm>
              <a:custGeom>
                <a:avLst/>
                <a:gdLst>
                  <a:gd name="T0" fmla="*/ 0 w 265"/>
                  <a:gd name="T1" fmla="*/ 327 h 339"/>
                  <a:gd name="T2" fmla="*/ 72 w 265"/>
                  <a:gd name="T3" fmla="*/ 2 h 339"/>
                  <a:gd name="T4" fmla="*/ 77 w 265"/>
                  <a:gd name="T5" fmla="*/ 0 h 339"/>
                  <a:gd name="T6" fmla="*/ 265 w 265"/>
                  <a:gd name="T7" fmla="*/ 315 h 339"/>
                  <a:gd name="T8" fmla="*/ 253 w 265"/>
                  <a:gd name="T9" fmla="*/ 333 h 339"/>
                  <a:gd name="T10" fmla="*/ 252 w 265"/>
                  <a:gd name="T11" fmla="*/ 339 h 339"/>
                  <a:gd name="T12" fmla="*/ 8 w 265"/>
                  <a:gd name="T13" fmla="*/ 339 h 339"/>
                  <a:gd name="T14" fmla="*/ 0 w 265"/>
                  <a:gd name="T15" fmla="*/ 327 h 3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5" h="339">
                    <a:moveTo>
                      <a:pt x="0" y="327"/>
                    </a:moveTo>
                    <a:cubicBezTo>
                      <a:pt x="72" y="2"/>
                      <a:pt x="72" y="2"/>
                      <a:pt x="72" y="2"/>
                    </a:cubicBezTo>
                    <a:cubicBezTo>
                      <a:pt x="74" y="2"/>
                      <a:pt x="75" y="1"/>
                      <a:pt x="77" y="0"/>
                    </a:cubicBezTo>
                    <a:cubicBezTo>
                      <a:pt x="265" y="315"/>
                      <a:pt x="265" y="315"/>
                      <a:pt x="265" y="315"/>
                    </a:cubicBezTo>
                    <a:cubicBezTo>
                      <a:pt x="260" y="319"/>
                      <a:pt x="255" y="325"/>
                      <a:pt x="253" y="333"/>
                    </a:cubicBezTo>
                    <a:cubicBezTo>
                      <a:pt x="253" y="335"/>
                      <a:pt x="252" y="337"/>
                      <a:pt x="252" y="339"/>
                    </a:cubicBezTo>
                    <a:cubicBezTo>
                      <a:pt x="8" y="339"/>
                      <a:pt x="8" y="339"/>
                      <a:pt x="8" y="339"/>
                    </a:cubicBezTo>
                    <a:cubicBezTo>
                      <a:pt x="7" y="333"/>
                      <a:pt x="5" y="329"/>
                      <a:pt x="0" y="3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46" name="Freeform 27"/>
              <p:cNvSpPr>
                <a:spLocks/>
              </p:cNvSpPr>
              <p:nvPr/>
            </p:nvSpPr>
            <p:spPr bwMode="auto">
              <a:xfrm>
                <a:off x="696913" y="-171450"/>
                <a:ext cx="779463" cy="1247775"/>
              </a:xfrm>
              <a:custGeom>
                <a:avLst/>
                <a:gdLst>
                  <a:gd name="T0" fmla="*/ 0 w 208"/>
                  <a:gd name="T1" fmla="*/ 96 h 333"/>
                  <a:gd name="T2" fmla="*/ 14 w 208"/>
                  <a:gd name="T3" fmla="*/ 76 h 333"/>
                  <a:gd name="T4" fmla="*/ 6 w 208"/>
                  <a:gd name="T5" fmla="*/ 42 h 333"/>
                  <a:gd name="T6" fmla="*/ 48 w 208"/>
                  <a:gd name="T7" fmla="*/ 0 h 333"/>
                  <a:gd name="T8" fmla="*/ 199 w 208"/>
                  <a:gd name="T9" fmla="*/ 48 h 333"/>
                  <a:gd name="T10" fmla="*/ 208 w 208"/>
                  <a:gd name="T11" fmla="*/ 63 h 333"/>
                  <a:gd name="T12" fmla="*/ 149 w 208"/>
                  <a:gd name="T13" fmla="*/ 331 h 333"/>
                  <a:gd name="T14" fmla="*/ 143 w 208"/>
                  <a:gd name="T15" fmla="*/ 333 h 333"/>
                  <a:gd name="T16" fmla="*/ 0 w 208"/>
                  <a:gd name="T17" fmla="*/ 96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333">
                    <a:moveTo>
                      <a:pt x="0" y="96"/>
                    </a:moveTo>
                    <a:cubicBezTo>
                      <a:pt x="7" y="91"/>
                      <a:pt x="12" y="84"/>
                      <a:pt x="14" y="76"/>
                    </a:cubicBezTo>
                    <a:cubicBezTo>
                      <a:pt x="17" y="64"/>
                      <a:pt x="14" y="51"/>
                      <a:pt x="6" y="42"/>
                    </a:cubicBezTo>
                    <a:cubicBezTo>
                      <a:pt x="48" y="0"/>
                      <a:pt x="48" y="0"/>
                      <a:pt x="48" y="0"/>
                    </a:cubicBezTo>
                    <a:cubicBezTo>
                      <a:pt x="199" y="48"/>
                      <a:pt x="199" y="48"/>
                      <a:pt x="199" y="48"/>
                    </a:cubicBezTo>
                    <a:cubicBezTo>
                      <a:pt x="197" y="54"/>
                      <a:pt x="201" y="61"/>
                      <a:pt x="208" y="63"/>
                    </a:cubicBezTo>
                    <a:cubicBezTo>
                      <a:pt x="149" y="331"/>
                      <a:pt x="149" y="331"/>
                      <a:pt x="149" y="331"/>
                    </a:cubicBezTo>
                    <a:cubicBezTo>
                      <a:pt x="146" y="331"/>
                      <a:pt x="144" y="331"/>
                      <a:pt x="143" y="333"/>
                    </a:cubicBezTo>
                    <a:lnTo>
                      <a:pt x="0" y="9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47" name="Freeform 28"/>
              <p:cNvSpPr>
                <a:spLocks/>
              </p:cNvSpPr>
              <p:nvPr/>
            </p:nvSpPr>
            <p:spPr bwMode="auto">
              <a:xfrm>
                <a:off x="1792288" y="-2001838"/>
                <a:ext cx="1308100" cy="877888"/>
              </a:xfrm>
              <a:custGeom>
                <a:avLst/>
                <a:gdLst>
                  <a:gd name="T0" fmla="*/ 251 w 349"/>
                  <a:gd name="T1" fmla="*/ 6 h 234"/>
                  <a:gd name="T2" fmla="*/ 251 w 349"/>
                  <a:gd name="T3" fmla="*/ 0 h 234"/>
                  <a:gd name="T4" fmla="*/ 346 w 349"/>
                  <a:gd name="T5" fmla="*/ 7 h 234"/>
                  <a:gd name="T6" fmla="*/ 349 w 349"/>
                  <a:gd name="T7" fmla="*/ 21 h 234"/>
                  <a:gd name="T8" fmla="*/ 1 w 349"/>
                  <a:gd name="T9" fmla="*/ 234 h 234"/>
                  <a:gd name="T10" fmla="*/ 0 w 349"/>
                  <a:gd name="T11" fmla="*/ 233 h 234"/>
                  <a:gd name="T12" fmla="*/ 229 w 349"/>
                  <a:gd name="T13" fmla="*/ 10 h 234"/>
                  <a:gd name="T14" fmla="*/ 237 w 349"/>
                  <a:gd name="T15" fmla="*/ 15 h 234"/>
                  <a:gd name="T16" fmla="*/ 251 w 349"/>
                  <a:gd name="T17" fmla="*/ 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9" h="234">
                    <a:moveTo>
                      <a:pt x="251" y="6"/>
                    </a:moveTo>
                    <a:cubicBezTo>
                      <a:pt x="251" y="4"/>
                      <a:pt x="252" y="3"/>
                      <a:pt x="251" y="0"/>
                    </a:cubicBezTo>
                    <a:cubicBezTo>
                      <a:pt x="346" y="7"/>
                      <a:pt x="346" y="7"/>
                      <a:pt x="346" y="7"/>
                    </a:cubicBezTo>
                    <a:cubicBezTo>
                      <a:pt x="345" y="12"/>
                      <a:pt x="348" y="16"/>
                      <a:pt x="349" y="21"/>
                    </a:cubicBezTo>
                    <a:cubicBezTo>
                      <a:pt x="1" y="234"/>
                      <a:pt x="1" y="234"/>
                      <a:pt x="1" y="234"/>
                    </a:cubicBezTo>
                    <a:cubicBezTo>
                      <a:pt x="1" y="233"/>
                      <a:pt x="1" y="233"/>
                      <a:pt x="0" y="233"/>
                    </a:cubicBezTo>
                    <a:cubicBezTo>
                      <a:pt x="229" y="10"/>
                      <a:pt x="229" y="10"/>
                      <a:pt x="229" y="10"/>
                    </a:cubicBezTo>
                    <a:cubicBezTo>
                      <a:pt x="231" y="11"/>
                      <a:pt x="234" y="14"/>
                      <a:pt x="237" y="15"/>
                    </a:cubicBezTo>
                    <a:cubicBezTo>
                      <a:pt x="243" y="16"/>
                      <a:pt x="249" y="12"/>
                      <a:pt x="251" y="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48" name="Freeform 29"/>
              <p:cNvSpPr>
                <a:spLocks/>
              </p:cNvSpPr>
              <p:nvPr/>
            </p:nvSpPr>
            <p:spPr bwMode="auto">
              <a:xfrm>
                <a:off x="4094163" y="-2274888"/>
                <a:ext cx="930275" cy="1462088"/>
              </a:xfrm>
              <a:custGeom>
                <a:avLst/>
                <a:gdLst>
                  <a:gd name="T0" fmla="*/ 147 w 248"/>
                  <a:gd name="T1" fmla="*/ 14 h 390"/>
                  <a:gd name="T2" fmla="*/ 161 w 248"/>
                  <a:gd name="T3" fmla="*/ 4 h 390"/>
                  <a:gd name="T4" fmla="*/ 162 w 248"/>
                  <a:gd name="T5" fmla="*/ 3 h 390"/>
                  <a:gd name="T6" fmla="*/ 211 w 248"/>
                  <a:gd name="T7" fmla="*/ 0 h 390"/>
                  <a:gd name="T8" fmla="*/ 221 w 248"/>
                  <a:gd name="T9" fmla="*/ 10 h 390"/>
                  <a:gd name="T10" fmla="*/ 248 w 248"/>
                  <a:gd name="T11" fmla="*/ 265 h 390"/>
                  <a:gd name="T12" fmla="*/ 238 w 248"/>
                  <a:gd name="T13" fmla="*/ 273 h 390"/>
                  <a:gd name="T14" fmla="*/ 238 w 248"/>
                  <a:gd name="T15" fmla="*/ 281 h 390"/>
                  <a:gd name="T16" fmla="*/ 30 w 248"/>
                  <a:gd name="T17" fmla="*/ 390 h 390"/>
                  <a:gd name="T18" fmla="*/ 0 w 248"/>
                  <a:gd name="T19" fmla="*/ 364 h 390"/>
                  <a:gd name="T20" fmla="*/ 147 w 248"/>
                  <a:gd name="T21" fmla="*/ 14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390">
                    <a:moveTo>
                      <a:pt x="147" y="14"/>
                    </a:moveTo>
                    <a:cubicBezTo>
                      <a:pt x="154" y="14"/>
                      <a:pt x="160" y="12"/>
                      <a:pt x="161" y="4"/>
                    </a:cubicBezTo>
                    <a:cubicBezTo>
                      <a:pt x="162" y="3"/>
                      <a:pt x="162" y="3"/>
                      <a:pt x="162" y="3"/>
                    </a:cubicBezTo>
                    <a:cubicBezTo>
                      <a:pt x="211" y="0"/>
                      <a:pt x="211" y="0"/>
                      <a:pt x="211" y="0"/>
                    </a:cubicBezTo>
                    <a:cubicBezTo>
                      <a:pt x="212" y="4"/>
                      <a:pt x="216" y="8"/>
                      <a:pt x="221" y="10"/>
                    </a:cubicBezTo>
                    <a:cubicBezTo>
                      <a:pt x="248" y="265"/>
                      <a:pt x="248" y="265"/>
                      <a:pt x="248" y="265"/>
                    </a:cubicBezTo>
                    <a:cubicBezTo>
                      <a:pt x="243" y="266"/>
                      <a:pt x="239" y="269"/>
                      <a:pt x="238" y="273"/>
                    </a:cubicBezTo>
                    <a:cubicBezTo>
                      <a:pt x="237" y="276"/>
                      <a:pt x="238" y="278"/>
                      <a:pt x="238" y="281"/>
                    </a:cubicBezTo>
                    <a:cubicBezTo>
                      <a:pt x="30" y="390"/>
                      <a:pt x="30" y="390"/>
                      <a:pt x="30" y="390"/>
                    </a:cubicBezTo>
                    <a:cubicBezTo>
                      <a:pt x="24" y="379"/>
                      <a:pt x="13" y="369"/>
                      <a:pt x="0" y="364"/>
                    </a:cubicBezTo>
                    <a:lnTo>
                      <a:pt x="147" y="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49" name="Freeform 30"/>
              <p:cNvSpPr>
                <a:spLocks/>
              </p:cNvSpPr>
              <p:nvPr/>
            </p:nvSpPr>
            <p:spPr bwMode="auto">
              <a:xfrm>
                <a:off x="4683125" y="-2706688"/>
                <a:ext cx="231775" cy="431800"/>
              </a:xfrm>
              <a:custGeom>
                <a:avLst/>
                <a:gdLst>
                  <a:gd name="T0" fmla="*/ 51 w 62"/>
                  <a:gd name="T1" fmla="*/ 1 h 115"/>
                  <a:gd name="T2" fmla="*/ 62 w 62"/>
                  <a:gd name="T3" fmla="*/ 103 h 115"/>
                  <a:gd name="T4" fmla="*/ 54 w 62"/>
                  <a:gd name="T5" fmla="*/ 110 h 115"/>
                  <a:gd name="T6" fmla="*/ 54 w 62"/>
                  <a:gd name="T7" fmla="*/ 111 h 115"/>
                  <a:gd name="T8" fmla="*/ 4 w 62"/>
                  <a:gd name="T9" fmla="*/ 115 h 115"/>
                  <a:gd name="T10" fmla="*/ 0 w 62"/>
                  <a:gd name="T11" fmla="*/ 107 h 115"/>
                  <a:gd name="T12" fmla="*/ 45 w 62"/>
                  <a:gd name="T13" fmla="*/ 0 h 115"/>
                  <a:gd name="T14" fmla="*/ 46 w 62"/>
                  <a:gd name="T15" fmla="*/ 0 h 115"/>
                  <a:gd name="T16" fmla="*/ 51 w 62"/>
                  <a:gd name="T17" fmla="*/ 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115">
                    <a:moveTo>
                      <a:pt x="51" y="1"/>
                    </a:moveTo>
                    <a:cubicBezTo>
                      <a:pt x="62" y="103"/>
                      <a:pt x="62" y="103"/>
                      <a:pt x="62" y="103"/>
                    </a:cubicBezTo>
                    <a:cubicBezTo>
                      <a:pt x="58" y="104"/>
                      <a:pt x="55" y="106"/>
                      <a:pt x="54" y="110"/>
                    </a:cubicBezTo>
                    <a:cubicBezTo>
                      <a:pt x="54" y="111"/>
                      <a:pt x="54" y="111"/>
                      <a:pt x="54" y="111"/>
                    </a:cubicBezTo>
                    <a:cubicBezTo>
                      <a:pt x="4" y="115"/>
                      <a:pt x="4" y="115"/>
                      <a:pt x="4" y="115"/>
                    </a:cubicBezTo>
                    <a:cubicBezTo>
                      <a:pt x="4" y="112"/>
                      <a:pt x="2" y="109"/>
                      <a:pt x="0" y="107"/>
                    </a:cubicBezTo>
                    <a:cubicBezTo>
                      <a:pt x="45" y="0"/>
                      <a:pt x="45" y="0"/>
                      <a:pt x="45" y="0"/>
                    </a:cubicBezTo>
                    <a:cubicBezTo>
                      <a:pt x="46" y="0"/>
                      <a:pt x="46" y="0"/>
                      <a:pt x="46" y="0"/>
                    </a:cubicBezTo>
                    <a:cubicBezTo>
                      <a:pt x="48" y="0"/>
                      <a:pt x="50" y="1"/>
                      <a:pt x="51"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50" name="Freeform 31"/>
              <p:cNvSpPr>
                <a:spLocks/>
              </p:cNvSpPr>
              <p:nvPr/>
            </p:nvSpPr>
            <p:spPr bwMode="auto">
              <a:xfrm>
                <a:off x="4937125" y="-2316163"/>
                <a:ext cx="1222375" cy="1054100"/>
              </a:xfrm>
              <a:custGeom>
                <a:avLst/>
                <a:gdLst>
                  <a:gd name="T0" fmla="*/ 173 w 326"/>
                  <a:gd name="T1" fmla="*/ 8 h 281"/>
                  <a:gd name="T2" fmla="*/ 326 w 326"/>
                  <a:gd name="T3" fmla="*/ 110 h 281"/>
                  <a:gd name="T4" fmla="*/ 323 w 326"/>
                  <a:gd name="T5" fmla="*/ 115 h 281"/>
                  <a:gd name="T6" fmla="*/ 324 w 326"/>
                  <a:gd name="T7" fmla="*/ 128 h 281"/>
                  <a:gd name="T8" fmla="*/ 34 w 326"/>
                  <a:gd name="T9" fmla="*/ 281 h 281"/>
                  <a:gd name="T10" fmla="*/ 28 w 326"/>
                  <a:gd name="T11" fmla="*/ 276 h 281"/>
                  <a:gd name="T12" fmla="*/ 26 w 326"/>
                  <a:gd name="T13" fmla="*/ 275 h 281"/>
                  <a:gd name="T14" fmla="*/ 0 w 326"/>
                  <a:gd name="T15" fmla="*/ 22 h 281"/>
                  <a:gd name="T16" fmla="*/ 10 w 326"/>
                  <a:gd name="T17" fmla="*/ 12 h 281"/>
                  <a:gd name="T18" fmla="*/ 11 w 326"/>
                  <a:gd name="T19" fmla="*/ 9 h 281"/>
                  <a:gd name="T20" fmla="*/ 151 w 326"/>
                  <a:gd name="T21" fmla="*/ 0 h 281"/>
                  <a:gd name="T22" fmla="*/ 160 w 326"/>
                  <a:gd name="T23" fmla="*/ 11 h 281"/>
                  <a:gd name="T24" fmla="*/ 173 w 326"/>
                  <a:gd name="T25" fmla="*/ 8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6" h="281">
                    <a:moveTo>
                      <a:pt x="173" y="8"/>
                    </a:moveTo>
                    <a:cubicBezTo>
                      <a:pt x="326" y="110"/>
                      <a:pt x="326" y="110"/>
                      <a:pt x="326" y="110"/>
                    </a:cubicBezTo>
                    <a:cubicBezTo>
                      <a:pt x="324" y="111"/>
                      <a:pt x="324" y="113"/>
                      <a:pt x="323" y="115"/>
                    </a:cubicBezTo>
                    <a:cubicBezTo>
                      <a:pt x="322" y="119"/>
                      <a:pt x="322" y="125"/>
                      <a:pt x="324" y="128"/>
                    </a:cubicBezTo>
                    <a:cubicBezTo>
                      <a:pt x="34" y="281"/>
                      <a:pt x="34" y="281"/>
                      <a:pt x="34" y="281"/>
                    </a:cubicBezTo>
                    <a:cubicBezTo>
                      <a:pt x="33" y="278"/>
                      <a:pt x="31" y="277"/>
                      <a:pt x="28" y="276"/>
                    </a:cubicBezTo>
                    <a:cubicBezTo>
                      <a:pt x="27" y="276"/>
                      <a:pt x="26" y="275"/>
                      <a:pt x="26" y="275"/>
                    </a:cubicBezTo>
                    <a:cubicBezTo>
                      <a:pt x="0" y="22"/>
                      <a:pt x="0" y="22"/>
                      <a:pt x="0" y="22"/>
                    </a:cubicBezTo>
                    <a:cubicBezTo>
                      <a:pt x="4" y="21"/>
                      <a:pt x="8" y="18"/>
                      <a:pt x="10" y="12"/>
                    </a:cubicBezTo>
                    <a:cubicBezTo>
                      <a:pt x="10" y="11"/>
                      <a:pt x="10" y="10"/>
                      <a:pt x="11" y="9"/>
                    </a:cubicBezTo>
                    <a:cubicBezTo>
                      <a:pt x="151" y="0"/>
                      <a:pt x="151" y="0"/>
                      <a:pt x="151" y="0"/>
                    </a:cubicBezTo>
                    <a:cubicBezTo>
                      <a:pt x="151" y="5"/>
                      <a:pt x="155" y="10"/>
                      <a:pt x="160" y="11"/>
                    </a:cubicBezTo>
                    <a:cubicBezTo>
                      <a:pt x="166" y="12"/>
                      <a:pt x="170" y="11"/>
                      <a:pt x="173" y="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51" name="Freeform 32"/>
              <p:cNvSpPr>
                <a:spLocks/>
              </p:cNvSpPr>
              <p:nvPr/>
            </p:nvSpPr>
            <p:spPr bwMode="auto">
              <a:xfrm>
                <a:off x="7989888" y="-1236663"/>
                <a:ext cx="280988" cy="465138"/>
              </a:xfrm>
              <a:custGeom>
                <a:avLst/>
                <a:gdLst>
                  <a:gd name="T0" fmla="*/ 13 w 75"/>
                  <a:gd name="T1" fmla="*/ 15 h 124"/>
                  <a:gd name="T2" fmla="*/ 20 w 75"/>
                  <a:gd name="T3" fmla="*/ 15 h 124"/>
                  <a:gd name="T4" fmla="*/ 75 w 75"/>
                  <a:gd name="T5" fmla="*/ 117 h 124"/>
                  <a:gd name="T6" fmla="*/ 70 w 75"/>
                  <a:gd name="T7" fmla="*/ 124 h 124"/>
                  <a:gd name="T8" fmla="*/ 64 w 75"/>
                  <a:gd name="T9" fmla="*/ 121 h 124"/>
                  <a:gd name="T10" fmla="*/ 52 w 75"/>
                  <a:gd name="T11" fmla="*/ 121 h 124"/>
                  <a:gd name="T12" fmla="*/ 0 w 75"/>
                  <a:gd name="T13" fmla="*/ 0 h 124"/>
                  <a:gd name="T14" fmla="*/ 4 w 75"/>
                  <a:gd name="T15" fmla="*/ 1 h 124"/>
                  <a:gd name="T16" fmla="*/ 13 w 75"/>
                  <a:gd name="T17" fmla="*/ 1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24">
                    <a:moveTo>
                      <a:pt x="13" y="15"/>
                    </a:moveTo>
                    <a:cubicBezTo>
                      <a:pt x="16" y="16"/>
                      <a:pt x="18" y="15"/>
                      <a:pt x="20" y="15"/>
                    </a:cubicBezTo>
                    <a:cubicBezTo>
                      <a:pt x="75" y="117"/>
                      <a:pt x="75" y="117"/>
                      <a:pt x="75" y="117"/>
                    </a:cubicBezTo>
                    <a:cubicBezTo>
                      <a:pt x="70" y="124"/>
                      <a:pt x="70" y="124"/>
                      <a:pt x="70" y="124"/>
                    </a:cubicBezTo>
                    <a:cubicBezTo>
                      <a:pt x="69" y="122"/>
                      <a:pt x="67" y="122"/>
                      <a:pt x="64" y="121"/>
                    </a:cubicBezTo>
                    <a:cubicBezTo>
                      <a:pt x="60" y="120"/>
                      <a:pt x="56" y="120"/>
                      <a:pt x="52" y="121"/>
                    </a:cubicBezTo>
                    <a:cubicBezTo>
                      <a:pt x="0" y="0"/>
                      <a:pt x="0" y="0"/>
                      <a:pt x="0" y="0"/>
                    </a:cubicBezTo>
                    <a:cubicBezTo>
                      <a:pt x="4" y="1"/>
                      <a:pt x="4" y="1"/>
                      <a:pt x="4" y="1"/>
                    </a:cubicBezTo>
                    <a:cubicBezTo>
                      <a:pt x="4" y="7"/>
                      <a:pt x="7" y="14"/>
                      <a:pt x="13" y="1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52" name="Freeform 33"/>
              <p:cNvSpPr>
                <a:spLocks/>
              </p:cNvSpPr>
              <p:nvPr/>
            </p:nvSpPr>
            <p:spPr bwMode="auto">
              <a:xfrm>
                <a:off x="8016875" y="-644525"/>
                <a:ext cx="850900" cy="1739900"/>
              </a:xfrm>
              <a:custGeom>
                <a:avLst/>
                <a:gdLst>
                  <a:gd name="T0" fmla="*/ 157 w 227"/>
                  <a:gd name="T1" fmla="*/ 126 h 464"/>
                  <a:gd name="T2" fmla="*/ 152 w 227"/>
                  <a:gd name="T3" fmla="*/ 132 h 464"/>
                  <a:gd name="T4" fmla="*/ 161 w 227"/>
                  <a:gd name="T5" fmla="*/ 147 h 464"/>
                  <a:gd name="T6" fmla="*/ 169 w 227"/>
                  <a:gd name="T7" fmla="*/ 146 h 464"/>
                  <a:gd name="T8" fmla="*/ 227 w 227"/>
                  <a:gd name="T9" fmla="*/ 254 h 464"/>
                  <a:gd name="T10" fmla="*/ 222 w 227"/>
                  <a:gd name="T11" fmla="*/ 261 h 464"/>
                  <a:gd name="T12" fmla="*/ 224 w 227"/>
                  <a:gd name="T13" fmla="*/ 272 h 464"/>
                  <a:gd name="T14" fmla="*/ 10 w 227"/>
                  <a:gd name="T15" fmla="*/ 464 h 464"/>
                  <a:gd name="T16" fmla="*/ 2 w 227"/>
                  <a:gd name="T17" fmla="*/ 459 h 464"/>
                  <a:gd name="T18" fmla="*/ 0 w 227"/>
                  <a:gd name="T19" fmla="*/ 459 h 464"/>
                  <a:gd name="T20" fmla="*/ 51 w 227"/>
                  <a:gd name="T21" fmla="*/ 4 h 464"/>
                  <a:gd name="T22" fmla="*/ 63 w 227"/>
                  <a:gd name="T23" fmla="*/ 0 h 464"/>
                  <a:gd name="T24" fmla="*/ 157 w 227"/>
                  <a:gd name="T25" fmla="*/ 12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464">
                    <a:moveTo>
                      <a:pt x="157" y="126"/>
                    </a:moveTo>
                    <a:cubicBezTo>
                      <a:pt x="154" y="127"/>
                      <a:pt x="153" y="129"/>
                      <a:pt x="152" y="132"/>
                    </a:cubicBezTo>
                    <a:cubicBezTo>
                      <a:pt x="150" y="138"/>
                      <a:pt x="154" y="145"/>
                      <a:pt x="161" y="147"/>
                    </a:cubicBezTo>
                    <a:cubicBezTo>
                      <a:pt x="163" y="147"/>
                      <a:pt x="166" y="147"/>
                      <a:pt x="169" y="146"/>
                    </a:cubicBezTo>
                    <a:cubicBezTo>
                      <a:pt x="227" y="254"/>
                      <a:pt x="227" y="254"/>
                      <a:pt x="227" y="254"/>
                    </a:cubicBezTo>
                    <a:cubicBezTo>
                      <a:pt x="224" y="256"/>
                      <a:pt x="223" y="258"/>
                      <a:pt x="222" y="261"/>
                    </a:cubicBezTo>
                    <a:cubicBezTo>
                      <a:pt x="221" y="265"/>
                      <a:pt x="222" y="269"/>
                      <a:pt x="224" y="272"/>
                    </a:cubicBezTo>
                    <a:cubicBezTo>
                      <a:pt x="10" y="464"/>
                      <a:pt x="10" y="464"/>
                      <a:pt x="10" y="464"/>
                    </a:cubicBezTo>
                    <a:cubicBezTo>
                      <a:pt x="8" y="462"/>
                      <a:pt x="5" y="460"/>
                      <a:pt x="2" y="459"/>
                    </a:cubicBezTo>
                    <a:cubicBezTo>
                      <a:pt x="0" y="459"/>
                      <a:pt x="0" y="459"/>
                      <a:pt x="0" y="459"/>
                    </a:cubicBezTo>
                    <a:cubicBezTo>
                      <a:pt x="51" y="4"/>
                      <a:pt x="51" y="4"/>
                      <a:pt x="51" y="4"/>
                    </a:cubicBezTo>
                    <a:cubicBezTo>
                      <a:pt x="56" y="4"/>
                      <a:pt x="60" y="3"/>
                      <a:pt x="63" y="0"/>
                    </a:cubicBezTo>
                    <a:lnTo>
                      <a:pt x="157" y="1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53" name="Freeform 34"/>
              <p:cNvSpPr>
                <a:spLocks/>
              </p:cNvSpPr>
              <p:nvPr/>
            </p:nvSpPr>
            <p:spPr bwMode="auto">
              <a:xfrm>
                <a:off x="9467850" y="1373187"/>
                <a:ext cx="247650" cy="255588"/>
              </a:xfrm>
              <a:custGeom>
                <a:avLst/>
                <a:gdLst>
                  <a:gd name="T0" fmla="*/ 66 w 66"/>
                  <a:gd name="T1" fmla="*/ 34 h 68"/>
                  <a:gd name="T2" fmla="*/ 40 w 66"/>
                  <a:gd name="T3" fmla="*/ 68 h 68"/>
                  <a:gd name="T4" fmla="*/ 35 w 66"/>
                  <a:gd name="T5" fmla="*/ 66 h 68"/>
                  <a:gd name="T6" fmla="*/ 30 w 66"/>
                  <a:gd name="T7" fmla="*/ 65 h 68"/>
                  <a:gd name="T8" fmla="*/ 0 w 66"/>
                  <a:gd name="T9" fmla="*/ 7 h 68"/>
                  <a:gd name="T10" fmla="*/ 2 w 66"/>
                  <a:gd name="T11" fmla="*/ 1 h 68"/>
                  <a:gd name="T12" fmla="*/ 2 w 66"/>
                  <a:gd name="T13" fmla="*/ 0 h 68"/>
                  <a:gd name="T14" fmla="*/ 56 w 66"/>
                  <a:gd name="T15" fmla="*/ 8 h 68"/>
                  <a:gd name="T16" fmla="*/ 66 w 66"/>
                  <a:gd name="T17" fmla="*/ 3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68">
                    <a:moveTo>
                      <a:pt x="66" y="34"/>
                    </a:moveTo>
                    <a:cubicBezTo>
                      <a:pt x="40" y="68"/>
                      <a:pt x="40" y="68"/>
                      <a:pt x="40" y="68"/>
                    </a:cubicBezTo>
                    <a:cubicBezTo>
                      <a:pt x="39" y="67"/>
                      <a:pt x="37" y="66"/>
                      <a:pt x="35" y="66"/>
                    </a:cubicBezTo>
                    <a:cubicBezTo>
                      <a:pt x="33" y="65"/>
                      <a:pt x="32" y="65"/>
                      <a:pt x="30" y="65"/>
                    </a:cubicBezTo>
                    <a:cubicBezTo>
                      <a:pt x="0" y="7"/>
                      <a:pt x="0" y="7"/>
                      <a:pt x="0" y="7"/>
                    </a:cubicBezTo>
                    <a:cubicBezTo>
                      <a:pt x="0" y="5"/>
                      <a:pt x="2" y="3"/>
                      <a:pt x="2" y="1"/>
                    </a:cubicBezTo>
                    <a:cubicBezTo>
                      <a:pt x="2" y="0"/>
                      <a:pt x="2" y="0"/>
                      <a:pt x="2" y="0"/>
                    </a:cubicBezTo>
                    <a:cubicBezTo>
                      <a:pt x="56" y="8"/>
                      <a:pt x="56" y="8"/>
                      <a:pt x="56" y="8"/>
                    </a:cubicBezTo>
                    <a:cubicBezTo>
                      <a:pt x="55" y="18"/>
                      <a:pt x="59" y="28"/>
                      <a:pt x="66" y="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54" name="Freeform 35"/>
              <p:cNvSpPr>
                <a:spLocks/>
              </p:cNvSpPr>
              <p:nvPr/>
            </p:nvSpPr>
            <p:spPr bwMode="auto">
              <a:xfrm>
                <a:off x="7993063" y="3746500"/>
                <a:ext cx="1169988" cy="919163"/>
              </a:xfrm>
              <a:custGeom>
                <a:avLst/>
                <a:gdLst>
                  <a:gd name="T0" fmla="*/ 312 w 312"/>
                  <a:gd name="T1" fmla="*/ 7 h 245"/>
                  <a:gd name="T2" fmla="*/ 253 w 312"/>
                  <a:gd name="T3" fmla="*/ 236 h 245"/>
                  <a:gd name="T4" fmla="*/ 226 w 312"/>
                  <a:gd name="T5" fmla="*/ 245 h 245"/>
                  <a:gd name="T6" fmla="*/ 0 w 312"/>
                  <a:gd name="T7" fmla="*/ 75 h 245"/>
                  <a:gd name="T8" fmla="*/ 5 w 312"/>
                  <a:gd name="T9" fmla="*/ 63 h 245"/>
                  <a:gd name="T10" fmla="*/ 6 w 312"/>
                  <a:gd name="T11" fmla="*/ 49 h 245"/>
                  <a:gd name="T12" fmla="*/ 308 w 312"/>
                  <a:gd name="T13" fmla="*/ 0 h 245"/>
                  <a:gd name="T14" fmla="*/ 312 w 312"/>
                  <a:gd name="T15" fmla="*/ 7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245">
                    <a:moveTo>
                      <a:pt x="312" y="7"/>
                    </a:moveTo>
                    <a:cubicBezTo>
                      <a:pt x="253" y="236"/>
                      <a:pt x="253" y="236"/>
                      <a:pt x="253" y="236"/>
                    </a:cubicBezTo>
                    <a:cubicBezTo>
                      <a:pt x="243" y="233"/>
                      <a:pt x="233" y="237"/>
                      <a:pt x="226" y="245"/>
                    </a:cubicBezTo>
                    <a:cubicBezTo>
                      <a:pt x="0" y="75"/>
                      <a:pt x="0" y="75"/>
                      <a:pt x="0" y="75"/>
                    </a:cubicBezTo>
                    <a:cubicBezTo>
                      <a:pt x="2" y="71"/>
                      <a:pt x="4" y="67"/>
                      <a:pt x="5" y="63"/>
                    </a:cubicBezTo>
                    <a:cubicBezTo>
                      <a:pt x="6" y="58"/>
                      <a:pt x="6" y="54"/>
                      <a:pt x="6" y="49"/>
                    </a:cubicBezTo>
                    <a:cubicBezTo>
                      <a:pt x="308" y="0"/>
                      <a:pt x="308" y="0"/>
                      <a:pt x="308" y="0"/>
                    </a:cubicBezTo>
                    <a:cubicBezTo>
                      <a:pt x="308" y="3"/>
                      <a:pt x="311" y="6"/>
                      <a:pt x="312" y="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55" name="Freeform 36"/>
              <p:cNvSpPr>
                <a:spLocks/>
              </p:cNvSpPr>
              <p:nvPr/>
            </p:nvSpPr>
            <p:spPr bwMode="auto">
              <a:xfrm>
                <a:off x="7464425" y="4087812"/>
                <a:ext cx="806450" cy="2039938"/>
              </a:xfrm>
              <a:custGeom>
                <a:avLst/>
                <a:gdLst>
                  <a:gd name="T0" fmla="*/ 118 w 215"/>
                  <a:gd name="T1" fmla="*/ 544 h 544"/>
                  <a:gd name="T2" fmla="*/ 9 w 215"/>
                  <a:gd name="T3" fmla="*/ 519 h 544"/>
                  <a:gd name="T4" fmla="*/ 0 w 215"/>
                  <a:gd name="T5" fmla="*/ 507 h 544"/>
                  <a:gd name="T6" fmla="*/ 103 w 215"/>
                  <a:gd name="T7" fmla="*/ 0 h 544"/>
                  <a:gd name="T8" fmla="*/ 116 w 215"/>
                  <a:gd name="T9" fmla="*/ 0 h 544"/>
                  <a:gd name="T10" fmla="*/ 215 w 215"/>
                  <a:gd name="T11" fmla="*/ 407 h 544"/>
                  <a:gd name="T12" fmla="*/ 207 w 215"/>
                  <a:gd name="T13" fmla="*/ 416 h 544"/>
                  <a:gd name="T14" fmla="*/ 211 w 215"/>
                  <a:gd name="T15" fmla="*/ 427 h 544"/>
                  <a:gd name="T16" fmla="*/ 135 w 215"/>
                  <a:gd name="T17" fmla="*/ 538 h 544"/>
                  <a:gd name="T18" fmla="*/ 132 w 215"/>
                  <a:gd name="T19" fmla="*/ 537 h 544"/>
                  <a:gd name="T20" fmla="*/ 118 w 215"/>
                  <a:gd name="T21" fmla="*/ 54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544">
                    <a:moveTo>
                      <a:pt x="118" y="544"/>
                    </a:moveTo>
                    <a:cubicBezTo>
                      <a:pt x="9" y="519"/>
                      <a:pt x="9" y="519"/>
                      <a:pt x="9" y="519"/>
                    </a:cubicBezTo>
                    <a:cubicBezTo>
                      <a:pt x="9" y="513"/>
                      <a:pt x="6" y="508"/>
                      <a:pt x="0" y="507"/>
                    </a:cubicBezTo>
                    <a:cubicBezTo>
                      <a:pt x="103" y="0"/>
                      <a:pt x="103" y="0"/>
                      <a:pt x="103" y="0"/>
                    </a:cubicBezTo>
                    <a:cubicBezTo>
                      <a:pt x="108" y="1"/>
                      <a:pt x="113" y="1"/>
                      <a:pt x="116" y="0"/>
                    </a:cubicBezTo>
                    <a:cubicBezTo>
                      <a:pt x="215" y="407"/>
                      <a:pt x="215" y="407"/>
                      <a:pt x="215" y="407"/>
                    </a:cubicBezTo>
                    <a:cubicBezTo>
                      <a:pt x="211" y="408"/>
                      <a:pt x="208" y="412"/>
                      <a:pt x="207" y="416"/>
                    </a:cubicBezTo>
                    <a:cubicBezTo>
                      <a:pt x="206" y="421"/>
                      <a:pt x="207" y="424"/>
                      <a:pt x="211" y="427"/>
                    </a:cubicBezTo>
                    <a:cubicBezTo>
                      <a:pt x="135" y="538"/>
                      <a:pt x="135" y="538"/>
                      <a:pt x="135" y="538"/>
                    </a:cubicBezTo>
                    <a:cubicBezTo>
                      <a:pt x="134" y="538"/>
                      <a:pt x="133" y="537"/>
                      <a:pt x="132" y="537"/>
                    </a:cubicBezTo>
                    <a:cubicBezTo>
                      <a:pt x="127" y="536"/>
                      <a:pt x="120" y="539"/>
                      <a:pt x="118" y="5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56" name="Freeform 37"/>
              <p:cNvSpPr>
                <a:spLocks/>
              </p:cNvSpPr>
              <p:nvPr/>
            </p:nvSpPr>
            <p:spPr bwMode="auto">
              <a:xfrm>
                <a:off x="5572125" y="5610225"/>
                <a:ext cx="1266825" cy="938213"/>
              </a:xfrm>
              <a:custGeom>
                <a:avLst/>
                <a:gdLst>
                  <a:gd name="T0" fmla="*/ 338 w 338"/>
                  <a:gd name="T1" fmla="*/ 83 h 250"/>
                  <a:gd name="T2" fmla="*/ 253 w 338"/>
                  <a:gd name="T3" fmla="*/ 248 h 250"/>
                  <a:gd name="T4" fmla="*/ 252 w 338"/>
                  <a:gd name="T5" fmla="*/ 246 h 250"/>
                  <a:gd name="T6" fmla="*/ 240 w 338"/>
                  <a:gd name="T7" fmla="*/ 250 h 250"/>
                  <a:gd name="T8" fmla="*/ 0 w 338"/>
                  <a:gd name="T9" fmla="*/ 29 h 250"/>
                  <a:gd name="T10" fmla="*/ 15 w 338"/>
                  <a:gd name="T11" fmla="*/ 0 h 250"/>
                  <a:gd name="T12" fmla="*/ 334 w 338"/>
                  <a:gd name="T13" fmla="*/ 74 h 250"/>
                  <a:gd name="T14" fmla="*/ 338 w 338"/>
                  <a:gd name="T15" fmla="*/ 83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250">
                    <a:moveTo>
                      <a:pt x="338" y="83"/>
                    </a:moveTo>
                    <a:cubicBezTo>
                      <a:pt x="253" y="248"/>
                      <a:pt x="253" y="248"/>
                      <a:pt x="253" y="248"/>
                    </a:cubicBezTo>
                    <a:cubicBezTo>
                      <a:pt x="252" y="246"/>
                      <a:pt x="252" y="246"/>
                      <a:pt x="252" y="246"/>
                    </a:cubicBezTo>
                    <a:cubicBezTo>
                      <a:pt x="248" y="245"/>
                      <a:pt x="243" y="247"/>
                      <a:pt x="240" y="250"/>
                    </a:cubicBezTo>
                    <a:cubicBezTo>
                      <a:pt x="0" y="29"/>
                      <a:pt x="0" y="29"/>
                      <a:pt x="0" y="29"/>
                    </a:cubicBezTo>
                    <a:cubicBezTo>
                      <a:pt x="6" y="21"/>
                      <a:pt x="12" y="11"/>
                      <a:pt x="15" y="0"/>
                    </a:cubicBezTo>
                    <a:cubicBezTo>
                      <a:pt x="334" y="74"/>
                      <a:pt x="334" y="74"/>
                      <a:pt x="334" y="74"/>
                    </a:cubicBezTo>
                    <a:cubicBezTo>
                      <a:pt x="334" y="78"/>
                      <a:pt x="335" y="81"/>
                      <a:pt x="338" y="8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57" name="Freeform 38"/>
              <p:cNvSpPr>
                <a:spLocks/>
              </p:cNvSpPr>
              <p:nvPr/>
            </p:nvSpPr>
            <p:spPr bwMode="auto">
              <a:xfrm>
                <a:off x="4559300" y="5775325"/>
                <a:ext cx="1158875" cy="1244600"/>
              </a:xfrm>
              <a:custGeom>
                <a:avLst/>
                <a:gdLst>
                  <a:gd name="T0" fmla="*/ 302 w 309"/>
                  <a:gd name="T1" fmla="*/ 332 h 332"/>
                  <a:gd name="T2" fmla="*/ 6 w 309"/>
                  <a:gd name="T3" fmla="*/ 294 h 332"/>
                  <a:gd name="T4" fmla="*/ 0 w 309"/>
                  <a:gd name="T5" fmla="*/ 284 h 332"/>
                  <a:gd name="T6" fmla="*/ 178 w 309"/>
                  <a:gd name="T7" fmla="*/ 0 h 332"/>
                  <a:gd name="T8" fmla="*/ 197 w 309"/>
                  <a:gd name="T9" fmla="*/ 8 h 332"/>
                  <a:gd name="T10" fmla="*/ 231 w 309"/>
                  <a:gd name="T11" fmla="*/ 9 h 332"/>
                  <a:gd name="T12" fmla="*/ 309 w 309"/>
                  <a:gd name="T13" fmla="*/ 325 h 332"/>
                  <a:gd name="T14" fmla="*/ 302 w 309"/>
                  <a:gd name="T15" fmla="*/ 332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9" h="332">
                    <a:moveTo>
                      <a:pt x="302" y="332"/>
                    </a:moveTo>
                    <a:cubicBezTo>
                      <a:pt x="6" y="294"/>
                      <a:pt x="6" y="294"/>
                      <a:pt x="6" y="294"/>
                    </a:cubicBezTo>
                    <a:cubicBezTo>
                      <a:pt x="6" y="291"/>
                      <a:pt x="4" y="286"/>
                      <a:pt x="0" y="284"/>
                    </a:cubicBezTo>
                    <a:cubicBezTo>
                      <a:pt x="178" y="0"/>
                      <a:pt x="178" y="0"/>
                      <a:pt x="178" y="0"/>
                    </a:cubicBezTo>
                    <a:cubicBezTo>
                      <a:pt x="183" y="3"/>
                      <a:pt x="190" y="6"/>
                      <a:pt x="197" y="8"/>
                    </a:cubicBezTo>
                    <a:cubicBezTo>
                      <a:pt x="208" y="11"/>
                      <a:pt x="220" y="12"/>
                      <a:pt x="231" y="9"/>
                    </a:cubicBezTo>
                    <a:cubicBezTo>
                      <a:pt x="309" y="325"/>
                      <a:pt x="309" y="325"/>
                      <a:pt x="309" y="325"/>
                    </a:cubicBezTo>
                    <a:cubicBezTo>
                      <a:pt x="305" y="327"/>
                      <a:pt x="303" y="329"/>
                      <a:pt x="302" y="33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58" name="Freeform 39"/>
              <p:cNvSpPr>
                <a:spLocks/>
              </p:cNvSpPr>
              <p:nvPr/>
            </p:nvSpPr>
            <p:spPr bwMode="auto">
              <a:xfrm>
                <a:off x="4391025" y="6865937"/>
                <a:ext cx="111125" cy="71438"/>
              </a:xfrm>
              <a:custGeom>
                <a:avLst/>
                <a:gdLst>
                  <a:gd name="T0" fmla="*/ 30 w 30"/>
                  <a:gd name="T1" fmla="*/ 12 h 19"/>
                  <a:gd name="T2" fmla="*/ 26 w 30"/>
                  <a:gd name="T3" fmla="*/ 19 h 19"/>
                  <a:gd name="T4" fmla="*/ 0 w 30"/>
                  <a:gd name="T5" fmla="*/ 4 h 19"/>
                  <a:gd name="T6" fmla="*/ 2 w 30"/>
                  <a:gd name="T7" fmla="*/ 1 h 19"/>
                  <a:gd name="T8" fmla="*/ 2 w 30"/>
                  <a:gd name="T9" fmla="*/ 0 h 19"/>
                  <a:gd name="T10" fmla="*/ 26 w 30"/>
                  <a:gd name="T11" fmla="*/ 3 h 19"/>
                  <a:gd name="T12" fmla="*/ 30 w 30"/>
                  <a:gd name="T13" fmla="*/ 12 h 19"/>
                </a:gdLst>
                <a:ahLst/>
                <a:cxnLst>
                  <a:cxn ang="0">
                    <a:pos x="T0" y="T1"/>
                  </a:cxn>
                  <a:cxn ang="0">
                    <a:pos x="T2" y="T3"/>
                  </a:cxn>
                  <a:cxn ang="0">
                    <a:pos x="T4" y="T5"/>
                  </a:cxn>
                  <a:cxn ang="0">
                    <a:pos x="T6" y="T7"/>
                  </a:cxn>
                  <a:cxn ang="0">
                    <a:pos x="T8" y="T9"/>
                  </a:cxn>
                  <a:cxn ang="0">
                    <a:pos x="T10" y="T11"/>
                  </a:cxn>
                  <a:cxn ang="0">
                    <a:pos x="T12" y="T13"/>
                  </a:cxn>
                </a:cxnLst>
                <a:rect l="0" t="0" r="r" b="b"/>
                <a:pathLst>
                  <a:path w="30" h="19">
                    <a:moveTo>
                      <a:pt x="30" y="12"/>
                    </a:moveTo>
                    <a:cubicBezTo>
                      <a:pt x="26" y="19"/>
                      <a:pt x="26" y="19"/>
                      <a:pt x="26" y="19"/>
                    </a:cubicBezTo>
                    <a:cubicBezTo>
                      <a:pt x="0" y="4"/>
                      <a:pt x="0" y="4"/>
                      <a:pt x="0" y="4"/>
                    </a:cubicBezTo>
                    <a:cubicBezTo>
                      <a:pt x="0" y="3"/>
                      <a:pt x="2" y="2"/>
                      <a:pt x="2" y="1"/>
                    </a:cubicBezTo>
                    <a:cubicBezTo>
                      <a:pt x="2" y="0"/>
                      <a:pt x="2" y="0"/>
                      <a:pt x="2" y="0"/>
                    </a:cubicBezTo>
                    <a:cubicBezTo>
                      <a:pt x="26" y="3"/>
                      <a:pt x="26" y="3"/>
                      <a:pt x="26" y="3"/>
                    </a:cubicBezTo>
                    <a:cubicBezTo>
                      <a:pt x="27" y="6"/>
                      <a:pt x="28" y="9"/>
                      <a:pt x="30" y="1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59" name="Freeform 40"/>
              <p:cNvSpPr>
                <a:spLocks/>
              </p:cNvSpPr>
              <p:nvPr/>
            </p:nvSpPr>
            <p:spPr bwMode="auto">
              <a:xfrm>
                <a:off x="669925" y="2532062"/>
                <a:ext cx="1362075" cy="1806575"/>
              </a:xfrm>
              <a:custGeom>
                <a:avLst/>
                <a:gdLst>
                  <a:gd name="T0" fmla="*/ 9 w 363"/>
                  <a:gd name="T1" fmla="*/ 434 h 482"/>
                  <a:gd name="T2" fmla="*/ 0 w 363"/>
                  <a:gd name="T3" fmla="*/ 408 h 482"/>
                  <a:gd name="T4" fmla="*/ 346 w 363"/>
                  <a:gd name="T5" fmla="*/ 0 h 482"/>
                  <a:gd name="T6" fmla="*/ 359 w 363"/>
                  <a:gd name="T7" fmla="*/ 6 h 482"/>
                  <a:gd name="T8" fmla="*/ 363 w 363"/>
                  <a:gd name="T9" fmla="*/ 7 h 482"/>
                  <a:gd name="T10" fmla="*/ 337 w 363"/>
                  <a:gd name="T11" fmla="*/ 474 h 482"/>
                  <a:gd name="T12" fmla="*/ 324 w 363"/>
                  <a:gd name="T13" fmla="*/ 482 h 482"/>
                  <a:gd name="T14" fmla="*/ 9 w 363"/>
                  <a:gd name="T15" fmla="*/ 434 h 4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3" h="482">
                    <a:moveTo>
                      <a:pt x="9" y="434"/>
                    </a:moveTo>
                    <a:cubicBezTo>
                      <a:pt x="9" y="425"/>
                      <a:pt x="5" y="415"/>
                      <a:pt x="0" y="408"/>
                    </a:cubicBezTo>
                    <a:cubicBezTo>
                      <a:pt x="346" y="0"/>
                      <a:pt x="346" y="0"/>
                      <a:pt x="346" y="0"/>
                    </a:cubicBezTo>
                    <a:cubicBezTo>
                      <a:pt x="350" y="2"/>
                      <a:pt x="354" y="4"/>
                      <a:pt x="359" y="6"/>
                    </a:cubicBezTo>
                    <a:cubicBezTo>
                      <a:pt x="360" y="6"/>
                      <a:pt x="362" y="6"/>
                      <a:pt x="363" y="7"/>
                    </a:cubicBezTo>
                    <a:cubicBezTo>
                      <a:pt x="337" y="474"/>
                      <a:pt x="337" y="474"/>
                      <a:pt x="337" y="474"/>
                    </a:cubicBezTo>
                    <a:cubicBezTo>
                      <a:pt x="331" y="474"/>
                      <a:pt x="326" y="477"/>
                      <a:pt x="324" y="482"/>
                    </a:cubicBezTo>
                    <a:lnTo>
                      <a:pt x="9" y="4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60" name="Freeform 41"/>
              <p:cNvSpPr>
                <a:spLocks/>
              </p:cNvSpPr>
              <p:nvPr/>
            </p:nvSpPr>
            <p:spPr bwMode="auto">
              <a:xfrm>
                <a:off x="1266825" y="34925"/>
                <a:ext cx="1425575" cy="2290763"/>
              </a:xfrm>
              <a:custGeom>
                <a:avLst/>
                <a:gdLst>
                  <a:gd name="T0" fmla="*/ 3 w 380"/>
                  <a:gd name="T1" fmla="*/ 297 h 611"/>
                  <a:gd name="T2" fmla="*/ 6 w 380"/>
                  <a:gd name="T3" fmla="*/ 291 h 611"/>
                  <a:gd name="T4" fmla="*/ 0 w 380"/>
                  <a:gd name="T5" fmla="*/ 278 h 611"/>
                  <a:gd name="T6" fmla="*/ 59 w 380"/>
                  <a:gd name="T7" fmla="*/ 8 h 611"/>
                  <a:gd name="T8" fmla="*/ 70 w 380"/>
                  <a:gd name="T9" fmla="*/ 0 h 611"/>
                  <a:gd name="T10" fmla="*/ 369 w 380"/>
                  <a:gd name="T11" fmla="*/ 97 h 611"/>
                  <a:gd name="T12" fmla="*/ 380 w 380"/>
                  <a:gd name="T13" fmla="*/ 120 h 611"/>
                  <a:gd name="T14" fmla="*/ 216 w 380"/>
                  <a:gd name="T15" fmla="*/ 609 h 611"/>
                  <a:gd name="T16" fmla="*/ 192 w 380"/>
                  <a:gd name="T17" fmla="*/ 611 h 611"/>
                  <a:gd name="T18" fmla="*/ 3 w 380"/>
                  <a:gd name="T19" fmla="*/ 297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0" h="611">
                    <a:moveTo>
                      <a:pt x="3" y="297"/>
                    </a:moveTo>
                    <a:cubicBezTo>
                      <a:pt x="4" y="296"/>
                      <a:pt x="6" y="293"/>
                      <a:pt x="6" y="291"/>
                    </a:cubicBezTo>
                    <a:cubicBezTo>
                      <a:pt x="8" y="285"/>
                      <a:pt x="5" y="280"/>
                      <a:pt x="0" y="278"/>
                    </a:cubicBezTo>
                    <a:cubicBezTo>
                      <a:pt x="59" y="8"/>
                      <a:pt x="59" y="8"/>
                      <a:pt x="59" y="8"/>
                    </a:cubicBezTo>
                    <a:cubicBezTo>
                      <a:pt x="63" y="8"/>
                      <a:pt x="69" y="5"/>
                      <a:pt x="70" y="0"/>
                    </a:cubicBezTo>
                    <a:cubicBezTo>
                      <a:pt x="369" y="97"/>
                      <a:pt x="369" y="97"/>
                      <a:pt x="369" y="97"/>
                    </a:cubicBezTo>
                    <a:cubicBezTo>
                      <a:pt x="367" y="106"/>
                      <a:pt x="372" y="116"/>
                      <a:pt x="380" y="120"/>
                    </a:cubicBezTo>
                    <a:cubicBezTo>
                      <a:pt x="216" y="609"/>
                      <a:pt x="216" y="609"/>
                      <a:pt x="216" y="609"/>
                    </a:cubicBezTo>
                    <a:cubicBezTo>
                      <a:pt x="208" y="607"/>
                      <a:pt x="199" y="608"/>
                      <a:pt x="192" y="611"/>
                    </a:cubicBezTo>
                    <a:lnTo>
                      <a:pt x="3" y="29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61" name="Freeform 42"/>
              <p:cNvSpPr>
                <a:spLocks/>
              </p:cNvSpPr>
              <p:nvPr/>
            </p:nvSpPr>
            <p:spPr bwMode="auto">
              <a:xfrm>
                <a:off x="1506538" y="-1011238"/>
                <a:ext cx="1169988" cy="1393825"/>
              </a:xfrm>
              <a:custGeom>
                <a:avLst/>
                <a:gdLst>
                  <a:gd name="T0" fmla="*/ 0 w 312"/>
                  <a:gd name="T1" fmla="*/ 264 h 372"/>
                  <a:gd name="T2" fmla="*/ 58 w 312"/>
                  <a:gd name="T3" fmla="*/ 3 h 372"/>
                  <a:gd name="T4" fmla="*/ 70 w 312"/>
                  <a:gd name="T5" fmla="*/ 0 h 372"/>
                  <a:gd name="T6" fmla="*/ 312 w 312"/>
                  <a:gd name="T7" fmla="*/ 364 h 372"/>
                  <a:gd name="T8" fmla="*/ 306 w 312"/>
                  <a:gd name="T9" fmla="*/ 372 h 372"/>
                  <a:gd name="T10" fmla="*/ 7 w 312"/>
                  <a:gd name="T11" fmla="*/ 276 h 372"/>
                  <a:gd name="T12" fmla="*/ 0 w 312"/>
                  <a:gd name="T13" fmla="*/ 264 h 372"/>
                </a:gdLst>
                <a:ahLst/>
                <a:cxnLst>
                  <a:cxn ang="0">
                    <a:pos x="T0" y="T1"/>
                  </a:cxn>
                  <a:cxn ang="0">
                    <a:pos x="T2" y="T3"/>
                  </a:cxn>
                  <a:cxn ang="0">
                    <a:pos x="T4" y="T5"/>
                  </a:cxn>
                  <a:cxn ang="0">
                    <a:pos x="T6" y="T7"/>
                  </a:cxn>
                  <a:cxn ang="0">
                    <a:pos x="T8" y="T9"/>
                  </a:cxn>
                  <a:cxn ang="0">
                    <a:pos x="T10" y="T11"/>
                  </a:cxn>
                  <a:cxn ang="0">
                    <a:pos x="T12" y="T13"/>
                  </a:cxn>
                </a:cxnLst>
                <a:rect l="0" t="0" r="r" b="b"/>
                <a:pathLst>
                  <a:path w="312" h="372">
                    <a:moveTo>
                      <a:pt x="0" y="264"/>
                    </a:moveTo>
                    <a:cubicBezTo>
                      <a:pt x="58" y="3"/>
                      <a:pt x="58" y="3"/>
                      <a:pt x="58" y="3"/>
                    </a:cubicBezTo>
                    <a:cubicBezTo>
                      <a:pt x="62" y="3"/>
                      <a:pt x="67" y="2"/>
                      <a:pt x="70" y="0"/>
                    </a:cubicBezTo>
                    <a:cubicBezTo>
                      <a:pt x="312" y="364"/>
                      <a:pt x="312" y="364"/>
                      <a:pt x="312" y="364"/>
                    </a:cubicBezTo>
                    <a:cubicBezTo>
                      <a:pt x="310" y="366"/>
                      <a:pt x="307" y="369"/>
                      <a:pt x="306" y="372"/>
                    </a:cubicBezTo>
                    <a:cubicBezTo>
                      <a:pt x="7" y="276"/>
                      <a:pt x="7" y="276"/>
                      <a:pt x="7" y="276"/>
                    </a:cubicBezTo>
                    <a:cubicBezTo>
                      <a:pt x="7" y="271"/>
                      <a:pt x="5" y="267"/>
                      <a:pt x="0" y="26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62" name="Freeform 43"/>
              <p:cNvSpPr>
                <a:spLocks/>
              </p:cNvSpPr>
              <p:nvPr/>
            </p:nvSpPr>
            <p:spPr bwMode="auto">
              <a:xfrm>
                <a:off x="1781175" y="-1060450"/>
                <a:ext cx="1181100" cy="1406525"/>
              </a:xfrm>
              <a:custGeom>
                <a:avLst/>
                <a:gdLst>
                  <a:gd name="T0" fmla="*/ 7 w 315"/>
                  <a:gd name="T1" fmla="*/ 0 h 375"/>
                  <a:gd name="T2" fmla="*/ 307 w 315"/>
                  <a:gd name="T3" fmla="*/ 51 h 375"/>
                  <a:gd name="T4" fmla="*/ 315 w 315"/>
                  <a:gd name="T5" fmla="*/ 61 h 375"/>
                  <a:gd name="T6" fmla="*/ 254 w 315"/>
                  <a:gd name="T7" fmla="*/ 373 h 375"/>
                  <a:gd name="T8" fmla="*/ 242 w 315"/>
                  <a:gd name="T9" fmla="*/ 375 h 375"/>
                  <a:gd name="T10" fmla="*/ 0 w 315"/>
                  <a:gd name="T11" fmla="*/ 11 h 375"/>
                  <a:gd name="T12" fmla="*/ 7 w 315"/>
                  <a:gd name="T13" fmla="*/ 0 h 375"/>
                </a:gdLst>
                <a:ahLst/>
                <a:cxnLst>
                  <a:cxn ang="0">
                    <a:pos x="T0" y="T1"/>
                  </a:cxn>
                  <a:cxn ang="0">
                    <a:pos x="T2" y="T3"/>
                  </a:cxn>
                  <a:cxn ang="0">
                    <a:pos x="T4" y="T5"/>
                  </a:cxn>
                  <a:cxn ang="0">
                    <a:pos x="T6" y="T7"/>
                  </a:cxn>
                  <a:cxn ang="0">
                    <a:pos x="T8" y="T9"/>
                  </a:cxn>
                  <a:cxn ang="0">
                    <a:pos x="T10" y="T11"/>
                  </a:cxn>
                  <a:cxn ang="0">
                    <a:pos x="T12" y="T13"/>
                  </a:cxn>
                </a:cxnLst>
                <a:rect l="0" t="0" r="r" b="b"/>
                <a:pathLst>
                  <a:path w="315" h="375">
                    <a:moveTo>
                      <a:pt x="7" y="0"/>
                    </a:moveTo>
                    <a:cubicBezTo>
                      <a:pt x="307" y="51"/>
                      <a:pt x="307" y="51"/>
                      <a:pt x="307" y="51"/>
                    </a:cubicBezTo>
                    <a:cubicBezTo>
                      <a:pt x="307" y="55"/>
                      <a:pt x="310" y="60"/>
                      <a:pt x="315" y="61"/>
                    </a:cubicBezTo>
                    <a:cubicBezTo>
                      <a:pt x="254" y="373"/>
                      <a:pt x="254" y="373"/>
                      <a:pt x="254" y="373"/>
                    </a:cubicBezTo>
                    <a:cubicBezTo>
                      <a:pt x="249" y="372"/>
                      <a:pt x="246" y="373"/>
                      <a:pt x="242" y="375"/>
                    </a:cubicBezTo>
                    <a:cubicBezTo>
                      <a:pt x="0" y="11"/>
                      <a:pt x="0" y="11"/>
                      <a:pt x="0" y="11"/>
                    </a:cubicBezTo>
                    <a:cubicBezTo>
                      <a:pt x="4" y="9"/>
                      <a:pt x="6" y="4"/>
                      <a:pt x="7"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63" name="Freeform 44"/>
              <p:cNvSpPr>
                <a:spLocks/>
              </p:cNvSpPr>
              <p:nvPr/>
            </p:nvSpPr>
            <p:spPr bwMode="auto">
              <a:xfrm>
                <a:off x="1806575" y="-1911350"/>
                <a:ext cx="1357313" cy="1027113"/>
              </a:xfrm>
              <a:custGeom>
                <a:avLst/>
                <a:gdLst>
                  <a:gd name="T0" fmla="*/ 0 w 362"/>
                  <a:gd name="T1" fmla="*/ 213 h 274"/>
                  <a:gd name="T2" fmla="*/ 347 w 362"/>
                  <a:gd name="T3" fmla="*/ 0 h 274"/>
                  <a:gd name="T4" fmla="*/ 362 w 362"/>
                  <a:gd name="T5" fmla="*/ 10 h 274"/>
                  <a:gd name="T6" fmla="*/ 312 w 362"/>
                  <a:gd name="T7" fmla="*/ 265 h 274"/>
                  <a:gd name="T8" fmla="*/ 300 w 362"/>
                  <a:gd name="T9" fmla="*/ 274 h 274"/>
                  <a:gd name="T10" fmla="*/ 1 w 362"/>
                  <a:gd name="T11" fmla="*/ 224 h 274"/>
                  <a:gd name="T12" fmla="*/ 0 w 362"/>
                  <a:gd name="T13" fmla="*/ 213 h 274"/>
                </a:gdLst>
                <a:ahLst/>
                <a:cxnLst>
                  <a:cxn ang="0">
                    <a:pos x="T0" y="T1"/>
                  </a:cxn>
                  <a:cxn ang="0">
                    <a:pos x="T2" y="T3"/>
                  </a:cxn>
                  <a:cxn ang="0">
                    <a:pos x="T4" y="T5"/>
                  </a:cxn>
                  <a:cxn ang="0">
                    <a:pos x="T6" y="T7"/>
                  </a:cxn>
                  <a:cxn ang="0">
                    <a:pos x="T8" y="T9"/>
                  </a:cxn>
                  <a:cxn ang="0">
                    <a:pos x="T10" y="T11"/>
                  </a:cxn>
                  <a:cxn ang="0">
                    <a:pos x="T12" y="T13"/>
                  </a:cxn>
                </a:cxnLst>
                <a:rect l="0" t="0" r="r" b="b"/>
                <a:pathLst>
                  <a:path w="362" h="274">
                    <a:moveTo>
                      <a:pt x="0" y="213"/>
                    </a:moveTo>
                    <a:cubicBezTo>
                      <a:pt x="347" y="0"/>
                      <a:pt x="347" y="0"/>
                      <a:pt x="347" y="0"/>
                    </a:cubicBezTo>
                    <a:cubicBezTo>
                      <a:pt x="350" y="5"/>
                      <a:pt x="356" y="8"/>
                      <a:pt x="362" y="10"/>
                    </a:cubicBezTo>
                    <a:cubicBezTo>
                      <a:pt x="312" y="265"/>
                      <a:pt x="312" y="265"/>
                      <a:pt x="312" y="265"/>
                    </a:cubicBezTo>
                    <a:cubicBezTo>
                      <a:pt x="307" y="264"/>
                      <a:pt x="302" y="268"/>
                      <a:pt x="300" y="274"/>
                    </a:cubicBezTo>
                    <a:cubicBezTo>
                      <a:pt x="1" y="224"/>
                      <a:pt x="1" y="224"/>
                      <a:pt x="1" y="224"/>
                    </a:cubicBezTo>
                    <a:cubicBezTo>
                      <a:pt x="2" y="220"/>
                      <a:pt x="1" y="216"/>
                      <a:pt x="0" y="21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64" name="Freeform 45"/>
              <p:cNvSpPr>
                <a:spLocks/>
              </p:cNvSpPr>
              <p:nvPr/>
            </p:nvSpPr>
            <p:spPr bwMode="auto">
              <a:xfrm>
                <a:off x="5046663" y="-1825625"/>
                <a:ext cx="1589088" cy="1965325"/>
              </a:xfrm>
              <a:custGeom>
                <a:avLst/>
                <a:gdLst>
                  <a:gd name="T0" fmla="*/ 317 w 424"/>
                  <a:gd name="T1" fmla="*/ 9 h 524"/>
                  <a:gd name="T2" fmla="*/ 424 w 424"/>
                  <a:gd name="T3" fmla="*/ 496 h 524"/>
                  <a:gd name="T4" fmla="*/ 392 w 424"/>
                  <a:gd name="T5" fmla="*/ 524 h 524"/>
                  <a:gd name="T6" fmla="*/ 24 w 424"/>
                  <a:gd name="T7" fmla="*/ 401 h 524"/>
                  <a:gd name="T8" fmla="*/ 0 w 424"/>
                  <a:gd name="T9" fmla="*/ 168 h 524"/>
                  <a:gd name="T10" fmla="*/ 8 w 424"/>
                  <a:gd name="T11" fmla="*/ 159 h 524"/>
                  <a:gd name="T12" fmla="*/ 8 w 424"/>
                  <a:gd name="T13" fmla="*/ 153 h 524"/>
                  <a:gd name="T14" fmla="*/ 297 w 424"/>
                  <a:gd name="T15" fmla="*/ 0 h 524"/>
                  <a:gd name="T16" fmla="*/ 309 w 424"/>
                  <a:gd name="T17" fmla="*/ 10 h 524"/>
                  <a:gd name="T18" fmla="*/ 317 w 424"/>
                  <a:gd name="T19" fmla="*/ 9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 h="524">
                    <a:moveTo>
                      <a:pt x="317" y="9"/>
                    </a:moveTo>
                    <a:cubicBezTo>
                      <a:pt x="424" y="496"/>
                      <a:pt x="424" y="496"/>
                      <a:pt x="424" y="496"/>
                    </a:cubicBezTo>
                    <a:cubicBezTo>
                      <a:pt x="410" y="500"/>
                      <a:pt x="397" y="510"/>
                      <a:pt x="392" y="524"/>
                    </a:cubicBezTo>
                    <a:cubicBezTo>
                      <a:pt x="24" y="401"/>
                      <a:pt x="24" y="401"/>
                      <a:pt x="24" y="401"/>
                    </a:cubicBezTo>
                    <a:cubicBezTo>
                      <a:pt x="0" y="168"/>
                      <a:pt x="0" y="168"/>
                      <a:pt x="0" y="168"/>
                    </a:cubicBezTo>
                    <a:cubicBezTo>
                      <a:pt x="3" y="167"/>
                      <a:pt x="7" y="164"/>
                      <a:pt x="8" y="159"/>
                    </a:cubicBezTo>
                    <a:cubicBezTo>
                      <a:pt x="9" y="157"/>
                      <a:pt x="8" y="155"/>
                      <a:pt x="8" y="153"/>
                    </a:cubicBezTo>
                    <a:cubicBezTo>
                      <a:pt x="297" y="0"/>
                      <a:pt x="297" y="0"/>
                      <a:pt x="297" y="0"/>
                    </a:cubicBezTo>
                    <a:cubicBezTo>
                      <a:pt x="300" y="5"/>
                      <a:pt x="303" y="8"/>
                      <a:pt x="309" y="10"/>
                    </a:cubicBezTo>
                    <a:cubicBezTo>
                      <a:pt x="311" y="10"/>
                      <a:pt x="315" y="10"/>
                      <a:pt x="317" y="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65" name="Freeform 46"/>
              <p:cNvSpPr>
                <a:spLocks/>
              </p:cNvSpPr>
              <p:nvPr/>
            </p:nvSpPr>
            <p:spPr bwMode="auto">
              <a:xfrm>
                <a:off x="6831013" y="-663575"/>
                <a:ext cx="1365250" cy="1763713"/>
              </a:xfrm>
              <a:custGeom>
                <a:avLst/>
                <a:gdLst>
                  <a:gd name="T0" fmla="*/ 364 w 364"/>
                  <a:gd name="T1" fmla="*/ 8 h 470"/>
                  <a:gd name="T2" fmla="*/ 313 w 364"/>
                  <a:gd name="T3" fmla="*/ 464 h 470"/>
                  <a:gd name="T4" fmla="*/ 296 w 364"/>
                  <a:gd name="T5" fmla="*/ 470 h 470"/>
                  <a:gd name="T6" fmla="*/ 0 w 364"/>
                  <a:gd name="T7" fmla="*/ 257 h 470"/>
                  <a:gd name="T8" fmla="*/ 6 w 364"/>
                  <a:gd name="T9" fmla="*/ 243 h 470"/>
                  <a:gd name="T10" fmla="*/ 1 w 364"/>
                  <a:gd name="T11" fmla="*/ 209 h 470"/>
                  <a:gd name="T12" fmla="*/ 351 w 364"/>
                  <a:gd name="T13" fmla="*/ 0 h 470"/>
                  <a:gd name="T14" fmla="*/ 363 w 364"/>
                  <a:gd name="T15" fmla="*/ 8 h 470"/>
                  <a:gd name="T16" fmla="*/ 364 w 364"/>
                  <a:gd name="T17" fmla="*/ 8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70">
                    <a:moveTo>
                      <a:pt x="364" y="8"/>
                    </a:moveTo>
                    <a:cubicBezTo>
                      <a:pt x="313" y="464"/>
                      <a:pt x="313" y="464"/>
                      <a:pt x="313" y="464"/>
                    </a:cubicBezTo>
                    <a:cubicBezTo>
                      <a:pt x="307" y="463"/>
                      <a:pt x="301" y="466"/>
                      <a:pt x="296" y="470"/>
                    </a:cubicBezTo>
                    <a:cubicBezTo>
                      <a:pt x="0" y="257"/>
                      <a:pt x="0" y="257"/>
                      <a:pt x="0" y="257"/>
                    </a:cubicBezTo>
                    <a:cubicBezTo>
                      <a:pt x="2" y="254"/>
                      <a:pt x="4" y="249"/>
                      <a:pt x="6" y="243"/>
                    </a:cubicBezTo>
                    <a:cubicBezTo>
                      <a:pt x="9" y="231"/>
                      <a:pt x="7" y="219"/>
                      <a:pt x="1" y="209"/>
                    </a:cubicBezTo>
                    <a:cubicBezTo>
                      <a:pt x="351" y="0"/>
                      <a:pt x="351" y="0"/>
                      <a:pt x="351" y="0"/>
                    </a:cubicBezTo>
                    <a:cubicBezTo>
                      <a:pt x="354" y="4"/>
                      <a:pt x="358" y="7"/>
                      <a:pt x="363" y="8"/>
                    </a:cubicBezTo>
                    <a:lnTo>
                      <a:pt x="364"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66" name="Freeform 47"/>
              <p:cNvSpPr>
                <a:spLocks/>
              </p:cNvSpPr>
              <p:nvPr/>
            </p:nvSpPr>
            <p:spPr bwMode="auto">
              <a:xfrm>
                <a:off x="7912100" y="4038600"/>
                <a:ext cx="944563" cy="1574800"/>
              </a:xfrm>
              <a:custGeom>
                <a:avLst/>
                <a:gdLst>
                  <a:gd name="T0" fmla="*/ 243 w 252"/>
                  <a:gd name="T1" fmla="*/ 179 h 420"/>
                  <a:gd name="T2" fmla="*/ 252 w 252"/>
                  <a:gd name="T3" fmla="*/ 208 h 420"/>
                  <a:gd name="T4" fmla="*/ 105 w 252"/>
                  <a:gd name="T5" fmla="*/ 420 h 420"/>
                  <a:gd name="T6" fmla="*/ 103 w 252"/>
                  <a:gd name="T7" fmla="*/ 419 h 420"/>
                  <a:gd name="T8" fmla="*/ 99 w 252"/>
                  <a:gd name="T9" fmla="*/ 419 h 420"/>
                  <a:gd name="T10" fmla="*/ 0 w 252"/>
                  <a:gd name="T11" fmla="*/ 12 h 420"/>
                  <a:gd name="T12" fmla="*/ 20 w 252"/>
                  <a:gd name="T13" fmla="*/ 0 h 420"/>
                  <a:gd name="T14" fmla="*/ 246 w 252"/>
                  <a:gd name="T15" fmla="*/ 170 h 420"/>
                  <a:gd name="T16" fmla="*/ 243 w 252"/>
                  <a:gd name="T17" fmla="*/ 179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 h="420">
                    <a:moveTo>
                      <a:pt x="243" y="179"/>
                    </a:moveTo>
                    <a:cubicBezTo>
                      <a:pt x="240" y="190"/>
                      <a:pt x="244" y="201"/>
                      <a:pt x="252" y="208"/>
                    </a:cubicBezTo>
                    <a:cubicBezTo>
                      <a:pt x="105" y="420"/>
                      <a:pt x="105" y="420"/>
                      <a:pt x="105" y="420"/>
                    </a:cubicBezTo>
                    <a:cubicBezTo>
                      <a:pt x="105" y="420"/>
                      <a:pt x="104" y="420"/>
                      <a:pt x="103" y="419"/>
                    </a:cubicBezTo>
                    <a:cubicBezTo>
                      <a:pt x="102" y="419"/>
                      <a:pt x="100" y="419"/>
                      <a:pt x="99" y="419"/>
                    </a:cubicBezTo>
                    <a:cubicBezTo>
                      <a:pt x="0" y="12"/>
                      <a:pt x="0" y="12"/>
                      <a:pt x="0" y="12"/>
                    </a:cubicBezTo>
                    <a:cubicBezTo>
                      <a:pt x="8" y="10"/>
                      <a:pt x="14" y="6"/>
                      <a:pt x="20" y="0"/>
                    </a:cubicBezTo>
                    <a:cubicBezTo>
                      <a:pt x="246" y="170"/>
                      <a:pt x="246" y="170"/>
                      <a:pt x="246" y="170"/>
                    </a:cubicBezTo>
                    <a:cubicBezTo>
                      <a:pt x="244" y="173"/>
                      <a:pt x="243" y="176"/>
                      <a:pt x="243" y="17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67" name="Freeform 48"/>
              <p:cNvSpPr>
                <a:spLocks/>
              </p:cNvSpPr>
              <p:nvPr/>
            </p:nvSpPr>
            <p:spPr bwMode="auto">
              <a:xfrm>
                <a:off x="6894513" y="4079875"/>
                <a:ext cx="946150" cy="1931988"/>
              </a:xfrm>
              <a:custGeom>
                <a:avLst/>
                <a:gdLst>
                  <a:gd name="T0" fmla="*/ 138 w 252"/>
                  <a:gd name="T1" fmla="*/ 515 h 515"/>
                  <a:gd name="T2" fmla="*/ 4 w 252"/>
                  <a:gd name="T3" fmla="*/ 484 h 515"/>
                  <a:gd name="T4" fmla="*/ 0 w 252"/>
                  <a:gd name="T5" fmla="*/ 471 h 515"/>
                  <a:gd name="T6" fmla="*/ 245 w 252"/>
                  <a:gd name="T7" fmla="*/ 0 h 515"/>
                  <a:gd name="T8" fmla="*/ 252 w 252"/>
                  <a:gd name="T9" fmla="*/ 2 h 515"/>
                  <a:gd name="T10" fmla="*/ 149 w 252"/>
                  <a:gd name="T11" fmla="*/ 508 h 515"/>
                  <a:gd name="T12" fmla="*/ 138 w 252"/>
                  <a:gd name="T13" fmla="*/ 515 h 515"/>
                </a:gdLst>
                <a:ahLst/>
                <a:cxnLst>
                  <a:cxn ang="0">
                    <a:pos x="T0" y="T1"/>
                  </a:cxn>
                  <a:cxn ang="0">
                    <a:pos x="T2" y="T3"/>
                  </a:cxn>
                  <a:cxn ang="0">
                    <a:pos x="T4" y="T5"/>
                  </a:cxn>
                  <a:cxn ang="0">
                    <a:pos x="T6" y="T7"/>
                  </a:cxn>
                  <a:cxn ang="0">
                    <a:pos x="T8" y="T9"/>
                  </a:cxn>
                  <a:cxn ang="0">
                    <a:pos x="T10" y="T11"/>
                  </a:cxn>
                  <a:cxn ang="0">
                    <a:pos x="T12" y="T13"/>
                  </a:cxn>
                </a:cxnLst>
                <a:rect l="0" t="0" r="r" b="b"/>
                <a:pathLst>
                  <a:path w="252" h="515">
                    <a:moveTo>
                      <a:pt x="138" y="515"/>
                    </a:moveTo>
                    <a:cubicBezTo>
                      <a:pt x="4" y="484"/>
                      <a:pt x="4" y="484"/>
                      <a:pt x="4" y="484"/>
                    </a:cubicBezTo>
                    <a:cubicBezTo>
                      <a:pt x="6" y="479"/>
                      <a:pt x="4" y="474"/>
                      <a:pt x="0" y="471"/>
                    </a:cubicBezTo>
                    <a:cubicBezTo>
                      <a:pt x="245" y="0"/>
                      <a:pt x="245" y="0"/>
                      <a:pt x="245" y="0"/>
                    </a:cubicBezTo>
                    <a:cubicBezTo>
                      <a:pt x="247" y="0"/>
                      <a:pt x="250" y="1"/>
                      <a:pt x="252" y="2"/>
                    </a:cubicBezTo>
                    <a:cubicBezTo>
                      <a:pt x="149" y="508"/>
                      <a:pt x="149" y="508"/>
                      <a:pt x="149" y="508"/>
                    </a:cubicBezTo>
                    <a:cubicBezTo>
                      <a:pt x="143" y="508"/>
                      <a:pt x="139" y="511"/>
                      <a:pt x="138" y="51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68" name="Freeform 49"/>
              <p:cNvSpPr>
                <a:spLocks/>
              </p:cNvSpPr>
              <p:nvPr/>
            </p:nvSpPr>
            <p:spPr bwMode="auto">
              <a:xfrm>
                <a:off x="4371975" y="5761037"/>
                <a:ext cx="842963" cy="1104900"/>
              </a:xfrm>
              <a:custGeom>
                <a:avLst/>
                <a:gdLst>
                  <a:gd name="T0" fmla="*/ 32 w 225"/>
                  <a:gd name="T1" fmla="*/ 295 h 295"/>
                  <a:gd name="T2" fmla="*/ 7 w 225"/>
                  <a:gd name="T3" fmla="*/ 292 h 295"/>
                  <a:gd name="T4" fmla="*/ 0 w 225"/>
                  <a:gd name="T5" fmla="*/ 276 h 295"/>
                  <a:gd name="T6" fmla="*/ 221 w 225"/>
                  <a:gd name="T7" fmla="*/ 0 h 295"/>
                  <a:gd name="T8" fmla="*/ 225 w 225"/>
                  <a:gd name="T9" fmla="*/ 2 h 295"/>
                  <a:gd name="T10" fmla="*/ 47 w 225"/>
                  <a:gd name="T11" fmla="*/ 287 h 295"/>
                  <a:gd name="T12" fmla="*/ 32 w 225"/>
                  <a:gd name="T13" fmla="*/ 295 h 295"/>
                </a:gdLst>
                <a:ahLst/>
                <a:cxnLst>
                  <a:cxn ang="0">
                    <a:pos x="T0" y="T1"/>
                  </a:cxn>
                  <a:cxn ang="0">
                    <a:pos x="T2" y="T3"/>
                  </a:cxn>
                  <a:cxn ang="0">
                    <a:pos x="T4" y="T5"/>
                  </a:cxn>
                  <a:cxn ang="0">
                    <a:pos x="T6" y="T7"/>
                  </a:cxn>
                  <a:cxn ang="0">
                    <a:pos x="T8" y="T9"/>
                  </a:cxn>
                  <a:cxn ang="0">
                    <a:pos x="T10" y="T11"/>
                  </a:cxn>
                  <a:cxn ang="0">
                    <a:pos x="T12" y="T13"/>
                  </a:cxn>
                </a:cxnLst>
                <a:rect l="0" t="0" r="r" b="b"/>
                <a:pathLst>
                  <a:path w="225" h="295">
                    <a:moveTo>
                      <a:pt x="32" y="295"/>
                    </a:moveTo>
                    <a:cubicBezTo>
                      <a:pt x="7" y="292"/>
                      <a:pt x="7" y="292"/>
                      <a:pt x="7" y="292"/>
                    </a:cubicBezTo>
                    <a:cubicBezTo>
                      <a:pt x="8" y="285"/>
                      <a:pt x="5" y="279"/>
                      <a:pt x="0" y="276"/>
                    </a:cubicBezTo>
                    <a:cubicBezTo>
                      <a:pt x="221" y="0"/>
                      <a:pt x="221" y="0"/>
                      <a:pt x="221" y="0"/>
                    </a:cubicBezTo>
                    <a:cubicBezTo>
                      <a:pt x="222" y="0"/>
                      <a:pt x="224" y="2"/>
                      <a:pt x="225" y="2"/>
                    </a:cubicBezTo>
                    <a:cubicBezTo>
                      <a:pt x="47" y="287"/>
                      <a:pt x="47" y="287"/>
                      <a:pt x="47" y="287"/>
                    </a:cubicBezTo>
                    <a:cubicBezTo>
                      <a:pt x="40" y="285"/>
                      <a:pt x="34" y="289"/>
                      <a:pt x="32" y="29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69" name="Freeform 50"/>
              <p:cNvSpPr>
                <a:spLocks/>
              </p:cNvSpPr>
              <p:nvPr/>
            </p:nvSpPr>
            <p:spPr bwMode="auto">
              <a:xfrm>
                <a:off x="2092325" y="431800"/>
                <a:ext cx="2508250" cy="1943100"/>
              </a:xfrm>
              <a:custGeom>
                <a:avLst/>
                <a:gdLst>
                  <a:gd name="T0" fmla="*/ 164 w 669"/>
                  <a:gd name="T1" fmla="*/ 15 h 518"/>
                  <a:gd name="T2" fmla="*/ 189 w 669"/>
                  <a:gd name="T3" fmla="*/ 0 h 518"/>
                  <a:gd name="T4" fmla="*/ 630 w 669"/>
                  <a:gd name="T5" fmla="*/ 60 h 518"/>
                  <a:gd name="T6" fmla="*/ 669 w 669"/>
                  <a:gd name="T7" fmla="*/ 174 h 518"/>
                  <a:gd name="T8" fmla="*/ 16 w 669"/>
                  <a:gd name="T9" fmla="*/ 518 h 518"/>
                  <a:gd name="T10" fmla="*/ 0 w 669"/>
                  <a:gd name="T11" fmla="*/ 504 h 518"/>
                  <a:gd name="T12" fmla="*/ 164 w 669"/>
                  <a:gd name="T13" fmla="*/ 15 h 518"/>
                </a:gdLst>
                <a:ahLst/>
                <a:cxnLst>
                  <a:cxn ang="0">
                    <a:pos x="T0" y="T1"/>
                  </a:cxn>
                  <a:cxn ang="0">
                    <a:pos x="T2" y="T3"/>
                  </a:cxn>
                  <a:cxn ang="0">
                    <a:pos x="T4" y="T5"/>
                  </a:cxn>
                  <a:cxn ang="0">
                    <a:pos x="T6" y="T7"/>
                  </a:cxn>
                  <a:cxn ang="0">
                    <a:pos x="T8" y="T9"/>
                  </a:cxn>
                  <a:cxn ang="0">
                    <a:pos x="T10" y="T11"/>
                  </a:cxn>
                  <a:cxn ang="0">
                    <a:pos x="T12" y="T13"/>
                  </a:cxn>
                </a:cxnLst>
                <a:rect l="0" t="0" r="r" b="b"/>
                <a:pathLst>
                  <a:path w="669" h="518">
                    <a:moveTo>
                      <a:pt x="164" y="15"/>
                    </a:moveTo>
                    <a:cubicBezTo>
                      <a:pt x="174" y="18"/>
                      <a:pt x="186" y="11"/>
                      <a:pt x="189" y="0"/>
                    </a:cubicBezTo>
                    <a:cubicBezTo>
                      <a:pt x="630" y="60"/>
                      <a:pt x="630" y="60"/>
                      <a:pt x="630" y="60"/>
                    </a:cubicBezTo>
                    <a:cubicBezTo>
                      <a:pt x="669" y="174"/>
                      <a:pt x="669" y="174"/>
                      <a:pt x="669" y="174"/>
                    </a:cubicBezTo>
                    <a:cubicBezTo>
                      <a:pt x="16" y="518"/>
                      <a:pt x="16" y="518"/>
                      <a:pt x="16" y="518"/>
                    </a:cubicBezTo>
                    <a:cubicBezTo>
                      <a:pt x="12" y="511"/>
                      <a:pt x="7" y="507"/>
                      <a:pt x="0" y="504"/>
                    </a:cubicBezTo>
                    <a:lnTo>
                      <a:pt x="164"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70" name="Freeform 51"/>
              <p:cNvSpPr>
                <a:spLocks/>
              </p:cNvSpPr>
              <p:nvPr/>
            </p:nvSpPr>
            <p:spPr bwMode="auto">
              <a:xfrm>
                <a:off x="7158038" y="1196975"/>
                <a:ext cx="798513" cy="1019175"/>
              </a:xfrm>
              <a:custGeom>
                <a:avLst/>
                <a:gdLst>
                  <a:gd name="T0" fmla="*/ 213 w 213"/>
                  <a:gd name="T1" fmla="*/ 5 h 272"/>
                  <a:gd name="T2" fmla="*/ 52 w 213"/>
                  <a:gd name="T3" fmla="*/ 272 h 272"/>
                  <a:gd name="T4" fmla="*/ 49 w 213"/>
                  <a:gd name="T5" fmla="*/ 270 h 272"/>
                  <a:gd name="T6" fmla="*/ 45 w 213"/>
                  <a:gd name="T7" fmla="*/ 270 h 272"/>
                  <a:gd name="T8" fmla="*/ 0 w 213"/>
                  <a:gd name="T9" fmla="*/ 127 h 272"/>
                  <a:gd name="T10" fmla="*/ 6 w 213"/>
                  <a:gd name="T11" fmla="*/ 120 h 272"/>
                  <a:gd name="T12" fmla="*/ 6 w 213"/>
                  <a:gd name="T13" fmla="*/ 112 h 272"/>
                  <a:gd name="T14" fmla="*/ 208 w 213"/>
                  <a:gd name="T15" fmla="*/ 0 h 272"/>
                  <a:gd name="T16" fmla="*/ 213 w 213"/>
                  <a:gd name="T17" fmla="*/ 5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 h="272">
                    <a:moveTo>
                      <a:pt x="213" y="5"/>
                    </a:moveTo>
                    <a:cubicBezTo>
                      <a:pt x="52" y="272"/>
                      <a:pt x="52" y="272"/>
                      <a:pt x="52" y="272"/>
                    </a:cubicBezTo>
                    <a:cubicBezTo>
                      <a:pt x="52" y="271"/>
                      <a:pt x="51" y="271"/>
                      <a:pt x="49" y="270"/>
                    </a:cubicBezTo>
                    <a:cubicBezTo>
                      <a:pt x="49" y="270"/>
                      <a:pt x="47" y="269"/>
                      <a:pt x="45" y="270"/>
                    </a:cubicBezTo>
                    <a:cubicBezTo>
                      <a:pt x="0" y="127"/>
                      <a:pt x="0" y="127"/>
                      <a:pt x="0" y="127"/>
                    </a:cubicBezTo>
                    <a:cubicBezTo>
                      <a:pt x="2" y="125"/>
                      <a:pt x="5" y="123"/>
                      <a:pt x="6" y="120"/>
                    </a:cubicBezTo>
                    <a:cubicBezTo>
                      <a:pt x="6" y="116"/>
                      <a:pt x="6" y="114"/>
                      <a:pt x="6" y="112"/>
                    </a:cubicBezTo>
                    <a:cubicBezTo>
                      <a:pt x="208" y="0"/>
                      <a:pt x="208" y="0"/>
                      <a:pt x="208" y="0"/>
                    </a:cubicBezTo>
                    <a:cubicBezTo>
                      <a:pt x="209" y="1"/>
                      <a:pt x="210" y="4"/>
                      <a:pt x="213"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71" name="Freeform 52"/>
              <p:cNvSpPr>
                <a:spLocks/>
              </p:cNvSpPr>
              <p:nvPr/>
            </p:nvSpPr>
            <p:spPr bwMode="auto">
              <a:xfrm>
                <a:off x="6684963" y="2298700"/>
                <a:ext cx="1139825" cy="1587500"/>
              </a:xfrm>
              <a:custGeom>
                <a:avLst/>
                <a:gdLst>
                  <a:gd name="T0" fmla="*/ 284 w 304"/>
                  <a:gd name="T1" fmla="*/ 423 h 423"/>
                  <a:gd name="T2" fmla="*/ 4 w 304"/>
                  <a:gd name="T3" fmla="*/ 296 h 423"/>
                  <a:gd name="T4" fmla="*/ 4 w 304"/>
                  <a:gd name="T5" fmla="*/ 295 h 423"/>
                  <a:gd name="T6" fmla="*/ 0 w 304"/>
                  <a:gd name="T7" fmla="*/ 282 h 423"/>
                  <a:gd name="T8" fmla="*/ 169 w 304"/>
                  <a:gd name="T9" fmla="*/ 0 h 423"/>
                  <a:gd name="T10" fmla="*/ 175 w 304"/>
                  <a:gd name="T11" fmla="*/ 0 h 423"/>
                  <a:gd name="T12" fmla="*/ 304 w 304"/>
                  <a:gd name="T13" fmla="*/ 404 h 423"/>
                  <a:gd name="T14" fmla="*/ 284 w 304"/>
                  <a:gd name="T15" fmla="*/ 423 h 4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423">
                    <a:moveTo>
                      <a:pt x="284" y="423"/>
                    </a:moveTo>
                    <a:cubicBezTo>
                      <a:pt x="4" y="296"/>
                      <a:pt x="4" y="296"/>
                      <a:pt x="4" y="296"/>
                    </a:cubicBezTo>
                    <a:cubicBezTo>
                      <a:pt x="4" y="295"/>
                      <a:pt x="4" y="295"/>
                      <a:pt x="4" y="295"/>
                    </a:cubicBezTo>
                    <a:cubicBezTo>
                      <a:pt x="6" y="290"/>
                      <a:pt x="4" y="285"/>
                      <a:pt x="0" y="282"/>
                    </a:cubicBezTo>
                    <a:cubicBezTo>
                      <a:pt x="169" y="0"/>
                      <a:pt x="169" y="0"/>
                      <a:pt x="169" y="0"/>
                    </a:cubicBezTo>
                    <a:cubicBezTo>
                      <a:pt x="172" y="0"/>
                      <a:pt x="174" y="1"/>
                      <a:pt x="175" y="0"/>
                    </a:cubicBezTo>
                    <a:cubicBezTo>
                      <a:pt x="304" y="404"/>
                      <a:pt x="304" y="404"/>
                      <a:pt x="304" y="404"/>
                    </a:cubicBezTo>
                    <a:cubicBezTo>
                      <a:pt x="295" y="407"/>
                      <a:pt x="288" y="414"/>
                      <a:pt x="284" y="42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72" name="Freeform 53"/>
              <p:cNvSpPr>
                <a:spLocks/>
              </p:cNvSpPr>
              <p:nvPr/>
            </p:nvSpPr>
            <p:spPr bwMode="auto">
              <a:xfrm>
                <a:off x="3681413" y="2884487"/>
                <a:ext cx="1654175" cy="2524125"/>
              </a:xfrm>
              <a:custGeom>
                <a:avLst/>
                <a:gdLst>
                  <a:gd name="T0" fmla="*/ 0 w 441"/>
                  <a:gd name="T1" fmla="*/ 435 h 673"/>
                  <a:gd name="T2" fmla="*/ 362 w 441"/>
                  <a:gd name="T3" fmla="*/ 0 h 673"/>
                  <a:gd name="T4" fmla="*/ 382 w 441"/>
                  <a:gd name="T5" fmla="*/ 11 h 673"/>
                  <a:gd name="T6" fmla="*/ 398 w 441"/>
                  <a:gd name="T7" fmla="*/ 12 h 673"/>
                  <a:gd name="T8" fmla="*/ 441 w 441"/>
                  <a:gd name="T9" fmla="*/ 636 h 673"/>
                  <a:gd name="T10" fmla="*/ 386 w 441"/>
                  <a:gd name="T11" fmla="*/ 673 h 673"/>
                  <a:gd name="T12" fmla="*/ 8 w 441"/>
                  <a:gd name="T13" fmla="*/ 474 h 673"/>
                  <a:gd name="T14" fmla="*/ 9 w 441"/>
                  <a:gd name="T15" fmla="*/ 468 h 673"/>
                  <a:gd name="T16" fmla="*/ 0 w 441"/>
                  <a:gd name="T17" fmla="*/ 43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673">
                    <a:moveTo>
                      <a:pt x="0" y="435"/>
                    </a:moveTo>
                    <a:cubicBezTo>
                      <a:pt x="362" y="0"/>
                      <a:pt x="362" y="0"/>
                      <a:pt x="362" y="0"/>
                    </a:cubicBezTo>
                    <a:cubicBezTo>
                      <a:pt x="368" y="5"/>
                      <a:pt x="374" y="9"/>
                      <a:pt x="382" y="11"/>
                    </a:cubicBezTo>
                    <a:cubicBezTo>
                      <a:pt x="387" y="12"/>
                      <a:pt x="393" y="12"/>
                      <a:pt x="398" y="12"/>
                    </a:cubicBezTo>
                    <a:cubicBezTo>
                      <a:pt x="441" y="636"/>
                      <a:pt x="441" y="636"/>
                      <a:pt x="441" y="636"/>
                    </a:cubicBezTo>
                    <a:cubicBezTo>
                      <a:pt x="418" y="638"/>
                      <a:pt x="397" y="652"/>
                      <a:pt x="386" y="673"/>
                    </a:cubicBezTo>
                    <a:cubicBezTo>
                      <a:pt x="8" y="474"/>
                      <a:pt x="8" y="474"/>
                      <a:pt x="8" y="474"/>
                    </a:cubicBezTo>
                    <a:cubicBezTo>
                      <a:pt x="8" y="472"/>
                      <a:pt x="9" y="470"/>
                      <a:pt x="9" y="468"/>
                    </a:cubicBezTo>
                    <a:cubicBezTo>
                      <a:pt x="12" y="456"/>
                      <a:pt x="9" y="444"/>
                      <a:pt x="0" y="43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73" name="Freeform 54"/>
              <p:cNvSpPr>
                <a:spLocks/>
              </p:cNvSpPr>
              <p:nvPr/>
            </p:nvSpPr>
            <p:spPr bwMode="auto">
              <a:xfrm>
                <a:off x="2155825" y="1100137"/>
                <a:ext cx="2940050" cy="1592263"/>
              </a:xfrm>
              <a:custGeom>
                <a:avLst/>
                <a:gdLst>
                  <a:gd name="T0" fmla="*/ 0 w 784"/>
                  <a:gd name="T1" fmla="*/ 343 h 425"/>
                  <a:gd name="T2" fmla="*/ 654 w 784"/>
                  <a:gd name="T3" fmla="*/ 0 h 425"/>
                  <a:gd name="T4" fmla="*/ 784 w 784"/>
                  <a:gd name="T5" fmla="*/ 380 h 425"/>
                  <a:gd name="T6" fmla="*/ 749 w 784"/>
                  <a:gd name="T7" fmla="*/ 418 h 425"/>
                  <a:gd name="T8" fmla="*/ 747 w 784"/>
                  <a:gd name="T9" fmla="*/ 425 h 425"/>
                  <a:gd name="T10" fmla="*/ 3 w 784"/>
                  <a:gd name="T11" fmla="*/ 358 h 425"/>
                  <a:gd name="T12" fmla="*/ 0 w 784"/>
                  <a:gd name="T13" fmla="*/ 343 h 425"/>
                </a:gdLst>
                <a:ahLst/>
                <a:cxnLst>
                  <a:cxn ang="0">
                    <a:pos x="T0" y="T1"/>
                  </a:cxn>
                  <a:cxn ang="0">
                    <a:pos x="T2" y="T3"/>
                  </a:cxn>
                  <a:cxn ang="0">
                    <a:pos x="T4" y="T5"/>
                  </a:cxn>
                  <a:cxn ang="0">
                    <a:pos x="T6" y="T7"/>
                  </a:cxn>
                  <a:cxn ang="0">
                    <a:pos x="T8" y="T9"/>
                  </a:cxn>
                  <a:cxn ang="0">
                    <a:pos x="T10" y="T11"/>
                  </a:cxn>
                  <a:cxn ang="0">
                    <a:pos x="T12" y="T13"/>
                  </a:cxn>
                </a:cxnLst>
                <a:rect l="0" t="0" r="r" b="b"/>
                <a:pathLst>
                  <a:path w="784" h="425">
                    <a:moveTo>
                      <a:pt x="0" y="343"/>
                    </a:moveTo>
                    <a:cubicBezTo>
                      <a:pt x="654" y="0"/>
                      <a:pt x="654" y="0"/>
                      <a:pt x="654" y="0"/>
                    </a:cubicBezTo>
                    <a:cubicBezTo>
                      <a:pt x="784" y="380"/>
                      <a:pt x="784" y="380"/>
                      <a:pt x="784" y="380"/>
                    </a:cubicBezTo>
                    <a:cubicBezTo>
                      <a:pt x="767" y="386"/>
                      <a:pt x="754" y="400"/>
                      <a:pt x="749" y="418"/>
                    </a:cubicBezTo>
                    <a:cubicBezTo>
                      <a:pt x="749" y="420"/>
                      <a:pt x="748" y="423"/>
                      <a:pt x="747" y="425"/>
                    </a:cubicBezTo>
                    <a:cubicBezTo>
                      <a:pt x="3" y="358"/>
                      <a:pt x="3" y="358"/>
                      <a:pt x="3" y="358"/>
                    </a:cubicBezTo>
                    <a:cubicBezTo>
                      <a:pt x="3" y="352"/>
                      <a:pt x="2" y="347"/>
                      <a:pt x="0" y="34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74" name="Freeform 55"/>
              <p:cNvSpPr>
                <a:spLocks/>
              </p:cNvSpPr>
              <p:nvPr/>
            </p:nvSpPr>
            <p:spPr bwMode="auto">
              <a:xfrm>
                <a:off x="4083050" y="-512763"/>
                <a:ext cx="1079500" cy="1252538"/>
              </a:xfrm>
              <a:custGeom>
                <a:avLst/>
                <a:gdLst>
                  <a:gd name="T0" fmla="*/ 17 w 288"/>
                  <a:gd name="T1" fmla="*/ 0 h 334"/>
                  <a:gd name="T2" fmla="*/ 288 w 288"/>
                  <a:gd name="T3" fmla="*/ 318 h 334"/>
                  <a:gd name="T4" fmla="*/ 280 w 288"/>
                  <a:gd name="T5" fmla="*/ 332 h 334"/>
                  <a:gd name="T6" fmla="*/ 280 w 288"/>
                  <a:gd name="T7" fmla="*/ 334 h 334"/>
                  <a:gd name="T8" fmla="*/ 102 w 288"/>
                  <a:gd name="T9" fmla="*/ 309 h 334"/>
                  <a:gd name="T10" fmla="*/ 0 w 288"/>
                  <a:gd name="T11" fmla="*/ 11 h 334"/>
                  <a:gd name="T12" fmla="*/ 17 w 288"/>
                  <a:gd name="T13" fmla="*/ 0 h 334"/>
                </a:gdLst>
                <a:ahLst/>
                <a:cxnLst>
                  <a:cxn ang="0">
                    <a:pos x="T0" y="T1"/>
                  </a:cxn>
                  <a:cxn ang="0">
                    <a:pos x="T2" y="T3"/>
                  </a:cxn>
                  <a:cxn ang="0">
                    <a:pos x="T4" y="T5"/>
                  </a:cxn>
                  <a:cxn ang="0">
                    <a:pos x="T6" y="T7"/>
                  </a:cxn>
                  <a:cxn ang="0">
                    <a:pos x="T8" y="T9"/>
                  </a:cxn>
                  <a:cxn ang="0">
                    <a:pos x="T10" y="T11"/>
                  </a:cxn>
                  <a:cxn ang="0">
                    <a:pos x="T12" y="T13"/>
                  </a:cxn>
                </a:cxnLst>
                <a:rect l="0" t="0" r="r" b="b"/>
                <a:pathLst>
                  <a:path w="288" h="334">
                    <a:moveTo>
                      <a:pt x="17" y="0"/>
                    </a:moveTo>
                    <a:cubicBezTo>
                      <a:pt x="288" y="318"/>
                      <a:pt x="288" y="318"/>
                      <a:pt x="288" y="318"/>
                    </a:cubicBezTo>
                    <a:cubicBezTo>
                      <a:pt x="285" y="322"/>
                      <a:pt x="282" y="327"/>
                      <a:pt x="280" y="332"/>
                    </a:cubicBezTo>
                    <a:cubicBezTo>
                      <a:pt x="280" y="333"/>
                      <a:pt x="280" y="333"/>
                      <a:pt x="280" y="334"/>
                    </a:cubicBezTo>
                    <a:cubicBezTo>
                      <a:pt x="102" y="309"/>
                      <a:pt x="102" y="309"/>
                      <a:pt x="102" y="309"/>
                    </a:cubicBezTo>
                    <a:cubicBezTo>
                      <a:pt x="0" y="11"/>
                      <a:pt x="0" y="11"/>
                      <a:pt x="0" y="11"/>
                    </a:cubicBezTo>
                    <a:cubicBezTo>
                      <a:pt x="6" y="8"/>
                      <a:pt x="12" y="4"/>
                      <a:pt x="17"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75" name="Freeform 56"/>
              <p:cNvSpPr>
                <a:spLocks/>
              </p:cNvSpPr>
              <p:nvPr/>
            </p:nvSpPr>
            <p:spPr bwMode="auto">
              <a:xfrm>
                <a:off x="5181600" y="274637"/>
                <a:ext cx="1406525" cy="2265363"/>
              </a:xfrm>
              <a:custGeom>
                <a:avLst/>
                <a:gdLst>
                  <a:gd name="T0" fmla="*/ 375 w 375"/>
                  <a:gd name="T1" fmla="*/ 21 h 604"/>
                  <a:gd name="T2" fmla="*/ 24 w 375"/>
                  <a:gd name="T3" fmla="*/ 604 h 604"/>
                  <a:gd name="T4" fmla="*/ 10 w 375"/>
                  <a:gd name="T5" fmla="*/ 598 h 604"/>
                  <a:gd name="T6" fmla="*/ 0 w 375"/>
                  <a:gd name="T7" fmla="*/ 597 h 604"/>
                  <a:gd name="T8" fmla="*/ 16 w 375"/>
                  <a:gd name="T9" fmla="*/ 157 h 604"/>
                  <a:gd name="T10" fmla="*/ 42 w 375"/>
                  <a:gd name="T11" fmla="*/ 136 h 604"/>
                  <a:gd name="T12" fmla="*/ 42 w 375"/>
                  <a:gd name="T13" fmla="*/ 120 h 604"/>
                  <a:gd name="T14" fmla="*/ 356 w 375"/>
                  <a:gd name="T15" fmla="*/ 0 h 604"/>
                  <a:gd name="T16" fmla="*/ 375 w 375"/>
                  <a:gd name="T17" fmla="*/ 21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5" h="604">
                    <a:moveTo>
                      <a:pt x="375" y="21"/>
                    </a:moveTo>
                    <a:cubicBezTo>
                      <a:pt x="24" y="604"/>
                      <a:pt x="24" y="604"/>
                      <a:pt x="24" y="604"/>
                    </a:cubicBezTo>
                    <a:cubicBezTo>
                      <a:pt x="19" y="601"/>
                      <a:pt x="15" y="599"/>
                      <a:pt x="10" y="598"/>
                    </a:cubicBezTo>
                    <a:cubicBezTo>
                      <a:pt x="7" y="597"/>
                      <a:pt x="4" y="597"/>
                      <a:pt x="0" y="597"/>
                    </a:cubicBezTo>
                    <a:cubicBezTo>
                      <a:pt x="16" y="157"/>
                      <a:pt x="16" y="157"/>
                      <a:pt x="16" y="157"/>
                    </a:cubicBezTo>
                    <a:cubicBezTo>
                      <a:pt x="28" y="157"/>
                      <a:pt x="39" y="149"/>
                      <a:pt x="42" y="136"/>
                    </a:cubicBezTo>
                    <a:cubicBezTo>
                      <a:pt x="44" y="131"/>
                      <a:pt x="44" y="125"/>
                      <a:pt x="42" y="120"/>
                    </a:cubicBezTo>
                    <a:cubicBezTo>
                      <a:pt x="356" y="0"/>
                      <a:pt x="356" y="0"/>
                      <a:pt x="356" y="0"/>
                    </a:cubicBezTo>
                    <a:cubicBezTo>
                      <a:pt x="361" y="9"/>
                      <a:pt x="366" y="16"/>
                      <a:pt x="375"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76" name="Freeform 57"/>
              <p:cNvSpPr>
                <a:spLocks/>
              </p:cNvSpPr>
              <p:nvPr/>
            </p:nvSpPr>
            <p:spPr bwMode="auto">
              <a:xfrm>
                <a:off x="5354638" y="1662112"/>
                <a:ext cx="1960563" cy="1709738"/>
              </a:xfrm>
              <a:custGeom>
                <a:avLst/>
                <a:gdLst>
                  <a:gd name="T0" fmla="*/ 477 w 523"/>
                  <a:gd name="T1" fmla="*/ 4 h 456"/>
                  <a:gd name="T2" fmla="*/ 523 w 523"/>
                  <a:gd name="T3" fmla="*/ 147 h 456"/>
                  <a:gd name="T4" fmla="*/ 515 w 523"/>
                  <a:gd name="T5" fmla="*/ 155 h 456"/>
                  <a:gd name="T6" fmla="*/ 522 w 523"/>
                  <a:gd name="T7" fmla="*/ 169 h 456"/>
                  <a:gd name="T8" fmla="*/ 352 w 523"/>
                  <a:gd name="T9" fmla="*/ 450 h 456"/>
                  <a:gd name="T10" fmla="*/ 351 w 523"/>
                  <a:gd name="T11" fmla="*/ 450 h 456"/>
                  <a:gd name="T12" fmla="*/ 337 w 523"/>
                  <a:gd name="T13" fmla="*/ 456 h 456"/>
                  <a:gd name="T14" fmla="*/ 2 w 523"/>
                  <a:gd name="T15" fmla="*/ 304 h 456"/>
                  <a:gd name="T16" fmla="*/ 4 w 523"/>
                  <a:gd name="T17" fmla="*/ 296 h 456"/>
                  <a:gd name="T18" fmla="*/ 0 w 523"/>
                  <a:gd name="T19" fmla="*/ 257 h 456"/>
                  <a:gd name="T20" fmla="*/ 465 w 523"/>
                  <a:gd name="T21" fmla="*/ 0 h 456"/>
                  <a:gd name="T22" fmla="*/ 472 w 523"/>
                  <a:gd name="T23" fmla="*/ 4 h 456"/>
                  <a:gd name="T24" fmla="*/ 477 w 523"/>
                  <a:gd name="T25" fmla="*/ 4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3" h="456">
                    <a:moveTo>
                      <a:pt x="477" y="4"/>
                    </a:moveTo>
                    <a:cubicBezTo>
                      <a:pt x="523" y="147"/>
                      <a:pt x="523" y="147"/>
                      <a:pt x="523" y="147"/>
                    </a:cubicBezTo>
                    <a:cubicBezTo>
                      <a:pt x="519" y="149"/>
                      <a:pt x="516" y="151"/>
                      <a:pt x="515" y="155"/>
                    </a:cubicBezTo>
                    <a:cubicBezTo>
                      <a:pt x="514" y="160"/>
                      <a:pt x="517" y="166"/>
                      <a:pt x="522" y="169"/>
                    </a:cubicBezTo>
                    <a:cubicBezTo>
                      <a:pt x="352" y="450"/>
                      <a:pt x="352" y="450"/>
                      <a:pt x="352" y="450"/>
                    </a:cubicBezTo>
                    <a:cubicBezTo>
                      <a:pt x="351" y="450"/>
                      <a:pt x="351" y="450"/>
                      <a:pt x="351" y="450"/>
                    </a:cubicBezTo>
                    <a:cubicBezTo>
                      <a:pt x="345" y="449"/>
                      <a:pt x="340" y="452"/>
                      <a:pt x="337" y="456"/>
                    </a:cubicBezTo>
                    <a:cubicBezTo>
                      <a:pt x="2" y="304"/>
                      <a:pt x="2" y="304"/>
                      <a:pt x="2" y="304"/>
                    </a:cubicBezTo>
                    <a:cubicBezTo>
                      <a:pt x="3" y="301"/>
                      <a:pt x="3" y="299"/>
                      <a:pt x="4" y="296"/>
                    </a:cubicBezTo>
                    <a:cubicBezTo>
                      <a:pt x="7" y="282"/>
                      <a:pt x="6" y="268"/>
                      <a:pt x="0" y="257"/>
                    </a:cubicBezTo>
                    <a:cubicBezTo>
                      <a:pt x="465" y="0"/>
                      <a:pt x="465" y="0"/>
                      <a:pt x="465" y="0"/>
                    </a:cubicBezTo>
                    <a:cubicBezTo>
                      <a:pt x="467" y="1"/>
                      <a:pt x="470" y="3"/>
                      <a:pt x="472" y="4"/>
                    </a:cubicBezTo>
                    <a:cubicBezTo>
                      <a:pt x="474" y="4"/>
                      <a:pt x="476" y="5"/>
                      <a:pt x="47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77" name="Freeform 58"/>
              <p:cNvSpPr>
                <a:spLocks/>
              </p:cNvSpPr>
              <p:nvPr/>
            </p:nvSpPr>
            <p:spPr bwMode="auto">
              <a:xfrm>
                <a:off x="4473575" y="657225"/>
                <a:ext cx="666750" cy="423863"/>
              </a:xfrm>
              <a:custGeom>
                <a:avLst/>
                <a:gdLst>
                  <a:gd name="T0" fmla="*/ 175 w 178"/>
                  <a:gd name="T1" fmla="*/ 25 h 113"/>
                  <a:gd name="T2" fmla="*/ 178 w 178"/>
                  <a:gd name="T3" fmla="*/ 38 h 113"/>
                  <a:gd name="T4" fmla="*/ 37 w 178"/>
                  <a:gd name="T5" fmla="*/ 113 h 113"/>
                  <a:gd name="T6" fmla="*/ 0 w 178"/>
                  <a:gd name="T7" fmla="*/ 0 h 113"/>
                  <a:gd name="T8" fmla="*/ 175 w 178"/>
                  <a:gd name="T9" fmla="*/ 25 h 113"/>
                </a:gdLst>
                <a:ahLst/>
                <a:cxnLst>
                  <a:cxn ang="0">
                    <a:pos x="T0" y="T1"/>
                  </a:cxn>
                  <a:cxn ang="0">
                    <a:pos x="T2" y="T3"/>
                  </a:cxn>
                  <a:cxn ang="0">
                    <a:pos x="T4" y="T5"/>
                  </a:cxn>
                  <a:cxn ang="0">
                    <a:pos x="T6" y="T7"/>
                  </a:cxn>
                  <a:cxn ang="0">
                    <a:pos x="T8" y="T9"/>
                  </a:cxn>
                </a:cxnLst>
                <a:rect l="0" t="0" r="r" b="b"/>
                <a:pathLst>
                  <a:path w="178" h="113">
                    <a:moveTo>
                      <a:pt x="175" y="25"/>
                    </a:moveTo>
                    <a:cubicBezTo>
                      <a:pt x="175" y="30"/>
                      <a:pt x="176" y="35"/>
                      <a:pt x="178" y="38"/>
                    </a:cubicBezTo>
                    <a:cubicBezTo>
                      <a:pt x="37" y="113"/>
                      <a:pt x="37" y="113"/>
                      <a:pt x="37" y="113"/>
                    </a:cubicBezTo>
                    <a:cubicBezTo>
                      <a:pt x="0" y="0"/>
                      <a:pt x="0" y="0"/>
                      <a:pt x="0" y="0"/>
                    </a:cubicBezTo>
                    <a:lnTo>
                      <a:pt x="175"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78" name="Freeform 59"/>
              <p:cNvSpPr>
                <a:spLocks/>
              </p:cNvSpPr>
              <p:nvPr/>
            </p:nvSpPr>
            <p:spPr bwMode="auto">
              <a:xfrm>
                <a:off x="4619625" y="814387"/>
                <a:ext cx="606425" cy="1706563"/>
              </a:xfrm>
              <a:custGeom>
                <a:avLst/>
                <a:gdLst>
                  <a:gd name="T0" fmla="*/ 140 w 162"/>
                  <a:gd name="T1" fmla="*/ 0 h 455"/>
                  <a:gd name="T2" fmla="*/ 158 w 162"/>
                  <a:gd name="T3" fmla="*/ 12 h 455"/>
                  <a:gd name="T4" fmla="*/ 162 w 162"/>
                  <a:gd name="T5" fmla="*/ 13 h 455"/>
                  <a:gd name="T6" fmla="*/ 146 w 162"/>
                  <a:gd name="T7" fmla="*/ 452 h 455"/>
                  <a:gd name="T8" fmla="*/ 129 w 162"/>
                  <a:gd name="T9" fmla="*/ 455 h 455"/>
                  <a:gd name="T10" fmla="*/ 0 w 162"/>
                  <a:gd name="T11" fmla="*/ 73 h 455"/>
                  <a:gd name="T12" fmla="*/ 140 w 162"/>
                  <a:gd name="T13" fmla="*/ 0 h 455"/>
                </a:gdLst>
                <a:ahLst/>
                <a:cxnLst>
                  <a:cxn ang="0">
                    <a:pos x="T0" y="T1"/>
                  </a:cxn>
                  <a:cxn ang="0">
                    <a:pos x="T2" y="T3"/>
                  </a:cxn>
                  <a:cxn ang="0">
                    <a:pos x="T4" y="T5"/>
                  </a:cxn>
                  <a:cxn ang="0">
                    <a:pos x="T6" y="T7"/>
                  </a:cxn>
                  <a:cxn ang="0">
                    <a:pos x="T8" y="T9"/>
                  </a:cxn>
                  <a:cxn ang="0">
                    <a:pos x="T10" y="T11"/>
                  </a:cxn>
                  <a:cxn ang="0">
                    <a:pos x="T12" y="T13"/>
                  </a:cxn>
                </a:cxnLst>
                <a:rect l="0" t="0" r="r" b="b"/>
                <a:pathLst>
                  <a:path w="162" h="455">
                    <a:moveTo>
                      <a:pt x="140" y="0"/>
                    </a:moveTo>
                    <a:cubicBezTo>
                      <a:pt x="144" y="5"/>
                      <a:pt x="151" y="10"/>
                      <a:pt x="158" y="12"/>
                    </a:cubicBezTo>
                    <a:cubicBezTo>
                      <a:pt x="160" y="12"/>
                      <a:pt x="161" y="13"/>
                      <a:pt x="162" y="13"/>
                    </a:cubicBezTo>
                    <a:cubicBezTo>
                      <a:pt x="146" y="452"/>
                      <a:pt x="146" y="452"/>
                      <a:pt x="146" y="452"/>
                    </a:cubicBezTo>
                    <a:cubicBezTo>
                      <a:pt x="141" y="453"/>
                      <a:pt x="135" y="453"/>
                      <a:pt x="129" y="455"/>
                    </a:cubicBezTo>
                    <a:cubicBezTo>
                      <a:pt x="0" y="73"/>
                      <a:pt x="0" y="73"/>
                      <a:pt x="0" y="73"/>
                    </a:cubicBezTo>
                    <a:lnTo>
                      <a:pt x="14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79" name="Freeform 60"/>
              <p:cNvSpPr>
                <a:spLocks/>
              </p:cNvSpPr>
              <p:nvPr/>
            </p:nvSpPr>
            <p:spPr bwMode="auto">
              <a:xfrm>
                <a:off x="5189538" y="2813050"/>
                <a:ext cx="1435100" cy="2489200"/>
              </a:xfrm>
              <a:custGeom>
                <a:avLst/>
                <a:gdLst>
                  <a:gd name="T0" fmla="*/ 44 w 383"/>
                  <a:gd name="T1" fmla="*/ 656 h 664"/>
                  <a:gd name="T2" fmla="*/ 0 w 383"/>
                  <a:gd name="T3" fmla="*/ 31 h 664"/>
                  <a:gd name="T4" fmla="*/ 44 w 383"/>
                  <a:gd name="T5" fmla="*/ 0 h 664"/>
                  <a:gd name="T6" fmla="*/ 380 w 383"/>
                  <a:gd name="T7" fmla="*/ 152 h 664"/>
                  <a:gd name="T8" fmla="*/ 383 w 383"/>
                  <a:gd name="T9" fmla="*/ 164 h 664"/>
                  <a:gd name="T10" fmla="*/ 83 w 383"/>
                  <a:gd name="T11" fmla="*/ 664 h 664"/>
                  <a:gd name="T12" fmla="*/ 65 w 383"/>
                  <a:gd name="T13" fmla="*/ 658 h 664"/>
                  <a:gd name="T14" fmla="*/ 44 w 383"/>
                  <a:gd name="T15" fmla="*/ 656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3" h="664">
                    <a:moveTo>
                      <a:pt x="44" y="656"/>
                    </a:moveTo>
                    <a:cubicBezTo>
                      <a:pt x="0" y="31"/>
                      <a:pt x="0" y="31"/>
                      <a:pt x="0" y="31"/>
                    </a:cubicBezTo>
                    <a:cubicBezTo>
                      <a:pt x="19" y="29"/>
                      <a:pt x="37" y="17"/>
                      <a:pt x="44" y="0"/>
                    </a:cubicBezTo>
                    <a:cubicBezTo>
                      <a:pt x="380" y="152"/>
                      <a:pt x="380" y="152"/>
                      <a:pt x="380" y="152"/>
                    </a:cubicBezTo>
                    <a:cubicBezTo>
                      <a:pt x="379" y="156"/>
                      <a:pt x="380" y="161"/>
                      <a:pt x="383" y="164"/>
                    </a:cubicBezTo>
                    <a:cubicBezTo>
                      <a:pt x="83" y="664"/>
                      <a:pt x="83" y="664"/>
                      <a:pt x="83" y="664"/>
                    </a:cubicBezTo>
                    <a:cubicBezTo>
                      <a:pt x="77" y="661"/>
                      <a:pt x="71" y="659"/>
                      <a:pt x="65" y="658"/>
                    </a:cubicBezTo>
                    <a:cubicBezTo>
                      <a:pt x="58" y="656"/>
                      <a:pt x="50" y="655"/>
                      <a:pt x="44" y="65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80" name="Freeform 61"/>
              <p:cNvSpPr>
                <a:spLocks/>
              </p:cNvSpPr>
              <p:nvPr/>
            </p:nvSpPr>
            <p:spPr bwMode="auto">
              <a:xfrm>
                <a:off x="5278438" y="360362"/>
                <a:ext cx="1838325" cy="2249488"/>
              </a:xfrm>
              <a:custGeom>
                <a:avLst/>
                <a:gdLst>
                  <a:gd name="T0" fmla="*/ 483 w 490"/>
                  <a:gd name="T1" fmla="*/ 337 h 600"/>
                  <a:gd name="T2" fmla="*/ 484 w 490"/>
                  <a:gd name="T3" fmla="*/ 343 h 600"/>
                  <a:gd name="T4" fmla="*/ 19 w 490"/>
                  <a:gd name="T5" fmla="*/ 600 h 600"/>
                  <a:gd name="T6" fmla="*/ 0 w 490"/>
                  <a:gd name="T7" fmla="*/ 583 h 600"/>
                  <a:gd name="T8" fmla="*/ 351 w 490"/>
                  <a:gd name="T9" fmla="*/ 0 h 600"/>
                  <a:gd name="T10" fmla="*/ 362 w 490"/>
                  <a:gd name="T11" fmla="*/ 5 h 600"/>
                  <a:gd name="T12" fmla="*/ 387 w 490"/>
                  <a:gd name="T13" fmla="*/ 4 h 600"/>
                  <a:gd name="T14" fmla="*/ 490 w 490"/>
                  <a:gd name="T15" fmla="*/ 328 h 600"/>
                  <a:gd name="T16" fmla="*/ 483 w 490"/>
                  <a:gd name="T17" fmla="*/ 337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600">
                    <a:moveTo>
                      <a:pt x="483" y="337"/>
                    </a:moveTo>
                    <a:cubicBezTo>
                      <a:pt x="483" y="338"/>
                      <a:pt x="483" y="341"/>
                      <a:pt x="484" y="343"/>
                    </a:cubicBezTo>
                    <a:cubicBezTo>
                      <a:pt x="19" y="600"/>
                      <a:pt x="19" y="600"/>
                      <a:pt x="19" y="600"/>
                    </a:cubicBezTo>
                    <a:cubicBezTo>
                      <a:pt x="14" y="594"/>
                      <a:pt x="8" y="587"/>
                      <a:pt x="0" y="583"/>
                    </a:cubicBezTo>
                    <a:cubicBezTo>
                      <a:pt x="351" y="0"/>
                      <a:pt x="351" y="0"/>
                      <a:pt x="351" y="0"/>
                    </a:cubicBezTo>
                    <a:cubicBezTo>
                      <a:pt x="354" y="2"/>
                      <a:pt x="358" y="4"/>
                      <a:pt x="362" y="5"/>
                    </a:cubicBezTo>
                    <a:cubicBezTo>
                      <a:pt x="370" y="7"/>
                      <a:pt x="379" y="6"/>
                      <a:pt x="387" y="4"/>
                    </a:cubicBezTo>
                    <a:cubicBezTo>
                      <a:pt x="490" y="328"/>
                      <a:pt x="490" y="328"/>
                      <a:pt x="490" y="328"/>
                    </a:cubicBezTo>
                    <a:cubicBezTo>
                      <a:pt x="487" y="330"/>
                      <a:pt x="484" y="332"/>
                      <a:pt x="483" y="33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81" name="Freeform 62"/>
              <p:cNvSpPr>
                <a:spLocks/>
              </p:cNvSpPr>
              <p:nvPr/>
            </p:nvSpPr>
            <p:spPr bwMode="auto">
              <a:xfrm>
                <a:off x="5137150" y="-306388"/>
                <a:ext cx="1374775" cy="1019175"/>
              </a:xfrm>
              <a:custGeom>
                <a:avLst/>
                <a:gdLst>
                  <a:gd name="T0" fmla="*/ 366 w 367"/>
                  <a:gd name="T1" fmla="*/ 124 h 272"/>
                  <a:gd name="T2" fmla="*/ 367 w 367"/>
                  <a:gd name="T3" fmla="*/ 152 h 272"/>
                  <a:gd name="T4" fmla="*/ 53 w 367"/>
                  <a:gd name="T5" fmla="*/ 272 h 272"/>
                  <a:gd name="T6" fmla="*/ 34 w 367"/>
                  <a:gd name="T7" fmla="*/ 256 h 272"/>
                  <a:gd name="T8" fmla="*/ 25 w 367"/>
                  <a:gd name="T9" fmla="*/ 255 h 272"/>
                  <a:gd name="T10" fmla="*/ 0 w 367"/>
                  <a:gd name="T11" fmla="*/ 0 h 272"/>
                  <a:gd name="T12" fmla="*/ 367 w 367"/>
                  <a:gd name="T13" fmla="*/ 123 h 272"/>
                  <a:gd name="T14" fmla="*/ 366 w 367"/>
                  <a:gd name="T15" fmla="*/ 124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7" h="272">
                    <a:moveTo>
                      <a:pt x="366" y="124"/>
                    </a:moveTo>
                    <a:cubicBezTo>
                      <a:pt x="364" y="134"/>
                      <a:pt x="365" y="143"/>
                      <a:pt x="367" y="152"/>
                    </a:cubicBezTo>
                    <a:cubicBezTo>
                      <a:pt x="53" y="272"/>
                      <a:pt x="53" y="272"/>
                      <a:pt x="53" y="272"/>
                    </a:cubicBezTo>
                    <a:cubicBezTo>
                      <a:pt x="49" y="264"/>
                      <a:pt x="43" y="258"/>
                      <a:pt x="34" y="256"/>
                    </a:cubicBezTo>
                    <a:cubicBezTo>
                      <a:pt x="31" y="255"/>
                      <a:pt x="29" y="256"/>
                      <a:pt x="25" y="255"/>
                    </a:cubicBezTo>
                    <a:cubicBezTo>
                      <a:pt x="0" y="0"/>
                      <a:pt x="0" y="0"/>
                      <a:pt x="0" y="0"/>
                    </a:cubicBezTo>
                    <a:cubicBezTo>
                      <a:pt x="367" y="123"/>
                      <a:pt x="367" y="123"/>
                      <a:pt x="367" y="123"/>
                    </a:cubicBezTo>
                    <a:lnTo>
                      <a:pt x="366" y="1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82" name="Freeform 63"/>
              <p:cNvSpPr>
                <a:spLocks/>
              </p:cNvSpPr>
              <p:nvPr/>
            </p:nvSpPr>
            <p:spPr bwMode="auto">
              <a:xfrm>
                <a:off x="4157663" y="-614363"/>
                <a:ext cx="1062038" cy="1285875"/>
              </a:xfrm>
              <a:custGeom>
                <a:avLst/>
                <a:gdLst>
                  <a:gd name="T0" fmla="*/ 283 w 283"/>
                  <a:gd name="T1" fmla="*/ 337 h 343"/>
                  <a:gd name="T2" fmla="*/ 271 w 283"/>
                  <a:gd name="T3" fmla="*/ 343 h 343"/>
                  <a:gd name="T4" fmla="*/ 0 w 283"/>
                  <a:gd name="T5" fmla="*/ 25 h 343"/>
                  <a:gd name="T6" fmla="*/ 17 w 283"/>
                  <a:gd name="T7" fmla="*/ 0 h 343"/>
                  <a:gd name="T8" fmla="*/ 257 w 283"/>
                  <a:gd name="T9" fmla="*/ 81 h 343"/>
                  <a:gd name="T10" fmla="*/ 283 w 283"/>
                  <a:gd name="T11" fmla="*/ 337 h 343"/>
                </a:gdLst>
                <a:ahLst/>
                <a:cxnLst>
                  <a:cxn ang="0">
                    <a:pos x="T0" y="T1"/>
                  </a:cxn>
                  <a:cxn ang="0">
                    <a:pos x="T2" y="T3"/>
                  </a:cxn>
                  <a:cxn ang="0">
                    <a:pos x="T4" y="T5"/>
                  </a:cxn>
                  <a:cxn ang="0">
                    <a:pos x="T6" y="T7"/>
                  </a:cxn>
                  <a:cxn ang="0">
                    <a:pos x="T8" y="T9"/>
                  </a:cxn>
                  <a:cxn ang="0">
                    <a:pos x="T10" y="T11"/>
                  </a:cxn>
                </a:cxnLst>
                <a:rect l="0" t="0" r="r" b="b"/>
                <a:pathLst>
                  <a:path w="283" h="343">
                    <a:moveTo>
                      <a:pt x="283" y="337"/>
                    </a:moveTo>
                    <a:cubicBezTo>
                      <a:pt x="279" y="338"/>
                      <a:pt x="275" y="340"/>
                      <a:pt x="271" y="343"/>
                    </a:cubicBezTo>
                    <a:cubicBezTo>
                      <a:pt x="0" y="25"/>
                      <a:pt x="0" y="25"/>
                      <a:pt x="0" y="25"/>
                    </a:cubicBezTo>
                    <a:cubicBezTo>
                      <a:pt x="7" y="18"/>
                      <a:pt x="14" y="10"/>
                      <a:pt x="17" y="0"/>
                    </a:cubicBezTo>
                    <a:cubicBezTo>
                      <a:pt x="257" y="81"/>
                      <a:pt x="257" y="81"/>
                      <a:pt x="257" y="81"/>
                    </a:cubicBezTo>
                    <a:lnTo>
                      <a:pt x="283" y="33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83" name="Freeform 64"/>
              <p:cNvSpPr>
                <a:spLocks/>
              </p:cNvSpPr>
              <p:nvPr/>
            </p:nvSpPr>
            <p:spPr bwMode="auto">
              <a:xfrm>
                <a:off x="2789238" y="-531813"/>
                <a:ext cx="1660525" cy="1177925"/>
              </a:xfrm>
              <a:custGeom>
                <a:avLst/>
                <a:gdLst>
                  <a:gd name="T0" fmla="*/ 341 w 443"/>
                  <a:gd name="T1" fmla="*/ 16 h 314"/>
                  <a:gd name="T2" fmla="*/ 443 w 443"/>
                  <a:gd name="T3" fmla="*/ 314 h 314"/>
                  <a:gd name="T4" fmla="*/ 4 w 443"/>
                  <a:gd name="T5" fmla="*/ 253 h 314"/>
                  <a:gd name="T6" fmla="*/ 0 w 443"/>
                  <a:gd name="T7" fmla="*/ 240 h 314"/>
                  <a:gd name="T8" fmla="*/ 276 w 443"/>
                  <a:gd name="T9" fmla="*/ 0 h 314"/>
                  <a:gd name="T10" fmla="*/ 307 w 443"/>
                  <a:gd name="T11" fmla="*/ 17 h 314"/>
                  <a:gd name="T12" fmla="*/ 341 w 443"/>
                  <a:gd name="T13" fmla="*/ 16 h 314"/>
                </a:gdLst>
                <a:ahLst/>
                <a:cxnLst>
                  <a:cxn ang="0">
                    <a:pos x="T0" y="T1"/>
                  </a:cxn>
                  <a:cxn ang="0">
                    <a:pos x="T2" y="T3"/>
                  </a:cxn>
                  <a:cxn ang="0">
                    <a:pos x="T4" y="T5"/>
                  </a:cxn>
                  <a:cxn ang="0">
                    <a:pos x="T6" y="T7"/>
                  </a:cxn>
                  <a:cxn ang="0">
                    <a:pos x="T8" y="T9"/>
                  </a:cxn>
                  <a:cxn ang="0">
                    <a:pos x="T10" y="T11"/>
                  </a:cxn>
                  <a:cxn ang="0">
                    <a:pos x="T12" y="T13"/>
                  </a:cxn>
                </a:cxnLst>
                <a:rect l="0" t="0" r="r" b="b"/>
                <a:pathLst>
                  <a:path w="443" h="314">
                    <a:moveTo>
                      <a:pt x="341" y="16"/>
                    </a:moveTo>
                    <a:cubicBezTo>
                      <a:pt x="443" y="314"/>
                      <a:pt x="443" y="314"/>
                      <a:pt x="443" y="314"/>
                    </a:cubicBezTo>
                    <a:cubicBezTo>
                      <a:pt x="4" y="253"/>
                      <a:pt x="4" y="253"/>
                      <a:pt x="4" y="253"/>
                    </a:cubicBezTo>
                    <a:cubicBezTo>
                      <a:pt x="4" y="249"/>
                      <a:pt x="2" y="244"/>
                      <a:pt x="0" y="240"/>
                    </a:cubicBezTo>
                    <a:cubicBezTo>
                      <a:pt x="276" y="0"/>
                      <a:pt x="276" y="0"/>
                      <a:pt x="276" y="0"/>
                    </a:cubicBezTo>
                    <a:cubicBezTo>
                      <a:pt x="284" y="8"/>
                      <a:pt x="294" y="14"/>
                      <a:pt x="307" y="17"/>
                    </a:cubicBezTo>
                    <a:cubicBezTo>
                      <a:pt x="319" y="20"/>
                      <a:pt x="331" y="20"/>
                      <a:pt x="341" y="1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84" name="Freeform 65"/>
              <p:cNvSpPr>
                <a:spLocks/>
              </p:cNvSpPr>
              <p:nvPr/>
            </p:nvSpPr>
            <p:spPr bwMode="auto">
              <a:xfrm>
                <a:off x="2122488" y="2452687"/>
                <a:ext cx="2905125" cy="2055813"/>
              </a:xfrm>
              <a:custGeom>
                <a:avLst/>
                <a:gdLst>
                  <a:gd name="T0" fmla="*/ 11 w 775"/>
                  <a:gd name="T1" fmla="*/ 3 h 548"/>
                  <a:gd name="T2" fmla="*/ 12 w 775"/>
                  <a:gd name="T3" fmla="*/ 0 h 548"/>
                  <a:gd name="T4" fmla="*/ 757 w 775"/>
                  <a:gd name="T5" fmla="*/ 68 h 548"/>
                  <a:gd name="T6" fmla="*/ 775 w 775"/>
                  <a:gd name="T7" fmla="*/ 114 h 548"/>
                  <a:gd name="T8" fmla="*/ 414 w 775"/>
                  <a:gd name="T9" fmla="*/ 548 h 548"/>
                  <a:gd name="T10" fmla="*/ 402 w 775"/>
                  <a:gd name="T11" fmla="*/ 542 h 548"/>
                  <a:gd name="T12" fmla="*/ 376 w 775"/>
                  <a:gd name="T13" fmla="*/ 547 h 548"/>
                  <a:gd name="T14" fmla="*/ 0 w 775"/>
                  <a:gd name="T15" fmla="*/ 21 h 548"/>
                  <a:gd name="T16" fmla="*/ 11 w 775"/>
                  <a:gd name="T17" fmla="*/ 3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5" h="548">
                    <a:moveTo>
                      <a:pt x="11" y="3"/>
                    </a:moveTo>
                    <a:cubicBezTo>
                      <a:pt x="11" y="2"/>
                      <a:pt x="12" y="1"/>
                      <a:pt x="12" y="0"/>
                    </a:cubicBezTo>
                    <a:cubicBezTo>
                      <a:pt x="757" y="68"/>
                      <a:pt x="757" y="68"/>
                      <a:pt x="757" y="68"/>
                    </a:cubicBezTo>
                    <a:cubicBezTo>
                      <a:pt x="755" y="86"/>
                      <a:pt x="762" y="101"/>
                      <a:pt x="775" y="114"/>
                    </a:cubicBezTo>
                    <a:cubicBezTo>
                      <a:pt x="414" y="548"/>
                      <a:pt x="414" y="548"/>
                      <a:pt x="414" y="548"/>
                    </a:cubicBezTo>
                    <a:cubicBezTo>
                      <a:pt x="410" y="545"/>
                      <a:pt x="406" y="543"/>
                      <a:pt x="402" y="542"/>
                    </a:cubicBezTo>
                    <a:cubicBezTo>
                      <a:pt x="393" y="540"/>
                      <a:pt x="383" y="542"/>
                      <a:pt x="376" y="547"/>
                    </a:cubicBezTo>
                    <a:cubicBezTo>
                      <a:pt x="0" y="21"/>
                      <a:pt x="0" y="21"/>
                      <a:pt x="0" y="21"/>
                    </a:cubicBezTo>
                    <a:cubicBezTo>
                      <a:pt x="6" y="17"/>
                      <a:pt x="9" y="10"/>
                      <a:pt x="11" y="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85" name="Freeform 66"/>
              <p:cNvSpPr>
                <a:spLocks/>
              </p:cNvSpPr>
              <p:nvPr/>
            </p:nvSpPr>
            <p:spPr bwMode="auto">
              <a:xfrm>
                <a:off x="3640138" y="4673600"/>
                <a:ext cx="1481138" cy="1090613"/>
              </a:xfrm>
              <a:custGeom>
                <a:avLst/>
                <a:gdLst>
                  <a:gd name="T0" fmla="*/ 17 w 395"/>
                  <a:gd name="T1" fmla="*/ 0 h 291"/>
                  <a:gd name="T2" fmla="*/ 395 w 395"/>
                  <a:gd name="T3" fmla="*/ 199 h 291"/>
                  <a:gd name="T4" fmla="*/ 389 w 395"/>
                  <a:gd name="T5" fmla="*/ 214 h 291"/>
                  <a:gd name="T6" fmla="*/ 388 w 395"/>
                  <a:gd name="T7" fmla="*/ 243 h 291"/>
                  <a:gd name="T8" fmla="*/ 102 w 395"/>
                  <a:gd name="T9" fmla="*/ 291 h 291"/>
                  <a:gd name="T10" fmla="*/ 94 w 395"/>
                  <a:gd name="T11" fmla="*/ 285 h 291"/>
                  <a:gd name="T12" fmla="*/ 88 w 395"/>
                  <a:gd name="T13" fmla="*/ 285 h 291"/>
                  <a:gd name="T14" fmla="*/ 0 w 395"/>
                  <a:gd name="T15" fmla="*/ 14 h 291"/>
                  <a:gd name="T16" fmla="*/ 17 w 395"/>
                  <a:gd name="T17"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5" h="291">
                    <a:moveTo>
                      <a:pt x="17" y="0"/>
                    </a:moveTo>
                    <a:cubicBezTo>
                      <a:pt x="395" y="199"/>
                      <a:pt x="395" y="199"/>
                      <a:pt x="395" y="199"/>
                    </a:cubicBezTo>
                    <a:cubicBezTo>
                      <a:pt x="393" y="204"/>
                      <a:pt x="390" y="209"/>
                      <a:pt x="389" y="214"/>
                    </a:cubicBezTo>
                    <a:cubicBezTo>
                      <a:pt x="387" y="223"/>
                      <a:pt x="386" y="232"/>
                      <a:pt x="388" y="243"/>
                    </a:cubicBezTo>
                    <a:cubicBezTo>
                      <a:pt x="102" y="291"/>
                      <a:pt x="102" y="291"/>
                      <a:pt x="102" y="291"/>
                    </a:cubicBezTo>
                    <a:cubicBezTo>
                      <a:pt x="100" y="288"/>
                      <a:pt x="98" y="286"/>
                      <a:pt x="94" y="285"/>
                    </a:cubicBezTo>
                    <a:cubicBezTo>
                      <a:pt x="92" y="284"/>
                      <a:pt x="89" y="285"/>
                      <a:pt x="88" y="285"/>
                    </a:cubicBezTo>
                    <a:cubicBezTo>
                      <a:pt x="0" y="14"/>
                      <a:pt x="0" y="14"/>
                      <a:pt x="0" y="14"/>
                    </a:cubicBezTo>
                    <a:cubicBezTo>
                      <a:pt x="8" y="11"/>
                      <a:pt x="13" y="6"/>
                      <a:pt x="17"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86" name="Freeform 67"/>
              <p:cNvSpPr>
                <a:spLocks/>
              </p:cNvSpPr>
              <p:nvPr/>
            </p:nvSpPr>
            <p:spPr bwMode="auto">
              <a:xfrm>
                <a:off x="3997325" y="5595937"/>
                <a:ext cx="1195388" cy="1187450"/>
              </a:xfrm>
              <a:custGeom>
                <a:avLst/>
                <a:gdLst>
                  <a:gd name="T0" fmla="*/ 8 w 319"/>
                  <a:gd name="T1" fmla="*/ 54 h 317"/>
                  <a:gd name="T2" fmla="*/ 8 w 319"/>
                  <a:gd name="T3" fmla="*/ 49 h 317"/>
                  <a:gd name="T4" fmla="*/ 293 w 319"/>
                  <a:gd name="T5" fmla="*/ 0 h 317"/>
                  <a:gd name="T6" fmla="*/ 319 w 319"/>
                  <a:gd name="T7" fmla="*/ 41 h 317"/>
                  <a:gd name="T8" fmla="*/ 98 w 319"/>
                  <a:gd name="T9" fmla="*/ 317 h 317"/>
                  <a:gd name="T10" fmla="*/ 92 w 319"/>
                  <a:gd name="T11" fmla="*/ 315 h 317"/>
                  <a:gd name="T12" fmla="*/ 82 w 319"/>
                  <a:gd name="T13" fmla="*/ 314 h 317"/>
                  <a:gd name="T14" fmla="*/ 0 w 319"/>
                  <a:gd name="T15" fmla="*/ 62 h 317"/>
                  <a:gd name="T16" fmla="*/ 8 w 319"/>
                  <a:gd name="T17" fmla="*/ 54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9" h="317">
                    <a:moveTo>
                      <a:pt x="8" y="54"/>
                    </a:moveTo>
                    <a:cubicBezTo>
                      <a:pt x="8" y="52"/>
                      <a:pt x="8" y="51"/>
                      <a:pt x="8" y="49"/>
                    </a:cubicBezTo>
                    <a:cubicBezTo>
                      <a:pt x="293" y="0"/>
                      <a:pt x="293" y="0"/>
                      <a:pt x="293" y="0"/>
                    </a:cubicBezTo>
                    <a:cubicBezTo>
                      <a:pt x="297" y="16"/>
                      <a:pt x="305" y="31"/>
                      <a:pt x="319" y="41"/>
                    </a:cubicBezTo>
                    <a:cubicBezTo>
                      <a:pt x="98" y="317"/>
                      <a:pt x="98" y="317"/>
                      <a:pt x="98" y="317"/>
                    </a:cubicBezTo>
                    <a:cubicBezTo>
                      <a:pt x="96" y="317"/>
                      <a:pt x="94" y="315"/>
                      <a:pt x="92" y="315"/>
                    </a:cubicBezTo>
                    <a:cubicBezTo>
                      <a:pt x="88" y="314"/>
                      <a:pt x="84" y="314"/>
                      <a:pt x="82" y="314"/>
                    </a:cubicBezTo>
                    <a:cubicBezTo>
                      <a:pt x="0" y="62"/>
                      <a:pt x="0" y="62"/>
                      <a:pt x="0" y="62"/>
                    </a:cubicBezTo>
                    <a:cubicBezTo>
                      <a:pt x="4" y="61"/>
                      <a:pt x="7" y="58"/>
                      <a:pt x="8" y="5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87" name="Freeform 68"/>
              <p:cNvSpPr>
                <a:spLocks/>
              </p:cNvSpPr>
              <p:nvPr/>
            </p:nvSpPr>
            <p:spPr bwMode="auto">
              <a:xfrm>
                <a:off x="5507038" y="3421062"/>
                <a:ext cx="2243138" cy="1968500"/>
              </a:xfrm>
              <a:custGeom>
                <a:avLst/>
                <a:gdLst>
                  <a:gd name="T0" fmla="*/ 0 w 598"/>
                  <a:gd name="T1" fmla="*/ 504 h 525"/>
                  <a:gd name="T2" fmla="*/ 301 w 598"/>
                  <a:gd name="T3" fmla="*/ 4 h 525"/>
                  <a:gd name="T4" fmla="*/ 304 w 598"/>
                  <a:gd name="T5" fmla="*/ 5 h 525"/>
                  <a:gd name="T6" fmla="*/ 316 w 598"/>
                  <a:gd name="T7" fmla="*/ 0 h 525"/>
                  <a:gd name="T8" fmla="*/ 596 w 598"/>
                  <a:gd name="T9" fmla="*/ 127 h 525"/>
                  <a:gd name="T10" fmla="*/ 595 w 598"/>
                  <a:gd name="T11" fmla="*/ 132 h 525"/>
                  <a:gd name="T12" fmla="*/ 598 w 598"/>
                  <a:gd name="T13" fmla="*/ 160 h 525"/>
                  <a:gd name="T14" fmla="*/ 22 w 598"/>
                  <a:gd name="T15" fmla="*/ 525 h 525"/>
                  <a:gd name="T16" fmla="*/ 0 w 598"/>
                  <a:gd name="T17" fmla="*/ 504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8" h="525">
                    <a:moveTo>
                      <a:pt x="0" y="504"/>
                    </a:moveTo>
                    <a:cubicBezTo>
                      <a:pt x="301" y="4"/>
                      <a:pt x="301" y="4"/>
                      <a:pt x="301" y="4"/>
                    </a:cubicBezTo>
                    <a:cubicBezTo>
                      <a:pt x="302" y="4"/>
                      <a:pt x="303" y="4"/>
                      <a:pt x="304" y="5"/>
                    </a:cubicBezTo>
                    <a:cubicBezTo>
                      <a:pt x="308" y="6"/>
                      <a:pt x="314" y="4"/>
                      <a:pt x="316" y="0"/>
                    </a:cubicBezTo>
                    <a:cubicBezTo>
                      <a:pt x="596" y="127"/>
                      <a:pt x="596" y="127"/>
                      <a:pt x="596" y="127"/>
                    </a:cubicBezTo>
                    <a:cubicBezTo>
                      <a:pt x="595" y="129"/>
                      <a:pt x="595" y="129"/>
                      <a:pt x="595" y="132"/>
                    </a:cubicBezTo>
                    <a:cubicBezTo>
                      <a:pt x="592" y="142"/>
                      <a:pt x="594" y="152"/>
                      <a:pt x="598" y="160"/>
                    </a:cubicBezTo>
                    <a:cubicBezTo>
                      <a:pt x="22" y="525"/>
                      <a:pt x="22" y="525"/>
                      <a:pt x="22" y="525"/>
                    </a:cubicBezTo>
                    <a:cubicBezTo>
                      <a:pt x="17" y="517"/>
                      <a:pt x="10" y="510"/>
                      <a:pt x="0" y="50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88" name="Freeform 69"/>
              <p:cNvSpPr>
                <a:spLocks/>
              </p:cNvSpPr>
              <p:nvPr/>
            </p:nvSpPr>
            <p:spPr bwMode="auto">
              <a:xfrm>
                <a:off x="7356475" y="1219200"/>
                <a:ext cx="633413" cy="2595563"/>
              </a:xfrm>
              <a:custGeom>
                <a:avLst/>
                <a:gdLst>
                  <a:gd name="T0" fmla="*/ 128 w 169"/>
                  <a:gd name="T1" fmla="*/ 692 h 692"/>
                  <a:gd name="T2" fmla="*/ 0 w 169"/>
                  <a:gd name="T3" fmla="*/ 287 h 692"/>
                  <a:gd name="T4" fmla="*/ 6 w 169"/>
                  <a:gd name="T5" fmla="*/ 280 h 692"/>
                  <a:gd name="T6" fmla="*/ 2 w 169"/>
                  <a:gd name="T7" fmla="*/ 268 h 692"/>
                  <a:gd name="T8" fmla="*/ 163 w 169"/>
                  <a:gd name="T9" fmla="*/ 0 h 692"/>
                  <a:gd name="T10" fmla="*/ 167 w 169"/>
                  <a:gd name="T11" fmla="*/ 3 h 692"/>
                  <a:gd name="T12" fmla="*/ 169 w 169"/>
                  <a:gd name="T13" fmla="*/ 3 h 692"/>
                  <a:gd name="T14" fmla="*/ 138 w 169"/>
                  <a:gd name="T15" fmla="*/ 690 h 692"/>
                  <a:gd name="T16" fmla="*/ 128 w 169"/>
                  <a:gd name="T17"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692">
                    <a:moveTo>
                      <a:pt x="128" y="692"/>
                    </a:moveTo>
                    <a:cubicBezTo>
                      <a:pt x="0" y="287"/>
                      <a:pt x="0" y="287"/>
                      <a:pt x="0" y="287"/>
                    </a:cubicBezTo>
                    <a:cubicBezTo>
                      <a:pt x="2" y="285"/>
                      <a:pt x="5" y="283"/>
                      <a:pt x="6" y="280"/>
                    </a:cubicBezTo>
                    <a:cubicBezTo>
                      <a:pt x="7" y="276"/>
                      <a:pt x="5" y="271"/>
                      <a:pt x="2" y="268"/>
                    </a:cubicBezTo>
                    <a:cubicBezTo>
                      <a:pt x="163" y="0"/>
                      <a:pt x="163" y="0"/>
                      <a:pt x="163" y="0"/>
                    </a:cubicBezTo>
                    <a:cubicBezTo>
                      <a:pt x="164" y="2"/>
                      <a:pt x="165" y="2"/>
                      <a:pt x="167" y="3"/>
                    </a:cubicBezTo>
                    <a:cubicBezTo>
                      <a:pt x="168" y="3"/>
                      <a:pt x="168" y="3"/>
                      <a:pt x="169" y="3"/>
                    </a:cubicBezTo>
                    <a:cubicBezTo>
                      <a:pt x="138" y="690"/>
                      <a:pt x="138" y="690"/>
                      <a:pt x="138" y="690"/>
                    </a:cubicBezTo>
                    <a:cubicBezTo>
                      <a:pt x="135" y="690"/>
                      <a:pt x="131" y="691"/>
                      <a:pt x="128" y="69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89" name="Freeform 70"/>
              <p:cNvSpPr>
                <a:spLocks/>
              </p:cNvSpPr>
              <p:nvPr/>
            </p:nvSpPr>
            <p:spPr bwMode="auto">
              <a:xfrm>
                <a:off x="6742113" y="312737"/>
                <a:ext cx="1195388" cy="1292225"/>
              </a:xfrm>
              <a:custGeom>
                <a:avLst/>
                <a:gdLst>
                  <a:gd name="T0" fmla="*/ 316 w 319"/>
                  <a:gd name="T1" fmla="*/ 219 h 345"/>
                  <a:gd name="T2" fmla="*/ 317 w 319"/>
                  <a:gd name="T3" fmla="*/ 232 h 345"/>
                  <a:gd name="T4" fmla="*/ 115 w 319"/>
                  <a:gd name="T5" fmla="*/ 345 h 345"/>
                  <a:gd name="T6" fmla="*/ 108 w 319"/>
                  <a:gd name="T7" fmla="*/ 340 h 345"/>
                  <a:gd name="T8" fmla="*/ 103 w 319"/>
                  <a:gd name="T9" fmla="*/ 340 h 345"/>
                  <a:gd name="T10" fmla="*/ 0 w 319"/>
                  <a:gd name="T11" fmla="*/ 16 h 345"/>
                  <a:gd name="T12" fmla="*/ 21 w 319"/>
                  <a:gd name="T13" fmla="*/ 0 h 345"/>
                  <a:gd name="T14" fmla="*/ 319 w 319"/>
                  <a:gd name="T15" fmla="*/ 213 h 345"/>
                  <a:gd name="T16" fmla="*/ 316 w 319"/>
                  <a:gd name="T17" fmla="*/ 219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9" h="345">
                    <a:moveTo>
                      <a:pt x="316" y="219"/>
                    </a:moveTo>
                    <a:cubicBezTo>
                      <a:pt x="315" y="224"/>
                      <a:pt x="316" y="229"/>
                      <a:pt x="317" y="232"/>
                    </a:cubicBezTo>
                    <a:cubicBezTo>
                      <a:pt x="115" y="345"/>
                      <a:pt x="115" y="345"/>
                      <a:pt x="115" y="345"/>
                    </a:cubicBezTo>
                    <a:cubicBezTo>
                      <a:pt x="113" y="343"/>
                      <a:pt x="111" y="341"/>
                      <a:pt x="108" y="340"/>
                    </a:cubicBezTo>
                    <a:cubicBezTo>
                      <a:pt x="107" y="340"/>
                      <a:pt x="104" y="339"/>
                      <a:pt x="103" y="340"/>
                    </a:cubicBezTo>
                    <a:cubicBezTo>
                      <a:pt x="0" y="16"/>
                      <a:pt x="0" y="16"/>
                      <a:pt x="0" y="16"/>
                    </a:cubicBezTo>
                    <a:cubicBezTo>
                      <a:pt x="8" y="13"/>
                      <a:pt x="16" y="7"/>
                      <a:pt x="21" y="0"/>
                    </a:cubicBezTo>
                    <a:cubicBezTo>
                      <a:pt x="319" y="213"/>
                      <a:pt x="319" y="213"/>
                      <a:pt x="319" y="213"/>
                    </a:cubicBezTo>
                    <a:cubicBezTo>
                      <a:pt x="317" y="215"/>
                      <a:pt x="317" y="217"/>
                      <a:pt x="316" y="21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90" name="Freeform 71"/>
              <p:cNvSpPr>
                <a:spLocks/>
              </p:cNvSpPr>
              <p:nvPr/>
            </p:nvSpPr>
            <p:spPr bwMode="auto">
              <a:xfrm>
                <a:off x="4210050" y="-1214438"/>
                <a:ext cx="911225" cy="889000"/>
              </a:xfrm>
              <a:custGeom>
                <a:avLst/>
                <a:gdLst>
                  <a:gd name="T0" fmla="*/ 219 w 243"/>
                  <a:gd name="T1" fmla="*/ 6 h 237"/>
                  <a:gd name="T2" fmla="*/ 243 w 243"/>
                  <a:gd name="T3" fmla="*/ 237 h 237"/>
                  <a:gd name="T4" fmla="*/ 4 w 243"/>
                  <a:gd name="T5" fmla="*/ 157 h 237"/>
                  <a:gd name="T6" fmla="*/ 5 w 243"/>
                  <a:gd name="T7" fmla="*/ 154 h 237"/>
                  <a:gd name="T8" fmla="*/ 0 w 243"/>
                  <a:gd name="T9" fmla="*/ 110 h 237"/>
                  <a:gd name="T10" fmla="*/ 210 w 243"/>
                  <a:gd name="T11" fmla="*/ 0 h 237"/>
                  <a:gd name="T12" fmla="*/ 216 w 243"/>
                  <a:gd name="T13" fmla="*/ 5 h 237"/>
                  <a:gd name="T14" fmla="*/ 219 w 243"/>
                  <a:gd name="T15" fmla="*/ 6 h 2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237">
                    <a:moveTo>
                      <a:pt x="219" y="6"/>
                    </a:moveTo>
                    <a:cubicBezTo>
                      <a:pt x="243" y="237"/>
                      <a:pt x="243" y="237"/>
                      <a:pt x="243" y="237"/>
                    </a:cubicBezTo>
                    <a:cubicBezTo>
                      <a:pt x="4" y="157"/>
                      <a:pt x="4" y="157"/>
                      <a:pt x="4" y="157"/>
                    </a:cubicBezTo>
                    <a:cubicBezTo>
                      <a:pt x="5" y="156"/>
                      <a:pt x="5" y="155"/>
                      <a:pt x="5" y="154"/>
                    </a:cubicBezTo>
                    <a:cubicBezTo>
                      <a:pt x="9" y="139"/>
                      <a:pt x="6" y="123"/>
                      <a:pt x="0" y="110"/>
                    </a:cubicBezTo>
                    <a:cubicBezTo>
                      <a:pt x="210" y="0"/>
                      <a:pt x="210" y="0"/>
                      <a:pt x="210" y="0"/>
                    </a:cubicBezTo>
                    <a:cubicBezTo>
                      <a:pt x="211" y="3"/>
                      <a:pt x="213" y="4"/>
                      <a:pt x="216" y="5"/>
                    </a:cubicBezTo>
                    <a:cubicBezTo>
                      <a:pt x="217" y="6"/>
                      <a:pt x="218" y="6"/>
                      <a:pt x="219" y="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91" name="Freeform 72"/>
              <p:cNvSpPr>
                <a:spLocks/>
              </p:cNvSpPr>
              <p:nvPr/>
            </p:nvSpPr>
            <p:spPr bwMode="auto">
              <a:xfrm>
                <a:off x="2747963" y="-857250"/>
                <a:ext cx="1068388" cy="1214438"/>
              </a:xfrm>
              <a:custGeom>
                <a:avLst/>
                <a:gdLst>
                  <a:gd name="T0" fmla="*/ 285 w 285"/>
                  <a:gd name="T1" fmla="*/ 84 h 324"/>
                  <a:gd name="T2" fmla="*/ 8 w 285"/>
                  <a:gd name="T3" fmla="*/ 324 h 324"/>
                  <a:gd name="T4" fmla="*/ 0 w 285"/>
                  <a:gd name="T5" fmla="*/ 319 h 324"/>
                  <a:gd name="T6" fmla="*/ 60 w 285"/>
                  <a:gd name="T7" fmla="*/ 8 h 324"/>
                  <a:gd name="T8" fmla="*/ 72 w 285"/>
                  <a:gd name="T9" fmla="*/ 0 h 324"/>
                  <a:gd name="T10" fmla="*/ 271 w 285"/>
                  <a:gd name="T11" fmla="*/ 35 h 324"/>
                  <a:gd name="T12" fmla="*/ 285 w 285"/>
                  <a:gd name="T13" fmla="*/ 84 h 324"/>
                </a:gdLst>
                <a:ahLst/>
                <a:cxnLst>
                  <a:cxn ang="0">
                    <a:pos x="T0" y="T1"/>
                  </a:cxn>
                  <a:cxn ang="0">
                    <a:pos x="T2" y="T3"/>
                  </a:cxn>
                  <a:cxn ang="0">
                    <a:pos x="T4" y="T5"/>
                  </a:cxn>
                  <a:cxn ang="0">
                    <a:pos x="T6" y="T7"/>
                  </a:cxn>
                  <a:cxn ang="0">
                    <a:pos x="T8" y="T9"/>
                  </a:cxn>
                  <a:cxn ang="0">
                    <a:pos x="T10" y="T11"/>
                  </a:cxn>
                  <a:cxn ang="0">
                    <a:pos x="T12" y="T13"/>
                  </a:cxn>
                </a:cxnLst>
                <a:rect l="0" t="0" r="r" b="b"/>
                <a:pathLst>
                  <a:path w="285" h="324">
                    <a:moveTo>
                      <a:pt x="285" y="84"/>
                    </a:moveTo>
                    <a:cubicBezTo>
                      <a:pt x="8" y="324"/>
                      <a:pt x="8" y="324"/>
                      <a:pt x="8" y="324"/>
                    </a:cubicBezTo>
                    <a:cubicBezTo>
                      <a:pt x="5" y="322"/>
                      <a:pt x="3" y="320"/>
                      <a:pt x="0" y="319"/>
                    </a:cubicBezTo>
                    <a:cubicBezTo>
                      <a:pt x="60" y="8"/>
                      <a:pt x="60" y="8"/>
                      <a:pt x="60" y="8"/>
                    </a:cubicBezTo>
                    <a:cubicBezTo>
                      <a:pt x="66" y="8"/>
                      <a:pt x="70" y="5"/>
                      <a:pt x="72" y="0"/>
                    </a:cubicBezTo>
                    <a:cubicBezTo>
                      <a:pt x="271" y="35"/>
                      <a:pt x="271" y="35"/>
                      <a:pt x="271" y="35"/>
                    </a:cubicBezTo>
                    <a:cubicBezTo>
                      <a:pt x="268" y="53"/>
                      <a:pt x="274" y="70"/>
                      <a:pt x="285" y="8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92" name="Freeform 73"/>
              <p:cNvSpPr>
                <a:spLocks/>
              </p:cNvSpPr>
              <p:nvPr/>
            </p:nvSpPr>
            <p:spPr bwMode="auto">
              <a:xfrm>
                <a:off x="1949450" y="2535237"/>
                <a:ext cx="1571625" cy="2047875"/>
              </a:xfrm>
              <a:custGeom>
                <a:avLst/>
                <a:gdLst>
                  <a:gd name="T0" fmla="*/ 0 w 419"/>
                  <a:gd name="T1" fmla="*/ 474 h 546"/>
                  <a:gd name="T2" fmla="*/ 25 w 419"/>
                  <a:gd name="T3" fmla="*/ 5 h 546"/>
                  <a:gd name="T4" fmla="*/ 43 w 419"/>
                  <a:gd name="T5" fmla="*/ 0 h 546"/>
                  <a:gd name="T6" fmla="*/ 419 w 419"/>
                  <a:gd name="T7" fmla="*/ 527 h 546"/>
                  <a:gd name="T8" fmla="*/ 407 w 419"/>
                  <a:gd name="T9" fmla="*/ 545 h 546"/>
                  <a:gd name="T10" fmla="*/ 407 w 419"/>
                  <a:gd name="T11" fmla="*/ 546 h 546"/>
                  <a:gd name="T12" fmla="*/ 6 w 419"/>
                  <a:gd name="T13" fmla="*/ 485 h 546"/>
                  <a:gd name="T14" fmla="*/ 0 w 419"/>
                  <a:gd name="T15" fmla="*/ 474 h 5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 h="546">
                    <a:moveTo>
                      <a:pt x="0" y="474"/>
                    </a:moveTo>
                    <a:cubicBezTo>
                      <a:pt x="25" y="5"/>
                      <a:pt x="25" y="5"/>
                      <a:pt x="25" y="5"/>
                    </a:cubicBezTo>
                    <a:cubicBezTo>
                      <a:pt x="31" y="6"/>
                      <a:pt x="37" y="4"/>
                      <a:pt x="43" y="0"/>
                    </a:cubicBezTo>
                    <a:cubicBezTo>
                      <a:pt x="419" y="527"/>
                      <a:pt x="419" y="527"/>
                      <a:pt x="419" y="527"/>
                    </a:cubicBezTo>
                    <a:cubicBezTo>
                      <a:pt x="414" y="531"/>
                      <a:pt x="409" y="538"/>
                      <a:pt x="407" y="545"/>
                    </a:cubicBezTo>
                    <a:cubicBezTo>
                      <a:pt x="407" y="546"/>
                      <a:pt x="407" y="546"/>
                      <a:pt x="407" y="546"/>
                    </a:cubicBezTo>
                    <a:cubicBezTo>
                      <a:pt x="6" y="485"/>
                      <a:pt x="6" y="485"/>
                      <a:pt x="6" y="485"/>
                    </a:cubicBezTo>
                    <a:cubicBezTo>
                      <a:pt x="6" y="480"/>
                      <a:pt x="3" y="476"/>
                      <a:pt x="0" y="4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93" name="Freeform 74"/>
              <p:cNvSpPr>
                <a:spLocks/>
              </p:cNvSpPr>
              <p:nvPr/>
            </p:nvSpPr>
            <p:spPr bwMode="auto">
              <a:xfrm>
                <a:off x="2984500" y="4721225"/>
                <a:ext cx="971550" cy="1216025"/>
              </a:xfrm>
              <a:custGeom>
                <a:avLst/>
                <a:gdLst>
                  <a:gd name="T0" fmla="*/ 172 w 259"/>
                  <a:gd name="T1" fmla="*/ 1 h 324"/>
                  <a:gd name="T2" fmla="*/ 259 w 259"/>
                  <a:gd name="T3" fmla="*/ 274 h 324"/>
                  <a:gd name="T4" fmla="*/ 254 w 259"/>
                  <a:gd name="T5" fmla="*/ 281 h 324"/>
                  <a:gd name="T6" fmla="*/ 254 w 259"/>
                  <a:gd name="T7" fmla="*/ 282 h 324"/>
                  <a:gd name="T8" fmla="*/ 14 w 259"/>
                  <a:gd name="T9" fmla="*/ 324 h 324"/>
                  <a:gd name="T10" fmla="*/ 0 w 259"/>
                  <a:gd name="T11" fmla="*/ 305 h 324"/>
                  <a:gd name="T12" fmla="*/ 151 w 259"/>
                  <a:gd name="T13" fmla="*/ 0 h 324"/>
                  <a:gd name="T14" fmla="*/ 156 w 259"/>
                  <a:gd name="T15" fmla="*/ 2 h 324"/>
                  <a:gd name="T16" fmla="*/ 172 w 259"/>
                  <a:gd name="T17" fmla="*/ 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 h="324">
                    <a:moveTo>
                      <a:pt x="172" y="1"/>
                    </a:moveTo>
                    <a:cubicBezTo>
                      <a:pt x="259" y="274"/>
                      <a:pt x="259" y="274"/>
                      <a:pt x="259" y="274"/>
                    </a:cubicBezTo>
                    <a:cubicBezTo>
                      <a:pt x="257" y="275"/>
                      <a:pt x="255" y="278"/>
                      <a:pt x="254" y="281"/>
                    </a:cubicBezTo>
                    <a:cubicBezTo>
                      <a:pt x="254" y="282"/>
                      <a:pt x="254" y="282"/>
                      <a:pt x="254" y="282"/>
                    </a:cubicBezTo>
                    <a:cubicBezTo>
                      <a:pt x="14" y="324"/>
                      <a:pt x="14" y="324"/>
                      <a:pt x="14" y="324"/>
                    </a:cubicBezTo>
                    <a:cubicBezTo>
                      <a:pt x="12" y="316"/>
                      <a:pt x="7" y="309"/>
                      <a:pt x="0" y="305"/>
                    </a:cubicBezTo>
                    <a:cubicBezTo>
                      <a:pt x="151" y="0"/>
                      <a:pt x="151" y="0"/>
                      <a:pt x="151" y="0"/>
                    </a:cubicBezTo>
                    <a:cubicBezTo>
                      <a:pt x="152" y="0"/>
                      <a:pt x="154" y="2"/>
                      <a:pt x="156" y="2"/>
                    </a:cubicBezTo>
                    <a:cubicBezTo>
                      <a:pt x="161" y="4"/>
                      <a:pt x="167" y="3"/>
                      <a:pt x="172"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94" name="Freeform 75"/>
              <p:cNvSpPr>
                <a:spLocks/>
              </p:cNvSpPr>
              <p:nvPr/>
            </p:nvSpPr>
            <p:spPr bwMode="auto">
              <a:xfrm>
                <a:off x="3025775" y="5794375"/>
                <a:ext cx="1266825" cy="1008063"/>
              </a:xfrm>
              <a:custGeom>
                <a:avLst/>
                <a:gdLst>
                  <a:gd name="T0" fmla="*/ 3 w 338"/>
                  <a:gd name="T1" fmla="*/ 51 h 269"/>
                  <a:gd name="T2" fmla="*/ 3 w 338"/>
                  <a:gd name="T3" fmla="*/ 41 h 269"/>
                  <a:gd name="T4" fmla="*/ 243 w 338"/>
                  <a:gd name="T5" fmla="*/ 0 h 269"/>
                  <a:gd name="T6" fmla="*/ 252 w 338"/>
                  <a:gd name="T7" fmla="*/ 10 h 269"/>
                  <a:gd name="T8" fmla="*/ 256 w 338"/>
                  <a:gd name="T9" fmla="*/ 10 h 269"/>
                  <a:gd name="T10" fmla="*/ 338 w 338"/>
                  <a:gd name="T11" fmla="*/ 263 h 269"/>
                  <a:gd name="T12" fmla="*/ 328 w 338"/>
                  <a:gd name="T13" fmla="*/ 269 h 269"/>
                  <a:gd name="T14" fmla="*/ 0 w 338"/>
                  <a:gd name="T15" fmla="*/ 57 h 269"/>
                  <a:gd name="T16" fmla="*/ 3 w 338"/>
                  <a:gd name="T17" fmla="*/ 51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 h="269">
                    <a:moveTo>
                      <a:pt x="3" y="51"/>
                    </a:moveTo>
                    <a:cubicBezTo>
                      <a:pt x="4" y="48"/>
                      <a:pt x="4" y="44"/>
                      <a:pt x="3" y="41"/>
                    </a:cubicBezTo>
                    <a:cubicBezTo>
                      <a:pt x="243" y="0"/>
                      <a:pt x="243" y="0"/>
                      <a:pt x="243" y="0"/>
                    </a:cubicBezTo>
                    <a:cubicBezTo>
                      <a:pt x="243" y="5"/>
                      <a:pt x="246" y="9"/>
                      <a:pt x="252" y="10"/>
                    </a:cubicBezTo>
                    <a:cubicBezTo>
                      <a:pt x="252" y="10"/>
                      <a:pt x="255" y="10"/>
                      <a:pt x="256" y="10"/>
                    </a:cubicBezTo>
                    <a:cubicBezTo>
                      <a:pt x="338" y="263"/>
                      <a:pt x="338" y="263"/>
                      <a:pt x="338" y="263"/>
                    </a:cubicBezTo>
                    <a:cubicBezTo>
                      <a:pt x="334" y="264"/>
                      <a:pt x="331" y="266"/>
                      <a:pt x="328" y="269"/>
                    </a:cubicBezTo>
                    <a:cubicBezTo>
                      <a:pt x="0" y="57"/>
                      <a:pt x="0" y="57"/>
                      <a:pt x="0" y="57"/>
                    </a:cubicBezTo>
                    <a:cubicBezTo>
                      <a:pt x="2" y="56"/>
                      <a:pt x="2" y="54"/>
                      <a:pt x="3" y="5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95" name="Freeform 76"/>
              <p:cNvSpPr>
                <a:spLocks/>
              </p:cNvSpPr>
              <p:nvPr/>
            </p:nvSpPr>
            <p:spPr bwMode="auto">
              <a:xfrm>
                <a:off x="5597525" y="4027487"/>
                <a:ext cx="2205038" cy="1844675"/>
              </a:xfrm>
              <a:custGeom>
                <a:avLst/>
                <a:gdLst>
                  <a:gd name="T0" fmla="*/ 9 w 588"/>
                  <a:gd name="T1" fmla="*/ 419 h 492"/>
                  <a:gd name="T2" fmla="*/ 0 w 588"/>
                  <a:gd name="T3" fmla="*/ 367 h 492"/>
                  <a:gd name="T4" fmla="*/ 576 w 588"/>
                  <a:gd name="T5" fmla="*/ 0 h 492"/>
                  <a:gd name="T6" fmla="*/ 588 w 588"/>
                  <a:gd name="T7" fmla="*/ 12 h 492"/>
                  <a:gd name="T8" fmla="*/ 343 w 588"/>
                  <a:gd name="T9" fmla="*/ 484 h 492"/>
                  <a:gd name="T10" fmla="*/ 342 w 588"/>
                  <a:gd name="T11" fmla="*/ 484 h 492"/>
                  <a:gd name="T12" fmla="*/ 327 w 588"/>
                  <a:gd name="T13" fmla="*/ 492 h 492"/>
                  <a:gd name="T14" fmla="*/ 9 w 588"/>
                  <a:gd name="T15" fmla="*/ 419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8" h="492">
                    <a:moveTo>
                      <a:pt x="9" y="419"/>
                    </a:moveTo>
                    <a:cubicBezTo>
                      <a:pt x="13" y="400"/>
                      <a:pt x="10" y="381"/>
                      <a:pt x="0" y="367"/>
                    </a:cubicBezTo>
                    <a:cubicBezTo>
                      <a:pt x="576" y="0"/>
                      <a:pt x="576" y="0"/>
                      <a:pt x="576" y="0"/>
                    </a:cubicBezTo>
                    <a:cubicBezTo>
                      <a:pt x="579" y="5"/>
                      <a:pt x="583" y="9"/>
                      <a:pt x="588" y="12"/>
                    </a:cubicBezTo>
                    <a:cubicBezTo>
                      <a:pt x="343" y="484"/>
                      <a:pt x="343" y="484"/>
                      <a:pt x="343" y="484"/>
                    </a:cubicBezTo>
                    <a:cubicBezTo>
                      <a:pt x="342" y="484"/>
                      <a:pt x="342" y="484"/>
                      <a:pt x="342" y="484"/>
                    </a:cubicBezTo>
                    <a:cubicBezTo>
                      <a:pt x="335" y="482"/>
                      <a:pt x="329" y="486"/>
                      <a:pt x="327" y="492"/>
                    </a:cubicBezTo>
                    <a:lnTo>
                      <a:pt x="9" y="41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96" name="Freeform 77"/>
              <p:cNvSpPr>
                <a:spLocks/>
              </p:cNvSpPr>
              <p:nvPr/>
            </p:nvSpPr>
            <p:spPr bwMode="auto">
              <a:xfrm>
                <a:off x="8305800" y="4826000"/>
                <a:ext cx="576263" cy="1316038"/>
              </a:xfrm>
              <a:custGeom>
                <a:avLst/>
                <a:gdLst>
                  <a:gd name="T0" fmla="*/ 8 w 154"/>
                  <a:gd name="T1" fmla="*/ 225 h 351"/>
                  <a:gd name="T2" fmla="*/ 3 w 154"/>
                  <a:gd name="T3" fmla="*/ 212 h 351"/>
                  <a:gd name="T4" fmla="*/ 150 w 154"/>
                  <a:gd name="T5" fmla="*/ 0 h 351"/>
                  <a:gd name="T6" fmla="*/ 154 w 154"/>
                  <a:gd name="T7" fmla="*/ 2 h 351"/>
                  <a:gd name="T8" fmla="*/ 42 w 154"/>
                  <a:gd name="T9" fmla="*/ 351 h 351"/>
                  <a:gd name="T10" fmla="*/ 29 w 154"/>
                  <a:gd name="T11" fmla="*/ 350 h 351"/>
                  <a:gd name="T12" fmla="*/ 0 w 154"/>
                  <a:gd name="T13" fmla="*/ 233 h 351"/>
                  <a:gd name="T14" fmla="*/ 8 w 154"/>
                  <a:gd name="T15" fmla="*/ 225 h 3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351">
                    <a:moveTo>
                      <a:pt x="8" y="225"/>
                    </a:moveTo>
                    <a:cubicBezTo>
                      <a:pt x="9" y="220"/>
                      <a:pt x="7" y="215"/>
                      <a:pt x="3" y="212"/>
                    </a:cubicBezTo>
                    <a:cubicBezTo>
                      <a:pt x="150" y="0"/>
                      <a:pt x="150" y="0"/>
                      <a:pt x="150" y="0"/>
                    </a:cubicBezTo>
                    <a:cubicBezTo>
                      <a:pt x="151" y="0"/>
                      <a:pt x="153" y="1"/>
                      <a:pt x="154" y="2"/>
                    </a:cubicBezTo>
                    <a:cubicBezTo>
                      <a:pt x="42" y="351"/>
                      <a:pt x="42" y="351"/>
                      <a:pt x="42" y="351"/>
                    </a:cubicBezTo>
                    <a:cubicBezTo>
                      <a:pt x="37" y="349"/>
                      <a:pt x="33" y="349"/>
                      <a:pt x="29" y="350"/>
                    </a:cubicBezTo>
                    <a:cubicBezTo>
                      <a:pt x="0" y="233"/>
                      <a:pt x="0" y="233"/>
                      <a:pt x="0" y="233"/>
                    </a:cubicBezTo>
                    <a:cubicBezTo>
                      <a:pt x="4" y="231"/>
                      <a:pt x="6" y="229"/>
                      <a:pt x="8" y="2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97" name="Freeform 78"/>
              <p:cNvSpPr>
                <a:spLocks/>
              </p:cNvSpPr>
              <p:nvPr/>
            </p:nvSpPr>
            <p:spPr bwMode="auto">
              <a:xfrm>
                <a:off x="7885113" y="1208087"/>
                <a:ext cx="1316038" cy="2624138"/>
              </a:xfrm>
              <a:custGeom>
                <a:avLst/>
                <a:gdLst>
                  <a:gd name="T0" fmla="*/ 0 w 351"/>
                  <a:gd name="T1" fmla="*/ 693 h 700"/>
                  <a:gd name="T2" fmla="*/ 32 w 351"/>
                  <a:gd name="T3" fmla="*/ 6 h 700"/>
                  <a:gd name="T4" fmla="*/ 46 w 351"/>
                  <a:gd name="T5" fmla="*/ 0 h 700"/>
                  <a:gd name="T6" fmla="*/ 350 w 351"/>
                  <a:gd name="T7" fmla="*/ 244 h 700"/>
                  <a:gd name="T8" fmla="*/ 349 w 351"/>
                  <a:gd name="T9" fmla="*/ 247 h 700"/>
                  <a:gd name="T10" fmla="*/ 351 w 351"/>
                  <a:gd name="T11" fmla="*/ 258 h 700"/>
                  <a:gd name="T12" fmla="*/ 18 w 351"/>
                  <a:gd name="T13" fmla="*/ 700 h 700"/>
                  <a:gd name="T14" fmla="*/ 7 w 351"/>
                  <a:gd name="T15" fmla="*/ 694 h 700"/>
                  <a:gd name="T16" fmla="*/ 0 w 351"/>
                  <a:gd name="T17" fmla="*/ 693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1" h="700">
                    <a:moveTo>
                      <a:pt x="0" y="693"/>
                    </a:moveTo>
                    <a:cubicBezTo>
                      <a:pt x="32" y="6"/>
                      <a:pt x="32" y="6"/>
                      <a:pt x="32" y="6"/>
                    </a:cubicBezTo>
                    <a:cubicBezTo>
                      <a:pt x="37" y="6"/>
                      <a:pt x="43" y="3"/>
                      <a:pt x="46" y="0"/>
                    </a:cubicBezTo>
                    <a:cubicBezTo>
                      <a:pt x="350" y="244"/>
                      <a:pt x="350" y="244"/>
                      <a:pt x="350" y="244"/>
                    </a:cubicBezTo>
                    <a:cubicBezTo>
                      <a:pt x="349" y="245"/>
                      <a:pt x="349" y="246"/>
                      <a:pt x="349" y="247"/>
                    </a:cubicBezTo>
                    <a:cubicBezTo>
                      <a:pt x="348" y="251"/>
                      <a:pt x="349" y="255"/>
                      <a:pt x="351" y="258"/>
                    </a:cubicBezTo>
                    <a:cubicBezTo>
                      <a:pt x="18" y="700"/>
                      <a:pt x="18" y="700"/>
                      <a:pt x="18" y="700"/>
                    </a:cubicBezTo>
                    <a:cubicBezTo>
                      <a:pt x="14" y="697"/>
                      <a:pt x="10" y="695"/>
                      <a:pt x="7" y="694"/>
                    </a:cubicBezTo>
                    <a:cubicBezTo>
                      <a:pt x="4" y="694"/>
                      <a:pt x="2" y="693"/>
                      <a:pt x="0" y="69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98" name="Freeform 79"/>
              <p:cNvSpPr>
                <a:spLocks/>
              </p:cNvSpPr>
              <p:nvPr/>
            </p:nvSpPr>
            <p:spPr bwMode="auto">
              <a:xfrm>
                <a:off x="8064500" y="1169987"/>
                <a:ext cx="1508125" cy="941388"/>
              </a:xfrm>
              <a:custGeom>
                <a:avLst/>
                <a:gdLst>
                  <a:gd name="T0" fmla="*/ 304 w 402"/>
                  <a:gd name="T1" fmla="*/ 251 h 251"/>
                  <a:gd name="T2" fmla="*/ 0 w 402"/>
                  <a:gd name="T3" fmla="*/ 7 h 251"/>
                  <a:gd name="T4" fmla="*/ 4 w 402"/>
                  <a:gd name="T5" fmla="*/ 0 h 251"/>
                  <a:gd name="T6" fmla="*/ 352 w 402"/>
                  <a:gd name="T7" fmla="*/ 51 h 251"/>
                  <a:gd name="T8" fmla="*/ 361 w 402"/>
                  <a:gd name="T9" fmla="*/ 64 h 251"/>
                  <a:gd name="T10" fmla="*/ 371 w 402"/>
                  <a:gd name="T11" fmla="*/ 63 h 251"/>
                  <a:gd name="T12" fmla="*/ 402 w 402"/>
                  <a:gd name="T13" fmla="*/ 120 h 251"/>
                  <a:gd name="T14" fmla="*/ 394 w 402"/>
                  <a:gd name="T15" fmla="*/ 128 h 251"/>
                  <a:gd name="T16" fmla="*/ 400 w 402"/>
                  <a:gd name="T17" fmla="*/ 141 h 251"/>
                  <a:gd name="T18" fmla="*/ 318 w 402"/>
                  <a:gd name="T19" fmla="*/ 249 h 251"/>
                  <a:gd name="T20" fmla="*/ 315 w 402"/>
                  <a:gd name="T21" fmla="*/ 249 h 251"/>
                  <a:gd name="T22" fmla="*/ 304 w 402"/>
                  <a:gd name="T23"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2" h="251">
                    <a:moveTo>
                      <a:pt x="304" y="251"/>
                    </a:moveTo>
                    <a:cubicBezTo>
                      <a:pt x="0" y="7"/>
                      <a:pt x="0" y="7"/>
                      <a:pt x="0" y="7"/>
                    </a:cubicBezTo>
                    <a:cubicBezTo>
                      <a:pt x="1" y="5"/>
                      <a:pt x="3" y="2"/>
                      <a:pt x="4" y="0"/>
                    </a:cubicBezTo>
                    <a:cubicBezTo>
                      <a:pt x="352" y="51"/>
                      <a:pt x="352" y="51"/>
                      <a:pt x="352" y="51"/>
                    </a:cubicBezTo>
                    <a:cubicBezTo>
                      <a:pt x="352" y="57"/>
                      <a:pt x="356" y="63"/>
                      <a:pt x="361" y="64"/>
                    </a:cubicBezTo>
                    <a:cubicBezTo>
                      <a:pt x="365" y="65"/>
                      <a:pt x="367" y="64"/>
                      <a:pt x="371" y="63"/>
                    </a:cubicBezTo>
                    <a:cubicBezTo>
                      <a:pt x="402" y="120"/>
                      <a:pt x="402" y="120"/>
                      <a:pt x="402" y="120"/>
                    </a:cubicBezTo>
                    <a:cubicBezTo>
                      <a:pt x="398" y="122"/>
                      <a:pt x="395" y="124"/>
                      <a:pt x="394" y="128"/>
                    </a:cubicBezTo>
                    <a:cubicBezTo>
                      <a:pt x="393" y="133"/>
                      <a:pt x="396" y="138"/>
                      <a:pt x="400" y="141"/>
                    </a:cubicBezTo>
                    <a:cubicBezTo>
                      <a:pt x="318" y="249"/>
                      <a:pt x="318" y="249"/>
                      <a:pt x="318" y="249"/>
                    </a:cubicBezTo>
                    <a:cubicBezTo>
                      <a:pt x="317" y="249"/>
                      <a:pt x="316" y="249"/>
                      <a:pt x="315" y="249"/>
                    </a:cubicBezTo>
                    <a:cubicBezTo>
                      <a:pt x="311" y="247"/>
                      <a:pt x="306" y="248"/>
                      <a:pt x="304" y="25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99" name="Freeform 80"/>
              <p:cNvSpPr>
                <a:spLocks/>
              </p:cNvSpPr>
              <p:nvPr/>
            </p:nvSpPr>
            <p:spPr bwMode="auto">
              <a:xfrm>
                <a:off x="8061325" y="382587"/>
                <a:ext cx="1349375" cy="963613"/>
              </a:xfrm>
              <a:custGeom>
                <a:avLst/>
                <a:gdLst>
                  <a:gd name="T0" fmla="*/ 354 w 360"/>
                  <a:gd name="T1" fmla="*/ 257 h 257"/>
                  <a:gd name="T2" fmla="*/ 5 w 360"/>
                  <a:gd name="T3" fmla="*/ 206 h 257"/>
                  <a:gd name="T4" fmla="*/ 0 w 360"/>
                  <a:gd name="T5" fmla="*/ 193 h 257"/>
                  <a:gd name="T6" fmla="*/ 215 w 360"/>
                  <a:gd name="T7" fmla="*/ 0 h 257"/>
                  <a:gd name="T8" fmla="*/ 218 w 360"/>
                  <a:gd name="T9" fmla="*/ 2 h 257"/>
                  <a:gd name="T10" fmla="*/ 226 w 360"/>
                  <a:gd name="T11" fmla="*/ 1 h 257"/>
                  <a:gd name="T12" fmla="*/ 360 w 360"/>
                  <a:gd name="T13" fmla="*/ 251 h 257"/>
                  <a:gd name="T14" fmla="*/ 354 w 360"/>
                  <a:gd name="T15" fmla="*/ 257 h 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0" h="257">
                    <a:moveTo>
                      <a:pt x="354" y="257"/>
                    </a:moveTo>
                    <a:cubicBezTo>
                      <a:pt x="5" y="206"/>
                      <a:pt x="5" y="206"/>
                      <a:pt x="5" y="206"/>
                    </a:cubicBezTo>
                    <a:cubicBezTo>
                      <a:pt x="5" y="202"/>
                      <a:pt x="4" y="196"/>
                      <a:pt x="0" y="193"/>
                    </a:cubicBezTo>
                    <a:cubicBezTo>
                      <a:pt x="215" y="0"/>
                      <a:pt x="215" y="0"/>
                      <a:pt x="215" y="0"/>
                    </a:cubicBezTo>
                    <a:cubicBezTo>
                      <a:pt x="216" y="1"/>
                      <a:pt x="217" y="1"/>
                      <a:pt x="218" y="2"/>
                    </a:cubicBezTo>
                    <a:cubicBezTo>
                      <a:pt x="221" y="2"/>
                      <a:pt x="223" y="2"/>
                      <a:pt x="226" y="1"/>
                    </a:cubicBezTo>
                    <a:cubicBezTo>
                      <a:pt x="360" y="251"/>
                      <a:pt x="360" y="251"/>
                      <a:pt x="360" y="251"/>
                    </a:cubicBezTo>
                    <a:cubicBezTo>
                      <a:pt x="358" y="253"/>
                      <a:pt x="356" y="254"/>
                      <a:pt x="354" y="25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00" name="Freeform 81"/>
              <p:cNvSpPr>
                <a:spLocks/>
              </p:cNvSpPr>
              <p:nvPr/>
            </p:nvSpPr>
            <p:spPr bwMode="auto">
              <a:xfrm>
                <a:off x="8264525" y="-658813"/>
                <a:ext cx="314325" cy="430213"/>
              </a:xfrm>
              <a:custGeom>
                <a:avLst/>
                <a:gdLst>
                  <a:gd name="T0" fmla="*/ 0 w 84"/>
                  <a:gd name="T1" fmla="*/ 3 h 115"/>
                  <a:gd name="T2" fmla="*/ 2 w 84"/>
                  <a:gd name="T3" fmla="*/ 0 h 115"/>
                  <a:gd name="T4" fmla="*/ 23 w 84"/>
                  <a:gd name="T5" fmla="*/ 14 h 115"/>
                  <a:gd name="T6" fmla="*/ 22 w 84"/>
                  <a:gd name="T7" fmla="*/ 17 h 115"/>
                  <a:gd name="T8" fmla="*/ 30 w 84"/>
                  <a:gd name="T9" fmla="*/ 32 h 115"/>
                  <a:gd name="T10" fmla="*/ 39 w 84"/>
                  <a:gd name="T11" fmla="*/ 31 h 115"/>
                  <a:gd name="T12" fmla="*/ 84 w 84"/>
                  <a:gd name="T13" fmla="*/ 115 h 115"/>
                  <a:gd name="T14" fmla="*/ 0 w 84"/>
                  <a:gd name="T15" fmla="*/ 3 h 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15">
                    <a:moveTo>
                      <a:pt x="0" y="3"/>
                    </a:moveTo>
                    <a:cubicBezTo>
                      <a:pt x="1" y="2"/>
                      <a:pt x="2" y="1"/>
                      <a:pt x="2" y="0"/>
                    </a:cubicBezTo>
                    <a:cubicBezTo>
                      <a:pt x="23" y="14"/>
                      <a:pt x="23" y="14"/>
                      <a:pt x="23" y="14"/>
                    </a:cubicBezTo>
                    <a:cubicBezTo>
                      <a:pt x="23" y="15"/>
                      <a:pt x="22" y="16"/>
                      <a:pt x="22" y="17"/>
                    </a:cubicBezTo>
                    <a:cubicBezTo>
                      <a:pt x="20" y="24"/>
                      <a:pt x="24" y="31"/>
                      <a:pt x="30" y="32"/>
                    </a:cubicBezTo>
                    <a:cubicBezTo>
                      <a:pt x="33" y="33"/>
                      <a:pt x="36" y="33"/>
                      <a:pt x="39" y="31"/>
                    </a:cubicBezTo>
                    <a:cubicBezTo>
                      <a:pt x="84" y="115"/>
                      <a:pt x="84" y="115"/>
                      <a:pt x="84" y="115"/>
                    </a:cubicBezTo>
                    <a:lnTo>
                      <a:pt x="0" y="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01" name="Freeform 82"/>
              <p:cNvSpPr>
                <a:spLocks/>
              </p:cNvSpPr>
              <p:nvPr/>
            </p:nvSpPr>
            <p:spPr bwMode="auto">
              <a:xfrm>
                <a:off x="8264525" y="-782638"/>
                <a:ext cx="100013" cy="165100"/>
              </a:xfrm>
              <a:custGeom>
                <a:avLst/>
                <a:gdLst>
                  <a:gd name="T0" fmla="*/ 24 w 27"/>
                  <a:gd name="T1" fmla="*/ 44 h 44"/>
                  <a:gd name="T2" fmla="*/ 4 w 27"/>
                  <a:gd name="T3" fmla="*/ 31 h 44"/>
                  <a:gd name="T4" fmla="*/ 7 w 27"/>
                  <a:gd name="T5" fmla="*/ 26 h 44"/>
                  <a:gd name="T6" fmla="*/ 0 w 27"/>
                  <a:gd name="T7" fmla="*/ 4 h 44"/>
                  <a:gd name="T8" fmla="*/ 4 w 27"/>
                  <a:gd name="T9" fmla="*/ 0 h 44"/>
                  <a:gd name="T10" fmla="*/ 27 w 27"/>
                  <a:gd name="T11" fmla="*/ 43 h 44"/>
                  <a:gd name="T12" fmla="*/ 24 w 27"/>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27" h="44">
                    <a:moveTo>
                      <a:pt x="24" y="44"/>
                    </a:moveTo>
                    <a:cubicBezTo>
                      <a:pt x="4" y="31"/>
                      <a:pt x="4" y="31"/>
                      <a:pt x="4" y="31"/>
                    </a:cubicBezTo>
                    <a:cubicBezTo>
                      <a:pt x="6" y="29"/>
                      <a:pt x="6" y="27"/>
                      <a:pt x="7" y="26"/>
                    </a:cubicBezTo>
                    <a:cubicBezTo>
                      <a:pt x="9" y="18"/>
                      <a:pt x="6" y="9"/>
                      <a:pt x="0" y="4"/>
                    </a:cubicBezTo>
                    <a:cubicBezTo>
                      <a:pt x="4" y="0"/>
                      <a:pt x="4" y="0"/>
                      <a:pt x="4" y="0"/>
                    </a:cubicBezTo>
                    <a:cubicBezTo>
                      <a:pt x="27" y="43"/>
                      <a:pt x="27" y="43"/>
                      <a:pt x="27" y="43"/>
                    </a:cubicBezTo>
                    <a:cubicBezTo>
                      <a:pt x="26" y="44"/>
                      <a:pt x="26" y="44"/>
                      <a:pt x="24" y="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02" name="Freeform 83"/>
              <p:cNvSpPr>
                <a:spLocks/>
              </p:cNvSpPr>
              <p:nvPr/>
            </p:nvSpPr>
            <p:spPr bwMode="auto">
              <a:xfrm>
                <a:off x="6767513" y="-1382713"/>
                <a:ext cx="1409700" cy="1489075"/>
              </a:xfrm>
              <a:custGeom>
                <a:avLst/>
                <a:gdLst>
                  <a:gd name="T0" fmla="*/ 376 w 376"/>
                  <a:gd name="T1" fmla="*/ 162 h 397"/>
                  <a:gd name="T2" fmla="*/ 365 w 376"/>
                  <a:gd name="T3" fmla="*/ 175 h 397"/>
                  <a:gd name="T4" fmla="*/ 367 w 376"/>
                  <a:gd name="T5" fmla="*/ 189 h 397"/>
                  <a:gd name="T6" fmla="*/ 17 w 376"/>
                  <a:gd name="T7" fmla="*/ 397 h 397"/>
                  <a:gd name="T8" fmla="*/ 0 w 376"/>
                  <a:gd name="T9" fmla="*/ 382 h 397"/>
                  <a:gd name="T10" fmla="*/ 201 w 376"/>
                  <a:gd name="T11" fmla="*/ 8 h 397"/>
                  <a:gd name="T12" fmla="*/ 216 w 376"/>
                  <a:gd name="T13" fmla="*/ 0 h 397"/>
                  <a:gd name="T14" fmla="*/ 322 w 376"/>
                  <a:gd name="T15" fmla="*/ 37 h 397"/>
                  <a:gd name="T16" fmla="*/ 376 w 376"/>
                  <a:gd name="T17" fmla="*/ 162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6" h="397">
                    <a:moveTo>
                      <a:pt x="376" y="162"/>
                    </a:moveTo>
                    <a:cubicBezTo>
                      <a:pt x="371" y="165"/>
                      <a:pt x="366" y="169"/>
                      <a:pt x="365" y="175"/>
                    </a:cubicBezTo>
                    <a:cubicBezTo>
                      <a:pt x="364" y="179"/>
                      <a:pt x="365" y="185"/>
                      <a:pt x="367" y="189"/>
                    </a:cubicBezTo>
                    <a:cubicBezTo>
                      <a:pt x="17" y="397"/>
                      <a:pt x="17" y="397"/>
                      <a:pt x="17" y="397"/>
                    </a:cubicBezTo>
                    <a:cubicBezTo>
                      <a:pt x="13" y="392"/>
                      <a:pt x="7" y="386"/>
                      <a:pt x="0" y="382"/>
                    </a:cubicBezTo>
                    <a:cubicBezTo>
                      <a:pt x="201" y="8"/>
                      <a:pt x="201" y="8"/>
                      <a:pt x="201" y="8"/>
                    </a:cubicBezTo>
                    <a:cubicBezTo>
                      <a:pt x="208" y="10"/>
                      <a:pt x="214" y="6"/>
                      <a:pt x="216" y="0"/>
                    </a:cubicBezTo>
                    <a:cubicBezTo>
                      <a:pt x="322" y="37"/>
                      <a:pt x="322" y="37"/>
                      <a:pt x="322" y="37"/>
                    </a:cubicBezTo>
                    <a:lnTo>
                      <a:pt x="376" y="16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03" name="Freeform 84"/>
              <p:cNvSpPr>
                <a:spLocks/>
              </p:cNvSpPr>
              <p:nvPr/>
            </p:nvSpPr>
            <p:spPr bwMode="auto">
              <a:xfrm>
                <a:off x="6246813" y="-1836738"/>
                <a:ext cx="1263650" cy="1882775"/>
              </a:xfrm>
              <a:custGeom>
                <a:avLst/>
                <a:gdLst>
                  <a:gd name="T0" fmla="*/ 332 w 337"/>
                  <a:gd name="T1" fmla="*/ 114 h 502"/>
                  <a:gd name="T2" fmla="*/ 337 w 337"/>
                  <a:gd name="T3" fmla="*/ 128 h 502"/>
                  <a:gd name="T4" fmla="*/ 137 w 337"/>
                  <a:gd name="T5" fmla="*/ 502 h 502"/>
                  <a:gd name="T6" fmla="*/ 128 w 337"/>
                  <a:gd name="T7" fmla="*/ 498 h 502"/>
                  <a:gd name="T8" fmla="*/ 107 w 337"/>
                  <a:gd name="T9" fmla="*/ 497 h 502"/>
                  <a:gd name="T10" fmla="*/ 0 w 337"/>
                  <a:gd name="T11" fmla="*/ 12 h 502"/>
                  <a:gd name="T12" fmla="*/ 13 w 337"/>
                  <a:gd name="T13" fmla="*/ 0 h 502"/>
                  <a:gd name="T14" fmla="*/ 332 w 337"/>
                  <a:gd name="T15" fmla="*/ 113 h 502"/>
                  <a:gd name="T16" fmla="*/ 332 w 337"/>
                  <a:gd name="T17" fmla="*/ 114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 h="502">
                    <a:moveTo>
                      <a:pt x="332" y="114"/>
                    </a:moveTo>
                    <a:cubicBezTo>
                      <a:pt x="330" y="120"/>
                      <a:pt x="332" y="125"/>
                      <a:pt x="337" y="128"/>
                    </a:cubicBezTo>
                    <a:cubicBezTo>
                      <a:pt x="137" y="502"/>
                      <a:pt x="137" y="502"/>
                      <a:pt x="137" y="502"/>
                    </a:cubicBezTo>
                    <a:cubicBezTo>
                      <a:pt x="134" y="501"/>
                      <a:pt x="131" y="499"/>
                      <a:pt x="128" y="498"/>
                    </a:cubicBezTo>
                    <a:cubicBezTo>
                      <a:pt x="121" y="496"/>
                      <a:pt x="114" y="497"/>
                      <a:pt x="107" y="497"/>
                    </a:cubicBezTo>
                    <a:cubicBezTo>
                      <a:pt x="0" y="12"/>
                      <a:pt x="0" y="12"/>
                      <a:pt x="0" y="12"/>
                    </a:cubicBezTo>
                    <a:cubicBezTo>
                      <a:pt x="6" y="10"/>
                      <a:pt x="11" y="6"/>
                      <a:pt x="13" y="0"/>
                    </a:cubicBezTo>
                    <a:cubicBezTo>
                      <a:pt x="332" y="113"/>
                      <a:pt x="332" y="113"/>
                      <a:pt x="332" y="113"/>
                    </a:cubicBezTo>
                    <a:lnTo>
                      <a:pt x="332" y="1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04" name="Freeform 85"/>
              <p:cNvSpPr>
                <a:spLocks/>
              </p:cNvSpPr>
              <p:nvPr/>
            </p:nvSpPr>
            <p:spPr bwMode="auto">
              <a:xfrm>
                <a:off x="2992438" y="-1885950"/>
                <a:ext cx="876300" cy="1144588"/>
              </a:xfrm>
              <a:custGeom>
                <a:avLst/>
                <a:gdLst>
                  <a:gd name="T0" fmla="*/ 207 w 234"/>
                  <a:gd name="T1" fmla="*/ 301 h 305"/>
                  <a:gd name="T2" fmla="*/ 206 w 234"/>
                  <a:gd name="T3" fmla="*/ 305 h 305"/>
                  <a:gd name="T4" fmla="*/ 8 w 234"/>
                  <a:gd name="T5" fmla="*/ 271 h 305"/>
                  <a:gd name="T6" fmla="*/ 0 w 234"/>
                  <a:gd name="T7" fmla="*/ 259 h 305"/>
                  <a:gd name="T8" fmla="*/ 50 w 234"/>
                  <a:gd name="T9" fmla="*/ 4 h 305"/>
                  <a:gd name="T10" fmla="*/ 66 w 234"/>
                  <a:gd name="T11" fmla="*/ 0 h 305"/>
                  <a:gd name="T12" fmla="*/ 234 w 234"/>
                  <a:gd name="T13" fmla="*/ 265 h 305"/>
                  <a:gd name="T14" fmla="*/ 207 w 234"/>
                  <a:gd name="T15" fmla="*/ 301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 h="305">
                    <a:moveTo>
                      <a:pt x="207" y="301"/>
                    </a:moveTo>
                    <a:cubicBezTo>
                      <a:pt x="207" y="303"/>
                      <a:pt x="207" y="304"/>
                      <a:pt x="206" y="305"/>
                    </a:cubicBezTo>
                    <a:cubicBezTo>
                      <a:pt x="8" y="271"/>
                      <a:pt x="8" y="271"/>
                      <a:pt x="8" y="271"/>
                    </a:cubicBezTo>
                    <a:cubicBezTo>
                      <a:pt x="8" y="266"/>
                      <a:pt x="5" y="261"/>
                      <a:pt x="0" y="259"/>
                    </a:cubicBezTo>
                    <a:cubicBezTo>
                      <a:pt x="50" y="4"/>
                      <a:pt x="50" y="4"/>
                      <a:pt x="50" y="4"/>
                    </a:cubicBezTo>
                    <a:cubicBezTo>
                      <a:pt x="55" y="4"/>
                      <a:pt x="61" y="3"/>
                      <a:pt x="66" y="0"/>
                    </a:cubicBezTo>
                    <a:cubicBezTo>
                      <a:pt x="234" y="265"/>
                      <a:pt x="234" y="265"/>
                      <a:pt x="234" y="265"/>
                    </a:cubicBezTo>
                    <a:cubicBezTo>
                      <a:pt x="221" y="273"/>
                      <a:pt x="211" y="286"/>
                      <a:pt x="207" y="30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05" name="Freeform 86"/>
              <p:cNvSpPr>
                <a:spLocks/>
              </p:cNvSpPr>
              <p:nvPr/>
            </p:nvSpPr>
            <p:spPr bwMode="auto">
              <a:xfrm>
                <a:off x="887413" y="-1019175"/>
                <a:ext cx="825500" cy="1016000"/>
              </a:xfrm>
              <a:custGeom>
                <a:avLst/>
                <a:gdLst>
                  <a:gd name="T0" fmla="*/ 220 w 220"/>
                  <a:gd name="T1" fmla="*/ 4 h 271"/>
                  <a:gd name="T2" fmla="*/ 162 w 220"/>
                  <a:gd name="T3" fmla="*/ 266 h 271"/>
                  <a:gd name="T4" fmla="*/ 150 w 220"/>
                  <a:gd name="T5" fmla="*/ 271 h 271"/>
                  <a:gd name="T6" fmla="*/ 0 w 220"/>
                  <a:gd name="T7" fmla="*/ 222 h 271"/>
                  <a:gd name="T8" fmla="*/ 212 w 220"/>
                  <a:gd name="T9" fmla="*/ 0 h 271"/>
                  <a:gd name="T10" fmla="*/ 220 w 220"/>
                  <a:gd name="T11" fmla="*/ 4 h 271"/>
                </a:gdLst>
                <a:ahLst/>
                <a:cxnLst>
                  <a:cxn ang="0">
                    <a:pos x="T0" y="T1"/>
                  </a:cxn>
                  <a:cxn ang="0">
                    <a:pos x="T2" y="T3"/>
                  </a:cxn>
                  <a:cxn ang="0">
                    <a:pos x="T4" y="T5"/>
                  </a:cxn>
                  <a:cxn ang="0">
                    <a:pos x="T6" y="T7"/>
                  </a:cxn>
                  <a:cxn ang="0">
                    <a:pos x="T8" y="T9"/>
                  </a:cxn>
                  <a:cxn ang="0">
                    <a:pos x="T10" y="T11"/>
                  </a:cxn>
                </a:cxnLst>
                <a:rect l="0" t="0" r="r" b="b"/>
                <a:pathLst>
                  <a:path w="220" h="271">
                    <a:moveTo>
                      <a:pt x="220" y="4"/>
                    </a:moveTo>
                    <a:cubicBezTo>
                      <a:pt x="162" y="266"/>
                      <a:pt x="162" y="266"/>
                      <a:pt x="162" y="266"/>
                    </a:cubicBezTo>
                    <a:cubicBezTo>
                      <a:pt x="157" y="264"/>
                      <a:pt x="152" y="266"/>
                      <a:pt x="150" y="271"/>
                    </a:cubicBezTo>
                    <a:cubicBezTo>
                      <a:pt x="0" y="222"/>
                      <a:pt x="0" y="222"/>
                      <a:pt x="0" y="222"/>
                    </a:cubicBezTo>
                    <a:cubicBezTo>
                      <a:pt x="212" y="0"/>
                      <a:pt x="212" y="0"/>
                      <a:pt x="212" y="0"/>
                    </a:cubicBezTo>
                    <a:cubicBezTo>
                      <a:pt x="215" y="2"/>
                      <a:pt x="217" y="4"/>
                      <a:pt x="2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06" name="Freeform 87"/>
              <p:cNvSpPr>
                <a:spLocks/>
              </p:cNvSpPr>
              <p:nvPr/>
            </p:nvSpPr>
            <p:spPr bwMode="auto">
              <a:xfrm>
                <a:off x="681038" y="4170362"/>
                <a:ext cx="1249363" cy="960438"/>
              </a:xfrm>
              <a:custGeom>
                <a:avLst/>
                <a:gdLst>
                  <a:gd name="T0" fmla="*/ 5 w 333"/>
                  <a:gd name="T1" fmla="*/ 2 h 256"/>
                  <a:gd name="T2" fmla="*/ 5 w 333"/>
                  <a:gd name="T3" fmla="*/ 0 h 256"/>
                  <a:gd name="T4" fmla="*/ 320 w 333"/>
                  <a:gd name="T5" fmla="*/ 49 h 256"/>
                  <a:gd name="T6" fmla="*/ 329 w 333"/>
                  <a:gd name="T7" fmla="*/ 61 h 256"/>
                  <a:gd name="T8" fmla="*/ 333 w 333"/>
                  <a:gd name="T9" fmla="*/ 62 h 256"/>
                  <a:gd name="T10" fmla="*/ 322 w 333"/>
                  <a:gd name="T11" fmla="*/ 254 h 256"/>
                  <a:gd name="T12" fmla="*/ 317 w 333"/>
                  <a:gd name="T13" fmla="*/ 256 h 256"/>
                  <a:gd name="T14" fmla="*/ 0 w 333"/>
                  <a:gd name="T15" fmla="*/ 12 h 256"/>
                  <a:gd name="T16" fmla="*/ 5 w 333"/>
                  <a:gd name="T17" fmla="*/ 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256">
                    <a:moveTo>
                      <a:pt x="5" y="2"/>
                    </a:moveTo>
                    <a:cubicBezTo>
                      <a:pt x="5" y="1"/>
                      <a:pt x="5" y="1"/>
                      <a:pt x="5" y="0"/>
                    </a:cubicBezTo>
                    <a:cubicBezTo>
                      <a:pt x="320" y="49"/>
                      <a:pt x="320" y="49"/>
                      <a:pt x="320" y="49"/>
                    </a:cubicBezTo>
                    <a:cubicBezTo>
                      <a:pt x="320" y="54"/>
                      <a:pt x="324" y="60"/>
                      <a:pt x="329" y="61"/>
                    </a:cubicBezTo>
                    <a:cubicBezTo>
                      <a:pt x="331" y="61"/>
                      <a:pt x="332" y="62"/>
                      <a:pt x="333" y="62"/>
                    </a:cubicBezTo>
                    <a:cubicBezTo>
                      <a:pt x="322" y="254"/>
                      <a:pt x="322" y="254"/>
                      <a:pt x="322" y="254"/>
                    </a:cubicBezTo>
                    <a:cubicBezTo>
                      <a:pt x="321" y="255"/>
                      <a:pt x="318" y="255"/>
                      <a:pt x="317" y="256"/>
                    </a:cubicBezTo>
                    <a:cubicBezTo>
                      <a:pt x="0" y="12"/>
                      <a:pt x="0" y="12"/>
                      <a:pt x="0" y="12"/>
                    </a:cubicBezTo>
                    <a:cubicBezTo>
                      <a:pt x="2" y="9"/>
                      <a:pt x="4" y="5"/>
                      <a:pt x="5" y="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07" name="Freeform 88"/>
              <p:cNvSpPr>
                <a:spLocks/>
              </p:cNvSpPr>
              <p:nvPr/>
            </p:nvSpPr>
            <p:spPr bwMode="auto">
              <a:xfrm>
                <a:off x="1900238" y="4365625"/>
                <a:ext cx="1638300" cy="1522413"/>
              </a:xfrm>
              <a:custGeom>
                <a:avLst/>
                <a:gdLst>
                  <a:gd name="T0" fmla="*/ 11 w 437"/>
                  <a:gd name="T1" fmla="*/ 217 h 406"/>
                  <a:gd name="T2" fmla="*/ 2 w 437"/>
                  <a:gd name="T3" fmla="*/ 202 h 406"/>
                  <a:gd name="T4" fmla="*/ 0 w 437"/>
                  <a:gd name="T5" fmla="*/ 202 h 406"/>
                  <a:gd name="T6" fmla="*/ 11 w 437"/>
                  <a:gd name="T7" fmla="*/ 9 h 406"/>
                  <a:gd name="T8" fmla="*/ 19 w 437"/>
                  <a:gd name="T9" fmla="*/ 1 h 406"/>
                  <a:gd name="T10" fmla="*/ 19 w 437"/>
                  <a:gd name="T11" fmla="*/ 0 h 406"/>
                  <a:gd name="T12" fmla="*/ 419 w 437"/>
                  <a:gd name="T13" fmla="*/ 62 h 406"/>
                  <a:gd name="T14" fmla="*/ 437 w 437"/>
                  <a:gd name="T15" fmla="*/ 93 h 406"/>
                  <a:gd name="T16" fmla="*/ 286 w 437"/>
                  <a:gd name="T17" fmla="*/ 399 h 406"/>
                  <a:gd name="T18" fmla="*/ 283 w 437"/>
                  <a:gd name="T19" fmla="*/ 397 h 406"/>
                  <a:gd name="T20" fmla="*/ 254 w 437"/>
                  <a:gd name="T21" fmla="*/ 406 h 406"/>
                  <a:gd name="T22" fmla="*/ 11 w 437"/>
                  <a:gd name="T23" fmla="*/ 219 h 406"/>
                  <a:gd name="T24" fmla="*/ 11 w 437"/>
                  <a:gd name="T25" fmla="*/ 21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406">
                    <a:moveTo>
                      <a:pt x="11" y="217"/>
                    </a:moveTo>
                    <a:cubicBezTo>
                      <a:pt x="13" y="211"/>
                      <a:pt x="9" y="204"/>
                      <a:pt x="2" y="202"/>
                    </a:cubicBezTo>
                    <a:cubicBezTo>
                      <a:pt x="2" y="202"/>
                      <a:pt x="1" y="202"/>
                      <a:pt x="0" y="202"/>
                    </a:cubicBezTo>
                    <a:cubicBezTo>
                      <a:pt x="11" y="9"/>
                      <a:pt x="11" y="9"/>
                      <a:pt x="11" y="9"/>
                    </a:cubicBezTo>
                    <a:cubicBezTo>
                      <a:pt x="15" y="8"/>
                      <a:pt x="18" y="5"/>
                      <a:pt x="19" y="1"/>
                    </a:cubicBezTo>
                    <a:cubicBezTo>
                      <a:pt x="19" y="0"/>
                      <a:pt x="19" y="0"/>
                      <a:pt x="19" y="0"/>
                    </a:cubicBezTo>
                    <a:cubicBezTo>
                      <a:pt x="419" y="62"/>
                      <a:pt x="419" y="62"/>
                      <a:pt x="419" y="62"/>
                    </a:cubicBezTo>
                    <a:cubicBezTo>
                      <a:pt x="418" y="74"/>
                      <a:pt x="425" y="87"/>
                      <a:pt x="437" y="93"/>
                    </a:cubicBezTo>
                    <a:cubicBezTo>
                      <a:pt x="286" y="399"/>
                      <a:pt x="286" y="399"/>
                      <a:pt x="286" y="399"/>
                    </a:cubicBezTo>
                    <a:cubicBezTo>
                      <a:pt x="285" y="399"/>
                      <a:pt x="285" y="398"/>
                      <a:pt x="283" y="397"/>
                    </a:cubicBezTo>
                    <a:cubicBezTo>
                      <a:pt x="272" y="395"/>
                      <a:pt x="262" y="398"/>
                      <a:pt x="254" y="406"/>
                    </a:cubicBezTo>
                    <a:cubicBezTo>
                      <a:pt x="11" y="219"/>
                      <a:pt x="11" y="219"/>
                      <a:pt x="11" y="219"/>
                    </a:cubicBezTo>
                    <a:cubicBezTo>
                      <a:pt x="11" y="218"/>
                      <a:pt x="11" y="218"/>
                      <a:pt x="11" y="2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08" name="Freeform 89"/>
              <p:cNvSpPr>
                <a:spLocks/>
              </p:cNvSpPr>
              <p:nvPr/>
            </p:nvSpPr>
            <p:spPr bwMode="auto">
              <a:xfrm>
                <a:off x="4344988" y="6896100"/>
                <a:ext cx="134938" cy="173038"/>
              </a:xfrm>
              <a:custGeom>
                <a:avLst/>
                <a:gdLst>
                  <a:gd name="T0" fmla="*/ 10 w 36"/>
                  <a:gd name="T1" fmla="*/ 0 h 46"/>
                  <a:gd name="T2" fmla="*/ 36 w 36"/>
                  <a:gd name="T3" fmla="*/ 14 h 46"/>
                  <a:gd name="T4" fmla="*/ 14 w 36"/>
                  <a:gd name="T5" fmla="*/ 46 h 46"/>
                  <a:gd name="T6" fmla="*/ 12 w 36"/>
                  <a:gd name="T7" fmla="*/ 46 h 46"/>
                  <a:gd name="T8" fmla="*/ 9 w 36"/>
                  <a:gd name="T9" fmla="*/ 45 h 46"/>
                  <a:gd name="T10" fmla="*/ 0 w 36"/>
                  <a:gd name="T11" fmla="*/ 8 h 46"/>
                  <a:gd name="T12" fmla="*/ 10 w 36"/>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36" h="46">
                    <a:moveTo>
                      <a:pt x="10" y="0"/>
                    </a:moveTo>
                    <a:cubicBezTo>
                      <a:pt x="36" y="14"/>
                      <a:pt x="36" y="14"/>
                      <a:pt x="36" y="14"/>
                    </a:cubicBezTo>
                    <a:cubicBezTo>
                      <a:pt x="14" y="46"/>
                      <a:pt x="14" y="46"/>
                      <a:pt x="14" y="46"/>
                    </a:cubicBezTo>
                    <a:cubicBezTo>
                      <a:pt x="14" y="46"/>
                      <a:pt x="13" y="46"/>
                      <a:pt x="12" y="46"/>
                    </a:cubicBezTo>
                    <a:cubicBezTo>
                      <a:pt x="11" y="46"/>
                      <a:pt x="11" y="45"/>
                      <a:pt x="9" y="45"/>
                    </a:cubicBezTo>
                    <a:cubicBezTo>
                      <a:pt x="0" y="8"/>
                      <a:pt x="0" y="8"/>
                      <a:pt x="0" y="8"/>
                    </a:cubicBezTo>
                    <a:cubicBezTo>
                      <a:pt x="4" y="6"/>
                      <a:pt x="8" y="4"/>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09" name="Freeform 90"/>
              <p:cNvSpPr>
                <a:spLocks/>
              </p:cNvSpPr>
              <p:nvPr/>
            </p:nvSpPr>
            <p:spPr bwMode="auto">
              <a:xfrm>
                <a:off x="4498975" y="6892925"/>
                <a:ext cx="1379538" cy="798513"/>
              </a:xfrm>
              <a:custGeom>
                <a:avLst/>
                <a:gdLst>
                  <a:gd name="T0" fmla="*/ 358 w 368"/>
                  <a:gd name="T1" fmla="*/ 213 h 213"/>
                  <a:gd name="T2" fmla="*/ 0 w 368"/>
                  <a:gd name="T3" fmla="*/ 13 h 213"/>
                  <a:gd name="T4" fmla="*/ 3 w 368"/>
                  <a:gd name="T5" fmla="*/ 6 h 213"/>
                  <a:gd name="T6" fmla="*/ 7 w 368"/>
                  <a:gd name="T7" fmla="*/ 8 h 213"/>
                  <a:gd name="T8" fmla="*/ 21 w 368"/>
                  <a:gd name="T9" fmla="*/ 0 h 213"/>
                  <a:gd name="T10" fmla="*/ 317 w 368"/>
                  <a:gd name="T11" fmla="*/ 38 h 213"/>
                  <a:gd name="T12" fmla="*/ 326 w 368"/>
                  <a:gd name="T13" fmla="*/ 50 h 213"/>
                  <a:gd name="T14" fmla="*/ 330 w 368"/>
                  <a:gd name="T15" fmla="*/ 50 h 213"/>
                  <a:gd name="T16" fmla="*/ 368 w 368"/>
                  <a:gd name="T17" fmla="*/ 205 h 213"/>
                  <a:gd name="T18" fmla="*/ 358 w 368"/>
                  <a:gd name="T19" fmla="*/ 21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8" h="213">
                    <a:moveTo>
                      <a:pt x="358" y="213"/>
                    </a:moveTo>
                    <a:cubicBezTo>
                      <a:pt x="0" y="13"/>
                      <a:pt x="0" y="13"/>
                      <a:pt x="0" y="13"/>
                    </a:cubicBezTo>
                    <a:cubicBezTo>
                      <a:pt x="3" y="6"/>
                      <a:pt x="3" y="6"/>
                      <a:pt x="3" y="6"/>
                    </a:cubicBezTo>
                    <a:cubicBezTo>
                      <a:pt x="4" y="6"/>
                      <a:pt x="5" y="8"/>
                      <a:pt x="7" y="8"/>
                    </a:cubicBezTo>
                    <a:cubicBezTo>
                      <a:pt x="13" y="10"/>
                      <a:pt x="20" y="6"/>
                      <a:pt x="21" y="0"/>
                    </a:cubicBezTo>
                    <a:cubicBezTo>
                      <a:pt x="317" y="38"/>
                      <a:pt x="317" y="38"/>
                      <a:pt x="317" y="38"/>
                    </a:cubicBezTo>
                    <a:cubicBezTo>
                      <a:pt x="316" y="44"/>
                      <a:pt x="320" y="49"/>
                      <a:pt x="326" y="50"/>
                    </a:cubicBezTo>
                    <a:cubicBezTo>
                      <a:pt x="328" y="51"/>
                      <a:pt x="329" y="51"/>
                      <a:pt x="330" y="50"/>
                    </a:cubicBezTo>
                    <a:cubicBezTo>
                      <a:pt x="368" y="205"/>
                      <a:pt x="368" y="205"/>
                      <a:pt x="368" y="205"/>
                    </a:cubicBezTo>
                    <a:cubicBezTo>
                      <a:pt x="364" y="206"/>
                      <a:pt x="361" y="210"/>
                      <a:pt x="358" y="21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10" name="Freeform 91"/>
              <p:cNvSpPr>
                <a:spLocks/>
              </p:cNvSpPr>
              <p:nvPr/>
            </p:nvSpPr>
            <p:spPr bwMode="auto">
              <a:xfrm>
                <a:off x="5437188" y="5730875"/>
                <a:ext cx="1041400" cy="1360488"/>
              </a:xfrm>
              <a:custGeom>
                <a:avLst/>
                <a:gdLst>
                  <a:gd name="T0" fmla="*/ 91 w 278"/>
                  <a:gd name="T1" fmla="*/ 348 h 363"/>
                  <a:gd name="T2" fmla="*/ 82 w 278"/>
                  <a:gd name="T3" fmla="*/ 337 h 363"/>
                  <a:gd name="T4" fmla="*/ 78 w 278"/>
                  <a:gd name="T5" fmla="*/ 337 h 363"/>
                  <a:gd name="T6" fmla="*/ 0 w 278"/>
                  <a:gd name="T7" fmla="*/ 20 h 363"/>
                  <a:gd name="T8" fmla="*/ 33 w 278"/>
                  <a:gd name="T9" fmla="*/ 0 h 363"/>
                  <a:gd name="T10" fmla="*/ 275 w 278"/>
                  <a:gd name="T11" fmla="*/ 221 h 363"/>
                  <a:gd name="T12" fmla="*/ 273 w 278"/>
                  <a:gd name="T13" fmla="*/ 223 h 363"/>
                  <a:gd name="T14" fmla="*/ 278 w 278"/>
                  <a:gd name="T15" fmla="*/ 237 h 363"/>
                  <a:gd name="T16" fmla="*/ 218 w 278"/>
                  <a:gd name="T17" fmla="*/ 354 h 363"/>
                  <a:gd name="T18" fmla="*/ 217 w 278"/>
                  <a:gd name="T19" fmla="*/ 353 h 363"/>
                  <a:gd name="T20" fmla="*/ 203 w 278"/>
                  <a:gd name="T21" fmla="*/ 362 h 363"/>
                  <a:gd name="T22" fmla="*/ 203 w 278"/>
                  <a:gd name="T23" fmla="*/ 363 h 363"/>
                  <a:gd name="T24" fmla="*/ 91 w 278"/>
                  <a:gd name="T25" fmla="*/ 348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8" h="363">
                    <a:moveTo>
                      <a:pt x="91" y="348"/>
                    </a:moveTo>
                    <a:cubicBezTo>
                      <a:pt x="90" y="342"/>
                      <a:pt x="87" y="338"/>
                      <a:pt x="82" y="337"/>
                    </a:cubicBezTo>
                    <a:cubicBezTo>
                      <a:pt x="81" y="337"/>
                      <a:pt x="80" y="336"/>
                      <a:pt x="78" y="337"/>
                    </a:cubicBezTo>
                    <a:cubicBezTo>
                      <a:pt x="0" y="20"/>
                      <a:pt x="0" y="20"/>
                      <a:pt x="0" y="20"/>
                    </a:cubicBezTo>
                    <a:cubicBezTo>
                      <a:pt x="13" y="16"/>
                      <a:pt x="24" y="10"/>
                      <a:pt x="33" y="0"/>
                    </a:cubicBezTo>
                    <a:cubicBezTo>
                      <a:pt x="275" y="221"/>
                      <a:pt x="275" y="221"/>
                      <a:pt x="275" y="221"/>
                    </a:cubicBezTo>
                    <a:cubicBezTo>
                      <a:pt x="273" y="221"/>
                      <a:pt x="273" y="222"/>
                      <a:pt x="273" y="223"/>
                    </a:cubicBezTo>
                    <a:cubicBezTo>
                      <a:pt x="272" y="229"/>
                      <a:pt x="275" y="234"/>
                      <a:pt x="278" y="237"/>
                    </a:cubicBezTo>
                    <a:cubicBezTo>
                      <a:pt x="218" y="354"/>
                      <a:pt x="218" y="354"/>
                      <a:pt x="218" y="354"/>
                    </a:cubicBezTo>
                    <a:cubicBezTo>
                      <a:pt x="217" y="353"/>
                      <a:pt x="217" y="353"/>
                      <a:pt x="217" y="353"/>
                    </a:cubicBezTo>
                    <a:cubicBezTo>
                      <a:pt x="211" y="352"/>
                      <a:pt x="205" y="355"/>
                      <a:pt x="203" y="362"/>
                    </a:cubicBezTo>
                    <a:cubicBezTo>
                      <a:pt x="203" y="363"/>
                      <a:pt x="203" y="363"/>
                      <a:pt x="203" y="363"/>
                    </a:cubicBezTo>
                    <a:lnTo>
                      <a:pt x="91" y="34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11" name="Freeform 92"/>
              <p:cNvSpPr>
                <a:spLocks/>
              </p:cNvSpPr>
              <p:nvPr/>
            </p:nvSpPr>
            <p:spPr bwMode="auto">
              <a:xfrm>
                <a:off x="6530975" y="5907087"/>
                <a:ext cx="904875" cy="1270000"/>
              </a:xfrm>
              <a:custGeom>
                <a:avLst/>
                <a:gdLst>
                  <a:gd name="T0" fmla="*/ 169 w 241"/>
                  <a:gd name="T1" fmla="*/ 339 h 339"/>
                  <a:gd name="T2" fmla="*/ 2 w 241"/>
                  <a:gd name="T3" fmla="*/ 187 h 339"/>
                  <a:gd name="T4" fmla="*/ 4 w 241"/>
                  <a:gd name="T5" fmla="*/ 182 h 339"/>
                  <a:gd name="T6" fmla="*/ 0 w 241"/>
                  <a:gd name="T7" fmla="*/ 169 h 339"/>
                  <a:gd name="T8" fmla="*/ 86 w 241"/>
                  <a:gd name="T9" fmla="*/ 6 h 339"/>
                  <a:gd name="T10" fmla="*/ 87 w 241"/>
                  <a:gd name="T11" fmla="*/ 6 h 339"/>
                  <a:gd name="T12" fmla="*/ 101 w 241"/>
                  <a:gd name="T13" fmla="*/ 0 h 339"/>
                  <a:gd name="T14" fmla="*/ 234 w 241"/>
                  <a:gd name="T15" fmla="*/ 32 h 339"/>
                  <a:gd name="T16" fmla="*/ 241 w 241"/>
                  <a:gd name="T17" fmla="*/ 43 h 339"/>
                  <a:gd name="T18" fmla="*/ 181 w 241"/>
                  <a:gd name="T19" fmla="*/ 336 h 339"/>
                  <a:gd name="T20" fmla="*/ 169 w 241"/>
                  <a:gd name="T21" fmla="*/ 33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1" h="339">
                    <a:moveTo>
                      <a:pt x="169" y="339"/>
                    </a:moveTo>
                    <a:cubicBezTo>
                      <a:pt x="2" y="187"/>
                      <a:pt x="2" y="187"/>
                      <a:pt x="2" y="187"/>
                    </a:cubicBezTo>
                    <a:cubicBezTo>
                      <a:pt x="4" y="185"/>
                      <a:pt x="4" y="185"/>
                      <a:pt x="4" y="182"/>
                    </a:cubicBezTo>
                    <a:cubicBezTo>
                      <a:pt x="6" y="177"/>
                      <a:pt x="4" y="173"/>
                      <a:pt x="0" y="169"/>
                    </a:cubicBezTo>
                    <a:cubicBezTo>
                      <a:pt x="86" y="6"/>
                      <a:pt x="86" y="6"/>
                      <a:pt x="86" y="6"/>
                    </a:cubicBezTo>
                    <a:cubicBezTo>
                      <a:pt x="87" y="6"/>
                      <a:pt x="87" y="6"/>
                      <a:pt x="87" y="6"/>
                    </a:cubicBezTo>
                    <a:cubicBezTo>
                      <a:pt x="92" y="8"/>
                      <a:pt x="97" y="5"/>
                      <a:pt x="101" y="0"/>
                    </a:cubicBezTo>
                    <a:cubicBezTo>
                      <a:pt x="234" y="32"/>
                      <a:pt x="234" y="32"/>
                      <a:pt x="234" y="32"/>
                    </a:cubicBezTo>
                    <a:cubicBezTo>
                      <a:pt x="233" y="36"/>
                      <a:pt x="236" y="41"/>
                      <a:pt x="241" y="43"/>
                    </a:cubicBezTo>
                    <a:cubicBezTo>
                      <a:pt x="181" y="336"/>
                      <a:pt x="181" y="336"/>
                      <a:pt x="181" y="336"/>
                    </a:cubicBezTo>
                    <a:cubicBezTo>
                      <a:pt x="177" y="335"/>
                      <a:pt x="172" y="337"/>
                      <a:pt x="169" y="33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12" name="Freeform 93"/>
              <p:cNvSpPr>
                <a:spLocks/>
              </p:cNvSpPr>
              <p:nvPr/>
            </p:nvSpPr>
            <p:spPr bwMode="auto">
              <a:xfrm>
                <a:off x="7978775" y="5700712"/>
                <a:ext cx="420688" cy="520700"/>
              </a:xfrm>
              <a:custGeom>
                <a:avLst/>
                <a:gdLst>
                  <a:gd name="T0" fmla="*/ 0 w 112"/>
                  <a:gd name="T1" fmla="*/ 110 h 139"/>
                  <a:gd name="T2" fmla="*/ 76 w 112"/>
                  <a:gd name="T3" fmla="*/ 0 h 139"/>
                  <a:gd name="T4" fmla="*/ 79 w 112"/>
                  <a:gd name="T5" fmla="*/ 1 h 139"/>
                  <a:gd name="T6" fmla="*/ 83 w 112"/>
                  <a:gd name="T7" fmla="*/ 1 h 139"/>
                  <a:gd name="T8" fmla="*/ 112 w 112"/>
                  <a:gd name="T9" fmla="*/ 118 h 139"/>
                  <a:gd name="T10" fmla="*/ 90 w 112"/>
                  <a:gd name="T11" fmla="*/ 139 h 139"/>
                  <a:gd name="T12" fmla="*/ 5 w 112"/>
                  <a:gd name="T13" fmla="*/ 119 h 139"/>
                  <a:gd name="T14" fmla="*/ 0 w 112"/>
                  <a:gd name="T15" fmla="*/ 110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39">
                    <a:moveTo>
                      <a:pt x="0" y="110"/>
                    </a:moveTo>
                    <a:cubicBezTo>
                      <a:pt x="76" y="0"/>
                      <a:pt x="76" y="0"/>
                      <a:pt x="76" y="0"/>
                    </a:cubicBezTo>
                    <a:cubicBezTo>
                      <a:pt x="77" y="0"/>
                      <a:pt x="78" y="1"/>
                      <a:pt x="79" y="1"/>
                    </a:cubicBezTo>
                    <a:cubicBezTo>
                      <a:pt x="80" y="1"/>
                      <a:pt x="82" y="2"/>
                      <a:pt x="83" y="1"/>
                    </a:cubicBezTo>
                    <a:cubicBezTo>
                      <a:pt x="112" y="118"/>
                      <a:pt x="112" y="118"/>
                      <a:pt x="112" y="118"/>
                    </a:cubicBezTo>
                    <a:cubicBezTo>
                      <a:pt x="103" y="121"/>
                      <a:pt x="94" y="129"/>
                      <a:pt x="90" y="139"/>
                    </a:cubicBezTo>
                    <a:cubicBezTo>
                      <a:pt x="5" y="119"/>
                      <a:pt x="5" y="119"/>
                      <a:pt x="5" y="119"/>
                    </a:cubicBezTo>
                    <a:cubicBezTo>
                      <a:pt x="4" y="116"/>
                      <a:pt x="3" y="112"/>
                      <a:pt x="0" y="11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13" name="Freeform 94"/>
              <p:cNvSpPr>
                <a:spLocks/>
              </p:cNvSpPr>
              <p:nvPr/>
            </p:nvSpPr>
            <p:spPr bwMode="auto">
              <a:xfrm>
                <a:off x="9269413" y="1698625"/>
                <a:ext cx="393700" cy="657225"/>
              </a:xfrm>
              <a:custGeom>
                <a:avLst/>
                <a:gdLst>
                  <a:gd name="T0" fmla="*/ 63 w 105"/>
                  <a:gd name="T1" fmla="*/ 175 h 175"/>
                  <a:gd name="T2" fmla="*/ 2 w 105"/>
                  <a:gd name="T3" fmla="*/ 125 h 175"/>
                  <a:gd name="T4" fmla="*/ 3 w 105"/>
                  <a:gd name="T5" fmla="*/ 122 h 175"/>
                  <a:gd name="T6" fmla="*/ 0 w 105"/>
                  <a:gd name="T7" fmla="*/ 110 h 175"/>
                  <a:gd name="T8" fmla="*/ 81 w 105"/>
                  <a:gd name="T9" fmla="*/ 2 h 175"/>
                  <a:gd name="T10" fmla="*/ 83 w 105"/>
                  <a:gd name="T11" fmla="*/ 2 h 175"/>
                  <a:gd name="T12" fmla="*/ 92 w 105"/>
                  <a:gd name="T13" fmla="*/ 0 h 175"/>
                  <a:gd name="T14" fmla="*/ 105 w 105"/>
                  <a:gd name="T15" fmla="*/ 25 h 175"/>
                  <a:gd name="T16" fmla="*/ 100 w 105"/>
                  <a:gd name="T17" fmla="*/ 33 h 175"/>
                  <a:gd name="T18" fmla="*/ 105 w 105"/>
                  <a:gd name="T19" fmla="*/ 46 h 175"/>
                  <a:gd name="T20" fmla="*/ 73 w 105"/>
                  <a:gd name="T21" fmla="*/ 172 h 175"/>
                  <a:gd name="T22" fmla="*/ 63 w 105"/>
                  <a:gd name="T23"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75">
                    <a:moveTo>
                      <a:pt x="63" y="175"/>
                    </a:moveTo>
                    <a:cubicBezTo>
                      <a:pt x="2" y="125"/>
                      <a:pt x="2" y="125"/>
                      <a:pt x="2" y="125"/>
                    </a:cubicBezTo>
                    <a:cubicBezTo>
                      <a:pt x="3" y="124"/>
                      <a:pt x="3" y="123"/>
                      <a:pt x="3" y="122"/>
                    </a:cubicBezTo>
                    <a:cubicBezTo>
                      <a:pt x="4" y="118"/>
                      <a:pt x="3" y="113"/>
                      <a:pt x="0" y="110"/>
                    </a:cubicBezTo>
                    <a:cubicBezTo>
                      <a:pt x="81" y="2"/>
                      <a:pt x="81" y="2"/>
                      <a:pt x="81" y="2"/>
                    </a:cubicBezTo>
                    <a:cubicBezTo>
                      <a:pt x="83" y="2"/>
                      <a:pt x="83" y="2"/>
                      <a:pt x="83" y="2"/>
                    </a:cubicBezTo>
                    <a:cubicBezTo>
                      <a:pt x="86" y="3"/>
                      <a:pt x="89" y="2"/>
                      <a:pt x="92" y="0"/>
                    </a:cubicBezTo>
                    <a:cubicBezTo>
                      <a:pt x="105" y="25"/>
                      <a:pt x="105" y="25"/>
                      <a:pt x="105" y="25"/>
                    </a:cubicBezTo>
                    <a:cubicBezTo>
                      <a:pt x="102" y="27"/>
                      <a:pt x="101" y="29"/>
                      <a:pt x="100" y="33"/>
                    </a:cubicBezTo>
                    <a:cubicBezTo>
                      <a:pt x="98" y="38"/>
                      <a:pt x="100" y="43"/>
                      <a:pt x="105" y="46"/>
                    </a:cubicBezTo>
                    <a:cubicBezTo>
                      <a:pt x="73" y="172"/>
                      <a:pt x="73" y="172"/>
                      <a:pt x="73" y="172"/>
                    </a:cubicBezTo>
                    <a:cubicBezTo>
                      <a:pt x="69" y="171"/>
                      <a:pt x="66" y="172"/>
                      <a:pt x="63" y="17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14" name="Freeform 95"/>
              <p:cNvSpPr>
                <a:spLocks/>
              </p:cNvSpPr>
              <p:nvPr/>
            </p:nvSpPr>
            <p:spPr bwMode="auto">
              <a:xfrm>
                <a:off x="8920163" y="304800"/>
                <a:ext cx="795338" cy="1087438"/>
              </a:xfrm>
              <a:custGeom>
                <a:avLst/>
                <a:gdLst>
                  <a:gd name="T0" fmla="*/ 203 w 212"/>
                  <a:gd name="T1" fmla="*/ 288 h 290"/>
                  <a:gd name="T2" fmla="*/ 202 w 212"/>
                  <a:gd name="T3" fmla="*/ 290 h 290"/>
                  <a:gd name="T4" fmla="*/ 148 w 212"/>
                  <a:gd name="T5" fmla="*/ 282 h 290"/>
                  <a:gd name="T6" fmla="*/ 139 w 212"/>
                  <a:gd name="T7" fmla="*/ 272 h 290"/>
                  <a:gd name="T8" fmla="*/ 135 w 212"/>
                  <a:gd name="T9" fmla="*/ 271 h 290"/>
                  <a:gd name="T10" fmla="*/ 0 w 212"/>
                  <a:gd name="T11" fmla="*/ 20 h 290"/>
                  <a:gd name="T12" fmla="*/ 4 w 212"/>
                  <a:gd name="T13" fmla="*/ 14 h 290"/>
                  <a:gd name="T14" fmla="*/ 3 w 212"/>
                  <a:gd name="T15" fmla="*/ 6 h 290"/>
                  <a:gd name="T16" fmla="*/ 10 w 212"/>
                  <a:gd name="T17" fmla="*/ 0 h 290"/>
                  <a:gd name="T18" fmla="*/ 212 w 212"/>
                  <a:gd name="T19" fmla="*/ 273 h 290"/>
                  <a:gd name="T20" fmla="*/ 203 w 212"/>
                  <a:gd name="T21" fmla="*/ 288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2" h="290">
                    <a:moveTo>
                      <a:pt x="203" y="288"/>
                    </a:moveTo>
                    <a:cubicBezTo>
                      <a:pt x="203" y="289"/>
                      <a:pt x="203" y="289"/>
                      <a:pt x="202" y="290"/>
                    </a:cubicBezTo>
                    <a:cubicBezTo>
                      <a:pt x="148" y="282"/>
                      <a:pt x="148" y="282"/>
                      <a:pt x="148" y="282"/>
                    </a:cubicBezTo>
                    <a:cubicBezTo>
                      <a:pt x="148" y="278"/>
                      <a:pt x="144" y="273"/>
                      <a:pt x="139" y="272"/>
                    </a:cubicBezTo>
                    <a:cubicBezTo>
                      <a:pt x="138" y="272"/>
                      <a:pt x="136" y="271"/>
                      <a:pt x="135" y="271"/>
                    </a:cubicBezTo>
                    <a:cubicBezTo>
                      <a:pt x="0" y="20"/>
                      <a:pt x="0" y="20"/>
                      <a:pt x="0" y="20"/>
                    </a:cubicBezTo>
                    <a:cubicBezTo>
                      <a:pt x="2" y="18"/>
                      <a:pt x="4" y="17"/>
                      <a:pt x="4" y="14"/>
                    </a:cubicBezTo>
                    <a:cubicBezTo>
                      <a:pt x="5" y="11"/>
                      <a:pt x="5" y="8"/>
                      <a:pt x="3" y="6"/>
                    </a:cubicBezTo>
                    <a:cubicBezTo>
                      <a:pt x="10" y="0"/>
                      <a:pt x="10" y="0"/>
                      <a:pt x="10" y="0"/>
                    </a:cubicBezTo>
                    <a:cubicBezTo>
                      <a:pt x="212" y="273"/>
                      <a:pt x="212" y="273"/>
                      <a:pt x="212" y="273"/>
                    </a:cubicBezTo>
                    <a:cubicBezTo>
                      <a:pt x="208" y="277"/>
                      <a:pt x="204" y="282"/>
                      <a:pt x="203" y="28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15" name="Freeform 96"/>
              <p:cNvSpPr>
                <a:spLocks/>
              </p:cNvSpPr>
              <p:nvPr/>
            </p:nvSpPr>
            <p:spPr bwMode="auto">
              <a:xfrm>
                <a:off x="8672513" y="-77788"/>
                <a:ext cx="277813" cy="393700"/>
              </a:xfrm>
              <a:custGeom>
                <a:avLst/>
                <a:gdLst>
                  <a:gd name="T0" fmla="*/ 68 w 74"/>
                  <a:gd name="T1" fmla="*/ 105 h 105"/>
                  <a:gd name="T2" fmla="*/ 61 w 74"/>
                  <a:gd name="T3" fmla="*/ 101 h 105"/>
                  <a:gd name="T4" fmla="*/ 54 w 74"/>
                  <a:gd name="T5" fmla="*/ 102 h 105"/>
                  <a:gd name="T6" fmla="*/ 0 w 74"/>
                  <a:gd name="T7" fmla="*/ 0 h 105"/>
                  <a:gd name="T8" fmla="*/ 74 w 74"/>
                  <a:gd name="T9" fmla="*/ 99 h 105"/>
                  <a:gd name="T10" fmla="*/ 68 w 74"/>
                  <a:gd name="T11" fmla="*/ 105 h 105"/>
                </a:gdLst>
                <a:ahLst/>
                <a:cxnLst>
                  <a:cxn ang="0">
                    <a:pos x="T0" y="T1"/>
                  </a:cxn>
                  <a:cxn ang="0">
                    <a:pos x="T2" y="T3"/>
                  </a:cxn>
                  <a:cxn ang="0">
                    <a:pos x="T4" y="T5"/>
                  </a:cxn>
                  <a:cxn ang="0">
                    <a:pos x="T6" y="T7"/>
                  </a:cxn>
                  <a:cxn ang="0">
                    <a:pos x="T8" y="T9"/>
                  </a:cxn>
                  <a:cxn ang="0">
                    <a:pos x="T10" y="T11"/>
                  </a:cxn>
                </a:cxnLst>
                <a:rect l="0" t="0" r="r" b="b"/>
                <a:pathLst>
                  <a:path w="74" h="105">
                    <a:moveTo>
                      <a:pt x="68" y="105"/>
                    </a:moveTo>
                    <a:cubicBezTo>
                      <a:pt x="66" y="104"/>
                      <a:pt x="64" y="102"/>
                      <a:pt x="61" y="101"/>
                    </a:cubicBezTo>
                    <a:cubicBezTo>
                      <a:pt x="59" y="101"/>
                      <a:pt x="57" y="100"/>
                      <a:pt x="54" y="102"/>
                    </a:cubicBezTo>
                    <a:cubicBezTo>
                      <a:pt x="0" y="0"/>
                      <a:pt x="0" y="0"/>
                      <a:pt x="0" y="0"/>
                    </a:cubicBezTo>
                    <a:cubicBezTo>
                      <a:pt x="74" y="99"/>
                      <a:pt x="74" y="99"/>
                      <a:pt x="74" y="99"/>
                    </a:cubicBezTo>
                    <a:lnTo>
                      <a:pt x="68" y="10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16" name="Freeform 97"/>
              <p:cNvSpPr>
                <a:spLocks/>
              </p:cNvSpPr>
              <p:nvPr/>
            </p:nvSpPr>
            <p:spPr bwMode="auto">
              <a:xfrm>
                <a:off x="8289925" y="-1016000"/>
                <a:ext cx="941388" cy="993775"/>
              </a:xfrm>
              <a:custGeom>
                <a:avLst/>
                <a:gdLst>
                  <a:gd name="T0" fmla="*/ 250 w 251"/>
                  <a:gd name="T1" fmla="*/ 265 h 265"/>
                  <a:gd name="T2" fmla="*/ 38 w 251"/>
                  <a:gd name="T3" fmla="*/ 120 h 265"/>
                  <a:gd name="T4" fmla="*/ 38 w 251"/>
                  <a:gd name="T5" fmla="*/ 118 h 265"/>
                  <a:gd name="T6" fmla="*/ 29 w 251"/>
                  <a:gd name="T7" fmla="*/ 104 h 265"/>
                  <a:gd name="T8" fmla="*/ 24 w 251"/>
                  <a:gd name="T9" fmla="*/ 104 h 265"/>
                  <a:gd name="T10" fmla="*/ 0 w 251"/>
                  <a:gd name="T11" fmla="*/ 58 h 265"/>
                  <a:gd name="T12" fmla="*/ 46 w 251"/>
                  <a:gd name="T13" fmla="*/ 0 h 265"/>
                  <a:gd name="T14" fmla="*/ 50 w 251"/>
                  <a:gd name="T15" fmla="*/ 2 h 265"/>
                  <a:gd name="T16" fmla="*/ 62 w 251"/>
                  <a:gd name="T17" fmla="*/ 0 h 265"/>
                  <a:gd name="T18" fmla="*/ 251 w 251"/>
                  <a:gd name="T19" fmla="*/ 264 h 265"/>
                  <a:gd name="T20" fmla="*/ 250 w 251"/>
                  <a:gd name="T21"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65">
                    <a:moveTo>
                      <a:pt x="250" y="265"/>
                    </a:moveTo>
                    <a:cubicBezTo>
                      <a:pt x="38" y="120"/>
                      <a:pt x="38" y="120"/>
                      <a:pt x="38" y="120"/>
                    </a:cubicBezTo>
                    <a:cubicBezTo>
                      <a:pt x="38" y="119"/>
                      <a:pt x="38" y="119"/>
                      <a:pt x="38" y="118"/>
                    </a:cubicBezTo>
                    <a:cubicBezTo>
                      <a:pt x="40" y="112"/>
                      <a:pt x="36" y="106"/>
                      <a:pt x="29" y="104"/>
                    </a:cubicBezTo>
                    <a:cubicBezTo>
                      <a:pt x="27" y="103"/>
                      <a:pt x="25" y="103"/>
                      <a:pt x="24" y="104"/>
                    </a:cubicBezTo>
                    <a:cubicBezTo>
                      <a:pt x="0" y="58"/>
                      <a:pt x="0" y="58"/>
                      <a:pt x="0" y="58"/>
                    </a:cubicBezTo>
                    <a:cubicBezTo>
                      <a:pt x="46" y="0"/>
                      <a:pt x="46" y="0"/>
                      <a:pt x="46" y="0"/>
                    </a:cubicBezTo>
                    <a:cubicBezTo>
                      <a:pt x="47" y="1"/>
                      <a:pt x="49" y="2"/>
                      <a:pt x="50" y="2"/>
                    </a:cubicBezTo>
                    <a:cubicBezTo>
                      <a:pt x="55" y="3"/>
                      <a:pt x="58" y="2"/>
                      <a:pt x="62" y="0"/>
                    </a:cubicBezTo>
                    <a:cubicBezTo>
                      <a:pt x="251" y="264"/>
                      <a:pt x="251" y="264"/>
                      <a:pt x="251" y="264"/>
                    </a:cubicBezTo>
                    <a:cubicBezTo>
                      <a:pt x="251" y="264"/>
                      <a:pt x="251" y="265"/>
                      <a:pt x="250" y="26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17" name="Freeform 98"/>
              <p:cNvSpPr>
                <a:spLocks/>
              </p:cNvSpPr>
              <p:nvPr/>
            </p:nvSpPr>
            <p:spPr bwMode="auto">
              <a:xfrm>
                <a:off x="7810500" y="-1652588"/>
                <a:ext cx="212725" cy="407988"/>
              </a:xfrm>
              <a:custGeom>
                <a:avLst/>
                <a:gdLst>
                  <a:gd name="T0" fmla="*/ 57 w 57"/>
                  <a:gd name="T1" fmla="*/ 104 h 109"/>
                  <a:gd name="T2" fmla="*/ 54 w 57"/>
                  <a:gd name="T3" fmla="*/ 109 h 109"/>
                  <a:gd name="T4" fmla="*/ 47 w 57"/>
                  <a:gd name="T5" fmla="*/ 106 h 109"/>
                  <a:gd name="T6" fmla="*/ 0 w 57"/>
                  <a:gd name="T7" fmla="*/ 0 h 109"/>
                  <a:gd name="T8" fmla="*/ 57 w 57"/>
                  <a:gd name="T9" fmla="*/ 104 h 109"/>
                </a:gdLst>
                <a:ahLst/>
                <a:cxnLst>
                  <a:cxn ang="0">
                    <a:pos x="T0" y="T1"/>
                  </a:cxn>
                  <a:cxn ang="0">
                    <a:pos x="T2" y="T3"/>
                  </a:cxn>
                  <a:cxn ang="0">
                    <a:pos x="T4" y="T5"/>
                  </a:cxn>
                  <a:cxn ang="0">
                    <a:pos x="T6" y="T7"/>
                  </a:cxn>
                  <a:cxn ang="0">
                    <a:pos x="T8" y="T9"/>
                  </a:cxn>
                </a:cxnLst>
                <a:rect l="0" t="0" r="r" b="b"/>
                <a:pathLst>
                  <a:path w="57" h="109">
                    <a:moveTo>
                      <a:pt x="57" y="104"/>
                    </a:moveTo>
                    <a:cubicBezTo>
                      <a:pt x="56" y="106"/>
                      <a:pt x="55" y="107"/>
                      <a:pt x="54" y="109"/>
                    </a:cubicBezTo>
                    <a:cubicBezTo>
                      <a:pt x="47" y="106"/>
                      <a:pt x="47" y="106"/>
                      <a:pt x="47" y="106"/>
                    </a:cubicBezTo>
                    <a:cubicBezTo>
                      <a:pt x="0" y="0"/>
                      <a:pt x="0" y="0"/>
                      <a:pt x="0" y="0"/>
                    </a:cubicBezTo>
                    <a:lnTo>
                      <a:pt x="57" y="10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18" name="Freeform 99"/>
              <p:cNvSpPr>
                <a:spLocks/>
              </p:cNvSpPr>
              <p:nvPr/>
            </p:nvSpPr>
            <p:spPr bwMode="auto">
              <a:xfrm>
                <a:off x="7566025" y="-1716088"/>
                <a:ext cx="401638" cy="457200"/>
              </a:xfrm>
              <a:custGeom>
                <a:avLst/>
                <a:gdLst>
                  <a:gd name="T0" fmla="*/ 107 w 107"/>
                  <a:gd name="T1" fmla="*/ 122 h 122"/>
                  <a:gd name="T2" fmla="*/ 3 w 107"/>
                  <a:gd name="T3" fmla="*/ 85 h 122"/>
                  <a:gd name="T4" fmla="*/ 0 w 107"/>
                  <a:gd name="T5" fmla="*/ 76 h 122"/>
                  <a:gd name="T6" fmla="*/ 41 w 107"/>
                  <a:gd name="T7" fmla="*/ 0 h 122"/>
                  <a:gd name="T8" fmla="*/ 43 w 107"/>
                  <a:gd name="T9" fmla="*/ 2 h 122"/>
                  <a:gd name="T10" fmla="*/ 55 w 107"/>
                  <a:gd name="T11" fmla="*/ 0 h 122"/>
                  <a:gd name="T12" fmla="*/ 107 w 107"/>
                  <a:gd name="T13" fmla="*/ 122 h 122"/>
                </a:gdLst>
                <a:ahLst/>
                <a:cxnLst>
                  <a:cxn ang="0">
                    <a:pos x="T0" y="T1"/>
                  </a:cxn>
                  <a:cxn ang="0">
                    <a:pos x="T2" y="T3"/>
                  </a:cxn>
                  <a:cxn ang="0">
                    <a:pos x="T4" y="T5"/>
                  </a:cxn>
                  <a:cxn ang="0">
                    <a:pos x="T6" y="T7"/>
                  </a:cxn>
                  <a:cxn ang="0">
                    <a:pos x="T8" y="T9"/>
                  </a:cxn>
                  <a:cxn ang="0">
                    <a:pos x="T10" y="T11"/>
                  </a:cxn>
                  <a:cxn ang="0">
                    <a:pos x="T12" y="T13"/>
                  </a:cxn>
                </a:cxnLst>
                <a:rect l="0" t="0" r="r" b="b"/>
                <a:pathLst>
                  <a:path w="107" h="122">
                    <a:moveTo>
                      <a:pt x="107" y="122"/>
                    </a:moveTo>
                    <a:cubicBezTo>
                      <a:pt x="3" y="85"/>
                      <a:pt x="3" y="85"/>
                      <a:pt x="3" y="85"/>
                    </a:cubicBezTo>
                    <a:cubicBezTo>
                      <a:pt x="4" y="81"/>
                      <a:pt x="2" y="79"/>
                      <a:pt x="0" y="76"/>
                    </a:cubicBezTo>
                    <a:cubicBezTo>
                      <a:pt x="41" y="0"/>
                      <a:pt x="41" y="0"/>
                      <a:pt x="41" y="0"/>
                    </a:cubicBezTo>
                    <a:cubicBezTo>
                      <a:pt x="42" y="0"/>
                      <a:pt x="42" y="1"/>
                      <a:pt x="43" y="2"/>
                    </a:cubicBezTo>
                    <a:cubicBezTo>
                      <a:pt x="48" y="3"/>
                      <a:pt x="51" y="2"/>
                      <a:pt x="55" y="0"/>
                    </a:cubicBezTo>
                    <a:lnTo>
                      <a:pt x="107" y="12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19" name="Freeform 100"/>
              <p:cNvSpPr>
                <a:spLocks/>
              </p:cNvSpPr>
              <p:nvPr/>
            </p:nvSpPr>
            <p:spPr bwMode="auto">
              <a:xfrm>
                <a:off x="6302375" y="-1855788"/>
                <a:ext cx="1403350" cy="431800"/>
              </a:xfrm>
              <a:custGeom>
                <a:avLst/>
                <a:gdLst>
                  <a:gd name="T0" fmla="*/ 374 w 374"/>
                  <a:gd name="T1" fmla="*/ 35 h 115"/>
                  <a:gd name="T2" fmla="*/ 334 w 374"/>
                  <a:gd name="T3" fmla="*/ 111 h 115"/>
                  <a:gd name="T4" fmla="*/ 331 w 374"/>
                  <a:gd name="T5" fmla="*/ 111 h 115"/>
                  <a:gd name="T6" fmla="*/ 319 w 374"/>
                  <a:gd name="T7" fmla="*/ 115 h 115"/>
                  <a:gd name="T8" fmla="*/ 0 w 374"/>
                  <a:gd name="T9" fmla="*/ 2 h 115"/>
                  <a:gd name="T10" fmla="*/ 0 w 374"/>
                  <a:gd name="T11" fmla="*/ 0 h 115"/>
                  <a:gd name="T12" fmla="*/ 365 w 374"/>
                  <a:gd name="T13" fmla="*/ 19 h 115"/>
                  <a:gd name="T14" fmla="*/ 374 w 374"/>
                  <a:gd name="T15" fmla="*/ 35 h 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115">
                    <a:moveTo>
                      <a:pt x="374" y="35"/>
                    </a:moveTo>
                    <a:cubicBezTo>
                      <a:pt x="334" y="111"/>
                      <a:pt x="334" y="111"/>
                      <a:pt x="334" y="111"/>
                    </a:cubicBezTo>
                    <a:cubicBezTo>
                      <a:pt x="333" y="111"/>
                      <a:pt x="332" y="111"/>
                      <a:pt x="331" y="111"/>
                    </a:cubicBezTo>
                    <a:cubicBezTo>
                      <a:pt x="327" y="110"/>
                      <a:pt x="322" y="111"/>
                      <a:pt x="319" y="115"/>
                    </a:cubicBezTo>
                    <a:cubicBezTo>
                      <a:pt x="0" y="2"/>
                      <a:pt x="0" y="2"/>
                      <a:pt x="0" y="2"/>
                    </a:cubicBezTo>
                    <a:cubicBezTo>
                      <a:pt x="0" y="1"/>
                      <a:pt x="0" y="0"/>
                      <a:pt x="0" y="0"/>
                    </a:cubicBezTo>
                    <a:cubicBezTo>
                      <a:pt x="365" y="19"/>
                      <a:pt x="365" y="19"/>
                      <a:pt x="365" y="19"/>
                    </a:cubicBezTo>
                    <a:cubicBezTo>
                      <a:pt x="364" y="25"/>
                      <a:pt x="368" y="31"/>
                      <a:pt x="374" y="3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20" name="Freeform 101"/>
              <p:cNvSpPr>
                <a:spLocks/>
              </p:cNvSpPr>
              <p:nvPr/>
            </p:nvSpPr>
            <p:spPr bwMode="auto">
              <a:xfrm>
                <a:off x="5594350" y="-2387600"/>
                <a:ext cx="914400" cy="473075"/>
              </a:xfrm>
              <a:custGeom>
                <a:avLst/>
                <a:gdLst>
                  <a:gd name="T0" fmla="*/ 152 w 244"/>
                  <a:gd name="T1" fmla="*/ 126 h 126"/>
                  <a:gd name="T2" fmla="*/ 0 w 244"/>
                  <a:gd name="T3" fmla="*/ 23 h 126"/>
                  <a:gd name="T4" fmla="*/ 1 w 244"/>
                  <a:gd name="T5" fmla="*/ 22 h 126"/>
                  <a:gd name="T6" fmla="*/ 1 w 244"/>
                  <a:gd name="T7" fmla="*/ 16 h 126"/>
                  <a:gd name="T8" fmla="*/ 235 w 244"/>
                  <a:gd name="T9" fmla="*/ 0 h 126"/>
                  <a:gd name="T10" fmla="*/ 244 w 244"/>
                  <a:gd name="T11" fmla="*/ 13 h 126"/>
                  <a:gd name="T12" fmla="*/ 178 w 244"/>
                  <a:gd name="T13" fmla="*/ 121 h 126"/>
                  <a:gd name="T14" fmla="*/ 174 w 244"/>
                  <a:gd name="T15" fmla="*/ 119 h 126"/>
                  <a:gd name="T16" fmla="*/ 152 w 244"/>
                  <a:gd name="T1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126">
                    <a:moveTo>
                      <a:pt x="152" y="126"/>
                    </a:moveTo>
                    <a:cubicBezTo>
                      <a:pt x="0" y="23"/>
                      <a:pt x="0" y="23"/>
                      <a:pt x="0" y="23"/>
                    </a:cubicBezTo>
                    <a:cubicBezTo>
                      <a:pt x="1" y="22"/>
                      <a:pt x="1" y="22"/>
                      <a:pt x="1" y="22"/>
                    </a:cubicBezTo>
                    <a:cubicBezTo>
                      <a:pt x="1" y="20"/>
                      <a:pt x="0" y="18"/>
                      <a:pt x="1" y="16"/>
                    </a:cubicBezTo>
                    <a:cubicBezTo>
                      <a:pt x="235" y="0"/>
                      <a:pt x="235" y="0"/>
                      <a:pt x="235" y="0"/>
                    </a:cubicBezTo>
                    <a:cubicBezTo>
                      <a:pt x="236" y="6"/>
                      <a:pt x="240" y="10"/>
                      <a:pt x="244" y="13"/>
                    </a:cubicBezTo>
                    <a:cubicBezTo>
                      <a:pt x="178" y="121"/>
                      <a:pt x="178" y="121"/>
                      <a:pt x="178" y="121"/>
                    </a:cubicBezTo>
                    <a:cubicBezTo>
                      <a:pt x="177" y="120"/>
                      <a:pt x="175" y="119"/>
                      <a:pt x="174" y="119"/>
                    </a:cubicBezTo>
                    <a:cubicBezTo>
                      <a:pt x="166" y="117"/>
                      <a:pt x="157" y="120"/>
                      <a:pt x="152" y="12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21" name="Freeform 102"/>
              <p:cNvSpPr>
                <a:spLocks/>
              </p:cNvSpPr>
              <p:nvPr/>
            </p:nvSpPr>
            <p:spPr bwMode="auto">
              <a:xfrm>
                <a:off x="4884738" y="-2728913"/>
                <a:ext cx="627063" cy="434975"/>
              </a:xfrm>
              <a:custGeom>
                <a:avLst/>
                <a:gdLst>
                  <a:gd name="T0" fmla="*/ 13 w 167"/>
                  <a:gd name="T1" fmla="*/ 0 h 116"/>
                  <a:gd name="T2" fmla="*/ 167 w 167"/>
                  <a:gd name="T3" fmla="*/ 104 h 116"/>
                  <a:gd name="T4" fmla="*/ 166 w 167"/>
                  <a:gd name="T5" fmla="*/ 106 h 116"/>
                  <a:gd name="T6" fmla="*/ 23 w 167"/>
                  <a:gd name="T7" fmla="*/ 116 h 116"/>
                  <a:gd name="T8" fmla="*/ 16 w 167"/>
                  <a:gd name="T9" fmla="*/ 107 h 116"/>
                  <a:gd name="T10" fmla="*/ 11 w 167"/>
                  <a:gd name="T11" fmla="*/ 107 h 116"/>
                  <a:gd name="T12" fmla="*/ 0 w 167"/>
                  <a:gd name="T13" fmla="*/ 6 h 116"/>
                  <a:gd name="T14" fmla="*/ 13 w 167"/>
                  <a:gd name="T15" fmla="*/ 0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116">
                    <a:moveTo>
                      <a:pt x="13" y="0"/>
                    </a:moveTo>
                    <a:cubicBezTo>
                      <a:pt x="167" y="104"/>
                      <a:pt x="167" y="104"/>
                      <a:pt x="167" y="104"/>
                    </a:cubicBezTo>
                    <a:cubicBezTo>
                      <a:pt x="167" y="105"/>
                      <a:pt x="167" y="105"/>
                      <a:pt x="166" y="106"/>
                    </a:cubicBezTo>
                    <a:cubicBezTo>
                      <a:pt x="23" y="116"/>
                      <a:pt x="23" y="116"/>
                      <a:pt x="23" y="116"/>
                    </a:cubicBezTo>
                    <a:cubicBezTo>
                      <a:pt x="22" y="112"/>
                      <a:pt x="20" y="108"/>
                      <a:pt x="16" y="107"/>
                    </a:cubicBezTo>
                    <a:cubicBezTo>
                      <a:pt x="14" y="107"/>
                      <a:pt x="12" y="108"/>
                      <a:pt x="11" y="107"/>
                    </a:cubicBezTo>
                    <a:cubicBezTo>
                      <a:pt x="0" y="6"/>
                      <a:pt x="0" y="6"/>
                      <a:pt x="0" y="6"/>
                    </a:cubicBezTo>
                    <a:cubicBezTo>
                      <a:pt x="6" y="5"/>
                      <a:pt x="10" y="3"/>
                      <a:pt x="13"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22" name="Freeform 103"/>
              <p:cNvSpPr>
                <a:spLocks/>
              </p:cNvSpPr>
              <p:nvPr/>
            </p:nvSpPr>
            <p:spPr bwMode="auto">
              <a:xfrm>
                <a:off x="3697288" y="-2743200"/>
                <a:ext cx="1143000" cy="534988"/>
              </a:xfrm>
              <a:custGeom>
                <a:avLst/>
                <a:gdLst>
                  <a:gd name="T0" fmla="*/ 305 w 305"/>
                  <a:gd name="T1" fmla="*/ 9 h 143"/>
                  <a:gd name="T2" fmla="*/ 259 w 305"/>
                  <a:gd name="T3" fmla="*/ 115 h 143"/>
                  <a:gd name="T4" fmla="*/ 244 w 305"/>
                  <a:gd name="T5" fmla="*/ 123 h 143"/>
                  <a:gd name="T6" fmla="*/ 243 w 305"/>
                  <a:gd name="T7" fmla="*/ 126 h 143"/>
                  <a:gd name="T8" fmla="*/ 0 w 305"/>
                  <a:gd name="T9" fmla="*/ 143 h 143"/>
                  <a:gd name="T10" fmla="*/ 296 w 305"/>
                  <a:gd name="T11" fmla="*/ 0 h 143"/>
                  <a:gd name="T12" fmla="*/ 305 w 305"/>
                  <a:gd name="T13" fmla="*/ 9 h 143"/>
                </a:gdLst>
                <a:ahLst/>
                <a:cxnLst>
                  <a:cxn ang="0">
                    <a:pos x="T0" y="T1"/>
                  </a:cxn>
                  <a:cxn ang="0">
                    <a:pos x="T2" y="T3"/>
                  </a:cxn>
                  <a:cxn ang="0">
                    <a:pos x="T4" y="T5"/>
                  </a:cxn>
                  <a:cxn ang="0">
                    <a:pos x="T6" y="T7"/>
                  </a:cxn>
                  <a:cxn ang="0">
                    <a:pos x="T8" y="T9"/>
                  </a:cxn>
                  <a:cxn ang="0">
                    <a:pos x="T10" y="T11"/>
                  </a:cxn>
                  <a:cxn ang="0">
                    <a:pos x="T12" y="T13"/>
                  </a:cxn>
                </a:cxnLst>
                <a:rect l="0" t="0" r="r" b="b"/>
                <a:pathLst>
                  <a:path w="305" h="143">
                    <a:moveTo>
                      <a:pt x="305" y="9"/>
                    </a:moveTo>
                    <a:cubicBezTo>
                      <a:pt x="259" y="115"/>
                      <a:pt x="259" y="115"/>
                      <a:pt x="259" y="115"/>
                    </a:cubicBezTo>
                    <a:cubicBezTo>
                      <a:pt x="252" y="113"/>
                      <a:pt x="246" y="117"/>
                      <a:pt x="244" y="123"/>
                    </a:cubicBezTo>
                    <a:cubicBezTo>
                      <a:pt x="244" y="124"/>
                      <a:pt x="243" y="125"/>
                      <a:pt x="243" y="126"/>
                    </a:cubicBezTo>
                    <a:cubicBezTo>
                      <a:pt x="0" y="143"/>
                      <a:pt x="0" y="143"/>
                      <a:pt x="0" y="143"/>
                    </a:cubicBezTo>
                    <a:cubicBezTo>
                      <a:pt x="296" y="0"/>
                      <a:pt x="296" y="0"/>
                      <a:pt x="296" y="0"/>
                    </a:cubicBezTo>
                    <a:cubicBezTo>
                      <a:pt x="298" y="4"/>
                      <a:pt x="301" y="7"/>
                      <a:pt x="305" y="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23" name="Freeform 104"/>
              <p:cNvSpPr>
                <a:spLocks/>
              </p:cNvSpPr>
              <p:nvPr/>
            </p:nvSpPr>
            <p:spPr bwMode="auto">
              <a:xfrm>
                <a:off x="3254375" y="-2255838"/>
                <a:ext cx="1379538" cy="1357313"/>
              </a:xfrm>
              <a:custGeom>
                <a:avLst/>
                <a:gdLst>
                  <a:gd name="T0" fmla="*/ 117 w 368"/>
                  <a:gd name="T1" fmla="*/ 17 h 362"/>
                  <a:gd name="T2" fmla="*/ 117 w 368"/>
                  <a:gd name="T3" fmla="*/ 16 h 362"/>
                  <a:gd name="T4" fmla="*/ 361 w 368"/>
                  <a:gd name="T5" fmla="*/ 0 h 362"/>
                  <a:gd name="T6" fmla="*/ 368 w 368"/>
                  <a:gd name="T7" fmla="*/ 8 h 362"/>
                  <a:gd name="T8" fmla="*/ 222 w 368"/>
                  <a:gd name="T9" fmla="*/ 357 h 362"/>
                  <a:gd name="T10" fmla="*/ 215 w 368"/>
                  <a:gd name="T11" fmla="*/ 355 h 362"/>
                  <a:gd name="T12" fmla="*/ 166 w 368"/>
                  <a:gd name="T13" fmla="*/ 362 h 362"/>
                  <a:gd name="T14" fmla="*/ 0 w 368"/>
                  <a:gd name="T15" fmla="*/ 98 h 362"/>
                  <a:gd name="T16" fmla="*/ 10 w 368"/>
                  <a:gd name="T17" fmla="*/ 82 h 362"/>
                  <a:gd name="T18" fmla="*/ 9 w 368"/>
                  <a:gd name="T19" fmla="*/ 66 h 362"/>
                  <a:gd name="T20" fmla="*/ 97 w 368"/>
                  <a:gd name="T21" fmla="*/ 23 h 362"/>
                  <a:gd name="T22" fmla="*/ 103 w 368"/>
                  <a:gd name="T23" fmla="*/ 26 h 362"/>
                  <a:gd name="T24" fmla="*/ 117 w 368"/>
                  <a:gd name="T25" fmla="*/ 1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8" h="362">
                    <a:moveTo>
                      <a:pt x="117" y="17"/>
                    </a:moveTo>
                    <a:cubicBezTo>
                      <a:pt x="117" y="16"/>
                      <a:pt x="117" y="16"/>
                      <a:pt x="117" y="16"/>
                    </a:cubicBezTo>
                    <a:cubicBezTo>
                      <a:pt x="361" y="0"/>
                      <a:pt x="361" y="0"/>
                      <a:pt x="361" y="0"/>
                    </a:cubicBezTo>
                    <a:cubicBezTo>
                      <a:pt x="363" y="3"/>
                      <a:pt x="365" y="6"/>
                      <a:pt x="368" y="8"/>
                    </a:cubicBezTo>
                    <a:cubicBezTo>
                      <a:pt x="222" y="357"/>
                      <a:pt x="222" y="357"/>
                      <a:pt x="222" y="357"/>
                    </a:cubicBezTo>
                    <a:cubicBezTo>
                      <a:pt x="219" y="356"/>
                      <a:pt x="217" y="356"/>
                      <a:pt x="215" y="355"/>
                    </a:cubicBezTo>
                    <a:cubicBezTo>
                      <a:pt x="197" y="351"/>
                      <a:pt x="180" y="353"/>
                      <a:pt x="166" y="362"/>
                    </a:cubicBezTo>
                    <a:cubicBezTo>
                      <a:pt x="0" y="98"/>
                      <a:pt x="0" y="98"/>
                      <a:pt x="0" y="98"/>
                    </a:cubicBezTo>
                    <a:cubicBezTo>
                      <a:pt x="4" y="94"/>
                      <a:pt x="8" y="89"/>
                      <a:pt x="10" y="82"/>
                    </a:cubicBezTo>
                    <a:cubicBezTo>
                      <a:pt x="12" y="76"/>
                      <a:pt x="11" y="71"/>
                      <a:pt x="9" y="66"/>
                    </a:cubicBezTo>
                    <a:cubicBezTo>
                      <a:pt x="97" y="23"/>
                      <a:pt x="97" y="23"/>
                      <a:pt x="97" y="23"/>
                    </a:cubicBezTo>
                    <a:cubicBezTo>
                      <a:pt x="98" y="25"/>
                      <a:pt x="101" y="25"/>
                      <a:pt x="103" y="26"/>
                    </a:cubicBezTo>
                    <a:cubicBezTo>
                      <a:pt x="109" y="27"/>
                      <a:pt x="115" y="24"/>
                      <a:pt x="117"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24" name="Freeform 105"/>
              <p:cNvSpPr>
                <a:spLocks/>
              </p:cNvSpPr>
              <p:nvPr/>
            </p:nvSpPr>
            <p:spPr bwMode="auto">
              <a:xfrm>
                <a:off x="3216275" y="-2189163"/>
                <a:ext cx="390525" cy="165100"/>
              </a:xfrm>
              <a:custGeom>
                <a:avLst/>
                <a:gdLst>
                  <a:gd name="T0" fmla="*/ 104 w 104"/>
                  <a:gd name="T1" fmla="*/ 2 h 44"/>
                  <a:gd name="T2" fmla="*/ 17 w 104"/>
                  <a:gd name="T3" fmla="*/ 44 h 44"/>
                  <a:gd name="T4" fmla="*/ 0 w 104"/>
                  <a:gd name="T5" fmla="*/ 31 h 44"/>
                  <a:gd name="T6" fmla="*/ 3 w 104"/>
                  <a:gd name="T7" fmla="*/ 17 h 44"/>
                  <a:gd name="T8" fmla="*/ 15 w 104"/>
                  <a:gd name="T9" fmla="*/ 8 h 44"/>
                  <a:gd name="T10" fmla="*/ 15 w 104"/>
                  <a:gd name="T11" fmla="*/ 7 h 44"/>
                  <a:gd name="T12" fmla="*/ 104 w 104"/>
                  <a:gd name="T13" fmla="*/ 0 h 44"/>
                  <a:gd name="T14" fmla="*/ 104 w 104"/>
                  <a:gd name="T15" fmla="*/ 2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44">
                    <a:moveTo>
                      <a:pt x="104" y="2"/>
                    </a:moveTo>
                    <a:cubicBezTo>
                      <a:pt x="17" y="44"/>
                      <a:pt x="17" y="44"/>
                      <a:pt x="17" y="44"/>
                    </a:cubicBezTo>
                    <a:cubicBezTo>
                      <a:pt x="14" y="38"/>
                      <a:pt x="8" y="33"/>
                      <a:pt x="0" y="31"/>
                    </a:cubicBezTo>
                    <a:cubicBezTo>
                      <a:pt x="3" y="17"/>
                      <a:pt x="3" y="17"/>
                      <a:pt x="3" y="17"/>
                    </a:cubicBezTo>
                    <a:cubicBezTo>
                      <a:pt x="9" y="17"/>
                      <a:pt x="13" y="14"/>
                      <a:pt x="15" y="8"/>
                    </a:cubicBezTo>
                    <a:cubicBezTo>
                      <a:pt x="15" y="7"/>
                      <a:pt x="15" y="7"/>
                      <a:pt x="15" y="7"/>
                    </a:cubicBezTo>
                    <a:cubicBezTo>
                      <a:pt x="104" y="0"/>
                      <a:pt x="104" y="0"/>
                      <a:pt x="104" y="0"/>
                    </a:cubicBezTo>
                    <a:cubicBezTo>
                      <a:pt x="104" y="1"/>
                      <a:pt x="104" y="1"/>
                      <a:pt x="104" y="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25" name="Freeform 106"/>
              <p:cNvSpPr>
                <a:spLocks/>
              </p:cNvSpPr>
              <p:nvPr/>
            </p:nvSpPr>
            <p:spPr bwMode="auto">
              <a:xfrm>
                <a:off x="2717800" y="-2159000"/>
                <a:ext cx="498475" cy="173038"/>
              </a:xfrm>
              <a:custGeom>
                <a:avLst/>
                <a:gdLst>
                  <a:gd name="T0" fmla="*/ 38 w 133"/>
                  <a:gd name="T1" fmla="*/ 8 h 46"/>
                  <a:gd name="T2" fmla="*/ 38 w 133"/>
                  <a:gd name="T3" fmla="*/ 6 h 46"/>
                  <a:gd name="T4" fmla="*/ 124 w 133"/>
                  <a:gd name="T5" fmla="*/ 0 h 46"/>
                  <a:gd name="T6" fmla="*/ 133 w 133"/>
                  <a:gd name="T7" fmla="*/ 9 h 46"/>
                  <a:gd name="T8" fmla="*/ 130 w 133"/>
                  <a:gd name="T9" fmla="*/ 22 h 46"/>
                  <a:gd name="T10" fmla="*/ 100 w 133"/>
                  <a:gd name="T11" fmla="*/ 43 h 46"/>
                  <a:gd name="T12" fmla="*/ 100 w 133"/>
                  <a:gd name="T13" fmla="*/ 46 h 46"/>
                  <a:gd name="T14" fmla="*/ 3 w 133"/>
                  <a:gd name="T15" fmla="*/ 39 h 46"/>
                  <a:gd name="T16" fmla="*/ 0 w 133"/>
                  <a:gd name="T17" fmla="*/ 35 h 46"/>
                  <a:gd name="T18" fmla="*/ 20 w 133"/>
                  <a:gd name="T19" fmla="*/ 15 h 46"/>
                  <a:gd name="T20" fmla="*/ 24 w 133"/>
                  <a:gd name="T21" fmla="*/ 16 h 46"/>
                  <a:gd name="T22" fmla="*/ 38 w 133"/>
                  <a:gd name="T23"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46">
                    <a:moveTo>
                      <a:pt x="38" y="8"/>
                    </a:moveTo>
                    <a:cubicBezTo>
                      <a:pt x="38" y="6"/>
                      <a:pt x="38" y="6"/>
                      <a:pt x="38" y="6"/>
                    </a:cubicBezTo>
                    <a:cubicBezTo>
                      <a:pt x="124" y="0"/>
                      <a:pt x="124" y="0"/>
                      <a:pt x="124" y="0"/>
                    </a:cubicBezTo>
                    <a:cubicBezTo>
                      <a:pt x="126" y="4"/>
                      <a:pt x="129" y="7"/>
                      <a:pt x="133" y="9"/>
                    </a:cubicBezTo>
                    <a:cubicBezTo>
                      <a:pt x="130" y="22"/>
                      <a:pt x="130" y="22"/>
                      <a:pt x="130" y="22"/>
                    </a:cubicBezTo>
                    <a:cubicBezTo>
                      <a:pt x="117" y="21"/>
                      <a:pt x="104" y="30"/>
                      <a:pt x="100" y="43"/>
                    </a:cubicBezTo>
                    <a:cubicBezTo>
                      <a:pt x="100" y="44"/>
                      <a:pt x="100" y="45"/>
                      <a:pt x="100" y="46"/>
                    </a:cubicBezTo>
                    <a:cubicBezTo>
                      <a:pt x="3" y="39"/>
                      <a:pt x="3" y="39"/>
                      <a:pt x="3" y="39"/>
                    </a:cubicBezTo>
                    <a:cubicBezTo>
                      <a:pt x="2" y="37"/>
                      <a:pt x="0" y="36"/>
                      <a:pt x="0" y="35"/>
                    </a:cubicBezTo>
                    <a:cubicBezTo>
                      <a:pt x="20" y="15"/>
                      <a:pt x="20" y="15"/>
                      <a:pt x="20" y="15"/>
                    </a:cubicBezTo>
                    <a:cubicBezTo>
                      <a:pt x="21" y="15"/>
                      <a:pt x="22" y="15"/>
                      <a:pt x="24" y="16"/>
                    </a:cubicBezTo>
                    <a:cubicBezTo>
                      <a:pt x="30" y="17"/>
                      <a:pt x="36" y="14"/>
                      <a:pt x="38" y="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26" name="Freeform 107"/>
              <p:cNvSpPr>
                <a:spLocks/>
              </p:cNvSpPr>
              <p:nvPr/>
            </p:nvSpPr>
            <p:spPr bwMode="auto">
              <a:xfrm>
                <a:off x="1946275" y="-2128838"/>
                <a:ext cx="835025" cy="107950"/>
              </a:xfrm>
              <a:custGeom>
                <a:avLst/>
                <a:gdLst>
                  <a:gd name="T0" fmla="*/ 223 w 223"/>
                  <a:gd name="T1" fmla="*/ 4 h 29"/>
                  <a:gd name="T2" fmla="*/ 202 w 223"/>
                  <a:gd name="T3" fmla="*/ 26 h 29"/>
                  <a:gd name="T4" fmla="*/ 189 w 223"/>
                  <a:gd name="T5" fmla="*/ 29 h 29"/>
                  <a:gd name="T6" fmla="*/ 0 w 223"/>
                  <a:gd name="T7" fmla="*/ 15 h 29"/>
                  <a:gd name="T8" fmla="*/ 221 w 223"/>
                  <a:gd name="T9" fmla="*/ 0 h 29"/>
                  <a:gd name="T10" fmla="*/ 223 w 223"/>
                  <a:gd name="T11" fmla="*/ 4 h 29"/>
                </a:gdLst>
                <a:ahLst/>
                <a:cxnLst>
                  <a:cxn ang="0">
                    <a:pos x="T0" y="T1"/>
                  </a:cxn>
                  <a:cxn ang="0">
                    <a:pos x="T2" y="T3"/>
                  </a:cxn>
                  <a:cxn ang="0">
                    <a:pos x="T4" y="T5"/>
                  </a:cxn>
                  <a:cxn ang="0">
                    <a:pos x="T6" y="T7"/>
                  </a:cxn>
                  <a:cxn ang="0">
                    <a:pos x="T8" y="T9"/>
                  </a:cxn>
                  <a:cxn ang="0">
                    <a:pos x="T10" y="T11"/>
                  </a:cxn>
                </a:cxnLst>
                <a:rect l="0" t="0" r="r" b="b"/>
                <a:pathLst>
                  <a:path w="223" h="29">
                    <a:moveTo>
                      <a:pt x="223" y="4"/>
                    </a:moveTo>
                    <a:cubicBezTo>
                      <a:pt x="202" y="26"/>
                      <a:pt x="202" y="26"/>
                      <a:pt x="202" y="26"/>
                    </a:cubicBezTo>
                    <a:cubicBezTo>
                      <a:pt x="196" y="24"/>
                      <a:pt x="192" y="25"/>
                      <a:pt x="189" y="29"/>
                    </a:cubicBezTo>
                    <a:cubicBezTo>
                      <a:pt x="0" y="15"/>
                      <a:pt x="0" y="15"/>
                      <a:pt x="0" y="15"/>
                    </a:cubicBezTo>
                    <a:cubicBezTo>
                      <a:pt x="221" y="0"/>
                      <a:pt x="221" y="0"/>
                      <a:pt x="221" y="0"/>
                    </a:cubicBezTo>
                    <a:cubicBezTo>
                      <a:pt x="221" y="1"/>
                      <a:pt x="222" y="3"/>
                      <a:pt x="223"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27" name="Freeform 108"/>
              <p:cNvSpPr>
                <a:spLocks/>
              </p:cNvSpPr>
              <p:nvPr/>
            </p:nvSpPr>
            <p:spPr bwMode="auto">
              <a:xfrm>
                <a:off x="1173163" y="-2001838"/>
                <a:ext cx="666750" cy="1144588"/>
              </a:xfrm>
              <a:custGeom>
                <a:avLst/>
                <a:gdLst>
                  <a:gd name="T0" fmla="*/ 178 w 178"/>
                  <a:gd name="T1" fmla="*/ 1 h 305"/>
                  <a:gd name="T2" fmla="*/ 150 w 178"/>
                  <a:gd name="T3" fmla="*/ 225 h 305"/>
                  <a:gd name="T4" fmla="*/ 130 w 178"/>
                  <a:gd name="T5" fmla="*/ 241 h 305"/>
                  <a:gd name="T6" fmla="*/ 130 w 178"/>
                  <a:gd name="T7" fmla="*/ 252 h 305"/>
                  <a:gd name="T8" fmla="*/ 3 w 178"/>
                  <a:gd name="T9" fmla="*/ 305 h 305"/>
                  <a:gd name="T10" fmla="*/ 0 w 178"/>
                  <a:gd name="T11" fmla="*/ 302 h 305"/>
                  <a:gd name="T12" fmla="*/ 174 w 178"/>
                  <a:gd name="T13" fmla="*/ 0 h 305"/>
                  <a:gd name="T14" fmla="*/ 177 w 178"/>
                  <a:gd name="T15" fmla="*/ 1 h 305"/>
                  <a:gd name="T16" fmla="*/ 178 w 178"/>
                  <a:gd name="T17" fmla="*/ 1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305">
                    <a:moveTo>
                      <a:pt x="178" y="1"/>
                    </a:moveTo>
                    <a:cubicBezTo>
                      <a:pt x="150" y="225"/>
                      <a:pt x="150" y="225"/>
                      <a:pt x="150" y="225"/>
                    </a:cubicBezTo>
                    <a:cubicBezTo>
                      <a:pt x="140" y="224"/>
                      <a:pt x="132" y="231"/>
                      <a:pt x="130" y="241"/>
                    </a:cubicBezTo>
                    <a:cubicBezTo>
                      <a:pt x="129" y="245"/>
                      <a:pt x="129" y="249"/>
                      <a:pt x="130" y="252"/>
                    </a:cubicBezTo>
                    <a:cubicBezTo>
                      <a:pt x="3" y="305"/>
                      <a:pt x="3" y="305"/>
                      <a:pt x="3" y="305"/>
                    </a:cubicBezTo>
                    <a:cubicBezTo>
                      <a:pt x="2" y="304"/>
                      <a:pt x="1" y="303"/>
                      <a:pt x="0" y="302"/>
                    </a:cubicBezTo>
                    <a:cubicBezTo>
                      <a:pt x="174" y="0"/>
                      <a:pt x="174" y="0"/>
                      <a:pt x="174" y="0"/>
                    </a:cubicBezTo>
                    <a:cubicBezTo>
                      <a:pt x="175" y="0"/>
                      <a:pt x="176" y="1"/>
                      <a:pt x="177" y="1"/>
                    </a:cubicBezTo>
                    <a:cubicBezTo>
                      <a:pt x="178" y="1"/>
                      <a:pt x="178" y="1"/>
                      <a:pt x="178"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28" name="Freeform 109"/>
              <p:cNvSpPr>
                <a:spLocks/>
              </p:cNvSpPr>
              <p:nvPr/>
            </p:nvSpPr>
            <p:spPr bwMode="auto">
              <a:xfrm>
                <a:off x="817563" y="-1041400"/>
                <a:ext cx="857250" cy="850900"/>
              </a:xfrm>
              <a:custGeom>
                <a:avLst/>
                <a:gdLst>
                  <a:gd name="T0" fmla="*/ 4 w 229"/>
                  <a:gd name="T1" fmla="*/ 223 h 227"/>
                  <a:gd name="T2" fmla="*/ 0 w 229"/>
                  <a:gd name="T3" fmla="*/ 212 h 227"/>
                  <a:gd name="T4" fmla="*/ 84 w 229"/>
                  <a:gd name="T5" fmla="*/ 67 h 227"/>
                  <a:gd name="T6" fmla="*/ 85 w 229"/>
                  <a:gd name="T7" fmla="*/ 67 h 227"/>
                  <a:gd name="T8" fmla="*/ 99 w 229"/>
                  <a:gd name="T9" fmla="*/ 58 h 227"/>
                  <a:gd name="T10" fmla="*/ 99 w 229"/>
                  <a:gd name="T11" fmla="*/ 53 h 227"/>
                  <a:gd name="T12" fmla="*/ 226 w 229"/>
                  <a:gd name="T13" fmla="*/ 0 h 227"/>
                  <a:gd name="T14" fmla="*/ 229 w 229"/>
                  <a:gd name="T15" fmla="*/ 4 h 227"/>
                  <a:gd name="T16" fmla="*/ 15 w 229"/>
                  <a:gd name="T17" fmla="*/ 227 h 227"/>
                  <a:gd name="T18" fmla="*/ 4 w 229"/>
                  <a:gd name="T19" fmla="*/ 22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27">
                    <a:moveTo>
                      <a:pt x="4" y="223"/>
                    </a:moveTo>
                    <a:cubicBezTo>
                      <a:pt x="5" y="219"/>
                      <a:pt x="3" y="215"/>
                      <a:pt x="0" y="212"/>
                    </a:cubicBezTo>
                    <a:cubicBezTo>
                      <a:pt x="84" y="67"/>
                      <a:pt x="84" y="67"/>
                      <a:pt x="84" y="67"/>
                    </a:cubicBezTo>
                    <a:cubicBezTo>
                      <a:pt x="85" y="67"/>
                      <a:pt x="85" y="67"/>
                      <a:pt x="85" y="67"/>
                    </a:cubicBezTo>
                    <a:cubicBezTo>
                      <a:pt x="91" y="69"/>
                      <a:pt x="97" y="65"/>
                      <a:pt x="99" y="58"/>
                    </a:cubicBezTo>
                    <a:cubicBezTo>
                      <a:pt x="99" y="56"/>
                      <a:pt x="100" y="54"/>
                      <a:pt x="99" y="53"/>
                    </a:cubicBezTo>
                    <a:cubicBezTo>
                      <a:pt x="226" y="0"/>
                      <a:pt x="226" y="0"/>
                      <a:pt x="226" y="0"/>
                    </a:cubicBezTo>
                    <a:cubicBezTo>
                      <a:pt x="227" y="1"/>
                      <a:pt x="228" y="2"/>
                      <a:pt x="229" y="4"/>
                    </a:cubicBezTo>
                    <a:cubicBezTo>
                      <a:pt x="15" y="227"/>
                      <a:pt x="15" y="227"/>
                      <a:pt x="15" y="227"/>
                    </a:cubicBezTo>
                    <a:cubicBezTo>
                      <a:pt x="4" y="223"/>
                      <a:pt x="4" y="223"/>
                      <a:pt x="4" y="22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29" name="Freeform 110"/>
              <p:cNvSpPr>
                <a:spLocks/>
              </p:cNvSpPr>
              <p:nvPr/>
            </p:nvSpPr>
            <p:spPr bwMode="auto">
              <a:xfrm>
                <a:off x="693738" y="-190500"/>
                <a:ext cx="168275" cy="168275"/>
              </a:xfrm>
              <a:custGeom>
                <a:avLst/>
                <a:gdLst>
                  <a:gd name="T0" fmla="*/ 35 w 45"/>
                  <a:gd name="T1" fmla="*/ 0 h 45"/>
                  <a:gd name="T2" fmla="*/ 45 w 45"/>
                  <a:gd name="T3" fmla="*/ 3 h 45"/>
                  <a:gd name="T4" fmla="*/ 5 w 45"/>
                  <a:gd name="T5" fmla="*/ 45 h 45"/>
                  <a:gd name="T6" fmla="*/ 0 w 45"/>
                  <a:gd name="T7" fmla="*/ 42 h 45"/>
                  <a:gd name="T8" fmla="*/ 21 w 45"/>
                  <a:gd name="T9" fmla="*/ 5 h 45"/>
                  <a:gd name="T10" fmla="*/ 35 w 45"/>
                  <a:gd name="T11" fmla="*/ 0 h 45"/>
                </a:gdLst>
                <a:ahLst/>
                <a:cxnLst>
                  <a:cxn ang="0">
                    <a:pos x="T0" y="T1"/>
                  </a:cxn>
                  <a:cxn ang="0">
                    <a:pos x="T2" y="T3"/>
                  </a:cxn>
                  <a:cxn ang="0">
                    <a:pos x="T4" y="T5"/>
                  </a:cxn>
                  <a:cxn ang="0">
                    <a:pos x="T6" y="T7"/>
                  </a:cxn>
                  <a:cxn ang="0">
                    <a:pos x="T8" y="T9"/>
                  </a:cxn>
                  <a:cxn ang="0">
                    <a:pos x="T10" y="T11"/>
                  </a:cxn>
                </a:cxnLst>
                <a:rect l="0" t="0" r="r" b="b"/>
                <a:pathLst>
                  <a:path w="45" h="45">
                    <a:moveTo>
                      <a:pt x="35" y="0"/>
                    </a:moveTo>
                    <a:cubicBezTo>
                      <a:pt x="45" y="3"/>
                      <a:pt x="45" y="3"/>
                      <a:pt x="45" y="3"/>
                    </a:cubicBezTo>
                    <a:cubicBezTo>
                      <a:pt x="5" y="45"/>
                      <a:pt x="5" y="45"/>
                      <a:pt x="5" y="45"/>
                    </a:cubicBezTo>
                    <a:cubicBezTo>
                      <a:pt x="3" y="44"/>
                      <a:pt x="2" y="43"/>
                      <a:pt x="0" y="42"/>
                    </a:cubicBezTo>
                    <a:cubicBezTo>
                      <a:pt x="21" y="5"/>
                      <a:pt x="21" y="5"/>
                      <a:pt x="21" y="5"/>
                    </a:cubicBezTo>
                    <a:cubicBezTo>
                      <a:pt x="26" y="7"/>
                      <a:pt x="33" y="4"/>
                      <a:pt x="3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30" name="Freeform 111"/>
              <p:cNvSpPr>
                <a:spLocks/>
              </p:cNvSpPr>
              <p:nvPr/>
            </p:nvSpPr>
            <p:spPr bwMode="auto">
              <a:xfrm>
                <a:off x="209550" y="2433637"/>
                <a:ext cx="738188" cy="1616075"/>
              </a:xfrm>
              <a:custGeom>
                <a:avLst/>
                <a:gdLst>
                  <a:gd name="T0" fmla="*/ 38 w 197"/>
                  <a:gd name="T1" fmla="*/ 11 h 431"/>
                  <a:gd name="T2" fmla="*/ 46 w 197"/>
                  <a:gd name="T3" fmla="*/ 2 h 431"/>
                  <a:gd name="T4" fmla="*/ 47 w 197"/>
                  <a:gd name="T5" fmla="*/ 0 h 431"/>
                  <a:gd name="T6" fmla="*/ 190 w 197"/>
                  <a:gd name="T7" fmla="*/ 1 h 431"/>
                  <a:gd name="T8" fmla="*/ 197 w 197"/>
                  <a:gd name="T9" fmla="*/ 9 h 431"/>
                  <a:gd name="T10" fmla="*/ 105 w 197"/>
                  <a:gd name="T11" fmla="*/ 426 h 431"/>
                  <a:gd name="T12" fmla="*/ 82 w 197"/>
                  <a:gd name="T13" fmla="*/ 431 h 431"/>
                  <a:gd name="T14" fmla="*/ 0 w 197"/>
                  <a:gd name="T15" fmla="*/ 327 h 431"/>
                  <a:gd name="T16" fmla="*/ 38 w 197"/>
                  <a:gd name="T17" fmla="*/ 1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431">
                    <a:moveTo>
                      <a:pt x="38" y="11"/>
                    </a:moveTo>
                    <a:cubicBezTo>
                      <a:pt x="41" y="9"/>
                      <a:pt x="45" y="6"/>
                      <a:pt x="46" y="2"/>
                    </a:cubicBezTo>
                    <a:cubicBezTo>
                      <a:pt x="47" y="1"/>
                      <a:pt x="47" y="1"/>
                      <a:pt x="47" y="0"/>
                    </a:cubicBezTo>
                    <a:cubicBezTo>
                      <a:pt x="190" y="1"/>
                      <a:pt x="190" y="1"/>
                      <a:pt x="190" y="1"/>
                    </a:cubicBezTo>
                    <a:cubicBezTo>
                      <a:pt x="190" y="5"/>
                      <a:pt x="193" y="8"/>
                      <a:pt x="197" y="9"/>
                    </a:cubicBezTo>
                    <a:cubicBezTo>
                      <a:pt x="105" y="426"/>
                      <a:pt x="105" y="426"/>
                      <a:pt x="105" y="426"/>
                    </a:cubicBezTo>
                    <a:cubicBezTo>
                      <a:pt x="97" y="424"/>
                      <a:pt x="89" y="426"/>
                      <a:pt x="82" y="431"/>
                    </a:cubicBezTo>
                    <a:cubicBezTo>
                      <a:pt x="0" y="327"/>
                      <a:pt x="0" y="327"/>
                      <a:pt x="0" y="327"/>
                    </a:cubicBezTo>
                    <a:lnTo>
                      <a:pt x="38" y="1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31" name="Freeform 112"/>
              <p:cNvSpPr>
                <a:spLocks/>
              </p:cNvSpPr>
              <p:nvPr/>
            </p:nvSpPr>
            <p:spPr bwMode="auto">
              <a:xfrm>
                <a:off x="168275" y="3675062"/>
                <a:ext cx="336550" cy="434975"/>
              </a:xfrm>
              <a:custGeom>
                <a:avLst/>
                <a:gdLst>
                  <a:gd name="T0" fmla="*/ 90 w 90"/>
                  <a:gd name="T1" fmla="*/ 103 h 116"/>
                  <a:gd name="T2" fmla="*/ 82 w 90"/>
                  <a:gd name="T3" fmla="*/ 116 h 116"/>
                  <a:gd name="T4" fmla="*/ 0 w 90"/>
                  <a:gd name="T5" fmla="*/ 92 h 116"/>
                  <a:gd name="T6" fmla="*/ 10 w 90"/>
                  <a:gd name="T7" fmla="*/ 0 h 116"/>
                  <a:gd name="T8" fmla="*/ 90 w 90"/>
                  <a:gd name="T9" fmla="*/ 103 h 116"/>
                </a:gdLst>
                <a:ahLst/>
                <a:cxnLst>
                  <a:cxn ang="0">
                    <a:pos x="T0" y="T1"/>
                  </a:cxn>
                  <a:cxn ang="0">
                    <a:pos x="T2" y="T3"/>
                  </a:cxn>
                  <a:cxn ang="0">
                    <a:pos x="T4" y="T5"/>
                  </a:cxn>
                  <a:cxn ang="0">
                    <a:pos x="T6" y="T7"/>
                  </a:cxn>
                  <a:cxn ang="0">
                    <a:pos x="T8" y="T9"/>
                  </a:cxn>
                </a:cxnLst>
                <a:rect l="0" t="0" r="r" b="b"/>
                <a:pathLst>
                  <a:path w="90" h="116">
                    <a:moveTo>
                      <a:pt x="90" y="103"/>
                    </a:moveTo>
                    <a:cubicBezTo>
                      <a:pt x="86" y="106"/>
                      <a:pt x="83" y="110"/>
                      <a:pt x="82" y="116"/>
                    </a:cubicBezTo>
                    <a:cubicBezTo>
                      <a:pt x="0" y="92"/>
                      <a:pt x="0" y="92"/>
                      <a:pt x="0" y="92"/>
                    </a:cubicBezTo>
                    <a:cubicBezTo>
                      <a:pt x="10" y="0"/>
                      <a:pt x="10" y="0"/>
                      <a:pt x="10" y="0"/>
                    </a:cubicBezTo>
                    <a:lnTo>
                      <a:pt x="90" y="1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32" name="Freeform 113"/>
              <p:cNvSpPr>
                <a:spLocks/>
              </p:cNvSpPr>
              <p:nvPr/>
            </p:nvSpPr>
            <p:spPr bwMode="auto">
              <a:xfrm>
                <a:off x="22225" y="4035425"/>
                <a:ext cx="506413" cy="1222375"/>
              </a:xfrm>
              <a:custGeom>
                <a:avLst/>
                <a:gdLst>
                  <a:gd name="T0" fmla="*/ 120 w 135"/>
                  <a:gd name="T1" fmla="*/ 23 h 326"/>
                  <a:gd name="T2" fmla="*/ 135 w 135"/>
                  <a:gd name="T3" fmla="*/ 58 h 326"/>
                  <a:gd name="T4" fmla="*/ 3 w 135"/>
                  <a:gd name="T5" fmla="*/ 326 h 326"/>
                  <a:gd name="T6" fmla="*/ 1 w 135"/>
                  <a:gd name="T7" fmla="*/ 326 h 326"/>
                  <a:gd name="T8" fmla="*/ 0 w 135"/>
                  <a:gd name="T9" fmla="*/ 326 h 326"/>
                  <a:gd name="T10" fmla="*/ 38 w 135"/>
                  <a:gd name="T11" fmla="*/ 0 h 326"/>
                  <a:gd name="T12" fmla="*/ 120 w 135"/>
                  <a:gd name="T13" fmla="*/ 23 h 326"/>
                </a:gdLst>
                <a:ahLst/>
                <a:cxnLst>
                  <a:cxn ang="0">
                    <a:pos x="T0" y="T1"/>
                  </a:cxn>
                  <a:cxn ang="0">
                    <a:pos x="T2" y="T3"/>
                  </a:cxn>
                  <a:cxn ang="0">
                    <a:pos x="T4" y="T5"/>
                  </a:cxn>
                  <a:cxn ang="0">
                    <a:pos x="T6" y="T7"/>
                  </a:cxn>
                  <a:cxn ang="0">
                    <a:pos x="T8" y="T9"/>
                  </a:cxn>
                  <a:cxn ang="0">
                    <a:pos x="T10" y="T11"/>
                  </a:cxn>
                  <a:cxn ang="0">
                    <a:pos x="T12" y="T13"/>
                  </a:cxn>
                </a:cxnLst>
                <a:rect l="0" t="0" r="r" b="b"/>
                <a:pathLst>
                  <a:path w="135" h="326">
                    <a:moveTo>
                      <a:pt x="120" y="23"/>
                    </a:moveTo>
                    <a:cubicBezTo>
                      <a:pt x="116" y="37"/>
                      <a:pt x="123" y="51"/>
                      <a:pt x="135" y="58"/>
                    </a:cubicBezTo>
                    <a:cubicBezTo>
                      <a:pt x="3" y="326"/>
                      <a:pt x="3" y="326"/>
                      <a:pt x="3" y="326"/>
                    </a:cubicBezTo>
                    <a:cubicBezTo>
                      <a:pt x="3" y="326"/>
                      <a:pt x="3" y="326"/>
                      <a:pt x="1" y="326"/>
                    </a:cubicBezTo>
                    <a:cubicBezTo>
                      <a:pt x="0" y="326"/>
                      <a:pt x="0" y="326"/>
                      <a:pt x="0" y="326"/>
                    </a:cubicBezTo>
                    <a:cubicBezTo>
                      <a:pt x="38" y="0"/>
                      <a:pt x="38" y="0"/>
                      <a:pt x="38" y="0"/>
                    </a:cubicBezTo>
                    <a:lnTo>
                      <a:pt x="120" y="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33" name="Freeform 114"/>
              <p:cNvSpPr>
                <a:spLocks/>
              </p:cNvSpPr>
              <p:nvPr/>
            </p:nvSpPr>
            <p:spPr bwMode="auto">
              <a:xfrm>
                <a:off x="47625" y="4256087"/>
                <a:ext cx="817563" cy="1662113"/>
              </a:xfrm>
              <a:custGeom>
                <a:avLst/>
                <a:gdLst>
                  <a:gd name="T0" fmla="*/ 10 w 218"/>
                  <a:gd name="T1" fmla="*/ 292 h 443"/>
                  <a:gd name="T2" fmla="*/ 0 w 218"/>
                  <a:gd name="T3" fmla="*/ 270 h 443"/>
                  <a:gd name="T4" fmla="*/ 131 w 218"/>
                  <a:gd name="T5" fmla="*/ 0 h 443"/>
                  <a:gd name="T6" fmla="*/ 136 w 218"/>
                  <a:gd name="T7" fmla="*/ 2 h 443"/>
                  <a:gd name="T8" fmla="*/ 146 w 218"/>
                  <a:gd name="T9" fmla="*/ 2 h 443"/>
                  <a:gd name="T10" fmla="*/ 218 w 218"/>
                  <a:gd name="T11" fmla="*/ 443 h 443"/>
                  <a:gd name="T12" fmla="*/ 7 w 218"/>
                  <a:gd name="T13" fmla="*/ 297 h 443"/>
                  <a:gd name="T14" fmla="*/ 10 w 218"/>
                  <a:gd name="T15" fmla="*/ 292 h 4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443">
                    <a:moveTo>
                      <a:pt x="10" y="292"/>
                    </a:moveTo>
                    <a:cubicBezTo>
                      <a:pt x="12" y="283"/>
                      <a:pt x="8" y="274"/>
                      <a:pt x="0" y="270"/>
                    </a:cubicBezTo>
                    <a:cubicBezTo>
                      <a:pt x="131" y="0"/>
                      <a:pt x="131" y="0"/>
                      <a:pt x="131" y="0"/>
                    </a:cubicBezTo>
                    <a:cubicBezTo>
                      <a:pt x="132" y="1"/>
                      <a:pt x="134" y="1"/>
                      <a:pt x="136" y="2"/>
                    </a:cubicBezTo>
                    <a:cubicBezTo>
                      <a:pt x="139" y="3"/>
                      <a:pt x="143" y="3"/>
                      <a:pt x="146" y="2"/>
                    </a:cubicBezTo>
                    <a:cubicBezTo>
                      <a:pt x="218" y="443"/>
                      <a:pt x="218" y="443"/>
                      <a:pt x="218" y="443"/>
                    </a:cubicBezTo>
                    <a:cubicBezTo>
                      <a:pt x="7" y="297"/>
                      <a:pt x="7" y="297"/>
                      <a:pt x="7" y="297"/>
                    </a:cubicBezTo>
                    <a:cubicBezTo>
                      <a:pt x="8" y="296"/>
                      <a:pt x="9" y="294"/>
                      <a:pt x="10" y="29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34" name="Freeform 115"/>
              <p:cNvSpPr>
                <a:spLocks/>
              </p:cNvSpPr>
              <p:nvPr/>
            </p:nvSpPr>
            <p:spPr bwMode="auto">
              <a:xfrm>
                <a:off x="611188" y="4225925"/>
                <a:ext cx="1274763" cy="2306638"/>
              </a:xfrm>
              <a:custGeom>
                <a:avLst/>
                <a:gdLst>
                  <a:gd name="T0" fmla="*/ 0 w 340"/>
                  <a:gd name="T1" fmla="*/ 10 h 615"/>
                  <a:gd name="T2" fmla="*/ 17 w 340"/>
                  <a:gd name="T3" fmla="*/ 0 h 615"/>
                  <a:gd name="T4" fmla="*/ 334 w 340"/>
                  <a:gd name="T5" fmla="*/ 244 h 615"/>
                  <a:gd name="T6" fmla="*/ 332 w 340"/>
                  <a:gd name="T7" fmla="*/ 248 h 615"/>
                  <a:gd name="T8" fmla="*/ 340 w 340"/>
                  <a:gd name="T9" fmla="*/ 263 h 615"/>
                  <a:gd name="T10" fmla="*/ 320 w 340"/>
                  <a:gd name="T11" fmla="*/ 608 h 615"/>
                  <a:gd name="T12" fmla="*/ 305 w 340"/>
                  <a:gd name="T13" fmla="*/ 615 h 615"/>
                  <a:gd name="T14" fmla="*/ 72 w 340"/>
                  <a:gd name="T15" fmla="*/ 454 h 615"/>
                  <a:gd name="T16" fmla="*/ 0 w 340"/>
                  <a:gd name="T17" fmla="*/ 1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615">
                    <a:moveTo>
                      <a:pt x="0" y="10"/>
                    </a:moveTo>
                    <a:cubicBezTo>
                      <a:pt x="6" y="9"/>
                      <a:pt x="13" y="5"/>
                      <a:pt x="17" y="0"/>
                    </a:cubicBezTo>
                    <a:cubicBezTo>
                      <a:pt x="334" y="244"/>
                      <a:pt x="334" y="244"/>
                      <a:pt x="334" y="244"/>
                    </a:cubicBezTo>
                    <a:cubicBezTo>
                      <a:pt x="333" y="245"/>
                      <a:pt x="332" y="247"/>
                      <a:pt x="332" y="248"/>
                    </a:cubicBezTo>
                    <a:cubicBezTo>
                      <a:pt x="331" y="254"/>
                      <a:pt x="334" y="260"/>
                      <a:pt x="340" y="263"/>
                    </a:cubicBezTo>
                    <a:cubicBezTo>
                      <a:pt x="320" y="608"/>
                      <a:pt x="320" y="608"/>
                      <a:pt x="320" y="608"/>
                    </a:cubicBezTo>
                    <a:cubicBezTo>
                      <a:pt x="315" y="608"/>
                      <a:pt x="309" y="611"/>
                      <a:pt x="305" y="615"/>
                    </a:cubicBezTo>
                    <a:cubicBezTo>
                      <a:pt x="72" y="454"/>
                      <a:pt x="72" y="454"/>
                      <a:pt x="72" y="454"/>
                    </a:cubicBezTo>
                    <a:lnTo>
                      <a:pt x="0" y="1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35" name="Freeform 116"/>
              <p:cNvSpPr>
                <a:spLocks/>
              </p:cNvSpPr>
              <p:nvPr/>
            </p:nvSpPr>
            <p:spPr bwMode="auto">
              <a:xfrm>
                <a:off x="1825625" y="5194300"/>
                <a:ext cx="1030288" cy="1428750"/>
              </a:xfrm>
              <a:custGeom>
                <a:avLst/>
                <a:gdLst>
                  <a:gd name="T0" fmla="*/ 3 w 275"/>
                  <a:gd name="T1" fmla="*/ 351 h 381"/>
                  <a:gd name="T2" fmla="*/ 0 w 275"/>
                  <a:gd name="T3" fmla="*/ 350 h 381"/>
                  <a:gd name="T4" fmla="*/ 20 w 275"/>
                  <a:gd name="T5" fmla="*/ 4 h 381"/>
                  <a:gd name="T6" fmla="*/ 29 w 275"/>
                  <a:gd name="T7" fmla="*/ 0 h 381"/>
                  <a:gd name="T8" fmla="*/ 273 w 275"/>
                  <a:gd name="T9" fmla="*/ 188 h 381"/>
                  <a:gd name="T10" fmla="*/ 268 w 275"/>
                  <a:gd name="T11" fmla="*/ 197 h 381"/>
                  <a:gd name="T12" fmla="*/ 275 w 275"/>
                  <a:gd name="T13" fmla="*/ 222 h 381"/>
                  <a:gd name="T14" fmla="*/ 122 w 275"/>
                  <a:gd name="T15" fmla="*/ 374 h 381"/>
                  <a:gd name="T16" fmla="*/ 118 w 275"/>
                  <a:gd name="T17" fmla="*/ 372 h 381"/>
                  <a:gd name="T18" fmla="*/ 102 w 275"/>
                  <a:gd name="T19" fmla="*/ 380 h 381"/>
                  <a:gd name="T20" fmla="*/ 102 w 275"/>
                  <a:gd name="T21" fmla="*/ 381 h 381"/>
                  <a:gd name="T22" fmla="*/ 18 w 275"/>
                  <a:gd name="T23" fmla="*/ 371 h 381"/>
                  <a:gd name="T24" fmla="*/ 3 w 275"/>
                  <a:gd name="T25" fmla="*/ 35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381">
                    <a:moveTo>
                      <a:pt x="3" y="351"/>
                    </a:moveTo>
                    <a:cubicBezTo>
                      <a:pt x="2" y="351"/>
                      <a:pt x="0" y="350"/>
                      <a:pt x="0" y="350"/>
                    </a:cubicBezTo>
                    <a:cubicBezTo>
                      <a:pt x="20" y="4"/>
                      <a:pt x="20" y="4"/>
                      <a:pt x="20" y="4"/>
                    </a:cubicBezTo>
                    <a:cubicBezTo>
                      <a:pt x="23" y="5"/>
                      <a:pt x="26" y="3"/>
                      <a:pt x="29" y="0"/>
                    </a:cubicBezTo>
                    <a:cubicBezTo>
                      <a:pt x="273" y="188"/>
                      <a:pt x="273" y="188"/>
                      <a:pt x="273" y="188"/>
                    </a:cubicBezTo>
                    <a:cubicBezTo>
                      <a:pt x="271" y="191"/>
                      <a:pt x="269" y="194"/>
                      <a:pt x="268" y="197"/>
                    </a:cubicBezTo>
                    <a:cubicBezTo>
                      <a:pt x="266" y="206"/>
                      <a:pt x="269" y="215"/>
                      <a:pt x="275" y="222"/>
                    </a:cubicBezTo>
                    <a:cubicBezTo>
                      <a:pt x="122" y="374"/>
                      <a:pt x="122" y="374"/>
                      <a:pt x="122" y="374"/>
                    </a:cubicBezTo>
                    <a:cubicBezTo>
                      <a:pt x="121" y="372"/>
                      <a:pt x="118" y="372"/>
                      <a:pt x="118" y="372"/>
                    </a:cubicBezTo>
                    <a:cubicBezTo>
                      <a:pt x="110" y="370"/>
                      <a:pt x="104" y="374"/>
                      <a:pt x="102" y="380"/>
                    </a:cubicBezTo>
                    <a:cubicBezTo>
                      <a:pt x="102" y="381"/>
                      <a:pt x="102" y="381"/>
                      <a:pt x="102" y="381"/>
                    </a:cubicBezTo>
                    <a:cubicBezTo>
                      <a:pt x="18" y="371"/>
                      <a:pt x="18" y="371"/>
                      <a:pt x="18" y="371"/>
                    </a:cubicBezTo>
                    <a:cubicBezTo>
                      <a:pt x="18" y="361"/>
                      <a:pt x="12" y="353"/>
                      <a:pt x="3" y="35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36" name="Freeform 117"/>
              <p:cNvSpPr>
                <a:spLocks/>
              </p:cNvSpPr>
              <p:nvPr/>
            </p:nvSpPr>
            <p:spPr bwMode="auto">
              <a:xfrm>
                <a:off x="2290763" y="6037262"/>
                <a:ext cx="630238" cy="646113"/>
              </a:xfrm>
              <a:custGeom>
                <a:avLst/>
                <a:gdLst>
                  <a:gd name="T0" fmla="*/ 0 w 168"/>
                  <a:gd name="T1" fmla="*/ 152 h 172"/>
                  <a:gd name="T2" fmla="*/ 153 w 168"/>
                  <a:gd name="T3" fmla="*/ 0 h 172"/>
                  <a:gd name="T4" fmla="*/ 165 w 168"/>
                  <a:gd name="T5" fmla="*/ 6 h 172"/>
                  <a:gd name="T6" fmla="*/ 168 w 168"/>
                  <a:gd name="T7" fmla="*/ 7 h 172"/>
                  <a:gd name="T8" fmla="*/ 152 w 168"/>
                  <a:gd name="T9" fmla="*/ 163 h 172"/>
                  <a:gd name="T10" fmla="*/ 140 w 168"/>
                  <a:gd name="T11" fmla="*/ 172 h 172"/>
                  <a:gd name="T12" fmla="*/ 141 w 168"/>
                  <a:gd name="T13" fmla="*/ 172 h 172"/>
                  <a:gd name="T14" fmla="*/ 3 w 168"/>
                  <a:gd name="T15" fmla="*/ 158 h 172"/>
                  <a:gd name="T16" fmla="*/ 0 w 168"/>
                  <a:gd name="T17" fmla="*/ 15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172">
                    <a:moveTo>
                      <a:pt x="0" y="152"/>
                    </a:moveTo>
                    <a:cubicBezTo>
                      <a:pt x="153" y="0"/>
                      <a:pt x="153" y="0"/>
                      <a:pt x="153" y="0"/>
                    </a:cubicBezTo>
                    <a:cubicBezTo>
                      <a:pt x="157" y="3"/>
                      <a:pt x="161" y="5"/>
                      <a:pt x="165" y="6"/>
                    </a:cubicBezTo>
                    <a:cubicBezTo>
                      <a:pt x="166" y="6"/>
                      <a:pt x="167" y="7"/>
                      <a:pt x="168" y="7"/>
                    </a:cubicBezTo>
                    <a:cubicBezTo>
                      <a:pt x="152" y="163"/>
                      <a:pt x="152" y="163"/>
                      <a:pt x="152" y="163"/>
                    </a:cubicBezTo>
                    <a:cubicBezTo>
                      <a:pt x="146" y="164"/>
                      <a:pt x="141" y="167"/>
                      <a:pt x="140" y="172"/>
                    </a:cubicBezTo>
                    <a:cubicBezTo>
                      <a:pt x="141" y="172"/>
                      <a:pt x="141" y="172"/>
                      <a:pt x="141" y="172"/>
                    </a:cubicBezTo>
                    <a:cubicBezTo>
                      <a:pt x="3" y="158"/>
                      <a:pt x="3" y="158"/>
                      <a:pt x="3" y="158"/>
                    </a:cubicBezTo>
                    <a:cubicBezTo>
                      <a:pt x="2" y="155"/>
                      <a:pt x="2" y="153"/>
                      <a:pt x="0" y="15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37" name="Freeform 118"/>
              <p:cNvSpPr>
                <a:spLocks/>
              </p:cNvSpPr>
              <p:nvPr/>
            </p:nvSpPr>
            <p:spPr bwMode="auto">
              <a:xfrm>
                <a:off x="2786063" y="6705600"/>
                <a:ext cx="1462088" cy="842963"/>
              </a:xfrm>
              <a:custGeom>
                <a:avLst/>
                <a:gdLst>
                  <a:gd name="T0" fmla="*/ 32 w 390"/>
                  <a:gd name="T1" fmla="*/ 0 h 225"/>
                  <a:gd name="T2" fmla="*/ 388 w 390"/>
                  <a:gd name="T3" fmla="*/ 38 h 225"/>
                  <a:gd name="T4" fmla="*/ 390 w 390"/>
                  <a:gd name="T5" fmla="*/ 46 h 225"/>
                  <a:gd name="T6" fmla="*/ 15 w 390"/>
                  <a:gd name="T7" fmla="*/ 225 h 225"/>
                  <a:gd name="T8" fmla="*/ 2 w 390"/>
                  <a:gd name="T9" fmla="*/ 215 h 225"/>
                  <a:gd name="T10" fmla="*/ 0 w 390"/>
                  <a:gd name="T11" fmla="*/ 215 h 225"/>
                  <a:gd name="T12" fmla="*/ 21 w 390"/>
                  <a:gd name="T13" fmla="*/ 9 h 225"/>
                  <a:gd name="T14" fmla="*/ 32 w 390"/>
                  <a:gd name="T15" fmla="*/ 0 h 2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0" h="225">
                    <a:moveTo>
                      <a:pt x="32" y="0"/>
                    </a:moveTo>
                    <a:cubicBezTo>
                      <a:pt x="388" y="38"/>
                      <a:pt x="388" y="38"/>
                      <a:pt x="388" y="38"/>
                    </a:cubicBezTo>
                    <a:cubicBezTo>
                      <a:pt x="389" y="41"/>
                      <a:pt x="389" y="44"/>
                      <a:pt x="390" y="46"/>
                    </a:cubicBezTo>
                    <a:cubicBezTo>
                      <a:pt x="15" y="225"/>
                      <a:pt x="15" y="225"/>
                      <a:pt x="15" y="225"/>
                    </a:cubicBezTo>
                    <a:cubicBezTo>
                      <a:pt x="11" y="221"/>
                      <a:pt x="7" y="217"/>
                      <a:pt x="2" y="215"/>
                    </a:cubicBezTo>
                    <a:cubicBezTo>
                      <a:pt x="1" y="215"/>
                      <a:pt x="1" y="215"/>
                      <a:pt x="0" y="215"/>
                    </a:cubicBezTo>
                    <a:cubicBezTo>
                      <a:pt x="21" y="9"/>
                      <a:pt x="21" y="9"/>
                      <a:pt x="21" y="9"/>
                    </a:cubicBezTo>
                    <a:cubicBezTo>
                      <a:pt x="25" y="9"/>
                      <a:pt x="31" y="5"/>
                      <a:pt x="32"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38" name="Freeform 119"/>
              <p:cNvSpPr>
                <a:spLocks/>
              </p:cNvSpPr>
              <p:nvPr/>
            </p:nvSpPr>
            <p:spPr bwMode="auto">
              <a:xfrm>
                <a:off x="2849563" y="7600950"/>
                <a:ext cx="1184275" cy="247650"/>
              </a:xfrm>
              <a:custGeom>
                <a:avLst/>
                <a:gdLst>
                  <a:gd name="T0" fmla="*/ 289 w 316"/>
                  <a:gd name="T1" fmla="*/ 59 h 66"/>
                  <a:gd name="T2" fmla="*/ 287 w 316"/>
                  <a:gd name="T3" fmla="*/ 58 h 66"/>
                  <a:gd name="T4" fmla="*/ 272 w 316"/>
                  <a:gd name="T5" fmla="*/ 66 h 66"/>
                  <a:gd name="T6" fmla="*/ 0 w 316"/>
                  <a:gd name="T7" fmla="*/ 0 h 66"/>
                  <a:gd name="T8" fmla="*/ 316 w 316"/>
                  <a:gd name="T9" fmla="*/ 14 h 66"/>
                  <a:gd name="T10" fmla="*/ 289 w 316"/>
                  <a:gd name="T11" fmla="*/ 59 h 66"/>
                </a:gdLst>
                <a:ahLst/>
                <a:cxnLst>
                  <a:cxn ang="0">
                    <a:pos x="T0" y="T1"/>
                  </a:cxn>
                  <a:cxn ang="0">
                    <a:pos x="T2" y="T3"/>
                  </a:cxn>
                  <a:cxn ang="0">
                    <a:pos x="T4" y="T5"/>
                  </a:cxn>
                  <a:cxn ang="0">
                    <a:pos x="T6" y="T7"/>
                  </a:cxn>
                  <a:cxn ang="0">
                    <a:pos x="T8" y="T9"/>
                  </a:cxn>
                  <a:cxn ang="0">
                    <a:pos x="T10" y="T11"/>
                  </a:cxn>
                </a:cxnLst>
                <a:rect l="0" t="0" r="r" b="b"/>
                <a:pathLst>
                  <a:path w="316" h="66">
                    <a:moveTo>
                      <a:pt x="289" y="59"/>
                    </a:moveTo>
                    <a:cubicBezTo>
                      <a:pt x="288" y="59"/>
                      <a:pt x="287" y="58"/>
                      <a:pt x="287" y="58"/>
                    </a:cubicBezTo>
                    <a:cubicBezTo>
                      <a:pt x="280" y="56"/>
                      <a:pt x="273" y="60"/>
                      <a:pt x="272" y="66"/>
                    </a:cubicBezTo>
                    <a:cubicBezTo>
                      <a:pt x="0" y="0"/>
                      <a:pt x="0" y="0"/>
                      <a:pt x="0" y="0"/>
                    </a:cubicBezTo>
                    <a:cubicBezTo>
                      <a:pt x="316" y="14"/>
                      <a:pt x="316" y="14"/>
                      <a:pt x="316" y="14"/>
                    </a:cubicBezTo>
                    <a:lnTo>
                      <a:pt x="289" y="5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39" name="Freeform 120"/>
              <p:cNvSpPr>
                <a:spLocks/>
              </p:cNvSpPr>
              <p:nvPr/>
            </p:nvSpPr>
            <p:spPr bwMode="auto">
              <a:xfrm>
                <a:off x="2844800" y="6892925"/>
                <a:ext cx="1522413" cy="754063"/>
              </a:xfrm>
              <a:custGeom>
                <a:avLst/>
                <a:gdLst>
                  <a:gd name="T0" fmla="*/ 1 w 406"/>
                  <a:gd name="T1" fmla="*/ 186 h 201"/>
                  <a:gd name="T2" fmla="*/ 0 w 406"/>
                  <a:gd name="T3" fmla="*/ 179 h 201"/>
                  <a:gd name="T4" fmla="*/ 376 w 406"/>
                  <a:gd name="T5" fmla="*/ 0 h 201"/>
                  <a:gd name="T6" fmla="*/ 388 w 406"/>
                  <a:gd name="T7" fmla="*/ 9 h 201"/>
                  <a:gd name="T8" fmla="*/ 397 w 406"/>
                  <a:gd name="T9" fmla="*/ 9 h 201"/>
                  <a:gd name="T10" fmla="*/ 406 w 406"/>
                  <a:gd name="T11" fmla="*/ 47 h 201"/>
                  <a:gd name="T12" fmla="*/ 399 w 406"/>
                  <a:gd name="T13" fmla="*/ 55 h 201"/>
                  <a:gd name="T14" fmla="*/ 402 w 406"/>
                  <a:gd name="T15" fmla="*/ 68 h 201"/>
                  <a:gd name="T16" fmla="*/ 319 w 406"/>
                  <a:gd name="T17" fmla="*/ 201 h 201"/>
                  <a:gd name="T18" fmla="*/ 1 w 406"/>
                  <a:gd name="T19"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6" h="201">
                    <a:moveTo>
                      <a:pt x="1" y="186"/>
                    </a:moveTo>
                    <a:cubicBezTo>
                      <a:pt x="1" y="182"/>
                      <a:pt x="1" y="180"/>
                      <a:pt x="0" y="179"/>
                    </a:cubicBezTo>
                    <a:cubicBezTo>
                      <a:pt x="376" y="0"/>
                      <a:pt x="376" y="0"/>
                      <a:pt x="376" y="0"/>
                    </a:cubicBezTo>
                    <a:cubicBezTo>
                      <a:pt x="378" y="4"/>
                      <a:pt x="382" y="8"/>
                      <a:pt x="388" y="9"/>
                    </a:cubicBezTo>
                    <a:cubicBezTo>
                      <a:pt x="391" y="10"/>
                      <a:pt x="394" y="10"/>
                      <a:pt x="397" y="9"/>
                    </a:cubicBezTo>
                    <a:cubicBezTo>
                      <a:pt x="406" y="47"/>
                      <a:pt x="406" y="47"/>
                      <a:pt x="406" y="47"/>
                    </a:cubicBezTo>
                    <a:cubicBezTo>
                      <a:pt x="402" y="49"/>
                      <a:pt x="400" y="51"/>
                      <a:pt x="399" y="55"/>
                    </a:cubicBezTo>
                    <a:cubicBezTo>
                      <a:pt x="397" y="60"/>
                      <a:pt x="398" y="65"/>
                      <a:pt x="402" y="68"/>
                    </a:cubicBezTo>
                    <a:cubicBezTo>
                      <a:pt x="319" y="201"/>
                      <a:pt x="319" y="201"/>
                      <a:pt x="319" y="201"/>
                    </a:cubicBezTo>
                    <a:lnTo>
                      <a:pt x="1" y="18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40" name="Freeform 121"/>
              <p:cNvSpPr>
                <a:spLocks/>
              </p:cNvSpPr>
              <p:nvPr/>
            </p:nvSpPr>
            <p:spPr bwMode="auto">
              <a:xfrm>
                <a:off x="4056063" y="7154862"/>
                <a:ext cx="461963" cy="509588"/>
              </a:xfrm>
              <a:custGeom>
                <a:avLst/>
                <a:gdLst>
                  <a:gd name="T0" fmla="*/ 0 w 123"/>
                  <a:gd name="T1" fmla="*/ 131 h 136"/>
                  <a:gd name="T2" fmla="*/ 82 w 123"/>
                  <a:gd name="T3" fmla="*/ 0 h 136"/>
                  <a:gd name="T4" fmla="*/ 83 w 123"/>
                  <a:gd name="T5" fmla="*/ 0 h 136"/>
                  <a:gd name="T6" fmla="*/ 89 w 123"/>
                  <a:gd name="T7" fmla="*/ 0 h 136"/>
                  <a:gd name="T8" fmla="*/ 123 w 123"/>
                  <a:gd name="T9" fmla="*/ 136 h 136"/>
                  <a:gd name="T10" fmla="*/ 0 w 123"/>
                  <a:gd name="T11" fmla="*/ 131 h 136"/>
                </a:gdLst>
                <a:ahLst/>
                <a:cxnLst>
                  <a:cxn ang="0">
                    <a:pos x="T0" y="T1"/>
                  </a:cxn>
                  <a:cxn ang="0">
                    <a:pos x="T2" y="T3"/>
                  </a:cxn>
                  <a:cxn ang="0">
                    <a:pos x="T4" y="T5"/>
                  </a:cxn>
                  <a:cxn ang="0">
                    <a:pos x="T6" y="T7"/>
                  </a:cxn>
                  <a:cxn ang="0">
                    <a:pos x="T8" y="T9"/>
                  </a:cxn>
                  <a:cxn ang="0">
                    <a:pos x="T10" y="T11"/>
                  </a:cxn>
                </a:cxnLst>
                <a:rect l="0" t="0" r="r" b="b"/>
                <a:pathLst>
                  <a:path w="123" h="136">
                    <a:moveTo>
                      <a:pt x="0" y="131"/>
                    </a:moveTo>
                    <a:cubicBezTo>
                      <a:pt x="82" y="0"/>
                      <a:pt x="82" y="0"/>
                      <a:pt x="82" y="0"/>
                    </a:cubicBezTo>
                    <a:cubicBezTo>
                      <a:pt x="83" y="0"/>
                      <a:pt x="83" y="0"/>
                      <a:pt x="83" y="0"/>
                    </a:cubicBezTo>
                    <a:cubicBezTo>
                      <a:pt x="85" y="1"/>
                      <a:pt x="88" y="0"/>
                      <a:pt x="89" y="0"/>
                    </a:cubicBezTo>
                    <a:cubicBezTo>
                      <a:pt x="123" y="136"/>
                      <a:pt x="123" y="136"/>
                      <a:pt x="123" y="136"/>
                    </a:cubicBezTo>
                    <a:lnTo>
                      <a:pt x="0" y="13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41" name="Freeform 122"/>
              <p:cNvSpPr>
                <a:spLocks/>
              </p:cNvSpPr>
              <p:nvPr/>
            </p:nvSpPr>
            <p:spPr bwMode="auto">
              <a:xfrm>
                <a:off x="4532313" y="7680325"/>
                <a:ext cx="1298575" cy="209550"/>
              </a:xfrm>
              <a:custGeom>
                <a:avLst/>
                <a:gdLst>
                  <a:gd name="T0" fmla="*/ 34 w 346"/>
                  <a:gd name="T1" fmla="*/ 56 h 56"/>
                  <a:gd name="T2" fmla="*/ 19 w 346"/>
                  <a:gd name="T3" fmla="*/ 41 h 56"/>
                  <a:gd name="T4" fmla="*/ 10 w 346"/>
                  <a:gd name="T5" fmla="*/ 41 h 56"/>
                  <a:gd name="T6" fmla="*/ 0 w 346"/>
                  <a:gd name="T7" fmla="*/ 0 h 56"/>
                  <a:gd name="T8" fmla="*/ 346 w 346"/>
                  <a:gd name="T9" fmla="*/ 16 h 56"/>
                  <a:gd name="T10" fmla="*/ 345 w 346"/>
                  <a:gd name="T11" fmla="*/ 17 h 56"/>
                  <a:gd name="T12" fmla="*/ 34 w 346"/>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346" h="56">
                    <a:moveTo>
                      <a:pt x="34" y="56"/>
                    </a:moveTo>
                    <a:cubicBezTo>
                      <a:pt x="32" y="48"/>
                      <a:pt x="27" y="43"/>
                      <a:pt x="19" y="41"/>
                    </a:cubicBezTo>
                    <a:cubicBezTo>
                      <a:pt x="16" y="40"/>
                      <a:pt x="12" y="40"/>
                      <a:pt x="10" y="41"/>
                    </a:cubicBezTo>
                    <a:cubicBezTo>
                      <a:pt x="0" y="0"/>
                      <a:pt x="0" y="0"/>
                      <a:pt x="0" y="0"/>
                    </a:cubicBezTo>
                    <a:cubicBezTo>
                      <a:pt x="346" y="16"/>
                      <a:pt x="346" y="16"/>
                      <a:pt x="346" y="16"/>
                    </a:cubicBezTo>
                    <a:cubicBezTo>
                      <a:pt x="345" y="17"/>
                      <a:pt x="345" y="17"/>
                      <a:pt x="345" y="17"/>
                    </a:cubicBezTo>
                    <a:lnTo>
                      <a:pt x="34" y="5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42" name="Freeform 123"/>
              <p:cNvSpPr>
                <a:spLocks/>
              </p:cNvSpPr>
              <p:nvPr/>
            </p:nvSpPr>
            <p:spPr bwMode="auto">
              <a:xfrm>
                <a:off x="5946775" y="7110412"/>
                <a:ext cx="1200150" cy="592138"/>
              </a:xfrm>
              <a:custGeom>
                <a:avLst/>
                <a:gdLst>
                  <a:gd name="T0" fmla="*/ 8 w 320"/>
                  <a:gd name="T1" fmla="*/ 158 h 158"/>
                  <a:gd name="T2" fmla="*/ 0 w 320"/>
                  <a:gd name="T3" fmla="*/ 150 h 158"/>
                  <a:gd name="T4" fmla="*/ 74 w 320"/>
                  <a:gd name="T5" fmla="*/ 8 h 158"/>
                  <a:gd name="T6" fmla="*/ 75 w 320"/>
                  <a:gd name="T7" fmla="*/ 9 h 158"/>
                  <a:gd name="T8" fmla="*/ 90 w 320"/>
                  <a:gd name="T9" fmla="*/ 0 h 158"/>
                  <a:gd name="T10" fmla="*/ 319 w 320"/>
                  <a:gd name="T11" fmla="*/ 31 h 158"/>
                  <a:gd name="T12" fmla="*/ 320 w 320"/>
                  <a:gd name="T13" fmla="*/ 35 h 158"/>
                  <a:gd name="T14" fmla="*/ 8 w 320"/>
                  <a:gd name="T15" fmla="*/ 158 h 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0" h="158">
                    <a:moveTo>
                      <a:pt x="8" y="158"/>
                    </a:moveTo>
                    <a:cubicBezTo>
                      <a:pt x="7" y="155"/>
                      <a:pt x="3" y="151"/>
                      <a:pt x="0" y="150"/>
                    </a:cubicBezTo>
                    <a:cubicBezTo>
                      <a:pt x="74" y="8"/>
                      <a:pt x="74" y="8"/>
                      <a:pt x="74" y="8"/>
                    </a:cubicBezTo>
                    <a:cubicBezTo>
                      <a:pt x="75" y="9"/>
                      <a:pt x="75" y="9"/>
                      <a:pt x="75" y="9"/>
                    </a:cubicBezTo>
                    <a:cubicBezTo>
                      <a:pt x="81" y="10"/>
                      <a:pt x="88" y="6"/>
                      <a:pt x="90" y="0"/>
                    </a:cubicBezTo>
                    <a:cubicBezTo>
                      <a:pt x="319" y="31"/>
                      <a:pt x="319" y="31"/>
                      <a:pt x="319" y="31"/>
                    </a:cubicBezTo>
                    <a:cubicBezTo>
                      <a:pt x="319" y="32"/>
                      <a:pt x="319" y="34"/>
                      <a:pt x="320" y="35"/>
                    </a:cubicBezTo>
                    <a:lnTo>
                      <a:pt x="8" y="15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43" name="Freeform 124"/>
              <p:cNvSpPr>
                <a:spLocks/>
              </p:cNvSpPr>
              <p:nvPr/>
            </p:nvSpPr>
            <p:spPr bwMode="auto">
              <a:xfrm>
                <a:off x="7243763" y="6157912"/>
                <a:ext cx="1095375" cy="1027113"/>
              </a:xfrm>
              <a:custGeom>
                <a:avLst/>
                <a:gdLst>
                  <a:gd name="T0" fmla="*/ 1 w 292"/>
                  <a:gd name="T1" fmla="*/ 274 h 274"/>
                  <a:gd name="T2" fmla="*/ 1 w 292"/>
                  <a:gd name="T3" fmla="*/ 272 h 274"/>
                  <a:gd name="T4" fmla="*/ 183 w 292"/>
                  <a:gd name="T5" fmla="*/ 8 h 274"/>
                  <a:gd name="T6" fmla="*/ 185 w 292"/>
                  <a:gd name="T7" fmla="*/ 9 h 274"/>
                  <a:gd name="T8" fmla="*/ 200 w 292"/>
                  <a:gd name="T9" fmla="*/ 0 h 274"/>
                  <a:gd name="T10" fmla="*/ 286 w 292"/>
                  <a:gd name="T11" fmla="*/ 21 h 274"/>
                  <a:gd name="T12" fmla="*/ 292 w 292"/>
                  <a:gd name="T13" fmla="*/ 44 h 274"/>
                  <a:gd name="T14" fmla="*/ 1 w 292"/>
                  <a:gd name="T15" fmla="*/ 274 h 2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2" h="274">
                    <a:moveTo>
                      <a:pt x="1" y="274"/>
                    </a:moveTo>
                    <a:cubicBezTo>
                      <a:pt x="0" y="273"/>
                      <a:pt x="1" y="272"/>
                      <a:pt x="1" y="272"/>
                    </a:cubicBezTo>
                    <a:cubicBezTo>
                      <a:pt x="183" y="8"/>
                      <a:pt x="183" y="8"/>
                      <a:pt x="183" y="8"/>
                    </a:cubicBezTo>
                    <a:cubicBezTo>
                      <a:pt x="184" y="8"/>
                      <a:pt x="184" y="8"/>
                      <a:pt x="185" y="9"/>
                    </a:cubicBezTo>
                    <a:cubicBezTo>
                      <a:pt x="191" y="10"/>
                      <a:pt x="197" y="6"/>
                      <a:pt x="200" y="0"/>
                    </a:cubicBezTo>
                    <a:cubicBezTo>
                      <a:pt x="286" y="21"/>
                      <a:pt x="286" y="21"/>
                      <a:pt x="286" y="21"/>
                    </a:cubicBezTo>
                    <a:cubicBezTo>
                      <a:pt x="284" y="29"/>
                      <a:pt x="287" y="38"/>
                      <a:pt x="292" y="44"/>
                    </a:cubicBezTo>
                    <a:lnTo>
                      <a:pt x="1" y="27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44" name="Freeform 125"/>
              <p:cNvSpPr>
                <a:spLocks/>
              </p:cNvSpPr>
              <p:nvPr/>
            </p:nvSpPr>
            <p:spPr bwMode="auto">
              <a:xfrm>
                <a:off x="8493125" y="4960937"/>
                <a:ext cx="749300" cy="1196975"/>
              </a:xfrm>
              <a:custGeom>
                <a:avLst/>
                <a:gdLst>
                  <a:gd name="T0" fmla="*/ 197 w 200"/>
                  <a:gd name="T1" fmla="*/ 17 h 319"/>
                  <a:gd name="T2" fmla="*/ 193 w 200"/>
                  <a:gd name="T3" fmla="*/ 25 h 319"/>
                  <a:gd name="T4" fmla="*/ 200 w 200"/>
                  <a:gd name="T5" fmla="*/ 46 h 319"/>
                  <a:gd name="T6" fmla="*/ 1 w 200"/>
                  <a:gd name="T7" fmla="*/ 319 h 319"/>
                  <a:gd name="T8" fmla="*/ 0 w 200"/>
                  <a:gd name="T9" fmla="*/ 319 h 319"/>
                  <a:gd name="T10" fmla="*/ 166 w 200"/>
                  <a:gd name="T11" fmla="*/ 2 h 319"/>
                  <a:gd name="T12" fmla="*/ 167 w 200"/>
                  <a:gd name="T13" fmla="*/ 2 h 319"/>
                  <a:gd name="T14" fmla="*/ 178 w 200"/>
                  <a:gd name="T15" fmla="*/ 0 h 319"/>
                  <a:gd name="T16" fmla="*/ 197 w 200"/>
                  <a:gd name="T17" fmla="*/ 17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 h="319">
                    <a:moveTo>
                      <a:pt x="197" y="17"/>
                    </a:moveTo>
                    <a:cubicBezTo>
                      <a:pt x="194" y="20"/>
                      <a:pt x="194" y="22"/>
                      <a:pt x="193" y="25"/>
                    </a:cubicBezTo>
                    <a:cubicBezTo>
                      <a:pt x="191" y="33"/>
                      <a:pt x="193" y="41"/>
                      <a:pt x="200" y="46"/>
                    </a:cubicBezTo>
                    <a:cubicBezTo>
                      <a:pt x="1" y="319"/>
                      <a:pt x="1" y="319"/>
                      <a:pt x="1" y="319"/>
                    </a:cubicBezTo>
                    <a:cubicBezTo>
                      <a:pt x="0" y="319"/>
                      <a:pt x="0" y="319"/>
                      <a:pt x="0" y="319"/>
                    </a:cubicBezTo>
                    <a:cubicBezTo>
                      <a:pt x="166" y="2"/>
                      <a:pt x="166" y="2"/>
                      <a:pt x="166" y="2"/>
                    </a:cubicBezTo>
                    <a:cubicBezTo>
                      <a:pt x="167" y="2"/>
                      <a:pt x="167" y="2"/>
                      <a:pt x="167" y="2"/>
                    </a:cubicBezTo>
                    <a:cubicBezTo>
                      <a:pt x="171" y="3"/>
                      <a:pt x="175" y="2"/>
                      <a:pt x="178" y="0"/>
                    </a:cubicBezTo>
                    <a:lnTo>
                      <a:pt x="197" y="1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45" name="Freeform 126"/>
              <p:cNvSpPr>
                <a:spLocks/>
              </p:cNvSpPr>
              <p:nvPr/>
            </p:nvSpPr>
            <p:spPr bwMode="auto">
              <a:xfrm>
                <a:off x="8991600" y="3697287"/>
                <a:ext cx="771525" cy="1193800"/>
              </a:xfrm>
              <a:custGeom>
                <a:avLst/>
                <a:gdLst>
                  <a:gd name="T0" fmla="*/ 42 w 206"/>
                  <a:gd name="T1" fmla="*/ 316 h 318"/>
                  <a:gd name="T2" fmla="*/ 40 w 206"/>
                  <a:gd name="T3" fmla="*/ 315 h 318"/>
                  <a:gd name="T4" fmla="*/ 29 w 206"/>
                  <a:gd name="T5" fmla="*/ 318 h 318"/>
                  <a:gd name="T6" fmla="*/ 4 w 206"/>
                  <a:gd name="T7" fmla="*/ 294 h 318"/>
                  <a:gd name="T8" fmla="*/ 10 w 206"/>
                  <a:gd name="T9" fmla="*/ 284 h 318"/>
                  <a:gd name="T10" fmla="*/ 0 w 206"/>
                  <a:gd name="T11" fmla="*/ 256 h 318"/>
                  <a:gd name="T12" fmla="*/ 206 w 206"/>
                  <a:gd name="T13" fmla="*/ 0 h 318"/>
                  <a:gd name="T14" fmla="*/ 42 w 206"/>
                  <a:gd name="T15" fmla="*/ 316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318">
                    <a:moveTo>
                      <a:pt x="42" y="316"/>
                    </a:moveTo>
                    <a:cubicBezTo>
                      <a:pt x="40" y="315"/>
                      <a:pt x="40" y="315"/>
                      <a:pt x="40" y="315"/>
                    </a:cubicBezTo>
                    <a:cubicBezTo>
                      <a:pt x="36" y="314"/>
                      <a:pt x="32" y="316"/>
                      <a:pt x="29" y="318"/>
                    </a:cubicBezTo>
                    <a:cubicBezTo>
                      <a:pt x="4" y="294"/>
                      <a:pt x="4" y="294"/>
                      <a:pt x="4" y="294"/>
                    </a:cubicBezTo>
                    <a:cubicBezTo>
                      <a:pt x="6" y="292"/>
                      <a:pt x="9" y="288"/>
                      <a:pt x="10" y="284"/>
                    </a:cubicBezTo>
                    <a:cubicBezTo>
                      <a:pt x="12" y="273"/>
                      <a:pt x="9" y="262"/>
                      <a:pt x="0" y="256"/>
                    </a:cubicBezTo>
                    <a:cubicBezTo>
                      <a:pt x="206" y="0"/>
                      <a:pt x="206" y="0"/>
                      <a:pt x="206" y="0"/>
                    </a:cubicBezTo>
                    <a:lnTo>
                      <a:pt x="42" y="3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46" name="Freeform 127"/>
              <p:cNvSpPr>
                <a:spLocks/>
              </p:cNvSpPr>
              <p:nvPr/>
            </p:nvSpPr>
            <p:spPr bwMode="auto">
              <a:xfrm>
                <a:off x="9201150" y="2419350"/>
                <a:ext cx="696913" cy="1301750"/>
              </a:xfrm>
              <a:custGeom>
                <a:avLst/>
                <a:gdLst>
                  <a:gd name="T0" fmla="*/ 174 w 186"/>
                  <a:gd name="T1" fmla="*/ 62 h 347"/>
                  <a:gd name="T2" fmla="*/ 170 w 186"/>
                  <a:gd name="T3" fmla="*/ 69 h 347"/>
                  <a:gd name="T4" fmla="*/ 185 w 186"/>
                  <a:gd name="T5" fmla="*/ 93 h 347"/>
                  <a:gd name="T6" fmla="*/ 186 w 186"/>
                  <a:gd name="T7" fmla="*/ 93 h 347"/>
                  <a:gd name="T8" fmla="*/ 162 w 186"/>
                  <a:gd name="T9" fmla="*/ 303 h 347"/>
                  <a:gd name="T10" fmla="*/ 142 w 186"/>
                  <a:gd name="T11" fmla="*/ 318 h 347"/>
                  <a:gd name="T12" fmla="*/ 141 w 186"/>
                  <a:gd name="T13" fmla="*/ 325 h 347"/>
                  <a:gd name="T14" fmla="*/ 8 w 186"/>
                  <a:gd name="T15" fmla="*/ 347 h 347"/>
                  <a:gd name="T16" fmla="*/ 0 w 186"/>
                  <a:gd name="T17" fmla="*/ 339 h 347"/>
                  <a:gd name="T18" fmla="*/ 88 w 186"/>
                  <a:gd name="T19" fmla="*/ 4 h 347"/>
                  <a:gd name="T20" fmla="*/ 99 w 186"/>
                  <a:gd name="T21" fmla="*/ 0 h 347"/>
                  <a:gd name="T22" fmla="*/ 174 w 186"/>
                  <a:gd name="T23" fmla="*/ 62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347">
                    <a:moveTo>
                      <a:pt x="174" y="62"/>
                    </a:moveTo>
                    <a:cubicBezTo>
                      <a:pt x="172" y="64"/>
                      <a:pt x="171" y="66"/>
                      <a:pt x="170" y="69"/>
                    </a:cubicBezTo>
                    <a:cubicBezTo>
                      <a:pt x="167" y="80"/>
                      <a:pt x="174" y="90"/>
                      <a:pt x="185" y="93"/>
                    </a:cubicBezTo>
                    <a:cubicBezTo>
                      <a:pt x="186" y="93"/>
                      <a:pt x="186" y="93"/>
                      <a:pt x="186" y="93"/>
                    </a:cubicBezTo>
                    <a:cubicBezTo>
                      <a:pt x="162" y="303"/>
                      <a:pt x="162" y="303"/>
                      <a:pt x="162" y="303"/>
                    </a:cubicBezTo>
                    <a:cubicBezTo>
                      <a:pt x="153" y="302"/>
                      <a:pt x="145" y="309"/>
                      <a:pt x="142" y="318"/>
                    </a:cubicBezTo>
                    <a:cubicBezTo>
                      <a:pt x="142" y="320"/>
                      <a:pt x="141" y="323"/>
                      <a:pt x="141" y="325"/>
                    </a:cubicBezTo>
                    <a:cubicBezTo>
                      <a:pt x="8" y="347"/>
                      <a:pt x="8" y="347"/>
                      <a:pt x="8" y="347"/>
                    </a:cubicBezTo>
                    <a:cubicBezTo>
                      <a:pt x="7" y="343"/>
                      <a:pt x="4" y="340"/>
                      <a:pt x="0" y="339"/>
                    </a:cubicBezTo>
                    <a:cubicBezTo>
                      <a:pt x="88" y="4"/>
                      <a:pt x="88" y="4"/>
                      <a:pt x="88" y="4"/>
                    </a:cubicBezTo>
                    <a:cubicBezTo>
                      <a:pt x="91" y="4"/>
                      <a:pt x="96" y="3"/>
                      <a:pt x="99" y="0"/>
                    </a:cubicBezTo>
                    <a:lnTo>
                      <a:pt x="174" y="6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47" name="Freeform 128"/>
              <p:cNvSpPr>
                <a:spLocks/>
              </p:cNvSpPr>
              <p:nvPr/>
            </p:nvSpPr>
            <p:spPr bwMode="auto">
              <a:xfrm>
                <a:off x="9699625" y="1522412"/>
                <a:ext cx="173038" cy="619125"/>
              </a:xfrm>
              <a:custGeom>
                <a:avLst/>
                <a:gdLst>
                  <a:gd name="T0" fmla="*/ 46 w 46"/>
                  <a:gd name="T1" fmla="*/ 163 h 165"/>
                  <a:gd name="T2" fmla="*/ 43 w 46"/>
                  <a:gd name="T3" fmla="*/ 165 h 165"/>
                  <a:gd name="T4" fmla="*/ 4 w 46"/>
                  <a:gd name="T5" fmla="*/ 91 h 165"/>
                  <a:gd name="T6" fmla="*/ 8 w 46"/>
                  <a:gd name="T7" fmla="*/ 86 h 165"/>
                  <a:gd name="T8" fmla="*/ 0 w 46"/>
                  <a:gd name="T9" fmla="*/ 71 h 165"/>
                  <a:gd name="T10" fmla="*/ 18 w 46"/>
                  <a:gd name="T11" fmla="*/ 0 h 165"/>
                  <a:gd name="T12" fmla="*/ 26 w 46"/>
                  <a:gd name="T13" fmla="*/ 0 h 165"/>
                  <a:gd name="T14" fmla="*/ 46 w 46"/>
                  <a:gd name="T15" fmla="*/ 163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165">
                    <a:moveTo>
                      <a:pt x="46" y="163"/>
                    </a:moveTo>
                    <a:cubicBezTo>
                      <a:pt x="45" y="164"/>
                      <a:pt x="44" y="164"/>
                      <a:pt x="43" y="165"/>
                    </a:cubicBezTo>
                    <a:cubicBezTo>
                      <a:pt x="4" y="91"/>
                      <a:pt x="4" y="91"/>
                      <a:pt x="4" y="91"/>
                    </a:cubicBezTo>
                    <a:cubicBezTo>
                      <a:pt x="6" y="90"/>
                      <a:pt x="7" y="88"/>
                      <a:pt x="8" y="86"/>
                    </a:cubicBezTo>
                    <a:cubicBezTo>
                      <a:pt x="10" y="79"/>
                      <a:pt x="6" y="72"/>
                      <a:pt x="0" y="71"/>
                    </a:cubicBezTo>
                    <a:cubicBezTo>
                      <a:pt x="18" y="0"/>
                      <a:pt x="18" y="0"/>
                      <a:pt x="18" y="0"/>
                    </a:cubicBezTo>
                    <a:cubicBezTo>
                      <a:pt x="21" y="0"/>
                      <a:pt x="23" y="1"/>
                      <a:pt x="26" y="0"/>
                    </a:cubicBezTo>
                    <a:lnTo>
                      <a:pt x="46" y="16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48" name="Freeform 129"/>
              <p:cNvSpPr>
                <a:spLocks/>
              </p:cNvSpPr>
              <p:nvPr/>
            </p:nvSpPr>
            <p:spPr bwMode="auto">
              <a:xfrm>
                <a:off x="8969375" y="53975"/>
                <a:ext cx="776288" cy="1266825"/>
              </a:xfrm>
              <a:custGeom>
                <a:avLst/>
                <a:gdLst>
                  <a:gd name="T0" fmla="*/ 207 w 207"/>
                  <a:gd name="T1" fmla="*/ 336 h 338"/>
                  <a:gd name="T2" fmla="*/ 203 w 207"/>
                  <a:gd name="T3" fmla="*/ 338 h 338"/>
                  <a:gd name="T4" fmla="*/ 0 w 207"/>
                  <a:gd name="T5" fmla="*/ 64 h 338"/>
                  <a:gd name="T6" fmla="*/ 70 w 207"/>
                  <a:gd name="T7" fmla="*/ 0 h 338"/>
                  <a:gd name="T8" fmla="*/ 76 w 207"/>
                  <a:gd name="T9" fmla="*/ 4 h 338"/>
                  <a:gd name="T10" fmla="*/ 84 w 207"/>
                  <a:gd name="T11" fmla="*/ 3 h 338"/>
                  <a:gd name="T12" fmla="*/ 207 w 207"/>
                  <a:gd name="T13" fmla="*/ 336 h 338"/>
                </a:gdLst>
                <a:ahLst/>
                <a:cxnLst>
                  <a:cxn ang="0">
                    <a:pos x="T0" y="T1"/>
                  </a:cxn>
                  <a:cxn ang="0">
                    <a:pos x="T2" y="T3"/>
                  </a:cxn>
                  <a:cxn ang="0">
                    <a:pos x="T4" y="T5"/>
                  </a:cxn>
                  <a:cxn ang="0">
                    <a:pos x="T6" y="T7"/>
                  </a:cxn>
                  <a:cxn ang="0">
                    <a:pos x="T8" y="T9"/>
                  </a:cxn>
                  <a:cxn ang="0">
                    <a:pos x="T10" y="T11"/>
                  </a:cxn>
                  <a:cxn ang="0">
                    <a:pos x="T12" y="T13"/>
                  </a:cxn>
                </a:cxnLst>
                <a:rect l="0" t="0" r="r" b="b"/>
                <a:pathLst>
                  <a:path w="207" h="338">
                    <a:moveTo>
                      <a:pt x="207" y="336"/>
                    </a:moveTo>
                    <a:cubicBezTo>
                      <a:pt x="206" y="336"/>
                      <a:pt x="204" y="337"/>
                      <a:pt x="203" y="338"/>
                    </a:cubicBezTo>
                    <a:cubicBezTo>
                      <a:pt x="0" y="64"/>
                      <a:pt x="0" y="64"/>
                      <a:pt x="0" y="64"/>
                    </a:cubicBezTo>
                    <a:cubicBezTo>
                      <a:pt x="70" y="0"/>
                      <a:pt x="70" y="0"/>
                      <a:pt x="70" y="0"/>
                    </a:cubicBezTo>
                    <a:cubicBezTo>
                      <a:pt x="72" y="2"/>
                      <a:pt x="74" y="3"/>
                      <a:pt x="76" y="4"/>
                    </a:cubicBezTo>
                    <a:cubicBezTo>
                      <a:pt x="79" y="4"/>
                      <a:pt x="81" y="4"/>
                      <a:pt x="84" y="3"/>
                    </a:cubicBezTo>
                    <a:lnTo>
                      <a:pt x="207" y="3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49" name="Freeform 130"/>
              <p:cNvSpPr>
                <a:spLocks/>
              </p:cNvSpPr>
              <p:nvPr/>
            </p:nvSpPr>
            <p:spPr bwMode="auto">
              <a:xfrm>
                <a:off x="7788275" y="-1727200"/>
                <a:ext cx="655638" cy="633413"/>
              </a:xfrm>
              <a:custGeom>
                <a:avLst/>
                <a:gdLst>
                  <a:gd name="T0" fmla="*/ 175 w 175"/>
                  <a:gd name="T1" fmla="*/ 166 h 169"/>
                  <a:gd name="T2" fmla="*/ 173 w 175"/>
                  <a:gd name="T3" fmla="*/ 169 h 169"/>
                  <a:gd name="T4" fmla="*/ 82 w 175"/>
                  <a:gd name="T5" fmla="*/ 137 h 169"/>
                  <a:gd name="T6" fmla="*/ 73 w 175"/>
                  <a:gd name="T7" fmla="*/ 123 h 169"/>
                  <a:gd name="T8" fmla="*/ 66 w 175"/>
                  <a:gd name="T9" fmla="*/ 123 h 169"/>
                  <a:gd name="T10" fmla="*/ 0 w 175"/>
                  <a:gd name="T11" fmla="*/ 1 h 169"/>
                  <a:gd name="T12" fmla="*/ 3 w 175"/>
                  <a:gd name="T13" fmla="*/ 0 h 169"/>
                  <a:gd name="T14" fmla="*/ 175 w 175"/>
                  <a:gd name="T15" fmla="*/ 166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169">
                    <a:moveTo>
                      <a:pt x="175" y="166"/>
                    </a:moveTo>
                    <a:cubicBezTo>
                      <a:pt x="175" y="167"/>
                      <a:pt x="174" y="168"/>
                      <a:pt x="173" y="169"/>
                    </a:cubicBezTo>
                    <a:cubicBezTo>
                      <a:pt x="82" y="137"/>
                      <a:pt x="82" y="137"/>
                      <a:pt x="82" y="137"/>
                    </a:cubicBezTo>
                    <a:cubicBezTo>
                      <a:pt x="83" y="131"/>
                      <a:pt x="80" y="124"/>
                      <a:pt x="73" y="123"/>
                    </a:cubicBezTo>
                    <a:cubicBezTo>
                      <a:pt x="70" y="122"/>
                      <a:pt x="68" y="122"/>
                      <a:pt x="66" y="123"/>
                    </a:cubicBezTo>
                    <a:cubicBezTo>
                      <a:pt x="0" y="1"/>
                      <a:pt x="0" y="1"/>
                      <a:pt x="0" y="1"/>
                    </a:cubicBezTo>
                    <a:cubicBezTo>
                      <a:pt x="2" y="1"/>
                      <a:pt x="3" y="1"/>
                      <a:pt x="3" y="0"/>
                    </a:cubicBezTo>
                    <a:lnTo>
                      <a:pt x="175"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50" name="Freeform 131"/>
              <p:cNvSpPr>
                <a:spLocks/>
              </p:cNvSpPr>
              <p:nvPr/>
            </p:nvSpPr>
            <p:spPr bwMode="auto">
              <a:xfrm>
                <a:off x="6272213" y="-2357438"/>
                <a:ext cx="1403350" cy="558800"/>
              </a:xfrm>
              <a:custGeom>
                <a:avLst/>
                <a:gdLst>
                  <a:gd name="T0" fmla="*/ 374 w 374"/>
                  <a:gd name="T1" fmla="*/ 144 h 149"/>
                  <a:gd name="T2" fmla="*/ 373 w 374"/>
                  <a:gd name="T3" fmla="*/ 147 h 149"/>
                  <a:gd name="T4" fmla="*/ 373 w 374"/>
                  <a:gd name="T5" fmla="*/ 149 h 149"/>
                  <a:gd name="T6" fmla="*/ 9 w 374"/>
                  <a:gd name="T7" fmla="*/ 130 h 149"/>
                  <a:gd name="T8" fmla="*/ 0 w 374"/>
                  <a:gd name="T9" fmla="*/ 114 h 149"/>
                  <a:gd name="T10" fmla="*/ 66 w 374"/>
                  <a:gd name="T11" fmla="*/ 7 h 149"/>
                  <a:gd name="T12" fmla="*/ 71 w 374"/>
                  <a:gd name="T13" fmla="*/ 10 h 149"/>
                  <a:gd name="T14" fmla="*/ 94 w 374"/>
                  <a:gd name="T15" fmla="*/ 0 h 149"/>
                  <a:gd name="T16" fmla="*/ 374 w 374"/>
                  <a:gd name="T17" fmla="*/ 14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4" h="149">
                    <a:moveTo>
                      <a:pt x="374" y="144"/>
                    </a:moveTo>
                    <a:cubicBezTo>
                      <a:pt x="374" y="145"/>
                      <a:pt x="374" y="146"/>
                      <a:pt x="373" y="147"/>
                    </a:cubicBezTo>
                    <a:cubicBezTo>
                      <a:pt x="373" y="147"/>
                      <a:pt x="373" y="148"/>
                      <a:pt x="373" y="149"/>
                    </a:cubicBezTo>
                    <a:cubicBezTo>
                      <a:pt x="9" y="130"/>
                      <a:pt x="9" y="130"/>
                      <a:pt x="9" y="130"/>
                    </a:cubicBezTo>
                    <a:cubicBezTo>
                      <a:pt x="8" y="125"/>
                      <a:pt x="5" y="118"/>
                      <a:pt x="0" y="114"/>
                    </a:cubicBezTo>
                    <a:cubicBezTo>
                      <a:pt x="66" y="7"/>
                      <a:pt x="66" y="7"/>
                      <a:pt x="66" y="7"/>
                    </a:cubicBezTo>
                    <a:cubicBezTo>
                      <a:pt x="68" y="9"/>
                      <a:pt x="68" y="9"/>
                      <a:pt x="71" y="10"/>
                    </a:cubicBezTo>
                    <a:cubicBezTo>
                      <a:pt x="80" y="12"/>
                      <a:pt x="88" y="8"/>
                      <a:pt x="94" y="0"/>
                    </a:cubicBezTo>
                    <a:lnTo>
                      <a:pt x="374" y="14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51" name="Freeform 132"/>
              <p:cNvSpPr>
                <a:spLocks/>
              </p:cNvSpPr>
              <p:nvPr/>
            </p:nvSpPr>
            <p:spPr bwMode="auto">
              <a:xfrm>
                <a:off x="3246438" y="-2767013"/>
                <a:ext cx="1552575" cy="588963"/>
              </a:xfrm>
              <a:custGeom>
                <a:avLst/>
                <a:gdLst>
                  <a:gd name="T0" fmla="*/ 413 w 414"/>
                  <a:gd name="T1" fmla="*/ 0 h 157"/>
                  <a:gd name="T2" fmla="*/ 414 w 414"/>
                  <a:gd name="T3" fmla="*/ 4 h 157"/>
                  <a:gd name="T4" fmla="*/ 118 w 414"/>
                  <a:gd name="T5" fmla="*/ 146 h 157"/>
                  <a:gd name="T6" fmla="*/ 111 w 414"/>
                  <a:gd name="T7" fmla="*/ 138 h 157"/>
                  <a:gd name="T8" fmla="*/ 95 w 414"/>
                  <a:gd name="T9" fmla="*/ 148 h 157"/>
                  <a:gd name="T10" fmla="*/ 95 w 414"/>
                  <a:gd name="T11" fmla="*/ 151 h 157"/>
                  <a:gd name="T12" fmla="*/ 7 w 414"/>
                  <a:gd name="T13" fmla="*/ 157 h 157"/>
                  <a:gd name="T14" fmla="*/ 0 w 414"/>
                  <a:gd name="T15" fmla="*/ 148 h 157"/>
                  <a:gd name="T16" fmla="*/ 18 w 414"/>
                  <a:gd name="T17" fmla="*/ 57 h 157"/>
                  <a:gd name="T18" fmla="*/ 40 w 414"/>
                  <a:gd name="T19" fmla="*/ 41 h 157"/>
                  <a:gd name="T20" fmla="*/ 40 w 414"/>
                  <a:gd name="T21" fmla="*/ 36 h 157"/>
                  <a:gd name="T22" fmla="*/ 413 w 414"/>
                  <a:gd name="T23"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4" h="157">
                    <a:moveTo>
                      <a:pt x="413" y="0"/>
                    </a:moveTo>
                    <a:cubicBezTo>
                      <a:pt x="414" y="1"/>
                      <a:pt x="414" y="2"/>
                      <a:pt x="414" y="4"/>
                    </a:cubicBezTo>
                    <a:cubicBezTo>
                      <a:pt x="118" y="146"/>
                      <a:pt x="118" y="146"/>
                      <a:pt x="118" y="146"/>
                    </a:cubicBezTo>
                    <a:cubicBezTo>
                      <a:pt x="117" y="142"/>
                      <a:pt x="115" y="139"/>
                      <a:pt x="111" y="138"/>
                    </a:cubicBezTo>
                    <a:cubicBezTo>
                      <a:pt x="103" y="136"/>
                      <a:pt x="97" y="140"/>
                      <a:pt x="95" y="148"/>
                    </a:cubicBezTo>
                    <a:cubicBezTo>
                      <a:pt x="95" y="149"/>
                      <a:pt x="95" y="150"/>
                      <a:pt x="95" y="151"/>
                    </a:cubicBezTo>
                    <a:cubicBezTo>
                      <a:pt x="7" y="157"/>
                      <a:pt x="7" y="157"/>
                      <a:pt x="7" y="157"/>
                    </a:cubicBezTo>
                    <a:cubicBezTo>
                      <a:pt x="6" y="153"/>
                      <a:pt x="4" y="149"/>
                      <a:pt x="0" y="148"/>
                    </a:cubicBezTo>
                    <a:cubicBezTo>
                      <a:pt x="18" y="57"/>
                      <a:pt x="18" y="57"/>
                      <a:pt x="18" y="57"/>
                    </a:cubicBezTo>
                    <a:cubicBezTo>
                      <a:pt x="27" y="58"/>
                      <a:pt x="37" y="52"/>
                      <a:pt x="40" y="41"/>
                    </a:cubicBezTo>
                    <a:cubicBezTo>
                      <a:pt x="41" y="39"/>
                      <a:pt x="41" y="38"/>
                      <a:pt x="40" y="36"/>
                    </a:cubicBezTo>
                    <a:lnTo>
                      <a:pt x="41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52" name="Freeform 133"/>
              <p:cNvSpPr>
                <a:spLocks/>
              </p:cNvSpPr>
              <p:nvPr/>
            </p:nvSpPr>
            <p:spPr bwMode="auto">
              <a:xfrm>
                <a:off x="1930400" y="-2593975"/>
                <a:ext cx="1327150" cy="509588"/>
              </a:xfrm>
              <a:custGeom>
                <a:avLst/>
                <a:gdLst>
                  <a:gd name="T0" fmla="*/ 352 w 354"/>
                  <a:gd name="T1" fmla="*/ 0 h 136"/>
                  <a:gd name="T2" fmla="*/ 354 w 354"/>
                  <a:gd name="T3" fmla="*/ 3 h 136"/>
                  <a:gd name="T4" fmla="*/ 244 w 354"/>
                  <a:gd name="T5" fmla="*/ 112 h 136"/>
                  <a:gd name="T6" fmla="*/ 240 w 354"/>
                  <a:gd name="T7" fmla="*/ 108 h 136"/>
                  <a:gd name="T8" fmla="*/ 225 w 354"/>
                  <a:gd name="T9" fmla="*/ 118 h 136"/>
                  <a:gd name="T10" fmla="*/ 224 w 354"/>
                  <a:gd name="T11" fmla="*/ 121 h 136"/>
                  <a:gd name="T12" fmla="*/ 1 w 354"/>
                  <a:gd name="T13" fmla="*/ 136 h 136"/>
                  <a:gd name="T14" fmla="*/ 0 w 354"/>
                  <a:gd name="T15" fmla="*/ 133 h 136"/>
                  <a:gd name="T16" fmla="*/ 352 w 354"/>
                  <a:gd name="T17"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4" h="136">
                    <a:moveTo>
                      <a:pt x="352" y="0"/>
                    </a:moveTo>
                    <a:cubicBezTo>
                      <a:pt x="353" y="1"/>
                      <a:pt x="354" y="2"/>
                      <a:pt x="354" y="3"/>
                    </a:cubicBezTo>
                    <a:cubicBezTo>
                      <a:pt x="244" y="112"/>
                      <a:pt x="244" y="112"/>
                      <a:pt x="244" y="112"/>
                    </a:cubicBezTo>
                    <a:cubicBezTo>
                      <a:pt x="243" y="110"/>
                      <a:pt x="241" y="109"/>
                      <a:pt x="240" y="108"/>
                    </a:cubicBezTo>
                    <a:cubicBezTo>
                      <a:pt x="233" y="107"/>
                      <a:pt x="226" y="111"/>
                      <a:pt x="225" y="118"/>
                    </a:cubicBezTo>
                    <a:cubicBezTo>
                      <a:pt x="224" y="119"/>
                      <a:pt x="224" y="120"/>
                      <a:pt x="224" y="121"/>
                    </a:cubicBezTo>
                    <a:cubicBezTo>
                      <a:pt x="1" y="136"/>
                      <a:pt x="1" y="136"/>
                      <a:pt x="1" y="136"/>
                    </a:cubicBezTo>
                    <a:cubicBezTo>
                      <a:pt x="0" y="135"/>
                      <a:pt x="1" y="134"/>
                      <a:pt x="0" y="133"/>
                    </a:cubicBezTo>
                    <a:lnTo>
                      <a:pt x="35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53" name="Freeform 134"/>
              <p:cNvSpPr>
                <a:spLocks/>
              </p:cNvSpPr>
              <p:nvPr/>
            </p:nvSpPr>
            <p:spPr bwMode="auto">
              <a:xfrm>
                <a:off x="209550" y="-2012950"/>
                <a:ext cx="1600200" cy="1552575"/>
              </a:xfrm>
              <a:custGeom>
                <a:avLst/>
                <a:gdLst>
                  <a:gd name="T0" fmla="*/ 425 w 427"/>
                  <a:gd name="T1" fmla="*/ 0 h 414"/>
                  <a:gd name="T2" fmla="*/ 427 w 427"/>
                  <a:gd name="T3" fmla="*/ 1 h 414"/>
                  <a:gd name="T4" fmla="*/ 254 w 427"/>
                  <a:gd name="T5" fmla="*/ 304 h 414"/>
                  <a:gd name="T6" fmla="*/ 252 w 427"/>
                  <a:gd name="T7" fmla="*/ 303 h 414"/>
                  <a:gd name="T8" fmla="*/ 237 w 427"/>
                  <a:gd name="T9" fmla="*/ 311 h 414"/>
                  <a:gd name="T10" fmla="*/ 237 w 427"/>
                  <a:gd name="T11" fmla="*/ 317 h 414"/>
                  <a:gd name="T12" fmla="*/ 4 w 427"/>
                  <a:gd name="T13" fmla="*/ 414 h 414"/>
                  <a:gd name="T14" fmla="*/ 0 w 427"/>
                  <a:gd name="T15" fmla="*/ 409 h 414"/>
                  <a:gd name="T16" fmla="*/ 425 w 427"/>
                  <a:gd name="T17" fmla="*/ 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7" h="414">
                    <a:moveTo>
                      <a:pt x="425" y="0"/>
                    </a:moveTo>
                    <a:cubicBezTo>
                      <a:pt x="426" y="0"/>
                      <a:pt x="427" y="1"/>
                      <a:pt x="427" y="1"/>
                    </a:cubicBezTo>
                    <a:cubicBezTo>
                      <a:pt x="254" y="304"/>
                      <a:pt x="254" y="304"/>
                      <a:pt x="254" y="304"/>
                    </a:cubicBezTo>
                    <a:cubicBezTo>
                      <a:pt x="253" y="303"/>
                      <a:pt x="252" y="303"/>
                      <a:pt x="252" y="303"/>
                    </a:cubicBezTo>
                    <a:cubicBezTo>
                      <a:pt x="245" y="301"/>
                      <a:pt x="239" y="305"/>
                      <a:pt x="237" y="311"/>
                    </a:cubicBezTo>
                    <a:cubicBezTo>
                      <a:pt x="237" y="313"/>
                      <a:pt x="237" y="315"/>
                      <a:pt x="237" y="317"/>
                    </a:cubicBezTo>
                    <a:cubicBezTo>
                      <a:pt x="4" y="414"/>
                      <a:pt x="4" y="414"/>
                      <a:pt x="4" y="414"/>
                    </a:cubicBezTo>
                    <a:cubicBezTo>
                      <a:pt x="3" y="413"/>
                      <a:pt x="2" y="410"/>
                      <a:pt x="0" y="409"/>
                    </a:cubicBezTo>
                    <a:lnTo>
                      <a:pt x="42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54" name="Freeform 135"/>
              <p:cNvSpPr>
                <a:spLocks/>
              </p:cNvSpPr>
              <p:nvPr/>
            </p:nvSpPr>
            <p:spPr bwMode="auto">
              <a:xfrm>
                <a:off x="-420688" y="-381000"/>
                <a:ext cx="1184275" cy="1109663"/>
              </a:xfrm>
              <a:custGeom>
                <a:avLst/>
                <a:gdLst>
                  <a:gd name="T0" fmla="*/ 140 w 316"/>
                  <a:gd name="T1" fmla="*/ 14 h 296"/>
                  <a:gd name="T2" fmla="*/ 143 w 316"/>
                  <a:gd name="T3" fmla="*/ 15 h 296"/>
                  <a:gd name="T4" fmla="*/ 173 w 316"/>
                  <a:gd name="T5" fmla="*/ 0 h 296"/>
                  <a:gd name="T6" fmla="*/ 310 w 316"/>
                  <a:gd name="T7" fmla="*/ 43 h 296"/>
                  <a:gd name="T8" fmla="*/ 316 w 316"/>
                  <a:gd name="T9" fmla="*/ 55 h 296"/>
                  <a:gd name="T10" fmla="*/ 294 w 316"/>
                  <a:gd name="T11" fmla="*/ 91 h 296"/>
                  <a:gd name="T12" fmla="*/ 287 w 316"/>
                  <a:gd name="T13" fmla="*/ 89 h 296"/>
                  <a:gd name="T14" fmla="*/ 244 w 316"/>
                  <a:gd name="T15" fmla="*/ 114 h 296"/>
                  <a:gd name="T16" fmla="*/ 248 w 316"/>
                  <a:gd name="T17" fmla="*/ 140 h 296"/>
                  <a:gd name="T18" fmla="*/ 6 w 316"/>
                  <a:gd name="T19" fmla="*/ 296 h 296"/>
                  <a:gd name="T20" fmla="*/ 0 w 316"/>
                  <a:gd name="T21" fmla="*/ 291 h 296"/>
                  <a:gd name="T22" fmla="*/ 140 w 316"/>
                  <a:gd name="T23" fmla="*/ 1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6" h="296">
                    <a:moveTo>
                      <a:pt x="140" y="14"/>
                    </a:moveTo>
                    <a:cubicBezTo>
                      <a:pt x="141" y="14"/>
                      <a:pt x="142" y="15"/>
                      <a:pt x="143" y="15"/>
                    </a:cubicBezTo>
                    <a:cubicBezTo>
                      <a:pt x="156" y="18"/>
                      <a:pt x="168" y="12"/>
                      <a:pt x="173" y="0"/>
                    </a:cubicBezTo>
                    <a:cubicBezTo>
                      <a:pt x="310" y="43"/>
                      <a:pt x="310" y="43"/>
                      <a:pt x="310" y="43"/>
                    </a:cubicBezTo>
                    <a:cubicBezTo>
                      <a:pt x="309" y="49"/>
                      <a:pt x="312" y="53"/>
                      <a:pt x="316" y="55"/>
                    </a:cubicBezTo>
                    <a:cubicBezTo>
                      <a:pt x="294" y="91"/>
                      <a:pt x="294" y="91"/>
                      <a:pt x="294" y="91"/>
                    </a:cubicBezTo>
                    <a:cubicBezTo>
                      <a:pt x="293" y="90"/>
                      <a:pt x="290" y="89"/>
                      <a:pt x="287" y="89"/>
                    </a:cubicBezTo>
                    <a:cubicBezTo>
                      <a:pt x="268" y="84"/>
                      <a:pt x="249" y="95"/>
                      <a:pt x="244" y="114"/>
                    </a:cubicBezTo>
                    <a:cubicBezTo>
                      <a:pt x="242" y="123"/>
                      <a:pt x="244" y="133"/>
                      <a:pt x="248" y="140"/>
                    </a:cubicBezTo>
                    <a:cubicBezTo>
                      <a:pt x="6" y="296"/>
                      <a:pt x="6" y="296"/>
                      <a:pt x="6" y="296"/>
                    </a:cubicBezTo>
                    <a:cubicBezTo>
                      <a:pt x="4" y="295"/>
                      <a:pt x="2" y="293"/>
                      <a:pt x="0" y="291"/>
                    </a:cubicBezTo>
                    <a:lnTo>
                      <a:pt x="140" y="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55" name="Freeform 136"/>
              <p:cNvSpPr>
                <a:spLocks/>
              </p:cNvSpPr>
              <p:nvPr/>
            </p:nvSpPr>
            <p:spPr bwMode="auto">
              <a:xfrm>
                <a:off x="-723900" y="195262"/>
                <a:ext cx="1327150" cy="2227263"/>
              </a:xfrm>
              <a:custGeom>
                <a:avLst/>
                <a:gdLst>
                  <a:gd name="T0" fmla="*/ 343 w 354"/>
                  <a:gd name="T1" fmla="*/ 0 h 594"/>
                  <a:gd name="T2" fmla="*/ 351 w 354"/>
                  <a:gd name="T3" fmla="*/ 3 h 594"/>
                  <a:gd name="T4" fmla="*/ 354 w 354"/>
                  <a:gd name="T5" fmla="*/ 3 h 594"/>
                  <a:gd name="T6" fmla="*/ 285 w 354"/>
                  <a:gd name="T7" fmla="*/ 583 h 594"/>
                  <a:gd name="T8" fmla="*/ 272 w 354"/>
                  <a:gd name="T9" fmla="*/ 593 h 594"/>
                  <a:gd name="T10" fmla="*/ 272 w 354"/>
                  <a:gd name="T11" fmla="*/ 594 h 594"/>
                  <a:gd name="T12" fmla="*/ 9 w 354"/>
                  <a:gd name="T13" fmla="*/ 592 h 594"/>
                  <a:gd name="T14" fmla="*/ 0 w 354"/>
                  <a:gd name="T15" fmla="*/ 577 h 594"/>
                  <a:gd name="T16" fmla="*/ 343 w 354"/>
                  <a:gd name="T17" fmla="*/ 0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4" h="594">
                    <a:moveTo>
                      <a:pt x="343" y="0"/>
                    </a:moveTo>
                    <a:cubicBezTo>
                      <a:pt x="345" y="1"/>
                      <a:pt x="348" y="2"/>
                      <a:pt x="351" y="3"/>
                    </a:cubicBezTo>
                    <a:cubicBezTo>
                      <a:pt x="352" y="3"/>
                      <a:pt x="353" y="3"/>
                      <a:pt x="354" y="3"/>
                    </a:cubicBezTo>
                    <a:cubicBezTo>
                      <a:pt x="285" y="583"/>
                      <a:pt x="285" y="583"/>
                      <a:pt x="285" y="583"/>
                    </a:cubicBezTo>
                    <a:cubicBezTo>
                      <a:pt x="279" y="583"/>
                      <a:pt x="274" y="587"/>
                      <a:pt x="272" y="593"/>
                    </a:cubicBezTo>
                    <a:cubicBezTo>
                      <a:pt x="272" y="594"/>
                      <a:pt x="272" y="594"/>
                      <a:pt x="272" y="594"/>
                    </a:cubicBezTo>
                    <a:cubicBezTo>
                      <a:pt x="9" y="592"/>
                      <a:pt x="9" y="592"/>
                      <a:pt x="9" y="592"/>
                    </a:cubicBezTo>
                    <a:cubicBezTo>
                      <a:pt x="9" y="587"/>
                      <a:pt x="6" y="580"/>
                      <a:pt x="0" y="577"/>
                    </a:cubicBezTo>
                    <a:lnTo>
                      <a:pt x="34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56" name="Freeform 137"/>
              <p:cNvSpPr>
                <a:spLocks/>
              </p:cNvSpPr>
              <p:nvPr/>
            </p:nvSpPr>
            <p:spPr bwMode="auto">
              <a:xfrm>
                <a:off x="-742950" y="2486025"/>
                <a:ext cx="941388" cy="1530350"/>
              </a:xfrm>
              <a:custGeom>
                <a:avLst/>
                <a:gdLst>
                  <a:gd name="T0" fmla="*/ 0 w 251"/>
                  <a:gd name="T1" fmla="*/ 2 h 408"/>
                  <a:gd name="T2" fmla="*/ 5 w 251"/>
                  <a:gd name="T3" fmla="*/ 0 h 408"/>
                  <a:gd name="T4" fmla="*/ 251 w 251"/>
                  <a:gd name="T5" fmla="*/ 314 h 408"/>
                  <a:gd name="T6" fmla="*/ 240 w 251"/>
                  <a:gd name="T7" fmla="*/ 408 h 408"/>
                  <a:gd name="T8" fmla="*/ 98 w 251"/>
                  <a:gd name="T9" fmla="*/ 366 h 408"/>
                  <a:gd name="T10" fmla="*/ 0 w 251"/>
                  <a:gd name="T11" fmla="*/ 2 h 408"/>
                </a:gdLst>
                <a:ahLst/>
                <a:cxnLst>
                  <a:cxn ang="0">
                    <a:pos x="T0" y="T1"/>
                  </a:cxn>
                  <a:cxn ang="0">
                    <a:pos x="T2" y="T3"/>
                  </a:cxn>
                  <a:cxn ang="0">
                    <a:pos x="T4" y="T5"/>
                  </a:cxn>
                  <a:cxn ang="0">
                    <a:pos x="T6" y="T7"/>
                  </a:cxn>
                  <a:cxn ang="0">
                    <a:pos x="T8" y="T9"/>
                  </a:cxn>
                  <a:cxn ang="0">
                    <a:pos x="T10" y="T11"/>
                  </a:cxn>
                </a:cxnLst>
                <a:rect l="0" t="0" r="r" b="b"/>
                <a:pathLst>
                  <a:path w="251" h="408">
                    <a:moveTo>
                      <a:pt x="0" y="2"/>
                    </a:moveTo>
                    <a:cubicBezTo>
                      <a:pt x="2" y="2"/>
                      <a:pt x="4" y="1"/>
                      <a:pt x="5" y="0"/>
                    </a:cubicBezTo>
                    <a:cubicBezTo>
                      <a:pt x="251" y="314"/>
                      <a:pt x="251" y="314"/>
                      <a:pt x="251" y="314"/>
                    </a:cubicBezTo>
                    <a:cubicBezTo>
                      <a:pt x="240" y="408"/>
                      <a:pt x="240" y="408"/>
                      <a:pt x="240" y="408"/>
                    </a:cubicBezTo>
                    <a:cubicBezTo>
                      <a:pt x="98" y="366"/>
                      <a:pt x="98" y="366"/>
                      <a:pt x="98" y="366"/>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57" name="Freeform 138"/>
              <p:cNvSpPr>
                <a:spLocks/>
              </p:cNvSpPr>
              <p:nvPr/>
            </p:nvSpPr>
            <p:spPr bwMode="auto">
              <a:xfrm>
                <a:off x="-585788" y="3825875"/>
                <a:ext cx="558800" cy="1412875"/>
              </a:xfrm>
              <a:custGeom>
                <a:avLst/>
                <a:gdLst>
                  <a:gd name="T0" fmla="*/ 0 w 149"/>
                  <a:gd name="T1" fmla="*/ 15 h 377"/>
                  <a:gd name="T2" fmla="*/ 13 w 149"/>
                  <a:gd name="T3" fmla="*/ 0 h 377"/>
                  <a:gd name="T4" fmla="*/ 53 w 149"/>
                  <a:gd name="T5" fmla="*/ 13 h 377"/>
                  <a:gd name="T6" fmla="*/ 149 w 149"/>
                  <a:gd name="T7" fmla="*/ 377 h 377"/>
                  <a:gd name="T8" fmla="*/ 0 w 149"/>
                  <a:gd name="T9" fmla="*/ 15 h 377"/>
                </a:gdLst>
                <a:ahLst/>
                <a:cxnLst>
                  <a:cxn ang="0">
                    <a:pos x="T0" y="T1"/>
                  </a:cxn>
                  <a:cxn ang="0">
                    <a:pos x="T2" y="T3"/>
                  </a:cxn>
                  <a:cxn ang="0">
                    <a:pos x="T4" y="T5"/>
                  </a:cxn>
                  <a:cxn ang="0">
                    <a:pos x="T6" y="T7"/>
                  </a:cxn>
                  <a:cxn ang="0">
                    <a:pos x="T8" y="T9"/>
                  </a:cxn>
                </a:cxnLst>
                <a:rect l="0" t="0" r="r" b="b"/>
                <a:pathLst>
                  <a:path w="149" h="377">
                    <a:moveTo>
                      <a:pt x="0" y="15"/>
                    </a:moveTo>
                    <a:cubicBezTo>
                      <a:pt x="6" y="11"/>
                      <a:pt x="10" y="7"/>
                      <a:pt x="13" y="0"/>
                    </a:cubicBezTo>
                    <a:cubicBezTo>
                      <a:pt x="53" y="13"/>
                      <a:pt x="53" y="13"/>
                      <a:pt x="53" y="13"/>
                    </a:cubicBezTo>
                    <a:cubicBezTo>
                      <a:pt x="149" y="377"/>
                      <a:pt x="149" y="377"/>
                      <a:pt x="149" y="377"/>
                    </a:cubicBezTo>
                    <a:lnTo>
                      <a:pt x="0"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58" name="Freeform 139"/>
              <p:cNvSpPr>
                <a:spLocks/>
              </p:cNvSpPr>
              <p:nvPr/>
            </p:nvSpPr>
            <p:spPr bwMode="auto">
              <a:xfrm>
                <a:off x="-376238" y="3878262"/>
                <a:ext cx="528638" cy="1379538"/>
              </a:xfrm>
              <a:custGeom>
                <a:avLst/>
                <a:gdLst>
                  <a:gd name="T0" fmla="*/ 0 w 141"/>
                  <a:gd name="T1" fmla="*/ 0 h 368"/>
                  <a:gd name="T2" fmla="*/ 141 w 141"/>
                  <a:gd name="T3" fmla="*/ 41 h 368"/>
                  <a:gd name="T4" fmla="*/ 103 w 141"/>
                  <a:gd name="T5" fmla="*/ 368 h 368"/>
                  <a:gd name="T6" fmla="*/ 99 w 141"/>
                  <a:gd name="T7" fmla="*/ 368 h 368"/>
                  <a:gd name="T8" fmla="*/ 0 w 141"/>
                  <a:gd name="T9" fmla="*/ 0 h 368"/>
                </a:gdLst>
                <a:ahLst/>
                <a:cxnLst>
                  <a:cxn ang="0">
                    <a:pos x="T0" y="T1"/>
                  </a:cxn>
                  <a:cxn ang="0">
                    <a:pos x="T2" y="T3"/>
                  </a:cxn>
                  <a:cxn ang="0">
                    <a:pos x="T4" y="T5"/>
                  </a:cxn>
                  <a:cxn ang="0">
                    <a:pos x="T6" y="T7"/>
                  </a:cxn>
                  <a:cxn ang="0">
                    <a:pos x="T8" y="T9"/>
                  </a:cxn>
                </a:cxnLst>
                <a:rect l="0" t="0" r="r" b="b"/>
                <a:pathLst>
                  <a:path w="141" h="368">
                    <a:moveTo>
                      <a:pt x="0" y="0"/>
                    </a:moveTo>
                    <a:cubicBezTo>
                      <a:pt x="141" y="41"/>
                      <a:pt x="141" y="41"/>
                      <a:pt x="141" y="41"/>
                    </a:cubicBezTo>
                    <a:cubicBezTo>
                      <a:pt x="103" y="368"/>
                      <a:pt x="103" y="368"/>
                      <a:pt x="103" y="368"/>
                    </a:cubicBezTo>
                    <a:cubicBezTo>
                      <a:pt x="101" y="367"/>
                      <a:pt x="100" y="367"/>
                      <a:pt x="99" y="368"/>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59" name="Freeform 140"/>
              <p:cNvSpPr>
                <a:spLocks/>
              </p:cNvSpPr>
              <p:nvPr/>
            </p:nvSpPr>
            <p:spPr bwMode="auto">
              <a:xfrm>
                <a:off x="63500" y="5381625"/>
                <a:ext cx="881063" cy="1054100"/>
              </a:xfrm>
              <a:custGeom>
                <a:avLst/>
                <a:gdLst>
                  <a:gd name="T0" fmla="*/ 0 w 235"/>
                  <a:gd name="T1" fmla="*/ 2 h 281"/>
                  <a:gd name="T2" fmla="*/ 1 w 235"/>
                  <a:gd name="T3" fmla="*/ 0 h 281"/>
                  <a:gd name="T4" fmla="*/ 215 w 235"/>
                  <a:gd name="T5" fmla="*/ 149 h 281"/>
                  <a:gd name="T6" fmla="*/ 235 w 235"/>
                  <a:gd name="T7" fmla="*/ 276 h 281"/>
                  <a:gd name="T8" fmla="*/ 228 w 235"/>
                  <a:gd name="T9" fmla="*/ 281 h 281"/>
                  <a:gd name="T10" fmla="*/ 0 w 235"/>
                  <a:gd name="T11" fmla="*/ 2 h 281"/>
                </a:gdLst>
                <a:ahLst/>
                <a:cxnLst>
                  <a:cxn ang="0">
                    <a:pos x="T0" y="T1"/>
                  </a:cxn>
                  <a:cxn ang="0">
                    <a:pos x="T2" y="T3"/>
                  </a:cxn>
                  <a:cxn ang="0">
                    <a:pos x="T4" y="T5"/>
                  </a:cxn>
                  <a:cxn ang="0">
                    <a:pos x="T6" y="T7"/>
                  </a:cxn>
                  <a:cxn ang="0">
                    <a:pos x="T8" y="T9"/>
                  </a:cxn>
                  <a:cxn ang="0">
                    <a:pos x="T10" y="T11"/>
                  </a:cxn>
                </a:cxnLst>
                <a:rect l="0" t="0" r="r" b="b"/>
                <a:pathLst>
                  <a:path w="235" h="281">
                    <a:moveTo>
                      <a:pt x="0" y="2"/>
                    </a:moveTo>
                    <a:cubicBezTo>
                      <a:pt x="0" y="2"/>
                      <a:pt x="1" y="1"/>
                      <a:pt x="1" y="0"/>
                    </a:cubicBezTo>
                    <a:cubicBezTo>
                      <a:pt x="215" y="149"/>
                      <a:pt x="215" y="149"/>
                      <a:pt x="215" y="149"/>
                    </a:cubicBezTo>
                    <a:cubicBezTo>
                      <a:pt x="235" y="276"/>
                      <a:pt x="235" y="276"/>
                      <a:pt x="235" y="276"/>
                    </a:cubicBezTo>
                    <a:cubicBezTo>
                      <a:pt x="233" y="278"/>
                      <a:pt x="229" y="279"/>
                      <a:pt x="228" y="281"/>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60" name="Freeform 141"/>
              <p:cNvSpPr>
                <a:spLocks/>
              </p:cNvSpPr>
              <p:nvPr/>
            </p:nvSpPr>
            <p:spPr bwMode="auto">
              <a:xfrm>
                <a:off x="1041400" y="6518275"/>
                <a:ext cx="1177925" cy="506413"/>
              </a:xfrm>
              <a:custGeom>
                <a:avLst/>
                <a:gdLst>
                  <a:gd name="T0" fmla="*/ 0 w 314"/>
                  <a:gd name="T1" fmla="*/ 7 h 135"/>
                  <a:gd name="T2" fmla="*/ 2 w 314"/>
                  <a:gd name="T3" fmla="*/ 2 h 135"/>
                  <a:gd name="T4" fmla="*/ 2 w 314"/>
                  <a:gd name="T5" fmla="*/ 0 h 135"/>
                  <a:gd name="T6" fmla="*/ 185 w 314"/>
                  <a:gd name="T7" fmla="*/ 17 h 135"/>
                  <a:gd name="T8" fmla="*/ 201 w 314"/>
                  <a:gd name="T9" fmla="*/ 39 h 135"/>
                  <a:gd name="T10" fmla="*/ 227 w 314"/>
                  <a:gd name="T11" fmla="*/ 23 h 135"/>
                  <a:gd name="T12" fmla="*/ 227 w 314"/>
                  <a:gd name="T13" fmla="*/ 22 h 135"/>
                  <a:gd name="T14" fmla="*/ 311 w 314"/>
                  <a:gd name="T15" fmla="*/ 31 h 135"/>
                  <a:gd name="T16" fmla="*/ 314 w 314"/>
                  <a:gd name="T17" fmla="*/ 38 h 135"/>
                  <a:gd name="T18" fmla="*/ 214 w 314"/>
                  <a:gd name="T19" fmla="*/ 135 h 135"/>
                  <a:gd name="T20" fmla="*/ 0 w 314"/>
                  <a:gd name="T21"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4" h="135">
                    <a:moveTo>
                      <a:pt x="0" y="7"/>
                    </a:moveTo>
                    <a:cubicBezTo>
                      <a:pt x="1" y="5"/>
                      <a:pt x="1" y="4"/>
                      <a:pt x="2" y="2"/>
                    </a:cubicBezTo>
                    <a:cubicBezTo>
                      <a:pt x="2" y="1"/>
                      <a:pt x="2" y="1"/>
                      <a:pt x="2" y="0"/>
                    </a:cubicBezTo>
                    <a:cubicBezTo>
                      <a:pt x="185" y="17"/>
                      <a:pt x="185" y="17"/>
                      <a:pt x="185" y="17"/>
                    </a:cubicBezTo>
                    <a:cubicBezTo>
                      <a:pt x="186" y="27"/>
                      <a:pt x="191" y="36"/>
                      <a:pt x="201" y="39"/>
                    </a:cubicBezTo>
                    <a:cubicBezTo>
                      <a:pt x="212" y="41"/>
                      <a:pt x="224" y="35"/>
                      <a:pt x="227" y="23"/>
                    </a:cubicBezTo>
                    <a:cubicBezTo>
                      <a:pt x="227" y="22"/>
                      <a:pt x="227" y="22"/>
                      <a:pt x="227" y="22"/>
                    </a:cubicBezTo>
                    <a:cubicBezTo>
                      <a:pt x="311" y="31"/>
                      <a:pt x="311" y="31"/>
                      <a:pt x="311" y="31"/>
                    </a:cubicBezTo>
                    <a:cubicBezTo>
                      <a:pt x="312" y="33"/>
                      <a:pt x="312" y="36"/>
                      <a:pt x="314" y="38"/>
                    </a:cubicBezTo>
                    <a:cubicBezTo>
                      <a:pt x="214" y="135"/>
                      <a:pt x="214" y="135"/>
                      <a:pt x="214" y="135"/>
                    </a:cubicBezTo>
                    <a:lnTo>
                      <a:pt x="0" y="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61" name="Freeform 142"/>
              <p:cNvSpPr>
                <a:spLocks/>
              </p:cNvSpPr>
              <p:nvPr/>
            </p:nvSpPr>
            <p:spPr bwMode="auto">
              <a:xfrm>
                <a:off x="1817688" y="7042150"/>
                <a:ext cx="839788" cy="484188"/>
              </a:xfrm>
              <a:custGeom>
                <a:avLst/>
                <a:gdLst>
                  <a:gd name="T0" fmla="*/ 2 w 224"/>
                  <a:gd name="T1" fmla="*/ 24 h 129"/>
                  <a:gd name="T2" fmla="*/ 2 w 224"/>
                  <a:gd name="T3" fmla="*/ 23 h 129"/>
                  <a:gd name="T4" fmla="*/ 0 w 224"/>
                  <a:gd name="T5" fmla="*/ 9 h 129"/>
                  <a:gd name="T6" fmla="*/ 8 w 224"/>
                  <a:gd name="T7" fmla="*/ 0 h 129"/>
                  <a:gd name="T8" fmla="*/ 224 w 224"/>
                  <a:gd name="T9" fmla="*/ 129 h 129"/>
                  <a:gd name="T10" fmla="*/ 2 w 224"/>
                  <a:gd name="T11" fmla="*/ 24 h 129"/>
                </a:gdLst>
                <a:ahLst/>
                <a:cxnLst>
                  <a:cxn ang="0">
                    <a:pos x="T0" y="T1"/>
                  </a:cxn>
                  <a:cxn ang="0">
                    <a:pos x="T2" y="T3"/>
                  </a:cxn>
                  <a:cxn ang="0">
                    <a:pos x="T4" y="T5"/>
                  </a:cxn>
                  <a:cxn ang="0">
                    <a:pos x="T6" y="T7"/>
                  </a:cxn>
                  <a:cxn ang="0">
                    <a:pos x="T8" y="T9"/>
                  </a:cxn>
                  <a:cxn ang="0">
                    <a:pos x="T10" y="T11"/>
                  </a:cxn>
                </a:cxnLst>
                <a:rect l="0" t="0" r="r" b="b"/>
                <a:pathLst>
                  <a:path w="224" h="129">
                    <a:moveTo>
                      <a:pt x="2" y="24"/>
                    </a:moveTo>
                    <a:cubicBezTo>
                      <a:pt x="2" y="23"/>
                      <a:pt x="2" y="23"/>
                      <a:pt x="2" y="23"/>
                    </a:cubicBezTo>
                    <a:cubicBezTo>
                      <a:pt x="4" y="18"/>
                      <a:pt x="2" y="12"/>
                      <a:pt x="0" y="9"/>
                    </a:cubicBezTo>
                    <a:cubicBezTo>
                      <a:pt x="8" y="0"/>
                      <a:pt x="8" y="0"/>
                      <a:pt x="8" y="0"/>
                    </a:cubicBezTo>
                    <a:cubicBezTo>
                      <a:pt x="224" y="129"/>
                      <a:pt x="224" y="129"/>
                      <a:pt x="224" y="129"/>
                    </a:cubicBezTo>
                    <a:lnTo>
                      <a:pt x="2"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sp>
            <p:nvSpPr>
              <p:cNvPr id="162" name="Freeform 143"/>
              <p:cNvSpPr>
                <a:spLocks/>
              </p:cNvSpPr>
              <p:nvPr/>
            </p:nvSpPr>
            <p:spPr bwMode="auto">
              <a:xfrm>
                <a:off x="1858963" y="6645275"/>
                <a:ext cx="993775" cy="900113"/>
              </a:xfrm>
              <a:custGeom>
                <a:avLst/>
                <a:gdLst>
                  <a:gd name="T0" fmla="*/ 0 w 265"/>
                  <a:gd name="T1" fmla="*/ 103 h 240"/>
                  <a:gd name="T2" fmla="*/ 99 w 265"/>
                  <a:gd name="T3" fmla="*/ 6 h 240"/>
                  <a:gd name="T4" fmla="*/ 103 w 265"/>
                  <a:gd name="T5" fmla="*/ 8 h 240"/>
                  <a:gd name="T6" fmla="*/ 117 w 265"/>
                  <a:gd name="T7" fmla="*/ 0 h 240"/>
                  <a:gd name="T8" fmla="*/ 255 w 265"/>
                  <a:gd name="T9" fmla="*/ 14 h 240"/>
                  <a:gd name="T10" fmla="*/ 264 w 265"/>
                  <a:gd name="T11" fmla="*/ 25 h 240"/>
                  <a:gd name="T12" fmla="*/ 265 w 265"/>
                  <a:gd name="T13" fmla="*/ 25 h 240"/>
                  <a:gd name="T14" fmla="*/ 244 w 265"/>
                  <a:gd name="T15" fmla="*/ 231 h 240"/>
                  <a:gd name="T16" fmla="*/ 226 w 265"/>
                  <a:gd name="T17" fmla="*/ 240 h 240"/>
                  <a:gd name="T18" fmla="*/ 0 w 265"/>
                  <a:gd name="T19" fmla="*/ 103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240">
                    <a:moveTo>
                      <a:pt x="0" y="103"/>
                    </a:moveTo>
                    <a:cubicBezTo>
                      <a:pt x="99" y="6"/>
                      <a:pt x="99" y="6"/>
                      <a:pt x="99" y="6"/>
                    </a:cubicBezTo>
                    <a:cubicBezTo>
                      <a:pt x="100" y="7"/>
                      <a:pt x="100" y="7"/>
                      <a:pt x="103" y="8"/>
                    </a:cubicBezTo>
                    <a:cubicBezTo>
                      <a:pt x="109" y="9"/>
                      <a:pt x="115" y="6"/>
                      <a:pt x="117" y="0"/>
                    </a:cubicBezTo>
                    <a:cubicBezTo>
                      <a:pt x="255" y="14"/>
                      <a:pt x="255" y="14"/>
                      <a:pt x="255" y="14"/>
                    </a:cubicBezTo>
                    <a:cubicBezTo>
                      <a:pt x="255" y="19"/>
                      <a:pt x="259" y="24"/>
                      <a:pt x="264" y="25"/>
                    </a:cubicBezTo>
                    <a:cubicBezTo>
                      <a:pt x="265" y="25"/>
                      <a:pt x="265" y="25"/>
                      <a:pt x="265" y="25"/>
                    </a:cubicBezTo>
                    <a:cubicBezTo>
                      <a:pt x="244" y="231"/>
                      <a:pt x="244" y="231"/>
                      <a:pt x="244" y="231"/>
                    </a:cubicBezTo>
                    <a:cubicBezTo>
                      <a:pt x="237" y="231"/>
                      <a:pt x="231" y="234"/>
                      <a:pt x="226" y="240"/>
                    </a:cubicBezTo>
                    <a:lnTo>
                      <a:pt x="0" y="1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rgbClr val="282828"/>
                  </a:solidFill>
                  <a:latin typeface="CiscoSansTT ExtraLight"/>
                  <a:ea typeface="ＭＳ Ｐゴシック" charset="0"/>
                </a:endParaRPr>
              </a:p>
            </p:txBody>
          </p:sp>
        </p:grpSp>
        <p:sp>
          <p:nvSpPr>
            <p:cNvPr id="7" name="Oval 6"/>
            <p:cNvSpPr/>
            <p:nvPr/>
          </p:nvSpPr>
          <p:spPr>
            <a:xfrm>
              <a:off x="2314360" y="4614852"/>
              <a:ext cx="238499" cy="238499"/>
            </a:xfrm>
            <a:prstGeom prst="ellipse">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8" name="Oval 7"/>
            <p:cNvSpPr/>
            <p:nvPr/>
          </p:nvSpPr>
          <p:spPr>
            <a:xfrm>
              <a:off x="4212952" y="3876726"/>
              <a:ext cx="385046" cy="385046"/>
            </a:xfrm>
            <a:prstGeom prst="ellipse">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9" name="Oval 8"/>
            <p:cNvSpPr/>
            <p:nvPr/>
          </p:nvSpPr>
          <p:spPr>
            <a:xfrm>
              <a:off x="3752014" y="2954688"/>
              <a:ext cx="238499" cy="238499"/>
            </a:xfrm>
            <a:prstGeom prst="ellipse">
              <a:avLst/>
            </a:prstGeom>
            <a:solidFill>
              <a:schemeClr val="tx1">
                <a:lumMod val="25000"/>
                <a:lumOff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10" name="Oval 9"/>
            <p:cNvSpPr/>
            <p:nvPr/>
          </p:nvSpPr>
          <p:spPr>
            <a:xfrm>
              <a:off x="5364935" y="3099822"/>
              <a:ext cx="238499" cy="238499"/>
            </a:xfrm>
            <a:prstGeom prst="ellipse">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11" name="Oval 10"/>
            <p:cNvSpPr/>
            <p:nvPr/>
          </p:nvSpPr>
          <p:spPr>
            <a:xfrm>
              <a:off x="6745331" y="3340424"/>
              <a:ext cx="238499" cy="238499"/>
            </a:xfrm>
            <a:prstGeom prst="ellipse">
              <a:avLst/>
            </a:prstGeom>
            <a:solidFill>
              <a:schemeClr val="tx1">
                <a:lumMod val="25000"/>
                <a:lumOff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12" name="Oval 11"/>
            <p:cNvSpPr/>
            <p:nvPr/>
          </p:nvSpPr>
          <p:spPr>
            <a:xfrm>
              <a:off x="5932077" y="4847324"/>
              <a:ext cx="690493" cy="690493"/>
            </a:xfrm>
            <a:prstGeom prst="ellipse">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13" name="Oval 12"/>
            <p:cNvSpPr/>
            <p:nvPr/>
          </p:nvSpPr>
          <p:spPr>
            <a:xfrm>
              <a:off x="7456014" y="3876726"/>
              <a:ext cx="468651" cy="468651"/>
            </a:xfrm>
            <a:prstGeom prst="ellipse">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14" name="Oval 13"/>
            <p:cNvSpPr/>
            <p:nvPr/>
          </p:nvSpPr>
          <p:spPr>
            <a:xfrm>
              <a:off x="2275413" y="3422127"/>
              <a:ext cx="385046" cy="385046"/>
            </a:xfrm>
            <a:prstGeom prst="ellipse">
              <a:avLst/>
            </a:prstGeom>
            <a:solidFill>
              <a:schemeClr val="tx1">
                <a:lumMod val="25000"/>
                <a:lumOff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15" name="Oval 14"/>
            <p:cNvSpPr/>
            <p:nvPr/>
          </p:nvSpPr>
          <p:spPr>
            <a:xfrm>
              <a:off x="5354641" y="3092576"/>
              <a:ext cx="256663" cy="256663"/>
            </a:xfrm>
            <a:prstGeom prst="ellipse">
              <a:avLst/>
            </a:prstGeom>
            <a:solidFill>
              <a:schemeClr val="tx1">
                <a:lumMod val="25000"/>
                <a:lumOff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16" name="Oval 15"/>
            <p:cNvSpPr/>
            <p:nvPr/>
          </p:nvSpPr>
          <p:spPr>
            <a:xfrm>
              <a:off x="4679406" y="2817473"/>
              <a:ext cx="120673" cy="120673"/>
            </a:xfrm>
            <a:prstGeom prst="ellipse">
              <a:avLst/>
            </a:prstGeom>
            <a:solidFill>
              <a:schemeClr val="tx1">
                <a:lumMod val="25000"/>
                <a:lumOff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17" name="Oval 16"/>
            <p:cNvSpPr/>
            <p:nvPr/>
          </p:nvSpPr>
          <p:spPr>
            <a:xfrm>
              <a:off x="1999060" y="3441088"/>
              <a:ext cx="133630" cy="133630"/>
            </a:xfrm>
            <a:prstGeom prst="ellipse">
              <a:avLst/>
            </a:prstGeom>
            <a:solidFill>
              <a:schemeClr val="tx1">
                <a:lumMod val="25000"/>
                <a:lumOff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18" name="Oval 17"/>
            <p:cNvSpPr/>
            <p:nvPr/>
          </p:nvSpPr>
          <p:spPr>
            <a:xfrm>
              <a:off x="1892191" y="3606779"/>
              <a:ext cx="121837" cy="121837"/>
            </a:xfrm>
            <a:prstGeom prst="ellipse">
              <a:avLst/>
            </a:prstGeom>
            <a:solidFill>
              <a:schemeClr val="tx1">
                <a:lumMod val="25000"/>
                <a:lumOff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19" name="Oval 18"/>
            <p:cNvSpPr/>
            <p:nvPr/>
          </p:nvSpPr>
          <p:spPr>
            <a:xfrm>
              <a:off x="2816594" y="3249169"/>
              <a:ext cx="121837" cy="121837"/>
            </a:xfrm>
            <a:prstGeom prst="ellipse">
              <a:avLst/>
            </a:prstGeom>
            <a:solidFill>
              <a:schemeClr val="tx1">
                <a:lumMod val="25000"/>
                <a:lumOff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0" name="Oval 19"/>
            <p:cNvSpPr/>
            <p:nvPr/>
          </p:nvSpPr>
          <p:spPr>
            <a:xfrm>
              <a:off x="4065355" y="2956959"/>
              <a:ext cx="121837" cy="121837"/>
            </a:xfrm>
            <a:prstGeom prst="ellipse">
              <a:avLst/>
            </a:prstGeom>
            <a:solidFill>
              <a:schemeClr val="tx1">
                <a:lumMod val="25000"/>
                <a:lumOff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1" name="Oval 20"/>
            <p:cNvSpPr/>
            <p:nvPr/>
          </p:nvSpPr>
          <p:spPr>
            <a:xfrm>
              <a:off x="7348820" y="3489464"/>
              <a:ext cx="120673" cy="120673"/>
            </a:xfrm>
            <a:prstGeom prst="ellipse">
              <a:avLst/>
            </a:prstGeom>
            <a:solidFill>
              <a:schemeClr val="tx1">
                <a:lumMod val="25000"/>
                <a:lumOff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2" name="Oval 21"/>
            <p:cNvSpPr/>
            <p:nvPr/>
          </p:nvSpPr>
          <p:spPr>
            <a:xfrm>
              <a:off x="7453619" y="3874965"/>
              <a:ext cx="470115" cy="470115"/>
            </a:xfrm>
            <a:prstGeom prst="ellipse">
              <a:avLst/>
            </a:prstGeom>
            <a:solidFill>
              <a:schemeClr val="tx1">
                <a:lumMod val="25000"/>
                <a:lumOff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3" name="Oval 22"/>
            <p:cNvSpPr/>
            <p:nvPr/>
          </p:nvSpPr>
          <p:spPr>
            <a:xfrm>
              <a:off x="3203336" y="4476784"/>
              <a:ext cx="528730" cy="528730"/>
            </a:xfrm>
            <a:prstGeom prst="ellipse">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4" name="Oval 23"/>
            <p:cNvSpPr/>
            <p:nvPr/>
          </p:nvSpPr>
          <p:spPr>
            <a:xfrm>
              <a:off x="8077953" y="4453360"/>
              <a:ext cx="133630" cy="133630"/>
            </a:xfrm>
            <a:prstGeom prst="ellipse">
              <a:avLst/>
            </a:prstGeom>
            <a:solidFill>
              <a:schemeClr val="tx1">
                <a:lumMod val="25000"/>
                <a:lumOff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sp>
        <p:nvSpPr>
          <p:cNvPr id="163" name="Rectangle 162"/>
          <p:cNvSpPr/>
          <p:nvPr/>
        </p:nvSpPr>
        <p:spPr>
          <a:xfrm>
            <a:off x="812800" y="1208474"/>
            <a:ext cx="10566400" cy="1550809"/>
          </a:xfrm>
          <a:prstGeom prst="rect">
            <a:avLst/>
          </a:prstGeom>
        </p:spPr>
        <p:txBody>
          <a:bodyPr wrap="square" anchor="ctr">
            <a:spAutoFit/>
          </a:bodyPr>
          <a:lstStyle/>
          <a:p>
            <a:pPr algn="ctr" defTabSz="812760" fontAlgn="base">
              <a:lnSpc>
                <a:spcPct val="130000"/>
              </a:lnSpc>
              <a:spcBef>
                <a:spcPct val="0"/>
              </a:spcBef>
              <a:spcAft>
                <a:spcPts val="1067"/>
              </a:spcAft>
              <a:defRPr/>
            </a:pPr>
            <a:r>
              <a:rPr lang="en-US" sz="2533" dirty="0">
                <a:solidFill>
                  <a:srgbClr val="282828"/>
                </a:solidFill>
                <a:latin typeface="CiscoSansTT ExtraLight"/>
                <a:ea typeface="ＭＳ Ｐゴシック" charset="0"/>
              </a:rPr>
              <a:t>Only Cisco is building Multi-Domain Architecture</a:t>
            </a:r>
            <a:r>
              <a:rPr lang="en-GB" sz="2533" dirty="0">
                <a:solidFill>
                  <a:srgbClr val="282828"/>
                </a:solidFill>
                <a:latin typeface="CiscoSansTT ExtraLight"/>
                <a:ea typeface="ＭＳ Ｐゴシック" charset="0"/>
              </a:rPr>
              <a:t> </a:t>
            </a:r>
            <a:br>
              <a:rPr lang="en-GB" sz="2533" dirty="0">
                <a:solidFill>
                  <a:srgbClr val="282828"/>
                </a:solidFill>
                <a:latin typeface="CiscoSansTT ExtraLight"/>
                <a:ea typeface="ＭＳ Ｐゴシック" charset="0"/>
              </a:rPr>
            </a:br>
            <a:r>
              <a:rPr lang="en-US" sz="2533" dirty="0">
                <a:solidFill>
                  <a:srgbClr val="005073"/>
                </a:solidFill>
                <a:latin typeface="CiscoSansTT ExtraLight"/>
                <a:ea typeface="ＭＳ Ｐゴシック" charset="0"/>
              </a:rPr>
              <a:t>that securely connects any user or any thing</a:t>
            </a:r>
            <a:br>
              <a:rPr lang="en-US" sz="2533" dirty="0">
                <a:solidFill>
                  <a:srgbClr val="005073"/>
                </a:solidFill>
                <a:latin typeface="CiscoSansTT ExtraLight"/>
                <a:ea typeface="ＭＳ Ｐゴシック" charset="0"/>
              </a:rPr>
            </a:br>
            <a:r>
              <a:rPr lang="en-US" sz="2533" dirty="0">
                <a:solidFill>
                  <a:srgbClr val="005073"/>
                </a:solidFill>
                <a:latin typeface="CiscoSansTT ExtraLight"/>
                <a:ea typeface="ＭＳ Ｐゴシック" charset="0"/>
              </a:rPr>
              <a:t>on any device, on any network to any application</a:t>
            </a:r>
            <a:endParaRPr lang="en-GB" sz="2533" dirty="0">
              <a:solidFill>
                <a:srgbClr val="005073"/>
              </a:solidFill>
              <a:latin typeface="CiscoSansTT ExtraLight"/>
              <a:ea typeface="ＭＳ Ｐゴシック" charset="0"/>
            </a:endParaRPr>
          </a:p>
        </p:txBody>
      </p:sp>
      <p:pic>
        <p:nvPicPr>
          <p:cNvPr id="164" name="Picture 16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12129" y="3437818"/>
            <a:ext cx="961036" cy="961036"/>
          </a:xfrm>
          <a:prstGeom prst="rect">
            <a:avLst/>
          </a:prstGeom>
        </p:spPr>
      </p:pic>
      <p:pic>
        <p:nvPicPr>
          <p:cNvPr id="165" name="Picture 16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85459" y="4761073"/>
            <a:ext cx="961036" cy="961036"/>
          </a:xfrm>
          <a:prstGeom prst="rect">
            <a:avLst/>
          </a:prstGeom>
        </p:spPr>
      </p:pic>
      <p:pic>
        <p:nvPicPr>
          <p:cNvPr id="166" name="Picture 16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98794" y="3845974"/>
            <a:ext cx="961036" cy="961036"/>
          </a:xfrm>
          <a:prstGeom prst="rect">
            <a:avLst/>
          </a:prstGeom>
        </p:spPr>
      </p:pic>
      <p:pic>
        <p:nvPicPr>
          <p:cNvPr id="167" name="Picture 16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625463" y="3845974"/>
            <a:ext cx="961036" cy="961036"/>
          </a:xfrm>
          <a:prstGeom prst="rect">
            <a:avLst/>
          </a:prstGeom>
        </p:spPr>
      </p:pic>
      <p:pic>
        <p:nvPicPr>
          <p:cNvPr id="168" name="Picture 16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38801" y="4761073"/>
            <a:ext cx="961036" cy="961036"/>
          </a:xfrm>
          <a:prstGeom prst="rect">
            <a:avLst/>
          </a:prstGeom>
        </p:spPr>
      </p:pic>
      <p:sp>
        <p:nvSpPr>
          <p:cNvPr id="169" name="Oval 168"/>
          <p:cNvSpPr/>
          <p:nvPr/>
        </p:nvSpPr>
        <p:spPr>
          <a:xfrm>
            <a:off x="790834" y="5201646"/>
            <a:ext cx="10610333" cy="10610333"/>
          </a:xfrm>
          <a:prstGeom prst="ellipse">
            <a:avLst/>
          </a:prstGeom>
          <a:solidFill>
            <a:srgbClr val="0C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170" name="Freeform 6"/>
          <p:cNvSpPr>
            <a:spLocks noChangeAspect="1" noEditPoints="1"/>
          </p:cNvSpPr>
          <p:nvPr/>
        </p:nvSpPr>
        <p:spPr bwMode="auto">
          <a:xfrm>
            <a:off x="5438304" y="5725403"/>
            <a:ext cx="1315392" cy="6988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162560" tIns="81280" rIns="162560" bIns="81280" numCol="1" anchor="t" anchorCtr="0" compatLnSpc="1">
            <a:prstTxWarp prst="textNoShape">
              <a:avLst/>
            </a:prstTxWarp>
          </a:bodyPr>
          <a:lstStyle/>
          <a:p>
            <a:pPr defTabSz="812688" fontAlgn="base">
              <a:spcBef>
                <a:spcPct val="0"/>
              </a:spcBef>
              <a:spcAft>
                <a:spcPct val="0"/>
              </a:spcAft>
            </a:pPr>
            <a:endParaRPr lang="en-US" sz="3200" dirty="0">
              <a:solidFill>
                <a:srgbClr val="005073">
                  <a:lumMod val="75000"/>
                </a:srgbClr>
              </a:solidFill>
              <a:latin typeface="CiscoSansTT ExtraLight"/>
              <a:ea typeface="ＭＳ Ｐゴシック" charset="0"/>
            </a:endParaRPr>
          </a:p>
        </p:txBody>
      </p:sp>
      <p:grpSp>
        <p:nvGrpSpPr>
          <p:cNvPr id="171" name="Group 170"/>
          <p:cNvGrpSpPr/>
          <p:nvPr/>
        </p:nvGrpSpPr>
        <p:grpSpPr>
          <a:xfrm>
            <a:off x="782002" y="2977595"/>
            <a:ext cx="10717713" cy="2417949"/>
            <a:chOff x="586501" y="2233196"/>
            <a:chExt cx="8038285" cy="1813462"/>
          </a:xfrm>
        </p:grpSpPr>
        <p:sp>
          <p:nvSpPr>
            <p:cNvPr id="172" name="Rectangle 171"/>
            <p:cNvSpPr/>
            <p:nvPr/>
          </p:nvSpPr>
          <p:spPr>
            <a:xfrm>
              <a:off x="586501" y="3761916"/>
              <a:ext cx="606176" cy="284742"/>
            </a:xfrm>
            <a:prstGeom prst="rect">
              <a:avLst/>
            </a:prstGeom>
          </p:spPr>
          <p:txBody>
            <a:bodyPr wrap="none">
              <a:spAutoFit/>
            </a:bodyPr>
            <a:lstStyle/>
            <a:p>
              <a:pPr algn="r" defTabSz="609585" fontAlgn="base">
                <a:spcBef>
                  <a:spcPct val="0"/>
                </a:spcBef>
                <a:spcAft>
                  <a:spcPct val="0"/>
                </a:spcAft>
              </a:pPr>
              <a:r>
                <a:rPr lang="en-US" sz="1867" dirty="0">
                  <a:solidFill>
                    <a:srgbClr val="282828"/>
                  </a:solidFill>
                  <a:latin typeface="CiscoSansTT ExtraLight"/>
                  <a:ea typeface="ＭＳ Ｐゴシック" charset="0"/>
                </a:rPr>
                <a:t>Users</a:t>
              </a:r>
            </a:p>
          </p:txBody>
        </p:sp>
        <p:sp>
          <p:nvSpPr>
            <p:cNvPr id="173" name="Rectangle 172"/>
            <p:cNvSpPr/>
            <p:nvPr/>
          </p:nvSpPr>
          <p:spPr>
            <a:xfrm>
              <a:off x="7952487" y="3761916"/>
              <a:ext cx="672299" cy="284742"/>
            </a:xfrm>
            <a:prstGeom prst="rect">
              <a:avLst/>
            </a:prstGeom>
          </p:spPr>
          <p:txBody>
            <a:bodyPr wrap="none">
              <a:spAutoFit/>
            </a:bodyPr>
            <a:lstStyle/>
            <a:p>
              <a:pPr defTabSz="609585" fontAlgn="base">
                <a:spcBef>
                  <a:spcPct val="0"/>
                </a:spcBef>
                <a:spcAft>
                  <a:spcPct val="0"/>
                </a:spcAft>
              </a:pPr>
              <a:r>
                <a:rPr lang="en-US" sz="1867" dirty="0">
                  <a:solidFill>
                    <a:srgbClr val="282828"/>
                  </a:solidFill>
                  <a:latin typeface="CiscoSansTT ExtraLight"/>
                  <a:ea typeface="ＭＳ Ｐゴシック" charset="0"/>
                </a:rPr>
                <a:t>Things</a:t>
              </a:r>
            </a:p>
          </p:txBody>
        </p:sp>
        <p:sp>
          <p:nvSpPr>
            <p:cNvPr id="174" name="Rectangle 173"/>
            <p:cNvSpPr/>
            <p:nvPr/>
          </p:nvSpPr>
          <p:spPr>
            <a:xfrm>
              <a:off x="1846476" y="2907020"/>
              <a:ext cx="778097" cy="284742"/>
            </a:xfrm>
            <a:prstGeom prst="rect">
              <a:avLst/>
            </a:prstGeom>
          </p:spPr>
          <p:txBody>
            <a:bodyPr wrap="none">
              <a:spAutoFit/>
            </a:bodyPr>
            <a:lstStyle/>
            <a:p>
              <a:pPr algn="r" defTabSz="609585" fontAlgn="base">
                <a:spcBef>
                  <a:spcPct val="0"/>
                </a:spcBef>
                <a:spcAft>
                  <a:spcPct val="0"/>
                </a:spcAft>
              </a:pPr>
              <a:r>
                <a:rPr lang="en-US" sz="1867" dirty="0">
                  <a:solidFill>
                    <a:srgbClr val="282828"/>
                  </a:solidFill>
                  <a:latin typeface="CiscoSansTT ExtraLight"/>
                  <a:ea typeface="ＭＳ Ｐゴシック" charset="0"/>
                </a:rPr>
                <a:t>Devices</a:t>
              </a:r>
            </a:p>
          </p:txBody>
        </p:sp>
        <p:sp>
          <p:nvSpPr>
            <p:cNvPr id="175" name="Rectangle 174"/>
            <p:cNvSpPr/>
            <p:nvPr/>
          </p:nvSpPr>
          <p:spPr>
            <a:xfrm>
              <a:off x="4004706" y="2233196"/>
              <a:ext cx="1117133" cy="284742"/>
            </a:xfrm>
            <a:prstGeom prst="rect">
              <a:avLst/>
            </a:prstGeom>
          </p:spPr>
          <p:txBody>
            <a:bodyPr wrap="none">
              <a:spAutoFit/>
            </a:bodyPr>
            <a:lstStyle/>
            <a:p>
              <a:pPr algn="ctr" defTabSz="609585" fontAlgn="base">
                <a:spcBef>
                  <a:spcPct val="0"/>
                </a:spcBef>
                <a:spcAft>
                  <a:spcPct val="0"/>
                </a:spcAft>
              </a:pPr>
              <a:r>
                <a:rPr lang="en-US" sz="1867" dirty="0">
                  <a:solidFill>
                    <a:srgbClr val="282828"/>
                  </a:solidFill>
                  <a:latin typeface="CiscoSansTT ExtraLight"/>
                  <a:ea typeface="ＭＳ Ｐゴシック" charset="0"/>
                </a:rPr>
                <a:t>Applications</a:t>
              </a:r>
            </a:p>
          </p:txBody>
        </p:sp>
        <p:sp>
          <p:nvSpPr>
            <p:cNvPr id="176" name="Rectangle 175"/>
            <p:cNvSpPr/>
            <p:nvPr/>
          </p:nvSpPr>
          <p:spPr>
            <a:xfrm>
              <a:off x="6504103" y="2907020"/>
              <a:ext cx="505187" cy="284742"/>
            </a:xfrm>
            <a:prstGeom prst="rect">
              <a:avLst/>
            </a:prstGeom>
          </p:spPr>
          <p:txBody>
            <a:bodyPr wrap="none">
              <a:spAutoFit/>
            </a:bodyPr>
            <a:lstStyle/>
            <a:p>
              <a:pPr defTabSz="609585" fontAlgn="base">
                <a:spcBef>
                  <a:spcPct val="0"/>
                </a:spcBef>
                <a:spcAft>
                  <a:spcPct val="0"/>
                </a:spcAft>
              </a:pPr>
              <a:r>
                <a:rPr lang="en-US" sz="1867" dirty="0">
                  <a:solidFill>
                    <a:srgbClr val="282828"/>
                  </a:solidFill>
                  <a:latin typeface="CiscoSansTT ExtraLight"/>
                  <a:ea typeface="ＭＳ Ｐゴシック" charset="0"/>
                </a:rPr>
                <a:t>Data</a:t>
              </a:r>
            </a:p>
          </p:txBody>
        </p:sp>
      </p:grpSp>
    </p:spTree>
    <p:extLst>
      <p:ext uri="{BB962C8B-B14F-4D97-AF65-F5344CB8AC3E}">
        <p14:creationId xmlns:p14="http://schemas.microsoft.com/office/powerpoint/2010/main" val="400078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9"/>
                                        </p:tgtEl>
                                        <p:attrNameLst>
                                          <p:attrName>style.visibility</p:attrName>
                                        </p:attrNameLst>
                                      </p:cBhvr>
                                      <p:to>
                                        <p:strVal val="visible"/>
                                      </p:to>
                                    </p:set>
                                    <p:anim calcmode="lin" valueType="num">
                                      <p:cBhvr>
                                        <p:cTn id="7" dur="500" fill="hold"/>
                                        <p:tgtEl>
                                          <p:spTgt spid="169"/>
                                        </p:tgtEl>
                                        <p:attrNameLst>
                                          <p:attrName>ppt_w</p:attrName>
                                        </p:attrNameLst>
                                      </p:cBhvr>
                                      <p:tavLst>
                                        <p:tav tm="0">
                                          <p:val>
                                            <p:fltVal val="0"/>
                                          </p:val>
                                        </p:tav>
                                        <p:tav tm="100000">
                                          <p:val>
                                            <p:strVal val="#ppt_w"/>
                                          </p:val>
                                        </p:tav>
                                      </p:tavLst>
                                    </p:anim>
                                    <p:anim calcmode="lin" valueType="num">
                                      <p:cBhvr>
                                        <p:cTn id="8" dur="500" fill="hold"/>
                                        <p:tgtEl>
                                          <p:spTgt spid="169"/>
                                        </p:tgtEl>
                                        <p:attrNameLst>
                                          <p:attrName>ppt_h</p:attrName>
                                        </p:attrNameLst>
                                      </p:cBhvr>
                                      <p:tavLst>
                                        <p:tav tm="0">
                                          <p:val>
                                            <p:fltVal val="0"/>
                                          </p:val>
                                        </p:tav>
                                        <p:tav tm="100000">
                                          <p:val>
                                            <p:strVal val="#ppt_h"/>
                                          </p:val>
                                        </p:tav>
                                      </p:tavLst>
                                    </p:anim>
                                    <p:animEffect transition="in" filter="fade">
                                      <p:cBhvr>
                                        <p:cTn id="9" dur="500"/>
                                        <p:tgtEl>
                                          <p:spTgt spid="169"/>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70"/>
                                        </p:tgtEl>
                                        <p:attrNameLst>
                                          <p:attrName>style.visibility</p:attrName>
                                        </p:attrNameLst>
                                      </p:cBhvr>
                                      <p:to>
                                        <p:strVal val="visible"/>
                                      </p:to>
                                    </p:set>
                                    <p:animEffect transition="in" filter="fade">
                                      <p:cBhvr>
                                        <p:cTn id="13" dur="500"/>
                                        <p:tgtEl>
                                          <p:spTgt spid="170"/>
                                        </p:tgtEl>
                                      </p:cBhvr>
                                    </p:animEffect>
                                  </p:childTnLst>
                                </p:cTn>
                              </p:par>
                              <p:par>
                                <p:cTn id="14" presetID="53" presetClass="entr" presetSubtype="16" fill="hold" nodeType="withEffect">
                                  <p:stCondLst>
                                    <p:cond delay="25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42" presetClass="entr" presetSubtype="0" fill="hold" nodeType="withEffect">
                                  <p:stCondLst>
                                    <p:cond delay="750"/>
                                  </p:stCondLst>
                                  <p:childTnLst>
                                    <p:set>
                                      <p:cBhvr>
                                        <p:cTn id="20" dur="1" fill="hold">
                                          <p:stCondLst>
                                            <p:cond delay="0"/>
                                          </p:stCondLst>
                                        </p:cTn>
                                        <p:tgtEl>
                                          <p:spTgt spid="164"/>
                                        </p:tgtEl>
                                        <p:attrNameLst>
                                          <p:attrName>style.visibility</p:attrName>
                                        </p:attrNameLst>
                                      </p:cBhvr>
                                      <p:to>
                                        <p:strVal val="visible"/>
                                      </p:to>
                                    </p:set>
                                    <p:animEffect transition="in" filter="fade">
                                      <p:cBhvr>
                                        <p:cTn id="21" dur="500"/>
                                        <p:tgtEl>
                                          <p:spTgt spid="164"/>
                                        </p:tgtEl>
                                      </p:cBhvr>
                                    </p:animEffect>
                                    <p:anim calcmode="lin" valueType="num">
                                      <p:cBhvr>
                                        <p:cTn id="22" dur="500" fill="hold"/>
                                        <p:tgtEl>
                                          <p:spTgt spid="164"/>
                                        </p:tgtEl>
                                        <p:attrNameLst>
                                          <p:attrName>ppt_x</p:attrName>
                                        </p:attrNameLst>
                                      </p:cBhvr>
                                      <p:tavLst>
                                        <p:tav tm="0">
                                          <p:val>
                                            <p:strVal val="#ppt_x"/>
                                          </p:val>
                                        </p:tav>
                                        <p:tav tm="100000">
                                          <p:val>
                                            <p:strVal val="#ppt_x"/>
                                          </p:val>
                                        </p:tav>
                                      </p:tavLst>
                                    </p:anim>
                                    <p:anim calcmode="lin" valueType="num">
                                      <p:cBhvr>
                                        <p:cTn id="23" dur="500" fill="hold"/>
                                        <p:tgtEl>
                                          <p:spTgt spid="16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750"/>
                                  </p:stCondLst>
                                  <p:childTnLst>
                                    <p:set>
                                      <p:cBhvr>
                                        <p:cTn id="25" dur="1" fill="hold">
                                          <p:stCondLst>
                                            <p:cond delay="0"/>
                                          </p:stCondLst>
                                        </p:cTn>
                                        <p:tgtEl>
                                          <p:spTgt spid="165"/>
                                        </p:tgtEl>
                                        <p:attrNameLst>
                                          <p:attrName>style.visibility</p:attrName>
                                        </p:attrNameLst>
                                      </p:cBhvr>
                                      <p:to>
                                        <p:strVal val="visible"/>
                                      </p:to>
                                    </p:set>
                                    <p:animEffect transition="in" filter="fade">
                                      <p:cBhvr>
                                        <p:cTn id="26" dur="500"/>
                                        <p:tgtEl>
                                          <p:spTgt spid="165"/>
                                        </p:tgtEl>
                                      </p:cBhvr>
                                    </p:animEffect>
                                    <p:anim calcmode="lin" valueType="num">
                                      <p:cBhvr>
                                        <p:cTn id="27" dur="500" fill="hold"/>
                                        <p:tgtEl>
                                          <p:spTgt spid="165"/>
                                        </p:tgtEl>
                                        <p:attrNameLst>
                                          <p:attrName>ppt_x</p:attrName>
                                        </p:attrNameLst>
                                      </p:cBhvr>
                                      <p:tavLst>
                                        <p:tav tm="0">
                                          <p:val>
                                            <p:strVal val="#ppt_x"/>
                                          </p:val>
                                        </p:tav>
                                        <p:tav tm="100000">
                                          <p:val>
                                            <p:strVal val="#ppt_x"/>
                                          </p:val>
                                        </p:tav>
                                      </p:tavLst>
                                    </p:anim>
                                    <p:anim calcmode="lin" valueType="num">
                                      <p:cBhvr>
                                        <p:cTn id="28" dur="500" fill="hold"/>
                                        <p:tgtEl>
                                          <p:spTgt spid="16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750"/>
                                  </p:stCondLst>
                                  <p:childTnLst>
                                    <p:set>
                                      <p:cBhvr>
                                        <p:cTn id="30" dur="1" fill="hold">
                                          <p:stCondLst>
                                            <p:cond delay="0"/>
                                          </p:stCondLst>
                                        </p:cTn>
                                        <p:tgtEl>
                                          <p:spTgt spid="166"/>
                                        </p:tgtEl>
                                        <p:attrNameLst>
                                          <p:attrName>style.visibility</p:attrName>
                                        </p:attrNameLst>
                                      </p:cBhvr>
                                      <p:to>
                                        <p:strVal val="visible"/>
                                      </p:to>
                                    </p:set>
                                    <p:animEffect transition="in" filter="fade">
                                      <p:cBhvr>
                                        <p:cTn id="31" dur="500"/>
                                        <p:tgtEl>
                                          <p:spTgt spid="166"/>
                                        </p:tgtEl>
                                      </p:cBhvr>
                                    </p:animEffect>
                                    <p:anim calcmode="lin" valueType="num">
                                      <p:cBhvr>
                                        <p:cTn id="32" dur="500" fill="hold"/>
                                        <p:tgtEl>
                                          <p:spTgt spid="166"/>
                                        </p:tgtEl>
                                        <p:attrNameLst>
                                          <p:attrName>ppt_x</p:attrName>
                                        </p:attrNameLst>
                                      </p:cBhvr>
                                      <p:tavLst>
                                        <p:tav tm="0">
                                          <p:val>
                                            <p:strVal val="#ppt_x"/>
                                          </p:val>
                                        </p:tav>
                                        <p:tav tm="100000">
                                          <p:val>
                                            <p:strVal val="#ppt_x"/>
                                          </p:val>
                                        </p:tav>
                                      </p:tavLst>
                                    </p:anim>
                                    <p:anim calcmode="lin" valueType="num">
                                      <p:cBhvr>
                                        <p:cTn id="33" dur="500" fill="hold"/>
                                        <p:tgtEl>
                                          <p:spTgt spid="16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750"/>
                                  </p:stCondLst>
                                  <p:childTnLst>
                                    <p:set>
                                      <p:cBhvr>
                                        <p:cTn id="35" dur="1" fill="hold">
                                          <p:stCondLst>
                                            <p:cond delay="0"/>
                                          </p:stCondLst>
                                        </p:cTn>
                                        <p:tgtEl>
                                          <p:spTgt spid="167"/>
                                        </p:tgtEl>
                                        <p:attrNameLst>
                                          <p:attrName>style.visibility</p:attrName>
                                        </p:attrNameLst>
                                      </p:cBhvr>
                                      <p:to>
                                        <p:strVal val="visible"/>
                                      </p:to>
                                    </p:set>
                                    <p:animEffect transition="in" filter="fade">
                                      <p:cBhvr>
                                        <p:cTn id="36" dur="500"/>
                                        <p:tgtEl>
                                          <p:spTgt spid="167"/>
                                        </p:tgtEl>
                                      </p:cBhvr>
                                    </p:animEffect>
                                    <p:anim calcmode="lin" valueType="num">
                                      <p:cBhvr>
                                        <p:cTn id="37" dur="500" fill="hold"/>
                                        <p:tgtEl>
                                          <p:spTgt spid="167"/>
                                        </p:tgtEl>
                                        <p:attrNameLst>
                                          <p:attrName>ppt_x</p:attrName>
                                        </p:attrNameLst>
                                      </p:cBhvr>
                                      <p:tavLst>
                                        <p:tav tm="0">
                                          <p:val>
                                            <p:strVal val="#ppt_x"/>
                                          </p:val>
                                        </p:tav>
                                        <p:tav tm="100000">
                                          <p:val>
                                            <p:strVal val="#ppt_x"/>
                                          </p:val>
                                        </p:tav>
                                      </p:tavLst>
                                    </p:anim>
                                    <p:anim calcmode="lin" valueType="num">
                                      <p:cBhvr>
                                        <p:cTn id="38" dur="500" fill="hold"/>
                                        <p:tgtEl>
                                          <p:spTgt spid="16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750"/>
                                  </p:stCondLst>
                                  <p:childTnLst>
                                    <p:set>
                                      <p:cBhvr>
                                        <p:cTn id="40" dur="1" fill="hold">
                                          <p:stCondLst>
                                            <p:cond delay="0"/>
                                          </p:stCondLst>
                                        </p:cTn>
                                        <p:tgtEl>
                                          <p:spTgt spid="168"/>
                                        </p:tgtEl>
                                        <p:attrNameLst>
                                          <p:attrName>style.visibility</p:attrName>
                                        </p:attrNameLst>
                                      </p:cBhvr>
                                      <p:to>
                                        <p:strVal val="visible"/>
                                      </p:to>
                                    </p:set>
                                    <p:animEffect transition="in" filter="fade">
                                      <p:cBhvr>
                                        <p:cTn id="41" dur="500"/>
                                        <p:tgtEl>
                                          <p:spTgt spid="168"/>
                                        </p:tgtEl>
                                      </p:cBhvr>
                                    </p:animEffect>
                                    <p:anim calcmode="lin" valueType="num">
                                      <p:cBhvr>
                                        <p:cTn id="42" dur="500" fill="hold"/>
                                        <p:tgtEl>
                                          <p:spTgt spid="168"/>
                                        </p:tgtEl>
                                        <p:attrNameLst>
                                          <p:attrName>ppt_x</p:attrName>
                                        </p:attrNameLst>
                                      </p:cBhvr>
                                      <p:tavLst>
                                        <p:tav tm="0">
                                          <p:val>
                                            <p:strVal val="#ppt_x"/>
                                          </p:val>
                                        </p:tav>
                                        <p:tav tm="100000">
                                          <p:val>
                                            <p:strVal val="#ppt_x"/>
                                          </p:val>
                                        </p:tav>
                                      </p:tavLst>
                                    </p:anim>
                                    <p:anim calcmode="lin" valueType="num">
                                      <p:cBhvr>
                                        <p:cTn id="43" dur="500" fill="hold"/>
                                        <p:tgtEl>
                                          <p:spTgt spid="168"/>
                                        </p:tgtEl>
                                        <p:attrNameLst>
                                          <p:attrName>ppt_y</p:attrName>
                                        </p:attrNameLst>
                                      </p:cBhvr>
                                      <p:tavLst>
                                        <p:tav tm="0">
                                          <p:val>
                                            <p:strVal val="#ppt_y+.1"/>
                                          </p:val>
                                        </p:tav>
                                        <p:tav tm="100000">
                                          <p:val>
                                            <p:strVal val="#ppt_y"/>
                                          </p:val>
                                        </p:tav>
                                      </p:tavLst>
                                    </p:anim>
                                  </p:childTnLst>
                                </p:cTn>
                              </p:par>
                            </p:childTnLst>
                          </p:cTn>
                        </p:par>
                        <p:par>
                          <p:cTn id="44" fill="hold">
                            <p:stCondLst>
                              <p:cond delay="1750"/>
                            </p:stCondLst>
                            <p:childTnLst>
                              <p:par>
                                <p:cTn id="45" presetID="10" presetClass="entr" presetSubtype="0" fill="hold" nodeType="afterEffect">
                                  <p:stCondLst>
                                    <p:cond delay="0"/>
                                  </p:stCondLst>
                                  <p:childTnLst>
                                    <p:set>
                                      <p:cBhvr>
                                        <p:cTn id="46" dur="1" fill="hold">
                                          <p:stCondLst>
                                            <p:cond delay="0"/>
                                          </p:stCondLst>
                                        </p:cTn>
                                        <p:tgtEl>
                                          <p:spTgt spid="171"/>
                                        </p:tgtEl>
                                        <p:attrNameLst>
                                          <p:attrName>style.visibility</p:attrName>
                                        </p:attrNameLst>
                                      </p:cBhvr>
                                      <p:to>
                                        <p:strVal val="visible"/>
                                      </p:to>
                                    </p:set>
                                    <p:animEffect transition="in" filter="fade">
                                      <p:cBhvr>
                                        <p:cTn id="47" dur="500"/>
                                        <p:tgtEl>
                                          <p:spTgt spid="171"/>
                                        </p:tgtEl>
                                      </p:cBhvr>
                                    </p:animEffect>
                                  </p:childTnLst>
                                </p:cTn>
                              </p:par>
                            </p:childTnLst>
                          </p:cTn>
                        </p:par>
                        <p:par>
                          <p:cTn id="48" fill="hold">
                            <p:stCondLst>
                              <p:cond delay="2250"/>
                            </p:stCondLst>
                            <p:childTnLst>
                              <p:par>
                                <p:cTn id="49" presetID="53" presetClass="entr" presetSubtype="16" fill="hold" grpId="0" nodeType="after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childTnLst>
                          </p:cTn>
                        </p:par>
                        <p:par>
                          <p:cTn id="54" fill="hold">
                            <p:stCondLst>
                              <p:cond delay="2750"/>
                            </p:stCondLst>
                            <p:childTnLst>
                              <p:par>
                                <p:cTn id="55" presetID="10" presetClass="entr" presetSubtype="0" fill="hold" grpId="0" nodeType="afterEffect">
                                  <p:stCondLst>
                                    <p:cond delay="250"/>
                                  </p:stCondLst>
                                  <p:childTnLst>
                                    <p:set>
                                      <p:cBhvr>
                                        <p:cTn id="56" dur="1" fill="hold">
                                          <p:stCondLst>
                                            <p:cond delay="0"/>
                                          </p:stCondLst>
                                        </p:cTn>
                                        <p:tgtEl>
                                          <p:spTgt spid="163"/>
                                        </p:tgtEl>
                                        <p:attrNameLst>
                                          <p:attrName>style.visibility</p:attrName>
                                        </p:attrNameLst>
                                      </p:cBhvr>
                                      <p:to>
                                        <p:strVal val="visible"/>
                                      </p:to>
                                    </p:set>
                                    <p:animEffect transition="in" filter="fade">
                                      <p:cBhvr>
                                        <p:cTn id="57"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3" grpId="0"/>
      <p:bldP spid="169" grpId="0" animBg="1"/>
      <p:bldP spid="17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FD94A9339F3F44E93B9EBBDD6F588F3" ma:contentTypeVersion="6" ma:contentTypeDescription="Create a new document." ma:contentTypeScope="" ma:versionID="32f0ec495dad6d47b99c7675f607aad8">
  <xsd:schema xmlns:xsd="http://www.w3.org/2001/XMLSchema" xmlns:xs="http://www.w3.org/2001/XMLSchema" xmlns:p="http://schemas.microsoft.com/office/2006/metadata/properties" xmlns:ns2="4cf977a3-ee51-4694-9e52-8ea455a634e4" targetNamespace="http://schemas.microsoft.com/office/2006/metadata/properties" ma:root="true" ma:fieldsID="33cb9a7a124ff33d987f30c9e5b7309c" ns2:_="">
    <xsd:import namespace="4cf977a3-ee51-4694-9e52-8ea455a634e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f977a3-ee51-4694-9e52-8ea455a634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9E1F405-7A4C-4127-91C2-0082AA2260F1}">
  <ds:schemaRefs>
    <ds:schemaRef ds:uri="http://schemas.microsoft.com/sharepoint/v3/contenttype/forms"/>
  </ds:schemaRefs>
</ds:datastoreItem>
</file>

<file path=customXml/itemProps2.xml><?xml version="1.0" encoding="utf-8"?>
<ds:datastoreItem xmlns:ds="http://schemas.openxmlformats.org/officeDocument/2006/customXml" ds:itemID="{7F43AAE2-1DD3-44AB-858D-17D4D6AD2C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f977a3-ee51-4694-9e52-8ea455a634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CD4A426-FC9C-4B53-BB02-C180D9BD96C7}">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4cf977a3-ee51-4694-9e52-8ea455a634e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122</TotalTime>
  <Words>1710</Words>
  <Application>Microsoft Office PowerPoint</Application>
  <PresentationFormat>Widescreen</PresentationFormat>
  <Paragraphs>184</Paragraphs>
  <Slides>16</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CiscoSans ExtraLight</vt:lpstr>
      <vt:lpstr>CiscoSansTT</vt:lpstr>
      <vt:lpstr>CiscoSansTT ExtraLight</vt:lpstr>
      <vt:lpstr>Office Theme</vt:lpstr>
      <vt:lpstr>PowerPoint Presentation</vt:lpstr>
      <vt:lpstr>PowerPoint Presentation</vt:lpstr>
      <vt:lpstr>PowerPoint Presentation</vt:lpstr>
      <vt:lpstr>PowerPoint Presentation</vt:lpstr>
      <vt:lpstr>PowerPoint Presentation</vt:lpstr>
      <vt:lpstr>PowerPoint Presentation</vt:lpstr>
      <vt:lpstr>IT Architectures must be reinvented for the  realities of this next-gen digital world</vt:lpstr>
      <vt:lpstr>PowerPoint Presentation</vt:lpstr>
      <vt:lpstr>PowerPoint Presentation</vt:lpstr>
      <vt:lpstr>Global Financial Player - Business Challenge</vt:lpstr>
      <vt:lpstr>Multi-domain Customer Journey Approach</vt:lpstr>
      <vt:lpstr>Customer Success Journey – Making it real! </vt:lpstr>
      <vt:lpstr>Digital Experience Customer Journey</vt:lpstr>
      <vt:lpstr>Unleashing the human dimension – Time to value</vt:lpstr>
      <vt:lpstr>Key Takeaways for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Pai Qin Chew</dc:creator>
  <cp:lastModifiedBy>Allan Tan</cp:lastModifiedBy>
  <cp:revision>18</cp:revision>
  <dcterms:created xsi:type="dcterms:W3CDTF">2019-02-28T07:42:16Z</dcterms:created>
  <dcterms:modified xsi:type="dcterms:W3CDTF">2019-04-16T00:01:57Z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0x0101007FD94A9339F3F44E93B9EBBDD6F588F3</vt:lpwstr>
  </property>
</Properties>
</file>