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23"/>
  </p:notesMasterIdLst>
  <p:handoutMasterIdLst>
    <p:handoutMasterId r:id="rId24"/>
  </p:handoutMasterIdLst>
  <p:sldIdLst>
    <p:sldId id="446" r:id="rId2"/>
    <p:sldId id="256" r:id="rId3"/>
    <p:sldId id="483" r:id="rId4"/>
    <p:sldId id="489" r:id="rId5"/>
    <p:sldId id="625" r:id="rId6"/>
    <p:sldId id="456" r:id="rId7"/>
    <p:sldId id="579" r:id="rId8"/>
    <p:sldId id="1169" r:id="rId9"/>
    <p:sldId id="478" r:id="rId10"/>
    <p:sldId id="1165" r:id="rId11"/>
    <p:sldId id="603" r:id="rId12"/>
    <p:sldId id="457" r:id="rId13"/>
    <p:sldId id="481" r:id="rId14"/>
    <p:sldId id="1167" r:id="rId15"/>
    <p:sldId id="466" r:id="rId16"/>
    <p:sldId id="477" r:id="rId17"/>
    <p:sldId id="472" r:id="rId18"/>
    <p:sldId id="474" r:id="rId19"/>
    <p:sldId id="384" r:id="rId20"/>
    <p:sldId id="476" r:id="rId21"/>
    <p:sldId id="290" r:id="rId22"/>
  </p:sldIdLst>
  <p:sldSz cx="9144000" cy="5143500" type="screen16x9"/>
  <p:notesSz cx="6858000" cy="9144000"/>
  <p:custDataLst>
    <p:tags r:id="rId25"/>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pos="3144" userDrawn="1">
          <p15:clr>
            <a:srgbClr val="A4A3A4"/>
          </p15:clr>
        </p15:guide>
        <p15:guide id="2" orient="horz" pos="16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31" clrIdx="0"/>
  <p:cmAuthor id="1" name="Kate Ryan" initials="KR" lastIdx="1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4669"/>
    <a:srgbClr val="86DBF2"/>
    <a:srgbClr val="049FD9"/>
    <a:srgbClr val="1FAED4"/>
    <a:srgbClr val="72C059"/>
    <a:srgbClr val="B2D171"/>
    <a:srgbClr val="B8E1D0"/>
    <a:srgbClr val="26194B"/>
    <a:srgbClr val="9891A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083E6E3-FA7D-4D7B-A595-EF9225AFEA8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237" autoAdjust="0"/>
    <p:restoredTop sz="96469" autoAdjust="0"/>
  </p:normalViewPr>
  <p:slideViewPr>
    <p:cSldViewPr snapToGrid="0" snapToObjects="1" showGuides="1">
      <p:cViewPr varScale="1">
        <p:scale>
          <a:sx n="91" d="100"/>
          <a:sy n="91" d="100"/>
        </p:scale>
        <p:origin x="728" y="56"/>
      </p:cViewPr>
      <p:guideLst>
        <p:guide pos="3144"/>
        <p:guide orient="horz" pos="1620"/>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showGuides="1">
      <p:cViewPr varScale="1">
        <p:scale>
          <a:sx n="87" d="100"/>
          <a:sy n="87" d="100"/>
        </p:scale>
        <p:origin x="2574"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pPr>
                <a:defRPr/>
              </a:pPr>
              <a:t>10/18/2018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pPr>
                <a:defRPr/>
              </a:pPr>
              <a:t>‹#›</a:t>
            </a:fld>
            <a:endParaRPr lang="en-US"/>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A637A29-4E7E-A24B-BAB1-D48C888F91E4}" type="datetimeFigureOut">
              <a:rPr lang="en-US"/>
              <a:pPr>
                <a:defRPr/>
              </a:pPr>
              <a:t>10/18/2018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97A1FA6-25DE-9E4E-A34D-CF67DE7DBDC7}" type="slidenum">
              <a:rPr lang="en-US"/>
              <a:pPr>
                <a:defRPr/>
              </a:pPr>
              <a:t>‹#›</a:t>
            </a:fld>
            <a:endParaRPr lang="en-US"/>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9</a:t>
            </a:fld>
            <a:endParaRPr lang="en-US" dirty="0"/>
          </a:p>
        </p:txBody>
      </p:sp>
    </p:spTree>
    <p:extLst>
      <p:ext uri="{BB962C8B-B14F-4D97-AF65-F5344CB8AC3E}">
        <p14:creationId xmlns:p14="http://schemas.microsoft.com/office/powerpoint/2010/main" val="359650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en-US" sz="900" kern="1200" dirty="0">
                <a:solidFill>
                  <a:schemeClr val="tx1"/>
                </a:solidFill>
                <a:effectLst/>
                <a:latin typeface="+mn-lt"/>
                <a:ea typeface="ＭＳ Ｐゴシック" charset="0"/>
                <a:cs typeface="ＭＳ Ｐゴシック" charset="0"/>
              </a:rPr>
              <a:t>Here’s what’s coming up</a:t>
            </a:r>
            <a:r>
              <a:rPr lang="en-US" sz="900" kern="1200" baseline="0" dirty="0">
                <a:solidFill>
                  <a:schemeClr val="tx1"/>
                </a:solidFill>
                <a:effectLst/>
                <a:latin typeface="+mn-lt"/>
                <a:ea typeface="ＭＳ Ｐゴシック" charset="0"/>
                <a:cs typeface="ＭＳ Ｐゴシック" charset="0"/>
              </a:rPr>
              <a:t> next</a:t>
            </a:r>
            <a:r>
              <a:rPr lang="en-US" sz="900" kern="1200" dirty="0">
                <a:solidFill>
                  <a:schemeClr val="tx1"/>
                </a:solidFill>
                <a:effectLst/>
                <a:latin typeface="+mn-lt"/>
                <a:ea typeface="ＭＳ Ｐゴシック" charset="0"/>
                <a:cs typeface="ＭＳ Ｐゴシック" charset="0"/>
              </a:rPr>
              <a:t>… we are shortly going to introduce the ability to manage HyperFlex from the cloud</a:t>
            </a:r>
          </a:p>
          <a:p>
            <a:pPr marL="171450" lvl="0" indent="-171450">
              <a:buFontTx/>
              <a:buChar char="-"/>
            </a:pPr>
            <a:r>
              <a:rPr lang="en-US" sz="900" kern="1200" dirty="0">
                <a:solidFill>
                  <a:schemeClr val="tx1"/>
                </a:solidFill>
                <a:effectLst/>
                <a:latin typeface="+mn-lt"/>
                <a:ea typeface="ＭＳ Ｐゴシック" charset="0"/>
                <a:cs typeface="ＭＳ Ｐゴシック" charset="0"/>
              </a:rPr>
              <a:t>Customers are looking for speed, simplicity and scale in the management of their infrastructure whether in the datacenters or remote and branch office locations</a:t>
            </a:r>
          </a:p>
          <a:p>
            <a:pPr marL="171450" lvl="0" indent="-171450">
              <a:buFontTx/>
              <a:buChar char="-"/>
            </a:pPr>
            <a:r>
              <a:rPr lang="en-US" sz="900" kern="1200" dirty="0">
                <a:solidFill>
                  <a:schemeClr val="tx1"/>
                </a:solidFill>
                <a:effectLst/>
                <a:latin typeface="+mn-lt"/>
                <a:ea typeface="ＭＳ Ｐゴシック" charset="0"/>
                <a:cs typeface="ＭＳ Ｐゴシック" charset="0"/>
              </a:rPr>
              <a:t>Our management solution,</a:t>
            </a:r>
            <a:r>
              <a:rPr lang="en-US" sz="900" kern="1200" baseline="0" dirty="0">
                <a:solidFill>
                  <a:schemeClr val="tx1"/>
                </a:solidFill>
                <a:effectLst/>
                <a:latin typeface="+mn-lt"/>
                <a:ea typeface="ＭＳ Ｐゴシック" charset="0"/>
                <a:cs typeface="ＭＳ Ｐゴシック" charset="0"/>
              </a:rPr>
              <a:t> many of you have probably heard the codename Starship </a:t>
            </a:r>
            <a:r>
              <a:rPr lang="en-US" sz="900" kern="1200" dirty="0">
                <a:solidFill>
                  <a:schemeClr val="tx1"/>
                </a:solidFill>
                <a:effectLst/>
                <a:latin typeface="+mn-lt"/>
                <a:ea typeface="ＭＳ Ｐゴシック" charset="0"/>
                <a:cs typeface="ＭＳ Ｐゴシック" charset="0"/>
              </a:rPr>
              <a:t>will give you the ability to Deploy, Monitor, and Upgrade your </a:t>
            </a:r>
            <a:r>
              <a:rPr lang="en-US" sz="900" kern="1200" dirty="0" err="1">
                <a:solidFill>
                  <a:schemeClr val="tx1"/>
                </a:solidFill>
                <a:effectLst/>
                <a:latin typeface="+mn-lt"/>
                <a:ea typeface="ＭＳ Ｐゴシック" charset="0"/>
                <a:cs typeface="ＭＳ Ｐゴシック" charset="0"/>
              </a:rPr>
              <a:t>hyperconverged</a:t>
            </a:r>
            <a:r>
              <a:rPr lang="en-US" sz="900" kern="1200" dirty="0">
                <a:solidFill>
                  <a:schemeClr val="tx1"/>
                </a:solidFill>
                <a:effectLst/>
                <a:latin typeface="+mn-lt"/>
                <a:ea typeface="ＭＳ Ｐゴシック" charset="0"/>
                <a:cs typeface="ＭＳ Ｐゴシック" charset="0"/>
              </a:rPr>
              <a:t> infrastructure from a single cloud based management tool that will be offered as a SaaS platform.</a:t>
            </a:r>
          </a:p>
          <a:p>
            <a:pPr marL="171450" lvl="0" indent="-171450">
              <a:buFontTx/>
              <a:buChar char="-"/>
            </a:pPr>
            <a:endParaRPr lang="en-US" sz="900" kern="1200" dirty="0">
              <a:solidFill>
                <a:schemeClr val="tx1"/>
              </a:solidFill>
              <a:effectLst/>
              <a:latin typeface="+mn-lt"/>
              <a:ea typeface="ＭＳ Ｐゴシック" charset="0"/>
              <a:cs typeface="ＭＳ Ｐゴシック" charset="0"/>
            </a:endParaRPr>
          </a:p>
          <a:p>
            <a:pPr marL="171450" lvl="0" indent="-171450">
              <a:buFontTx/>
              <a:buChar char="-"/>
            </a:pPr>
            <a:r>
              <a:rPr lang="en-US" sz="900" kern="1200" dirty="0">
                <a:solidFill>
                  <a:schemeClr val="tx1"/>
                </a:solidFill>
                <a:effectLst/>
                <a:latin typeface="+mn-lt"/>
                <a:ea typeface="ＭＳ Ｐゴシック" charset="0"/>
                <a:cs typeface="ＭＳ Ｐゴシック" charset="0"/>
              </a:rPr>
              <a:t>We recently announced HyperFlex Edge – a variant of HyperFlex that’s optimized for remote office and branch office deployments</a:t>
            </a:r>
          </a:p>
          <a:p>
            <a:pPr marL="171450" lvl="0" indent="-171450">
              <a:buFontTx/>
              <a:buChar char="-"/>
            </a:pPr>
            <a:endParaRPr lang="en-US" sz="900" kern="1200" dirty="0">
              <a:solidFill>
                <a:schemeClr val="tx1"/>
              </a:solidFill>
              <a:effectLst/>
              <a:latin typeface="+mn-lt"/>
              <a:ea typeface="ＭＳ Ｐゴシック" charset="0"/>
              <a:cs typeface="ＭＳ Ｐゴシック" charset="0"/>
            </a:endParaRPr>
          </a:p>
          <a:p>
            <a:pPr marL="171450" lvl="0" indent="-171450">
              <a:buFontTx/>
              <a:buChar char="-"/>
            </a:pPr>
            <a:r>
              <a:rPr lang="en-US" sz="900" kern="1200" dirty="0">
                <a:solidFill>
                  <a:schemeClr val="tx1"/>
                </a:solidFill>
                <a:effectLst/>
                <a:latin typeface="+mn-lt"/>
                <a:ea typeface="ＭＳ Ｐゴシック" charset="0"/>
                <a:cs typeface="ＭＳ Ｐゴシック" charset="0"/>
              </a:rPr>
              <a:t>A typical use case for HyperFlex Edge is a retail chain or bank that would deploy small HyperFlex clusters in 10s or even hundreds of their branch locations</a:t>
            </a:r>
            <a:endParaRPr lang="en-US" sz="900" dirty="0"/>
          </a:p>
          <a:p>
            <a:endParaRPr lang="en-US" dirty="0"/>
          </a:p>
        </p:txBody>
      </p:sp>
      <p:sp>
        <p:nvSpPr>
          <p:cNvPr id="4" name="Header Placeholder 3"/>
          <p:cNvSpPr>
            <a:spLocks noGrp="1"/>
          </p:cNvSpPr>
          <p:nvPr>
            <p:ph type="hdr" sz="quarter" idx="10"/>
          </p:nvPr>
        </p:nvSpPr>
        <p:spPr/>
        <p:txBody>
          <a:bodyPr/>
          <a:lstStyle/>
          <a:p>
            <a:r>
              <a:rPr lang="en-US" dirty="0">
                <a:solidFill>
                  <a:prstClr val="black"/>
                </a:solidFill>
              </a:rPr>
              <a:t>Cisco Live 2016</a:t>
            </a:r>
          </a:p>
        </p:txBody>
      </p:sp>
      <p:sp>
        <p:nvSpPr>
          <p:cNvPr id="5" name="Date Placeholder 4"/>
          <p:cNvSpPr>
            <a:spLocks noGrp="1"/>
          </p:cNvSpPr>
          <p:nvPr>
            <p:ph type="dt" idx="11"/>
          </p:nvPr>
        </p:nvSpPr>
        <p:spPr/>
        <p:txBody>
          <a:bodyPr/>
          <a:lstStyle/>
          <a:p>
            <a:fld id="{BA678A70-1ADF-49A4-B9C3-3E7AAF35E53B}" type="datetime1">
              <a:rPr lang="en-US" smtClean="0">
                <a:solidFill>
                  <a:prstClr val="black"/>
                </a:solidFill>
              </a:rPr>
              <a:pPr/>
              <a:t>10/18/2018</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0ADFA4A4-C10A-49FC-AF1A-861163FEA0B7}"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573303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247775"/>
            <a:ext cx="5727700" cy="3222625"/>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baseline="0" dirty="0">
                <a:solidFill>
                  <a:schemeClr val="tx1"/>
                </a:solidFill>
                <a:effectLst/>
                <a:latin typeface="+mn-lt"/>
                <a:ea typeface="ＭＳ Ｐゴシック" charset="0"/>
                <a:cs typeface="ＭＳ Ｐゴシック" charset="0"/>
              </a:rPr>
              <a:t>Cisco HyperFlex has been built from the ground up to offer a complete solution for hyperconvergence. It’s based on the industry changing and very successful Cisco UCS platform, and has tight integration with the functionality that UCS provides. The HyperFlex Data Platform was designed for distributed storage that provides higher performance, better consistency, and higher availability that solutions that rely on legacy file systems and data locality. And HyperFlex is an integral part of Cisco’s overall vision for the Data Center, which includes application advanced workload placement, hybrid cloud management, application visibility, micro-segmentation, and an overarching commitment to pervasive security.</a:t>
            </a:r>
          </a:p>
          <a:p>
            <a:endParaRPr lang="de-DE"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ctr" defTabSz="914400" rtl="0" eaLnBrk="0" fontAlgn="auto" latinLnBrk="0" hangingPunct="0">
              <a:lnSpc>
                <a:spcPct val="90000"/>
              </a:lnSpc>
              <a:spcBef>
                <a:spcPct val="30000"/>
              </a:spcBef>
              <a:spcAft>
                <a:spcPct val="10000"/>
              </a:spcAft>
              <a:buClrTx/>
              <a:buSzTx/>
              <a:buFontTx/>
              <a:buNone/>
              <a:tabLst/>
              <a:defRPr/>
            </a:pPr>
            <a:fld id="{3F6C1005-B323-4A04-B0D1-DB577C3C2ECA}" type="slidenum">
              <a:rPr kumimoji="0" lang="en-US" sz="2400" b="0" i="0" u="none" strike="noStrike" kern="1200" cap="none" spc="0" normalizeH="0" baseline="0" noProof="0" smtClean="0">
                <a:ln>
                  <a:noFill/>
                </a:ln>
                <a:solidFill>
                  <a:prstClr val="black"/>
                </a:solidFill>
                <a:effectLst/>
                <a:uLnTx/>
                <a:uFillTx/>
                <a:latin typeface="Calibri"/>
                <a:ea typeface="Arial Unicode MS" pitchFamily="34" charset="-128"/>
                <a:cs typeface="Arial Unicode MS" pitchFamily="34" charset="-128"/>
              </a:rPr>
              <a:pPr marL="0" marR="0" lvl="0" indent="0" algn="ctr" defTabSz="914400" rtl="0" eaLnBrk="0" fontAlgn="auto" latinLnBrk="0" hangingPunct="0">
                <a:lnSpc>
                  <a:spcPct val="90000"/>
                </a:lnSpc>
                <a:spcBef>
                  <a:spcPct val="30000"/>
                </a:spcBef>
                <a:spcAft>
                  <a:spcPct val="10000"/>
                </a:spcAft>
                <a:buClrTx/>
                <a:buSzTx/>
                <a:buFontTx/>
                <a:buNone/>
                <a:tabLst/>
                <a:defRPr/>
              </a:pPr>
              <a:t>12</a:t>
            </a:fld>
            <a:endParaRPr kumimoji="0" lang="en-US" sz="2400" b="0" i="0" u="none" strike="noStrike" kern="1200" cap="none" spc="0" normalizeH="0" baseline="0" noProof="0" dirty="0">
              <a:ln>
                <a:noFill/>
              </a:ln>
              <a:solidFill>
                <a:prstClr val="black"/>
              </a:solidFill>
              <a:effectLst/>
              <a:uLnTx/>
              <a:uFillTx/>
              <a:latin typeface="Calibri"/>
              <a:ea typeface="Arial Unicode MS" pitchFamily="34" charset="-128"/>
              <a:cs typeface="Arial Unicode MS" pitchFamily="34" charset="-128"/>
            </a:endParaRPr>
          </a:p>
        </p:txBody>
      </p:sp>
    </p:spTree>
    <p:extLst>
      <p:ext uri="{BB962C8B-B14F-4D97-AF65-F5344CB8AC3E}">
        <p14:creationId xmlns:p14="http://schemas.microsoft.com/office/powerpoint/2010/main" val="1694668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HyperFlex</a:t>
            </a:r>
            <a:r>
              <a:rPr lang="en-US" dirty="0"/>
              <a:t> Team has built</a:t>
            </a:r>
            <a:r>
              <a:rPr lang="en-US" baseline="0" dirty="0"/>
              <a:t> tremendous momentum in the market in large part due to the pace of innovation that we have been able to achieve. Everything on the slide has been released in the last 18 months, roughly a release every quarter. Innovations include new SW features and HW configurations. It is a proof of the strength of </a:t>
            </a:r>
            <a:r>
              <a:rPr lang="en-US" baseline="0" dirty="0" err="1"/>
              <a:t>hyperflex</a:t>
            </a:r>
            <a:r>
              <a:rPr lang="en-US" baseline="0" dirty="0"/>
              <a:t> architecture that it has seamless and rapidly been able to support several hardware changes – starting with hybrid to all flash to </a:t>
            </a:r>
            <a:r>
              <a:rPr lang="en-US" baseline="0" dirty="0" err="1"/>
              <a:t>NVMe</a:t>
            </a:r>
            <a:r>
              <a:rPr lang="en-US" baseline="0" dirty="0"/>
              <a:t> and now to all </a:t>
            </a:r>
            <a:r>
              <a:rPr lang="en-US" baseline="0" dirty="0" err="1"/>
              <a:t>NVMe</a:t>
            </a:r>
            <a:r>
              <a:rPr lang="en-US" baseline="0" dirty="0"/>
              <a:t>! Added support for a  wide variety of applications and a ton of new features.</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14</a:t>
            </a:fld>
            <a:endParaRPr lang="en-US"/>
          </a:p>
        </p:txBody>
      </p:sp>
    </p:spTree>
    <p:extLst>
      <p:ext uri="{BB962C8B-B14F-4D97-AF65-F5344CB8AC3E}">
        <p14:creationId xmlns:p14="http://schemas.microsoft.com/office/powerpoint/2010/main" val="4203056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Points/Differentiators:</a:t>
            </a:r>
          </a:p>
          <a:p>
            <a:endParaRPr lang="en-US" dirty="0"/>
          </a:p>
          <a:p>
            <a:pPr marL="171450" indent="-171450">
              <a:buFontTx/>
              <a:buChar char="-"/>
            </a:pPr>
            <a:r>
              <a:rPr lang="en-US" baseline="0" dirty="0"/>
              <a:t>Built as a foundation to support multiple hypervisors </a:t>
            </a:r>
            <a:r>
              <a:rPr lang="mr-IN" baseline="0" dirty="0"/>
              <a:t>–</a:t>
            </a:r>
            <a:r>
              <a:rPr lang="en-US" baseline="0" dirty="0"/>
              <a:t> Hypervisor agnostic UI (Supports ESX, will support Hyper-V, KVM etc.)</a:t>
            </a:r>
          </a:p>
          <a:p>
            <a:pPr marL="171450" indent="-171450">
              <a:buFontTx/>
              <a:buChar char="-"/>
            </a:pPr>
            <a:r>
              <a:rPr lang="en-US" baseline="0" dirty="0"/>
              <a:t>Designed for mobile monitoring and management </a:t>
            </a:r>
            <a:r>
              <a:rPr lang="mr-IN" baseline="0" dirty="0"/>
              <a:t>–</a:t>
            </a:r>
            <a:r>
              <a:rPr lang="en-US" baseline="0" dirty="0"/>
              <a:t> UX design fit for tablet users</a:t>
            </a:r>
          </a:p>
          <a:p>
            <a:pPr marL="171450" indent="-171450">
              <a:buFontTx/>
              <a:buChar char="-"/>
            </a:pPr>
            <a:r>
              <a:rPr lang="en-US" baseline="0" dirty="0"/>
              <a:t>Localized in multiple languages </a:t>
            </a:r>
            <a:r>
              <a:rPr lang="mr-IN" baseline="0" dirty="0"/>
              <a:t>–</a:t>
            </a:r>
            <a:r>
              <a:rPr lang="en-US" baseline="0" dirty="0"/>
              <a:t> Simplified Chinese, Japanese, Korean (in addition to english)</a:t>
            </a:r>
          </a:p>
          <a:p>
            <a:pPr marL="171450" indent="-171450">
              <a:buFontTx/>
              <a:buChar char="-"/>
            </a:pPr>
            <a:r>
              <a:rPr lang="en-US" baseline="0" dirty="0"/>
              <a:t>No need for additional plugins* (note: few operations may still require plugin, though the goal is to get rid of plugin needs by 3.0)</a:t>
            </a:r>
          </a:p>
          <a:p>
            <a:pPr marL="171450" indent="-171450">
              <a:buFontTx/>
              <a:buChar char="-"/>
            </a:pPr>
            <a:endParaRPr lang="en-US" baseline="0" dirty="0"/>
          </a:p>
          <a:p>
            <a:pPr marL="171450" indent="-171450">
              <a:buFontTx/>
              <a:buChar char="-"/>
            </a:pPr>
            <a:endParaRPr lang="en-US" baseline="0" dirty="0"/>
          </a:p>
          <a:p>
            <a:pPr marL="171450" indent="-171450">
              <a:buFontTx/>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6C1005-B323-4A04-B0D1-DB577C3C2E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2674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6BA9E85-7280-46CD-8E85-2F3C3CCC6126}" type="slidenum">
              <a:rPr lang="en-US" smtClean="0">
                <a:solidFill>
                  <a:prstClr val="black"/>
                </a:solidFill>
              </a:rPr>
              <a:pPr>
                <a:defRPr/>
              </a:pPr>
              <a:t>19</a:t>
            </a:fld>
            <a:endParaRPr lang="en-US" dirty="0">
              <a:solidFill>
                <a:prstClr val="black"/>
              </a:solidFill>
            </a:endParaRPr>
          </a:p>
        </p:txBody>
      </p:sp>
    </p:spTree>
    <p:extLst>
      <p:ext uri="{BB962C8B-B14F-4D97-AF65-F5344CB8AC3E}">
        <p14:creationId xmlns:p14="http://schemas.microsoft.com/office/powerpoint/2010/main" val="2893984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56736"/>
            <a:ext cx="8296421" cy="288131"/>
          </a:xfrm>
          <a:prstGeom prst="rect">
            <a:avLst/>
          </a:prstGeom>
        </p:spPr>
        <p:txBody>
          <a:bodyPr lIns="91420" tIns="45710" rIns="91420" bIns="45710" anchor="b" anchorCtr="0">
            <a:noAutofit/>
          </a:bodyPr>
          <a:lstStyle>
            <a:lvl1pPr marL="0" indent="0" algn="l">
              <a:buNone/>
              <a:defRPr sz="1800" b="0" i="0">
                <a:solidFill>
                  <a:schemeClr val="bg1">
                    <a:lumMod val="75000"/>
                  </a:schemeClr>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072669"/>
            <a:ext cx="8296421" cy="288131"/>
          </a:xfrm>
          <a:prstGeom prst="rect">
            <a:avLst/>
          </a:prstGeom>
        </p:spPr>
        <p:txBody>
          <a:bodyPr lIns="91420" tIns="45710" rIns="91420" bIns="45710"/>
          <a:lstStyle>
            <a:lvl1pPr marL="0" indent="0" algn="l">
              <a:buFontTx/>
              <a:buNone/>
              <a:defRPr lang="en-US" sz="1800" b="0" i="0" kern="1200" dirty="0" smtClean="0">
                <a:solidFill>
                  <a:schemeClr val="bg1">
                    <a:lumMod val="75000"/>
                  </a:schemeClr>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800" b="0" i="0" kern="1200" dirty="0" smtClean="0">
                <a:solidFill>
                  <a:schemeClr val="bg1">
                    <a:lumMod val="75000"/>
                  </a:schemeClr>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04365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lumMod val="75000"/>
                  </a:schemeClr>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47216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lumMod val="75000"/>
                  </a:schemeClr>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lumMod val="75000"/>
                </a:schemeClr>
              </a:solidFill>
            </a:endParaRPr>
          </a:p>
        </p:txBody>
      </p:sp>
    </p:spTree>
    <p:extLst>
      <p:ext uri="{BB962C8B-B14F-4D97-AF65-F5344CB8AC3E}">
        <p14:creationId xmlns:p14="http://schemas.microsoft.com/office/powerpoint/2010/main" val="2122942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3316443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088030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1896724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489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2545634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23699458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871826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lumMod val="75000"/>
                  </a:schemeClr>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lumMod val="75000"/>
                  </a:schemeClr>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lumMod val="75000"/>
                  </a:schemeClr>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lumMod val="75000"/>
                  </a:schemeClr>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lumMod val="75000"/>
                  </a:schemeClr>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bg1">
                    <a:lumMod val="75000"/>
                  </a:schemeClr>
                </a:solidFill>
              </a:defRPr>
            </a:lvl1pPr>
          </a:lstStyle>
          <a:p>
            <a:pPr lvl="0"/>
            <a:r>
              <a:rPr lang="en-GB" dirty="0"/>
              <a:t>Click to edit Master title style</a:t>
            </a:r>
          </a:p>
        </p:txBody>
      </p:sp>
      <p:sp>
        <p:nvSpPr>
          <p:cNvPr id="8" name="Rectangle 4"/>
          <p:cNvSpPr>
            <a:spLocks noChangeArrowheads="1"/>
          </p:cNvSpPr>
          <p:nvPr userDrawn="1"/>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3100519972"/>
      </p:ext>
    </p:extLst>
  </p:cSld>
  <p:clrMapOvr>
    <a:masterClrMapping/>
  </p:clrMapOvr>
  <p:extLst mod="1">
    <p:ext uri="{DCECCB84-F9BA-43D5-87BE-67443E8EF086}">
      <p15:sldGuideLst xmlns:p15="http://schemas.microsoft.com/office/powerpoint/2012/main">
        <p15:guide id="2" pos="288" userDrawn="1">
          <p15:clr>
            <a:srgbClr val="FBAE40"/>
          </p15:clr>
        </p15:guide>
        <p15:guide id="3" pos="259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a:t>
            </a:r>
          </a:p>
        </p:txBody>
      </p:sp>
    </p:spTree>
    <p:extLst>
      <p:ext uri="{BB962C8B-B14F-4D97-AF65-F5344CB8AC3E}">
        <p14:creationId xmlns:p14="http://schemas.microsoft.com/office/powerpoint/2010/main" val="4255683545"/>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userDrawn="1">
          <p15:clr>
            <a:srgbClr val="FBAE40"/>
          </p15:clr>
        </p15:guide>
        <p15:guide id="4" pos="267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mj-lt"/>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lumMod val="75000"/>
                  </a:schemeClr>
                </a:solidFill>
                <a:latin typeface="+mn-lt"/>
                <a:ea typeface="ＭＳ Ｐゴシック" charset="0"/>
                <a:cs typeface="CiscoSans"/>
              </a:defRPr>
            </a:lvl1pPr>
            <a:lvl2pPr marL="228600" indent="-114300">
              <a:buClr>
                <a:schemeClr val="tx2"/>
              </a:buClr>
              <a:buSzPct val="60000"/>
              <a:defRPr sz="2000">
                <a:solidFill>
                  <a:schemeClr val="bg1">
                    <a:lumMod val="75000"/>
                  </a:schemeClr>
                </a:solidFill>
              </a:defRPr>
            </a:lvl2pPr>
            <a:lvl3pPr marL="342900" indent="-114300">
              <a:buClr>
                <a:schemeClr val="tx2"/>
              </a:buClr>
              <a:buSzPct val="60000"/>
              <a:defRPr sz="1800">
                <a:solidFill>
                  <a:schemeClr val="bg1">
                    <a:lumMod val="75000"/>
                  </a:schemeClr>
                </a:solidFill>
              </a:defRPr>
            </a:lvl3pPr>
            <a:lvl4pPr marL="457200" indent="-123825">
              <a:buClr>
                <a:schemeClr val="tx2"/>
              </a:buClr>
              <a:buSzPct val="60000"/>
              <a:defRPr sz="1600">
                <a:solidFill>
                  <a:schemeClr val="bg1">
                    <a:lumMod val="75000"/>
                  </a:schemeClr>
                </a:solidFill>
              </a:defRPr>
            </a:lvl4pPr>
            <a:lvl5pPr marL="574675" indent="-117475">
              <a:buClr>
                <a:schemeClr val="tx2"/>
              </a:buClr>
              <a:buSzPct val="60000"/>
              <a:defRPr sz="1600">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2770551288"/>
      </p:ext>
    </p:extLst>
  </p:cSld>
  <p:clrMapOvr>
    <a:masterClrMapping/>
  </p:clrMapOvr>
  <p:extLst mod="1">
    <p:ext uri="{DCECCB84-F9BA-43D5-87BE-67443E8EF086}">
      <p15:sldGuideLst xmlns:p15="http://schemas.microsoft.com/office/powerpoint/2012/main">
        <p15:guide id="4" pos="267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lumMod val="75000"/>
                  </a:schemeClr>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7121915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dirty="0"/>
              <a:t>Click to edit Master text styles</a:t>
            </a:r>
          </a:p>
        </p:txBody>
      </p:sp>
      <p:sp>
        <p:nvSpPr>
          <p:cNvPr id="10" name="Rectangle 4"/>
          <p:cNvSpPr>
            <a:spLocks noChangeArrowheads="1"/>
          </p:cNvSpPr>
          <p:nvPr userDrawn="1"/>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a:t>
            </a:r>
          </a:p>
        </p:txBody>
      </p:sp>
    </p:spTree>
    <p:extLst>
      <p:ext uri="{BB962C8B-B14F-4D97-AF65-F5344CB8AC3E}">
        <p14:creationId xmlns:p14="http://schemas.microsoft.com/office/powerpoint/2010/main" val="3339482647"/>
      </p:ext>
    </p:extLst>
  </p:cSld>
  <p:clrMapOvr>
    <a:masterClrMapping/>
  </p:clrMapOvr>
  <p:extLst mod="1">
    <p:ext uri="{DCECCB84-F9BA-43D5-87BE-67443E8EF086}">
      <p15:sldGuideLst xmlns:p15="http://schemas.microsoft.com/office/powerpoint/2012/main">
        <p15:guide id="1" orient="horz" pos="1044" userDrawn="1">
          <p15:clr>
            <a:srgbClr val="FBAE40"/>
          </p15:clr>
        </p15:guide>
        <p15:guide id="2" pos="264" userDrawn="1">
          <p15:clr>
            <a:srgbClr val="FBAE40"/>
          </p15:clr>
        </p15:guide>
        <p15:guide id="3" orient="horz" pos="2193" userDrawn="1">
          <p15:clr>
            <a:srgbClr val="FBAE40"/>
          </p15:clr>
        </p15:guide>
        <p15:guide id="4" pos="2675" userDrawn="1">
          <p15:clr>
            <a:srgbClr val="FBAE40"/>
          </p15:clr>
        </p15:guide>
        <p15:guide id="7" pos="320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2"/>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a:t>
            </a:r>
          </a:p>
        </p:txBody>
      </p:sp>
    </p:spTree>
    <p:extLst>
      <p:ext uri="{BB962C8B-B14F-4D97-AF65-F5344CB8AC3E}">
        <p14:creationId xmlns:p14="http://schemas.microsoft.com/office/powerpoint/2010/main" val="1642764624"/>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8" name="Rectangle 4"/>
          <p:cNvSpPr>
            <a:spLocks noChangeArrowheads="1"/>
          </p:cNvSpPr>
          <p:nvPr userDrawn="1"/>
        </p:nvSpPr>
        <p:spPr bwMode="ltGray">
          <a:xfrm>
            <a:off x="477678" y="4741653"/>
            <a:ext cx="2946839"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1884465524"/>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1538180873"/>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1301836755"/>
      </p:ext>
    </p:extLst>
  </p:cSld>
  <p:clrMapOvr>
    <a:masterClrMapping/>
  </p:clrMapOvr>
  <p:extLst mod="1">
    <p:ext uri="{DCECCB84-F9BA-43D5-87BE-67443E8EF086}">
      <p15:sldGuideLst xmlns:p15="http://schemas.microsoft.com/office/powerpoint/2012/main">
        <p15:guide id="3" orient="horz" pos="2196" userDrawn="1">
          <p15:clr>
            <a:srgbClr val="FBAE40"/>
          </p15:clr>
        </p15:guide>
        <p15:guide id="4" pos="2675">
          <p15:clr>
            <a:srgbClr val="FBAE40"/>
          </p15:clr>
        </p15:guide>
        <p15:guide id="7" pos="320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1991378711"/>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958759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91677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lumMod val="75000"/>
                  </a:schemeClr>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lumMod val="75000"/>
                  </a:schemeClr>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1099897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1619484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500063" y="3895662"/>
            <a:ext cx="8139112" cy="556563"/>
          </a:xfrm>
          <a:prstGeom prst="rect">
            <a:avLst/>
          </a:prstGeom>
          <a:noFill/>
          <a:extLst/>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630564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131557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2230052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5"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2018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1714079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bg2">
                    <a:lumMod val="65000"/>
                  </a:schemeClr>
                </a:solidFill>
                <a:latin typeface="+mn-lt"/>
                <a:ea typeface="+mn-ea"/>
                <a:cs typeface="CiscoSans Thin"/>
              </a:rPr>
              <a:t>© 2018  Cisco and/or its affiliates. All rights reserved. </a:t>
            </a:r>
          </a:p>
        </p:txBody>
      </p:sp>
    </p:spTree>
  </p:cSld>
  <p:clrMap bg1="lt1" tx1="dk1" bg2="lt2" tx2="dk2" accent1="accent1" accent2="accent2" accent3="accent3" accent4="accent4" accent5="accent5" accent6="accent6" hlink="hlink" folHlink="folHlink"/>
  <p:sldLayoutIdLst>
    <p:sldLayoutId id="2147483874" r:id="rId1"/>
    <p:sldLayoutId id="2147483876" r:id="rId2"/>
    <p:sldLayoutId id="2147484013" r:id="rId3"/>
    <p:sldLayoutId id="2147483982" r:id="rId4"/>
    <p:sldLayoutId id="2147484014" r:id="rId5"/>
    <p:sldLayoutId id="2147483978" r:id="rId6"/>
    <p:sldLayoutId id="2147483979" r:id="rId7"/>
    <p:sldLayoutId id="2147483980" r:id="rId8"/>
    <p:sldLayoutId id="2147483981" r:id="rId9"/>
    <p:sldLayoutId id="2147483879" r:id="rId10"/>
    <p:sldLayoutId id="2147483976" r:id="rId11"/>
    <p:sldLayoutId id="2147483885" r:id="rId12"/>
    <p:sldLayoutId id="2147484011" r:id="rId13"/>
    <p:sldLayoutId id="2147483985" r:id="rId14"/>
    <p:sldLayoutId id="2147483986" r:id="rId15"/>
    <p:sldLayoutId id="2147484012" r:id="rId16"/>
    <p:sldLayoutId id="2147483969" r:id="rId17"/>
    <p:sldLayoutId id="2147483968" r:id="rId18"/>
    <p:sldLayoutId id="2147483973" r:id="rId19"/>
    <p:sldLayoutId id="2147483967" r:id="rId20"/>
    <p:sldLayoutId id="2147483970" r:id="rId21"/>
    <p:sldLayoutId id="2147483987" r:id="rId22"/>
    <p:sldLayoutId id="2147483983" r:id="rId23"/>
    <p:sldLayoutId id="2147483971" r:id="rId24"/>
    <p:sldLayoutId id="2147483972" r:id="rId25"/>
    <p:sldLayoutId id="2147483897" r:id="rId26"/>
  </p:sldLayoutIdLst>
  <p:txStyles>
    <p:title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userDrawn="1">
          <p15:clr>
            <a:srgbClr val="F26B43"/>
          </p15:clr>
        </p15:guide>
        <p15:guide id="2" pos="336" userDrawn="1">
          <p15:clr>
            <a:srgbClr val="F26B43"/>
          </p15:clr>
        </p15:guide>
        <p15:guide id="3" pos="5448" userDrawn="1">
          <p15:clr>
            <a:srgbClr val="F26B43"/>
          </p15:clr>
        </p15:guide>
        <p15:guide id="4" orient="horz" pos="757" userDrawn="1">
          <p15:clr>
            <a:srgbClr val="F26B43"/>
          </p15:clr>
        </p15:guide>
        <p15:guide id="5" orient="horz" pos="335" userDrawn="1">
          <p15:clr>
            <a:srgbClr val="F26B43"/>
          </p15:clr>
        </p15:guide>
        <p15:guide id="6" pos="2876" userDrawn="1">
          <p15:clr>
            <a:srgbClr val="F26B43"/>
          </p15:clr>
        </p15:guide>
        <p15:guide id="7" orient="horz" pos="104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9.tiff"/><Relationship Id="rId13" Type="http://schemas.openxmlformats.org/officeDocument/2006/relationships/image" Target="../media/image24.tiff"/><Relationship Id="rId3" Type="http://schemas.openxmlformats.org/officeDocument/2006/relationships/image" Target="../media/image14.tiff"/><Relationship Id="rId7" Type="http://schemas.openxmlformats.org/officeDocument/2006/relationships/image" Target="../media/image18.tiff"/><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10.xml"/><Relationship Id="rId6" Type="http://schemas.openxmlformats.org/officeDocument/2006/relationships/image" Target="../media/image17.tiff"/><Relationship Id="rId11" Type="http://schemas.openxmlformats.org/officeDocument/2006/relationships/image" Target="../media/image22.tiff"/><Relationship Id="rId5" Type="http://schemas.openxmlformats.org/officeDocument/2006/relationships/image" Target="../media/image16.png"/><Relationship Id="rId15" Type="http://schemas.openxmlformats.org/officeDocument/2006/relationships/image" Target="../media/image26.tiff"/><Relationship Id="rId10" Type="http://schemas.openxmlformats.org/officeDocument/2006/relationships/image" Target="../media/image21.tiff"/><Relationship Id="rId4" Type="http://schemas.openxmlformats.org/officeDocument/2006/relationships/image" Target="../media/image15.tiff"/><Relationship Id="rId9" Type="http://schemas.openxmlformats.org/officeDocument/2006/relationships/image" Target="../media/image20.tiff"/><Relationship Id="rId14" Type="http://schemas.openxmlformats.org/officeDocument/2006/relationships/image" Target="../media/image25.tiff"/></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23.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0.xml"/><Relationship Id="rId4" Type="http://schemas.openxmlformats.org/officeDocument/2006/relationships/image" Target="../media/image34.tiff"/></Relationships>
</file>

<file path=ppt/slides/_rels/slide14.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35.png"/><Relationship Id="rId7" Type="http://schemas.openxmlformats.org/officeDocument/2006/relationships/image" Target="../media/image39.wm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0.xml"/><Relationship Id="rId6" Type="http://schemas.openxmlformats.org/officeDocument/2006/relationships/image" Target="../media/image11.png"/><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32.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5207800"/>
            <a:chOff x="0" y="-10245"/>
            <a:chExt cx="12192000" cy="7326086"/>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0245"/>
              <a:ext cx="12192000" cy="7326086"/>
            </a:xfrm>
            <a:prstGeom prst="rect">
              <a:avLst/>
            </a:prstGeom>
          </p:spPr>
        </p:pic>
        <p:sp>
          <p:nvSpPr>
            <p:cNvPr id="4" name="TextBox 3"/>
            <p:cNvSpPr txBox="1"/>
            <p:nvPr/>
          </p:nvSpPr>
          <p:spPr>
            <a:xfrm>
              <a:off x="2182585" y="849514"/>
              <a:ext cx="7826829" cy="822634"/>
            </a:xfrm>
            <a:prstGeom prst="rect">
              <a:avLst/>
            </a:prstGeom>
            <a:noFill/>
          </p:spPr>
          <p:txBody>
            <a:bodyPr wrap="square" rtlCol="0">
              <a:spAutoFit/>
            </a:bodyPr>
            <a:lstStyle/>
            <a:p>
              <a:pPr algn="ctr"/>
              <a:r>
                <a:rPr lang="en-US" sz="3200" b="1" dirty="0">
                  <a:solidFill>
                    <a:schemeClr val="bg2"/>
                  </a:solidFill>
                  <a:latin typeface="CiscoSansGlobal" pitchFamily="2" charset="-128"/>
                  <a:ea typeface="CiscoSansGlobal" pitchFamily="2" charset="-128"/>
                  <a:cs typeface="CiscoSansGlobal" pitchFamily="2" charset="-128"/>
                </a:rPr>
                <a:t>Data Center Innovation Day</a:t>
              </a:r>
            </a:p>
          </p:txBody>
        </p:sp>
        <p:pic>
          <p:nvPicPr>
            <p:cNvPr id="5" name="Picture 4"/>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10314683" y="75999"/>
              <a:ext cx="1441889" cy="1094678"/>
            </a:xfrm>
            <a:prstGeom prst="rect">
              <a:avLst/>
            </a:prstGeom>
          </p:spPr>
        </p:pic>
        <p:pic>
          <p:nvPicPr>
            <p:cNvPr id="6" name="Picture 5"/>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623685" y="262605"/>
              <a:ext cx="1102245" cy="586909"/>
            </a:xfrm>
            <a:prstGeom prst="rect">
              <a:avLst/>
            </a:prstGeom>
          </p:spPr>
        </p:pic>
      </p:grpSp>
    </p:spTree>
    <p:extLst>
      <p:ext uri="{BB962C8B-B14F-4D97-AF65-F5344CB8AC3E}">
        <p14:creationId xmlns:p14="http://schemas.microsoft.com/office/powerpoint/2010/main" val="796408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349E2E-AD84-244D-9C7F-5E72673B4BEB}"/>
              </a:ext>
            </a:extLst>
          </p:cNvPr>
          <p:cNvSpPr>
            <a:spLocks noGrp="1"/>
          </p:cNvSpPr>
          <p:nvPr>
            <p:ph type="body" sz="quarter" idx="10"/>
          </p:nvPr>
        </p:nvSpPr>
        <p:spPr>
          <a:xfrm>
            <a:off x="462302" y="1201738"/>
            <a:ext cx="4440148" cy="3389312"/>
          </a:xfrm>
        </p:spPr>
        <p:txBody>
          <a:bodyPr/>
          <a:lstStyle/>
          <a:p>
            <a:r>
              <a:rPr lang="en-US" dirty="0"/>
              <a:t>Remove infrastructure silo</a:t>
            </a:r>
          </a:p>
          <a:p>
            <a:r>
              <a:rPr lang="en-US" dirty="0"/>
              <a:t>Simplified management </a:t>
            </a:r>
          </a:p>
          <a:p>
            <a:r>
              <a:rPr lang="en-US" dirty="0"/>
              <a:t>Single support model</a:t>
            </a:r>
          </a:p>
          <a:p>
            <a:r>
              <a:rPr lang="en-US" dirty="0"/>
              <a:t>Modular and Scalable</a:t>
            </a:r>
          </a:p>
          <a:p>
            <a:r>
              <a:rPr lang="en-US" dirty="0"/>
              <a:t>Business Continuity</a:t>
            </a:r>
          </a:p>
          <a:p>
            <a:r>
              <a:rPr lang="en-US" dirty="0"/>
              <a:t>Improve TCO </a:t>
            </a:r>
          </a:p>
          <a:p>
            <a:r>
              <a:rPr lang="en-US" dirty="0"/>
              <a:t>Cloud Economics – Pay as you grow</a:t>
            </a:r>
          </a:p>
        </p:txBody>
      </p:sp>
      <p:sp>
        <p:nvSpPr>
          <p:cNvPr id="3" name="Title 2">
            <a:extLst>
              <a:ext uri="{FF2B5EF4-FFF2-40B4-BE49-F238E27FC236}">
                <a16:creationId xmlns:a16="http://schemas.microsoft.com/office/drawing/2014/main" id="{DE4820BA-35DE-E643-9524-936D7EB53A32}"/>
              </a:ext>
            </a:extLst>
          </p:cNvPr>
          <p:cNvSpPr>
            <a:spLocks noGrp="1"/>
          </p:cNvSpPr>
          <p:nvPr>
            <p:ph type="title"/>
          </p:nvPr>
        </p:nvSpPr>
        <p:spPr/>
        <p:txBody>
          <a:bodyPr/>
          <a:lstStyle/>
          <a:p>
            <a:r>
              <a:rPr lang="en-US" dirty="0" err="1"/>
              <a:t>HyperFlex</a:t>
            </a:r>
            <a:r>
              <a:rPr lang="en-US" dirty="0"/>
              <a:t> – Simplify Infrastructure &amp; Operations</a:t>
            </a:r>
          </a:p>
        </p:txBody>
      </p:sp>
      <p:grpSp>
        <p:nvGrpSpPr>
          <p:cNvPr id="4" name="Group 3">
            <a:extLst>
              <a:ext uri="{FF2B5EF4-FFF2-40B4-BE49-F238E27FC236}">
                <a16:creationId xmlns:a16="http://schemas.microsoft.com/office/drawing/2014/main" id="{5F3E3A7E-6B84-384C-B5C1-DF78A684E201}"/>
              </a:ext>
            </a:extLst>
          </p:cNvPr>
          <p:cNvGrpSpPr/>
          <p:nvPr/>
        </p:nvGrpSpPr>
        <p:grpSpPr>
          <a:xfrm>
            <a:off x="5745708" y="1479449"/>
            <a:ext cx="4323325" cy="3353108"/>
            <a:chOff x="327986" y="1125122"/>
            <a:chExt cx="3185641" cy="2362357"/>
          </a:xfrm>
        </p:grpSpPr>
        <p:pic>
          <p:nvPicPr>
            <p:cNvPr id="5" name="Picture 4">
              <a:extLst>
                <a:ext uri="{FF2B5EF4-FFF2-40B4-BE49-F238E27FC236}">
                  <a16:creationId xmlns:a16="http://schemas.microsoft.com/office/drawing/2014/main" id="{DC17D114-E83F-E34F-A8E1-B714AAB0F629}"/>
                </a:ext>
              </a:extLst>
            </p:cNvPr>
            <p:cNvPicPr>
              <a:picLocks noChangeAspect="1"/>
            </p:cNvPicPr>
            <p:nvPr/>
          </p:nvPicPr>
          <p:blipFill>
            <a:blip r:embed="rId2"/>
            <a:stretch>
              <a:fillRect/>
            </a:stretch>
          </p:blipFill>
          <p:spPr>
            <a:xfrm>
              <a:off x="327986" y="1170768"/>
              <a:ext cx="3111707" cy="2115075"/>
            </a:xfrm>
            <a:prstGeom prst="rect">
              <a:avLst/>
            </a:prstGeom>
          </p:spPr>
        </p:pic>
        <p:sp>
          <p:nvSpPr>
            <p:cNvPr id="6" name="Rectangle 5">
              <a:extLst>
                <a:ext uri="{FF2B5EF4-FFF2-40B4-BE49-F238E27FC236}">
                  <a16:creationId xmlns:a16="http://schemas.microsoft.com/office/drawing/2014/main" id="{5F00CDB9-A1A9-D64E-8965-C5938DACD848}"/>
                </a:ext>
              </a:extLst>
            </p:cNvPr>
            <p:cNvSpPr/>
            <p:nvPr/>
          </p:nvSpPr>
          <p:spPr>
            <a:xfrm>
              <a:off x="2805097" y="1144315"/>
              <a:ext cx="708530" cy="2141528"/>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CE71F8D-4371-EB4E-92F3-E34982B299F1}"/>
                </a:ext>
              </a:extLst>
            </p:cNvPr>
            <p:cNvSpPr/>
            <p:nvPr/>
          </p:nvSpPr>
          <p:spPr>
            <a:xfrm>
              <a:off x="1587051" y="1125122"/>
              <a:ext cx="1218046" cy="2362357"/>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359A03F-3A15-0A46-B9EA-444F8CBF92EF}"/>
                </a:ext>
              </a:extLst>
            </p:cNvPr>
            <p:cNvSpPr/>
            <p:nvPr/>
          </p:nvSpPr>
          <p:spPr>
            <a:xfrm>
              <a:off x="385498" y="1241788"/>
              <a:ext cx="541537" cy="49934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31388F6E-26D2-8041-91AB-043FEFE2643B}"/>
                </a:ext>
              </a:extLst>
            </p:cNvPr>
            <p:cNvPicPr>
              <a:picLocks noChangeAspect="1"/>
            </p:cNvPicPr>
            <p:nvPr/>
          </p:nvPicPr>
          <p:blipFill>
            <a:blip r:embed="rId3"/>
            <a:stretch>
              <a:fillRect/>
            </a:stretch>
          </p:blipFill>
          <p:spPr>
            <a:xfrm>
              <a:off x="974335" y="1250667"/>
              <a:ext cx="586082" cy="1946400"/>
            </a:xfrm>
            <a:prstGeom prst="rect">
              <a:avLst/>
            </a:prstGeom>
          </p:spPr>
        </p:pic>
      </p:grpSp>
      <p:grpSp>
        <p:nvGrpSpPr>
          <p:cNvPr id="10" name="Group 9">
            <a:extLst>
              <a:ext uri="{FF2B5EF4-FFF2-40B4-BE49-F238E27FC236}">
                <a16:creationId xmlns:a16="http://schemas.microsoft.com/office/drawing/2014/main" id="{A7D6B2D9-86B1-B34A-AA31-867EFD22CFC2}"/>
              </a:ext>
            </a:extLst>
          </p:cNvPr>
          <p:cNvGrpSpPr/>
          <p:nvPr/>
        </p:nvGrpSpPr>
        <p:grpSpPr>
          <a:xfrm>
            <a:off x="6381561" y="1563585"/>
            <a:ext cx="1174491" cy="2982771"/>
            <a:chOff x="6291595" y="1715729"/>
            <a:chExt cx="899610" cy="2083914"/>
          </a:xfrm>
        </p:grpSpPr>
        <p:pic>
          <p:nvPicPr>
            <p:cNvPr id="11" name="Picture 10">
              <a:extLst>
                <a:ext uri="{FF2B5EF4-FFF2-40B4-BE49-F238E27FC236}">
                  <a16:creationId xmlns:a16="http://schemas.microsoft.com/office/drawing/2014/main" id="{FD9ACFF7-988D-1F4B-A6E8-6B82BC9B951F}"/>
                </a:ext>
              </a:extLst>
            </p:cNvPr>
            <p:cNvPicPr>
              <a:picLocks noChangeAspect="1"/>
            </p:cNvPicPr>
            <p:nvPr/>
          </p:nvPicPr>
          <p:blipFill>
            <a:blip r:embed="rId4"/>
            <a:stretch>
              <a:fillRect/>
            </a:stretch>
          </p:blipFill>
          <p:spPr>
            <a:xfrm>
              <a:off x="6291596" y="1715729"/>
              <a:ext cx="628939" cy="2083914"/>
            </a:xfrm>
            <a:prstGeom prst="rect">
              <a:avLst/>
            </a:prstGeom>
          </p:spPr>
        </p:pic>
        <p:pic>
          <p:nvPicPr>
            <p:cNvPr id="12" name="Picture 4" descr="mage result for Cisco hyperflex all flash">
              <a:extLst>
                <a:ext uri="{FF2B5EF4-FFF2-40B4-BE49-F238E27FC236}">
                  <a16:creationId xmlns:a16="http://schemas.microsoft.com/office/drawing/2014/main" id="{5E31751D-D311-4644-AB83-D58CD7F513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1596" y="3320644"/>
              <a:ext cx="899609" cy="4212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mage result for Cisco hyperflex all flash">
              <a:extLst>
                <a:ext uri="{FF2B5EF4-FFF2-40B4-BE49-F238E27FC236}">
                  <a16:creationId xmlns:a16="http://schemas.microsoft.com/office/drawing/2014/main" id="{A22467BA-9CDD-0B44-A96C-675722E309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1595" y="2960841"/>
              <a:ext cx="899609" cy="4212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9DF1F166-2957-3148-A0FF-D249334A0912}"/>
                </a:ext>
              </a:extLst>
            </p:cNvPr>
            <p:cNvPicPr>
              <a:picLocks noChangeAspect="1"/>
            </p:cNvPicPr>
            <p:nvPr/>
          </p:nvPicPr>
          <p:blipFill>
            <a:blip r:embed="rId6"/>
            <a:stretch>
              <a:fillRect/>
            </a:stretch>
          </p:blipFill>
          <p:spPr>
            <a:xfrm>
              <a:off x="6312878" y="1758018"/>
              <a:ext cx="570456" cy="105379"/>
            </a:xfrm>
            <a:prstGeom prst="rect">
              <a:avLst/>
            </a:prstGeom>
          </p:spPr>
        </p:pic>
        <p:pic>
          <p:nvPicPr>
            <p:cNvPr id="15" name="Picture 14">
              <a:extLst>
                <a:ext uri="{FF2B5EF4-FFF2-40B4-BE49-F238E27FC236}">
                  <a16:creationId xmlns:a16="http://schemas.microsoft.com/office/drawing/2014/main" id="{2CE9C5AB-AA0F-6341-A5A6-6798D34928BA}"/>
                </a:ext>
              </a:extLst>
            </p:cNvPr>
            <p:cNvPicPr>
              <a:picLocks noChangeAspect="1"/>
            </p:cNvPicPr>
            <p:nvPr/>
          </p:nvPicPr>
          <p:blipFill>
            <a:blip r:embed="rId6"/>
            <a:stretch>
              <a:fillRect/>
            </a:stretch>
          </p:blipFill>
          <p:spPr>
            <a:xfrm>
              <a:off x="6312878" y="1858162"/>
              <a:ext cx="570456" cy="105379"/>
            </a:xfrm>
            <a:prstGeom prst="rect">
              <a:avLst/>
            </a:prstGeom>
          </p:spPr>
        </p:pic>
      </p:grpSp>
      <p:grpSp>
        <p:nvGrpSpPr>
          <p:cNvPr id="20" name="Group 19">
            <a:extLst>
              <a:ext uri="{FF2B5EF4-FFF2-40B4-BE49-F238E27FC236}">
                <a16:creationId xmlns:a16="http://schemas.microsoft.com/office/drawing/2014/main" id="{08C6005B-05D4-7B4A-A1A6-E401D0E0E845}"/>
              </a:ext>
            </a:extLst>
          </p:cNvPr>
          <p:cNvGrpSpPr/>
          <p:nvPr/>
        </p:nvGrpSpPr>
        <p:grpSpPr>
          <a:xfrm>
            <a:off x="6198564" y="895387"/>
            <a:ext cx="1052239" cy="694030"/>
            <a:chOff x="4009850" y="4025609"/>
            <a:chExt cx="1052239" cy="694030"/>
          </a:xfrm>
        </p:grpSpPr>
        <p:pic>
          <p:nvPicPr>
            <p:cNvPr id="19" name="Picture 18">
              <a:extLst>
                <a:ext uri="{FF2B5EF4-FFF2-40B4-BE49-F238E27FC236}">
                  <a16:creationId xmlns:a16="http://schemas.microsoft.com/office/drawing/2014/main" id="{5FFBB893-0529-FA41-94D7-C408FD851491}"/>
                </a:ext>
              </a:extLst>
            </p:cNvPr>
            <p:cNvPicPr>
              <a:picLocks noChangeAspect="1"/>
            </p:cNvPicPr>
            <p:nvPr/>
          </p:nvPicPr>
          <p:blipFill>
            <a:blip r:embed="rId7"/>
            <a:stretch>
              <a:fillRect/>
            </a:stretch>
          </p:blipFill>
          <p:spPr>
            <a:xfrm>
              <a:off x="4009850" y="4025609"/>
              <a:ext cx="1052239" cy="694030"/>
            </a:xfrm>
            <a:prstGeom prst="rect">
              <a:avLst/>
            </a:prstGeom>
          </p:spPr>
        </p:pic>
        <p:pic>
          <p:nvPicPr>
            <p:cNvPr id="18" name="Picture 17">
              <a:extLst>
                <a:ext uri="{FF2B5EF4-FFF2-40B4-BE49-F238E27FC236}">
                  <a16:creationId xmlns:a16="http://schemas.microsoft.com/office/drawing/2014/main" id="{C38BC836-81CE-F249-8B9A-38F7569FC49C}"/>
                </a:ext>
              </a:extLst>
            </p:cNvPr>
            <p:cNvPicPr>
              <a:picLocks noChangeAspect="1"/>
            </p:cNvPicPr>
            <p:nvPr/>
          </p:nvPicPr>
          <p:blipFill>
            <a:blip r:embed="rId8"/>
            <a:stretch>
              <a:fillRect/>
            </a:stretch>
          </p:blipFill>
          <p:spPr>
            <a:xfrm>
              <a:off x="4130988" y="4068398"/>
              <a:ext cx="783457" cy="448957"/>
            </a:xfrm>
            <a:prstGeom prst="rect">
              <a:avLst/>
            </a:prstGeom>
          </p:spPr>
        </p:pic>
      </p:grpSp>
      <p:pic>
        <p:nvPicPr>
          <p:cNvPr id="21" name="Picture 20">
            <a:extLst>
              <a:ext uri="{FF2B5EF4-FFF2-40B4-BE49-F238E27FC236}">
                <a16:creationId xmlns:a16="http://schemas.microsoft.com/office/drawing/2014/main" id="{38BCD3BA-E1E6-114F-AAB3-DCFEBFDBE1C4}"/>
              </a:ext>
            </a:extLst>
          </p:cNvPr>
          <p:cNvPicPr>
            <a:picLocks noChangeAspect="1"/>
          </p:cNvPicPr>
          <p:nvPr/>
        </p:nvPicPr>
        <p:blipFill>
          <a:blip r:embed="rId9"/>
          <a:stretch>
            <a:fillRect/>
          </a:stretch>
        </p:blipFill>
        <p:spPr>
          <a:xfrm>
            <a:off x="5399455" y="1033404"/>
            <a:ext cx="752089" cy="401855"/>
          </a:xfrm>
          <a:prstGeom prst="rect">
            <a:avLst/>
          </a:prstGeom>
        </p:spPr>
      </p:pic>
      <p:pic>
        <p:nvPicPr>
          <p:cNvPr id="22" name="Picture 21">
            <a:extLst>
              <a:ext uri="{FF2B5EF4-FFF2-40B4-BE49-F238E27FC236}">
                <a16:creationId xmlns:a16="http://schemas.microsoft.com/office/drawing/2014/main" id="{4D9C7430-1ACF-784F-B619-A78B2C3C4009}"/>
              </a:ext>
            </a:extLst>
          </p:cNvPr>
          <p:cNvPicPr>
            <a:picLocks noChangeAspect="1"/>
          </p:cNvPicPr>
          <p:nvPr/>
        </p:nvPicPr>
        <p:blipFill>
          <a:blip r:embed="rId10"/>
          <a:stretch>
            <a:fillRect/>
          </a:stretch>
        </p:blipFill>
        <p:spPr>
          <a:xfrm>
            <a:off x="6175625" y="895385"/>
            <a:ext cx="950667" cy="593227"/>
          </a:xfrm>
          <a:prstGeom prst="rect">
            <a:avLst/>
          </a:prstGeom>
        </p:spPr>
      </p:pic>
      <p:pic>
        <p:nvPicPr>
          <p:cNvPr id="23" name="Picture 22">
            <a:extLst>
              <a:ext uri="{FF2B5EF4-FFF2-40B4-BE49-F238E27FC236}">
                <a16:creationId xmlns:a16="http://schemas.microsoft.com/office/drawing/2014/main" id="{BDDA8D2F-8168-0645-B19A-E3C26AC646DD}"/>
              </a:ext>
            </a:extLst>
          </p:cNvPr>
          <p:cNvPicPr>
            <a:picLocks noChangeAspect="1"/>
          </p:cNvPicPr>
          <p:nvPr/>
        </p:nvPicPr>
        <p:blipFill>
          <a:blip r:embed="rId11"/>
          <a:stretch>
            <a:fillRect/>
          </a:stretch>
        </p:blipFill>
        <p:spPr>
          <a:xfrm>
            <a:off x="7329910" y="879211"/>
            <a:ext cx="582620" cy="614691"/>
          </a:xfrm>
          <a:prstGeom prst="rect">
            <a:avLst/>
          </a:prstGeom>
        </p:spPr>
      </p:pic>
      <p:sp>
        <p:nvSpPr>
          <p:cNvPr id="24" name="TextBox 23">
            <a:extLst>
              <a:ext uri="{FF2B5EF4-FFF2-40B4-BE49-F238E27FC236}">
                <a16:creationId xmlns:a16="http://schemas.microsoft.com/office/drawing/2014/main" id="{7BA5001F-3DE3-3447-B285-503F02F07045}"/>
              </a:ext>
            </a:extLst>
          </p:cNvPr>
          <p:cNvSpPr txBox="1"/>
          <p:nvPr/>
        </p:nvSpPr>
        <p:spPr>
          <a:xfrm>
            <a:off x="7931865" y="954640"/>
            <a:ext cx="1303562" cy="523220"/>
          </a:xfrm>
          <a:prstGeom prst="rect">
            <a:avLst/>
          </a:prstGeom>
          <a:noFill/>
        </p:spPr>
        <p:txBody>
          <a:bodyPr wrap="none" rtlCol="0">
            <a:spAutoFit/>
          </a:bodyPr>
          <a:lstStyle/>
          <a:p>
            <a:r>
              <a:rPr lang="en-US" sz="1400" dirty="0">
                <a:latin typeface="+mn-lt"/>
              </a:rPr>
              <a:t>Infrastructure </a:t>
            </a:r>
          </a:p>
          <a:p>
            <a:r>
              <a:rPr lang="en-US" sz="1400" dirty="0">
                <a:latin typeface="+mn-lt"/>
              </a:rPr>
              <a:t>Management</a:t>
            </a:r>
          </a:p>
        </p:txBody>
      </p:sp>
      <p:pic>
        <p:nvPicPr>
          <p:cNvPr id="25" name="Picture 24">
            <a:extLst>
              <a:ext uri="{FF2B5EF4-FFF2-40B4-BE49-F238E27FC236}">
                <a16:creationId xmlns:a16="http://schemas.microsoft.com/office/drawing/2014/main" id="{8DD1FC48-A131-234B-AC33-B4E7D5C690D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345416" y="3206186"/>
            <a:ext cx="905387" cy="228798"/>
          </a:xfrm>
          <a:prstGeom prst="rect">
            <a:avLst/>
          </a:prstGeom>
          <a:ln>
            <a:noFill/>
          </a:ln>
        </p:spPr>
      </p:pic>
      <p:pic>
        <p:nvPicPr>
          <p:cNvPr id="26" name="Picture 25">
            <a:extLst>
              <a:ext uri="{FF2B5EF4-FFF2-40B4-BE49-F238E27FC236}">
                <a16:creationId xmlns:a16="http://schemas.microsoft.com/office/drawing/2014/main" id="{58F89F8A-9857-C74D-90E2-A623A592824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345416" y="3054149"/>
            <a:ext cx="905387" cy="228798"/>
          </a:xfrm>
          <a:prstGeom prst="rect">
            <a:avLst/>
          </a:prstGeom>
          <a:ln>
            <a:noFill/>
          </a:ln>
        </p:spPr>
      </p:pic>
      <p:pic>
        <p:nvPicPr>
          <p:cNvPr id="27" name="Picture 26">
            <a:extLst>
              <a:ext uri="{FF2B5EF4-FFF2-40B4-BE49-F238E27FC236}">
                <a16:creationId xmlns:a16="http://schemas.microsoft.com/office/drawing/2014/main" id="{F8B5D77C-FA53-0C41-B970-80F2F282F91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340854" y="2764259"/>
            <a:ext cx="905387" cy="228798"/>
          </a:xfrm>
          <a:prstGeom prst="rect">
            <a:avLst/>
          </a:prstGeom>
          <a:ln>
            <a:noFill/>
          </a:ln>
        </p:spPr>
      </p:pic>
      <p:pic>
        <p:nvPicPr>
          <p:cNvPr id="28" name="Picture 27">
            <a:extLst>
              <a:ext uri="{FF2B5EF4-FFF2-40B4-BE49-F238E27FC236}">
                <a16:creationId xmlns:a16="http://schemas.microsoft.com/office/drawing/2014/main" id="{A56D47D5-B1FB-4646-A61E-9DEBD7674E3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339424" y="2910673"/>
            <a:ext cx="905387" cy="228798"/>
          </a:xfrm>
          <a:prstGeom prst="rect">
            <a:avLst/>
          </a:prstGeom>
          <a:ln>
            <a:noFill/>
          </a:ln>
        </p:spPr>
      </p:pic>
      <p:pic>
        <p:nvPicPr>
          <p:cNvPr id="29" name="Picture 28">
            <a:extLst>
              <a:ext uri="{FF2B5EF4-FFF2-40B4-BE49-F238E27FC236}">
                <a16:creationId xmlns:a16="http://schemas.microsoft.com/office/drawing/2014/main" id="{55F772A1-91DB-C147-AD53-33464559E8BC}"/>
              </a:ext>
            </a:extLst>
          </p:cNvPr>
          <p:cNvPicPr>
            <a:picLocks noChangeAspect="1"/>
          </p:cNvPicPr>
          <p:nvPr/>
        </p:nvPicPr>
        <p:blipFill>
          <a:blip r:embed="rId13"/>
          <a:stretch>
            <a:fillRect/>
          </a:stretch>
        </p:blipFill>
        <p:spPr>
          <a:xfrm>
            <a:off x="7857201" y="1969026"/>
            <a:ext cx="711496" cy="711496"/>
          </a:xfrm>
          <a:prstGeom prst="rect">
            <a:avLst/>
          </a:prstGeom>
        </p:spPr>
      </p:pic>
      <p:pic>
        <p:nvPicPr>
          <p:cNvPr id="30" name="Picture 29">
            <a:extLst>
              <a:ext uri="{FF2B5EF4-FFF2-40B4-BE49-F238E27FC236}">
                <a16:creationId xmlns:a16="http://schemas.microsoft.com/office/drawing/2014/main" id="{4D71FA91-6D5E-2346-B987-6229CDBF4D2C}"/>
              </a:ext>
            </a:extLst>
          </p:cNvPr>
          <p:cNvPicPr>
            <a:picLocks noChangeAspect="1"/>
          </p:cNvPicPr>
          <p:nvPr/>
        </p:nvPicPr>
        <p:blipFill>
          <a:blip r:embed="rId14"/>
          <a:stretch>
            <a:fillRect/>
          </a:stretch>
        </p:blipFill>
        <p:spPr>
          <a:xfrm>
            <a:off x="7829861" y="2859307"/>
            <a:ext cx="847280" cy="847280"/>
          </a:xfrm>
          <a:prstGeom prst="rect">
            <a:avLst/>
          </a:prstGeom>
        </p:spPr>
      </p:pic>
      <p:pic>
        <p:nvPicPr>
          <p:cNvPr id="31" name="Picture 30">
            <a:extLst>
              <a:ext uri="{FF2B5EF4-FFF2-40B4-BE49-F238E27FC236}">
                <a16:creationId xmlns:a16="http://schemas.microsoft.com/office/drawing/2014/main" id="{E59DDDD5-1635-9842-9CB6-7E04597E5791}"/>
              </a:ext>
            </a:extLst>
          </p:cNvPr>
          <p:cNvPicPr>
            <a:picLocks noChangeAspect="1"/>
          </p:cNvPicPr>
          <p:nvPr/>
        </p:nvPicPr>
        <p:blipFill>
          <a:blip r:embed="rId15"/>
          <a:stretch>
            <a:fillRect/>
          </a:stretch>
        </p:blipFill>
        <p:spPr>
          <a:xfrm>
            <a:off x="7707827" y="2419388"/>
            <a:ext cx="934078" cy="934078"/>
          </a:xfrm>
          <a:prstGeom prst="rect">
            <a:avLst/>
          </a:prstGeom>
        </p:spPr>
      </p:pic>
      <p:grpSp>
        <p:nvGrpSpPr>
          <p:cNvPr id="42" name="Group 41">
            <a:extLst>
              <a:ext uri="{FF2B5EF4-FFF2-40B4-BE49-F238E27FC236}">
                <a16:creationId xmlns:a16="http://schemas.microsoft.com/office/drawing/2014/main" id="{B9800012-F3EF-3F40-B5AF-B31D1B748DAC}"/>
              </a:ext>
            </a:extLst>
          </p:cNvPr>
          <p:cNvGrpSpPr/>
          <p:nvPr/>
        </p:nvGrpSpPr>
        <p:grpSpPr>
          <a:xfrm>
            <a:off x="4579493" y="1564038"/>
            <a:ext cx="1210614" cy="2982771"/>
            <a:chOff x="4883058" y="1562763"/>
            <a:chExt cx="1210614" cy="2982771"/>
          </a:xfrm>
        </p:grpSpPr>
        <p:grpSp>
          <p:nvGrpSpPr>
            <p:cNvPr id="32" name="Group 31">
              <a:extLst>
                <a:ext uri="{FF2B5EF4-FFF2-40B4-BE49-F238E27FC236}">
                  <a16:creationId xmlns:a16="http://schemas.microsoft.com/office/drawing/2014/main" id="{E233562E-B6BA-7340-BE02-DCB0B413CD20}"/>
                </a:ext>
              </a:extLst>
            </p:cNvPr>
            <p:cNvGrpSpPr/>
            <p:nvPr/>
          </p:nvGrpSpPr>
          <p:grpSpPr>
            <a:xfrm>
              <a:off x="4919181" y="1562763"/>
              <a:ext cx="1174491" cy="2982771"/>
              <a:chOff x="6291595" y="1715729"/>
              <a:chExt cx="899610" cy="2083914"/>
            </a:xfrm>
          </p:grpSpPr>
          <p:pic>
            <p:nvPicPr>
              <p:cNvPr id="33" name="Picture 32">
                <a:extLst>
                  <a:ext uri="{FF2B5EF4-FFF2-40B4-BE49-F238E27FC236}">
                    <a16:creationId xmlns:a16="http://schemas.microsoft.com/office/drawing/2014/main" id="{66C72F64-C153-CC42-BFAF-D9EF76424FD8}"/>
                  </a:ext>
                </a:extLst>
              </p:cNvPr>
              <p:cNvPicPr>
                <a:picLocks noChangeAspect="1"/>
              </p:cNvPicPr>
              <p:nvPr/>
            </p:nvPicPr>
            <p:blipFill>
              <a:blip r:embed="rId4"/>
              <a:stretch>
                <a:fillRect/>
              </a:stretch>
            </p:blipFill>
            <p:spPr>
              <a:xfrm>
                <a:off x="6291596" y="1715729"/>
                <a:ext cx="628939" cy="2083914"/>
              </a:xfrm>
              <a:prstGeom prst="rect">
                <a:avLst/>
              </a:prstGeom>
            </p:spPr>
          </p:pic>
          <p:pic>
            <p:nvPicPr>
              <p:cNvPr id="34" name="Picture 4" descr="mage result for Cisco hyperflex all flash">
                <a:extLst>
                  <a:ext uri="{FF2B5EF4-FFF2-40B4-BE49-F238E27FC236}">
                    <a16:creationId xmlns:a16="http://schemas.microsoft.com/office/drawing/2014/main" id="{F68E8965-9B3C-A44E-B04E-E589A11052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1596" y="3320644"/>
                <a:ext cx="899609" cy="42125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mage result for Cisco hyperflex all flash">
                <a:extLst>
                  <a:ext uri="{FF2B5EF4-FFF2-40B4-BE49-F238E27FC236}">
                    <a16:creationId xmlns:a16="http://schemas.microsoft.com/office/drawing/2014/main" id="{94F1A60E-F610-A84E-A319-098CCA2C63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1595" y="2960841"/>
                <a:ext cx="899609" cy="42125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8453942F-B043-1548-9E7C-52689DF62118}"/>
                  </a:ext>
                </a:extLst>
              </p:cNvPr>
              <p:cNvPicPr>
                <a:picLocks noChangeAspect="1"/>
              </p:cNvPicPr>
              <p:nvPr/>
            </p:nvPicPr>
            <p:blipFill>
              <a:blip r:embed="rId6"/>
              <a:stretch>
                <a:fillRect/>
              </a:stretch>
            </p:blipFill>
            <p:spPr>
              <a:xfrm>
                <a:off x="6312878" y="1758018"/>
                <a:ext cx="570456" cy="105379"/>
              </a:xfrm>
              <a:prstGeom prst="rect">
                <a:avLst/>
              </a:prstGeom>
            </p:spPr>
          </p:pic>
          <p:pic>
            <p:nvPicPr>
              <p:cNvPr id="37" name="Picture 36">
                <a:extLst>
                  <a:ext uri="{FF2B5EF4-FFF2-40B4-BE49-F238E27FC236}">
                    <a16:creationId xmlns:a16="http://schemas.microsoft.com/office/drawing/2014/main" id="{8559B7F0-4F7C-C049-BBAC-59CDE3B28931}"/>
                  </a:ext>
                </a:extLst>
              </p:cNvPr>
              <p:cNvPicPr>
                <a:picLocks noChangeAspect="1"/>
              </p:cNvPicPr>
              <p:nvPr/>
            </p:nvPicPr>
            <p:blipFill>
              <a:blip r:embed="rId6"/>
              <a:stretch>
                <a:fillRect/>
              </a:stretch>
            </p:blipFill>
            <p:spPr>
              <a:xfrm>
                <a:off x="6312878" y="1858162"/>
                <a:ext cx="570456" cy="105379"/>
              </a:xfrm>
              <a:prstGeom prst="rect">
                <a:avLst/>
              </a:prstGeom>
            </p:spPr>
          </p:pic>
        </p:grpSp>
        <p:pic>
          <p:nvPicPr>
            <p:cNvPr id="38" name="Picture 37">
              <a:extLst>
                <a:ext uri="{FF2B5EF4-FFF2-40B4-BE49-F238E27FC236}">
                  <a16:creationId xmlns:a16="http://schemas.microsoft.com/office/drawing/2014/main" id="{EF3B8FB1-825A-8941-9E05-5469286F9D5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885436" y="3203760"/>
              <a:ext cx="905387" cy="228798"/>
            </a:xfrm>
            <a:prstGeom prst="rect">
              <a:avLst/>
            </a:prstGeom>
            <a:ln>
              <a:noFill/>
            </a:ln>
          </p:spPr>
        </p:pic>
        <p:pic>
          <p:nvPicPr>
            <p:cNvPr id="39" name="Picture 38">
              <a:extLst>
                <a:ext uri="{FF2B5EF4-FFF2-40B4-BE49-F238E27FC236}">
                  <a16:creationId xmlns:a16="http://schemas.microsoft.com/office/drawing/2014/main" id="{59211B8A-69BD-E844-A20B-FF0D343BFFF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885436" y="3051723"/>
              <a:ext cx="905387" cy="228798"/>
            </a:xfrm>
            <a:prstGeom prst="rect">
              <a:avLst/>
            </a:prstGeom>
            <a:ln>
              <a:noFill/>
            </a:ln>
          </p:spPr>
        </p:pic>
        <p:pic>
          <p:nvPicPr>
            <p:cNvPr id="40" name="Picture 39">
              <a:extLst>
                <a:ext uri="{FF2B5EF4-FFF2-40B4-BE49-F238E27FC236}">
                  <a16:creationId xmlns:a16="http://schemas.microsoft.com/office/drawing/2014/main" id="{274B66AE-B7F2-344C-8D51-EE842DB0E14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884488" y="2761833"/>
              <a:ext cx="905387" cy="228798"/>
            </a:xfrm>
            <a:prstGeom prst="rect">
              <a:avLst/>
            </a:prstGeom>
            <a:ln>
              <a:noFill/>
            </a:ln>
          </p:spPr>
        </p:pic>
        <p:pic>
          <p:nvPicPr>
            <p:cNvPr id="41" name="Picture 40">
              <a:extLst>
                <a:ext uri="{FF2B5EF4-FFF2-40B4-BE49-F238E27FC236}">
                  <a16:creationId xmlns:a16="http://schemas.microsoft.com/office/drawing/2014/main" id="{DBA9AC45-E942-804B-B808-BADE9AA331E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883058" y="2908247"/>
              <a:ext cx="905387" cy="228798"/>
            </a:xfrm>
            <a:prstGeom prst="rect">
              <a:avLst/>
            </a:prstGeom>
            <a:ln>
              <a:noFill/>
            </a:ln>
          </p:spPr>
        </p:pic>
      </p:grpSp>
      <p:sp>
        <p:nvSpPr>
          <p:cNvPr id="44" name="Left-Right Arrow 43">
            <a:extLst>
              <a:ext uri="{FF2B5EF4-FFF2-40B4-BE49-F238E27FC236}">
                <a16:creationId xmlns:a16="http://schemas.microsoft.com/office/drawing/2014/main" id="{F7AC98F0-454A-7741-B5CD-7F9A9823B722}"/>
              </a:ext>
            </a:extLst>
          </p:cNvPr>
          <p:cNvSpPr/>
          <p:nvPr/>
        </p:nvSpPr>
        <p:spPr>
          <a:xfrm>
            <a:off x="5441218" y="2775171"/>
            <a:ext cx="934352" cy="479672"/>
          </a:xfrm>
          <a:prstGeom prst="leftRightArrow">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654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0"/>
                            </p:stCondLst>
                            <p:childTnLst>
                              <p:par>
                                <p:cTn id="8" presetID="3" presetClass="exit" presetSubtype="10" fill="hold" nodeType="afterEffect">
                                  <p:stCondLst>
                                    <p:cond delay="1000"/>
                                  </p:stCondLst>
                                  <p:childTnLst>
                                    <p:animEffect transition="out" filter="blinds(horizontal)">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par>
                          <p:cTn id="11" fill="hold">
                            <p:stCondLst>
                              <p:cond delay="1500"/>
                            </p:stCondLst>
                            <p:childTnLst>
                              <p:par>
                                <p:cTn id="12" presetID="1" presetClass="entr" presetSubtype="0" fill="hold" nodeType="afterEffect">
                                  <p:stCondLst>
                                    <p:cond delay="200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childTnLst>
                                </p:cTn>
                              </p:par>
                            </p:childTnLst>
                          </p:cTn>
                        </p:par>
                        <p:par>
                          <p:cTn id="18" fill="hold">
                            <p:stCondLst>
                              <p:cond delay="0"/>
                            </p:stCondLst>
                            <p:childTnLst>
                              <p:par>
                                <p:cTn id="19" presetID="3" presetClass="exit" presetSubtype="10" fill="hold" nodeType="afterEffect">
                                  <p:stCondLst>
                                    <p:cond delay="0"/>
                                  </p:stCondLst>
                                  <p:childTnLst>
                                    <p:animEffect transition="out" filter="blinds(horizontal)">
                                      <p:cBhvr>
                                        <p:cTn id="20" dur="500"/>
                                        <p:tgtEl>
                                          <p:spTgt spid="23"/>
                                        </p:tgtEl>
                                      </p:cBhvr>
                                    </p:animEffect>
                                    <p:set>
                                      <p:cBhvr>
                                        <p:cTn id="21" dur="1" fill="hold">
                                          <p:stCondLst>
                                            <p:cond delay="499"/>
                                          </p:stCondLst>
                                        </p:cTn>
                                        <p:tgtEl>
                                          <p:spTgt spid="23"/>
                                        </p:tgtEl>
                                        <p:attrNameLst>
                                          <p:attrName>style.visibility</p:attrName>
                                        </p:attrNameLst>
                                      </p:cBhvr>
                                      <p:to>
                                        <p:strVal val="hidden"/>
                                      </p:to>
                                    </p:set>
                                  </p:childTnLst>
                                </p:cTn>
                              </p:par>
                            </p:childTnLst>
                          </p:cTn>
                        </p:par>
                        <p:par>
                          <p:cTn id="22" fill="hold">
                            <p:stCondLst>
                              <p:cond delay="500"/>
                            </p:stCondLst>
                            <p:childTnLst>
                              <p:par>
                                <p:cTn id="23" presetID="3" presetClass="exit" presetSubtype="10" fill="hold" nodeType="afterEffect">
                                  <p:stCondLst>
                                    <p:cond delay="0"/>
                                  </p:stCondLst>
                                  <p:childTnLst>
                                    <p:animEffect transition="out" filter="blinds(horizontal)">
                                      <p:cBhvr>
                                        <p:cTn id="24" dur="500"/>
                                        <p:tgtEl>
                                          <p:spTgt spid="22"/>
                                        </p:tgtEl>
                                      </p:cBhvr>
                                    </p:animEffect>
                                    <p:set>
                                      <p:cBhvr>
                                        <p:cTn id="25" dur="1" fill="hold">
                                          <p:stCondLst>
                                            <p:cond delay="499"/>
                                          </p:stCondLst>
                                        </p:cTn>
                                        <p:tgtEl>
                                          <p:spTgt spid="22"/>
                                        </p:tgtEl>
                                        <p:attrNameLst>
                                          <p:attrName>style.visibility</p:attrName>
                                        </p:attrNameLst>
                                      </p:cBhvr>
                                      <p:to>
                                        <p:strVal val="hidden"/>
                                      </p:to>
                                    </p:set>
                                  </p:childTnLst>
                                </p:cTn>
                              </p:par>
                            </p:childTnLst>
                          </p:cTn>
                        </p:par>
                        <p:par>
                          <p:cTn id="26" fill="hold">
                            <p:stCondLst>
                              <p:cond delay="1000"/>
                            </p:stCondLst>
                            <p:childTnLst>
                              <p:par>
                                <p:cTn id="27" presetID="3" presetClass="exit" presetSubtype="10" fill="hold" nodeType="afterEffect">
                                  <p:stCondLst>
                                    <p:cond delay="0"/>
                                  </p:stCondLst>
                                  <p:childTnLst>
                                    <p:animEffect transition="out" filter="blinds(horizontal)">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childTnLst>
                          </p:cTn>
                        </p:par>
                        <p:par>
                          <p:cTn id="30" fill="hold">
                            <p:stCondLst>
                              <p:cond delay="1500"/>
                            </p:stCondLst>
                            <p:childTnLst>
                              <p:par>
                                <p:cTn id="31" presetID="1" presetClass="entr" presetSubtype="0" fill="hold" nodeType="afterEffect">
                                  <p:stCondLst>
                                    <p:cond delay="50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childTnLst>
                                </p:cTn>
                              </p:par>
                            </p:childTnLst>
                          </p:cTn>
                        </p:par>
                        <p:par>
                          <p:cTn id="37" fill="hold">
                            <p:stCondLst>
                              <p:cond delay="0"/>
                            </p:stCondLst>
                            <p:childTnLst>
                              <p:par>
                                <p:cTn id="38" presetID="3" presetClass="exit" presetSubtype="10" fill="hold" nodeType="afterEffect">
                                  <p:stCondLst>
                                    <p:cond delay="500"/>
                                  </p:stCondLst>
                                  <p:childTnLst>
                                    <p:animEffect transition="out" filter="blinds(horizontal)">
                                      <p:cBhvr>
                                        <p:cTn id="39" dur="500"/>
                                        <p:tgtEl>
                                          <p:spTgt spid="29"/>
                                        </p:tgtEl>
                                      </p:cBhvr>
                                    </p:animEffect>
                                    <p:set>
                                      <p:cBhvr>
                                        <p:cTn id="40" dur="1" fill="hold">
                                          <p:stCondLst>
                                            <p:cond delay="499"/>
                                          </p:stCondLst>
                                        </p:cTn>
                                        <p:tgtEl>
                                          <p:spTgt spid="29"/>
                                        </p:tgtEl>
                                        <p:attrNameLst>
                                          <p:attrName>style.visibility</p:attrName>
                                        </p:attrNameLst>
                                      </p:cBhvr>
                                      <p:to>
                                        <p:strVal val="hidden"/>
                                      </p:to>
                                    </p:set>
                                  </p:childTnLst>
                                </p:cTn>
                              </p:par>
                              <p:par>
                                <p:cTn id="41" presetID="3" presetClass="exit" presetSubtype="10" fill="hold" nodeType="withEffect">
                                  <p:stCondLst>
                                    <p:cond delay="1000"/>
                                  </p:stCondLst>
                                  <p:childTnLst>
                                    <p:animEffect transition="out" filter="blinds(horizontal)">
                                      <p:cBhvr>
                                        <p:cTn id="42" dur="500"/>
                                        <p:tgtEl>
                                          <p:spTgt spid="30"/>
                                        </p:tgtEl>
                                      </p:cBhvr>
                                    </p:animEffect>
                                    <p:set>
                                      <p:cBhvr>
                                        <p:cTn id="43" dur="1" fill="hold">
                                          <p:stCondLst>
                                            <p:cond delay="499"/>
                                          </p:stCondLst>
                                        </p:cTn>
                                        <p:tgtEl>
                                          <p:spTgt spid="30"/>
                                        </p:tgtEl>
                                        <p:attrNameLst>
                                          <p:attrName>style.visibility</p:attrName>
                                        </p:attrNameLst>
                                      </p:cBhvr>
                                      <p:to>
                                        <p:strVal val="hidden"/>
                                      </p:to>
                                    </p:set>
                                  </p:childTnLst>
                                </p:cTn>
                              </p:par>
                            </p:childTnLst>
                          </p:cTn>
                        </p:par>
                        <p:par>
                          <p:cTn id="44" fill="hold">
                            <p:stCondLst>
                              <p:cond delay="1500"/>
                            </p:stCondLst>
                            <p:childTnLst>
                              <p:par>
                                <p:cTn id="45" presetID="1" presetClass="entr" presetSubtype="0" fill="hold" nodeType="afterEffect">
                                  <p:stCondLst>
                                    <p:cond delay="100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xEl>
                                              <p:pRg st="3" end="3"/>
                                            </p:txEl>
                                          </p:spTgt>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nodeType="afterEffect">
                                  <p:stCondLst>
                                    <p:cond delay="1000"/>
                                  </p:stCondLst>
                                  <p:childTnLst>
                                    <p:set>
                                      <p:cBhvr>
                                        <p:cTn id="53" dur="1" fill="hold">
                                          <p:stCondLst>
                                            <p:cond delay="0"/>
                                          </p:stCondLst>
                                        </p:cTn>
                                        <p:tgtEl>
                                          <p:spTgt spid="25"/>
                                        </p:tgtEl>
                                        <p:attrNameLst>
                                          <p:attrName>style.visibility</p:attrName>
                                        </p:attrNameLst>
                                      </p:cBhvr>
                                      <p:to>
                                        <p:strVal val="visible"/>
                                      </p:to>
                                    </p:set>
                                  </p:childTnLst>
                                </p:cTn>
                              </p:par>
                            </p:childTnLst>
                          </p:cTn>
                        </p:par>
                        <p:par>
                          <p:cTn id="54" fill="hold">
                            <p:stCondLst>
                              <p:cond delay="1000"/>
                            </p:stCondLst>
                            <p:childTnLst>
                              <p:par>
                                <p:cTn id="55" presetID="1" presetClass="entr" presetSubtype="0" fill="hold" nodeType="afterEffect">
                                  <p:stCondLst>
                                    <p:cond delay="2000"/>
                                  </p:stCondLst>
                                  <p:childTnLst>
                                    <p:set>
                                      <p:cBhvr>
                                        <p:cTn id="56" dur="1" fill="hold">
                                          <p:stCondLst>
                                            <p:cond delay="0"/>
                                          </p:stCondLst>
                                        </p:cTn>
                                        <p:tgtEl>
                                          <p:spTgt spid="26"/>
                                        </p:tgtEl>
                                        <p:attrNameLst>
                                          <p:attrName>style.visibility</p:attrName>
                                        </p:attrNameLst>
                                      </p:cBhvr>
                                      <p:to>
                                        <p:strVal val="visible"/>
                                      </p:to>
                                    </p:set>
                                  </p:childTnLst>
                                </p:cTn>
                              </p:par>
                            </p:childTnLst>
                          </p:cTn>
                        </p:par>
                        <p:par>
                          <p:cTn id="57" fill="hold">
                            <p:stCondLst>
                              <p:cond delay="3000"/>
                            </p:stCondLst>
                            <p:childTnLst>
                              <p:par>
                                <p:cTn id="58" presetID="1" presetClass="entr" presetSubtype="0" fill="hold" nodeType="afterEffect">
                                  <p:stCondLst>
                                    <p:cond delay="2000"/>
                                  </p:stCondLst>
                                  <p:childTnLst>
                                    <p:set>
                                      <p:cBhvr>
                                        <p:cTn id="59" dur="1" fill="hold">
                                          <p:stCondLst>
                                            <p:cond delay="0"/>
                                          </p:stCondLst>
                                        </p:cTn>
                                        <p:tgtEl>
                                          <p:spTgt spid="28"/>
                                        </p:tgtEl>
                                        <p:attrNameLst>
                                          <p:attrName>style.visibility</p:attrName>
                                        </p:attrNameLst>
                                      </p:cBhvr>
                                      <p:to>
                                        <p:strVal val="visible"/>
                                      </p:to>
                                    </p:set>
                                  </p:childTnLst>
                                </p:cTn>
                              </p:par>
                            </p:childTnLst>
                          </p:cTn>
                        </p:par>
                        <p:par>
                          <p:cTn id="60" fill="hold">
                            <p:stCondLst>
                              <p:cond delay="5000"/>
                            </p:stCondLst>
                            <p:childTnLst>
                              <p:par>
                                <p:cTn id="61" presetID="1" presetClass="entr" presetSubtype="0" fill="hold" nodeType="afterEffect">
                                  <p:stCondLst>
                                    <p:cond delay="100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
                                            <p:txEl>
                                              <p:pRg st="4" end="4"/>
                                            </p:txEl>
                                          </p:spTgt>
                                        </p:tgtEl>
                                        <p:attrNameLst>
                                          <p:attrName>style.visibility</p:attrName>
                                        </p:attrNameLst>
                                      </p:cBhvr>
                                      <p:to>
                                        <p:strVal val="visible"/>
                                      </p:to>
                                    </p:set>
                                  </p:childTnLst>
                                </p:cTn>
                              </p:par>
                            </p:childTnLst>
                          </p:cTn>
                        </p:par>
                        <p:par>
                          <p:cTn id="67" fill="hold">
                            <p:stCondLst>
                              <p:cond delay="0"/>
                            </p:stCondLst>
                            <p:childTnLst>
                              <p:par>
                                <p:cTn id="68" presetID="1" presetClass="entr" presetSubtype="0" fill="hold" nodeType="afterEffect">
                                  <p:stCondLst>
                                    <p:cond delay="1000"/>
                                  </p:stCondLst>
                                  <p:childTnLst>
                                    <p:set>
                                      <p:cBhvr>
                                        <p:cTn id="69" dur="1" fill="hold">
                                          <p:stCondLst>
                                            <p:cond delay="0"/>
                                          </p:stCondLst>
                                        </p:cTn>
                                        <p:tgtEl>
                                          <p:spTgt spid="42"/>
                                        </p:tgtEl>
                                        <p:attrNameLst>
                                          <p:attrName>style.visibility</p:attrName>
                                        </p:attrNameLst>
                                      </p:cBhvr>
                                      <p:to>
                                        <p:strVal val="visible"/>
                                      </p:to>
                                    </p:set>
                                  </p:childTnLst>
                                </p:cTn>
                              </p:par>
                            </p:childTnLst>
                          </p:cTn>
                        </p:par>
                        <p:par>
                          <p:cTn id="70" fill="hold">
                            <p:stCondLst>
                              <p:cond delay="1000"/>
                            </p:stCondLst>
                            <p:childTnLst>
                              <p:par>
                                <p:cTn id="71" presetID="1" presetClass="entr" presetSubtype="0" fill="hold" grpId="0" nodeType="afterEffect">
                                  <p:stCondLst>
                                    <p:cond delay="500"/>
                                  </p:stCondLst>
                                  <p:childTnLst>
                                    <p:set>
                                      <p:cBhvr>
                                        <p:cTn id="72" dur="1" fill="hold">
                                          <p:stCondLst>
                                            <p:cond delay="0"/>
                                          </p:stCondLst>
                                        </p:cTn>
                                        <p:tgtEl>
                                          <p:spTgt spid="4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A67597CD-6F0C-472E-924B-37ADF2E5A5FF}"/>
              </a:ext>
            </a:extLst>
          </p:cNvPr>
          <p:cNvSpPr>
            <a:spLocks noGrp="1"/>
          </p:cNvSpPr>
          <p:nvPr>
            <p:ph type="title"/>
          </p:nvPr>
        </p:nvSpPr>
        <p:spPr>
          <a:xfrm>
            <a:off x="437766" y="166813"/>
            <a:ext cx="8345488" cy="731837"/>
          </a:xfrm>
        </p:spPr>
        <p:txBody>
          <a:bodyPr/>
          <a:lstStyle/>
          <a:p>
            <a:r>
              <a:rPr lang="en-US" dirty="0"/>
              <a:t>Simplified Operations Across DC &amp; Branch Operations</a:t>
            </a:r>
          </a:p>
        </p:txBody>
      </p:sp>
      <p:grpSp>
        <p:nvGrpSpPr>
          <p:cNvPr id="21" name="Group 20">
            <a:extLst>
              <a:ext uri="{FF2B5EF4-FFF2-40B4-BE49-F238E27FC236}">
                <a16:creationId xmlns:a16="http://schemas.microsoft.com/office/drawing/2014/main" id="{40E0A729-43F9-4534-BD94-FE0AB1AC287B}"/>
              </a:ext>
            </a:extLst>
          </p:cNvPr>
          <p:cNvGrpSpPr/>
          <p:nvPr/>
        </p:nvGrpSpPr>
        <p:grpSpPr>
          <a:xfrm>
            <a:off x="1279935" y="1060481"/>
            <a:ext cx="6575415" cy="307777"/>
            <a:chOff x="1372699" y="1256051"/>
            <a:chExt cx="6575415" cy="307777"/>
          </a:xfrm>
        </p:grpSpPr>
        <p:sp>
          <p:nvSpPr>
            <p:cNvPr id="22" name="Rectangle 21">
              <a:extLst>
                <a:ext uri="{FF2B5EF4-FFF2-40B4-BE49-F238E27FC236}">
                  <a16:creationId xmlns:a16="http://schemas.microsoft.com/office/drawing/2014/main" id="{630C9D61-5D05-4C66-8AA1-41E0157037B5}"/>
                </a:ext>
              </a:extLst>
            </p:cNvPr>
            <p:cNvSpPr/>
            <p:nvPr/>
          </p:nvSpPr>
          <p:spPr>
            <a:xfrm>
              <a:off x="1372699" y="1256051"/>
              <a:ext cx="1090363" cy="307777"/>
            </a:xfrm>
            <a:prstGeom prst="rect">
              <a:avLst/>
            </a:prstGeom>
          </p:spPr>
          <p:txBody>
            <a:bodyPr wrap="none" anchor="ctr">
              <a:spAutoFit/>
            </a:bodyPr>
            <a:lstStyle/>
            <a:p>
              <a:pPr defTabSz="685800" fontAlgn="auto">
                <a:spcBef>
                  <a:spcPts val="0"/>
                </a:spcBef>
                <a:spcAft>
                  <a:spcPts val="600"/>
                </a:spcAft>
              </a:pPr>
              <a:r>
                <a:rPr lang="en-US" sz="1400" dirty="0">
                  <a:solidFill>
                    <a:srgbClr val="005073"/>
                  </a:solidFill>
                  <a:latin typeface="+mj-lt"/>
                </a:rPr>
                <a:t>Automation</a:t>
              </a:r>
            </a:p>
          </p:txBody>
        </p:sp>
        <p:sp>
          <p:nvSpPr>
            <p:cNvPr id="23" name="Rectangle 22">
              <a:extLst>
                <a:ext uri="{FF2B5EF4-FFF2-40B4-BE49-F238E27FC236}">
                  <a16:creationId xmlns:a16="http://schemas.microsoft.com/office/drawing/2014/main" id="{5015591E-5893-4446-813E-3384814F6193}"/>
                </a:ext>
              </a:extLst>
            </p:cNvPr>
            <p:cNvSpPr/>
            <p:nvPr/>
          </p:nvSpPr>
          <p:spPr>
            <a:xfrm>
              <a:off x="2817548" y="1256051"/>
              <a:ext cx="902811" cy="307777"/>
            </a:xfrm>
            <a:prstGeom prst="rect">
              <a:avLst/>
            </a:prstGeom>
          </p:spPr>
          <p:txBody>
            <a:bodyPr wrap="none" anchor="ctr">
              <a:spAutoFit/>
            </a:bodyPr>
            <a:lstStyle/>
            <a:p>
              <a:pPr defTabSz="685800" fontAlgn="auto">
                <a:spcBef>
                  <a:spcPts val="0"/>
                </a:spcBef>
                <a:spcAft>
                  <a:spcPts val="600"/>
                </a:spcAft>
              </a:pPr>
              <a:r>
                <a:rPr lang="en-US" sz="1400" dirty="0">
                  <a:solidFill>
                    <a:srgbClr val="005073"/>
                  </a:solidFill>
                  <a:latin typeface="+mj-lt"/>
                </a:rPr>
                <a:t>Analytics</a:t>
              </a:r>
            </a:p>
          </p:txBody>
        </p:sp>
        <p:sp>
          <p:nvSpPr>
            <p:cNvPr id="25" name="Rectangle 24">
              <a:extLst>
                <a:ext uri="{FF2B5EF4-FFF2-40B4-BE49-F238E27FC236}">
                  <a16:creationId xmlns:a16="http://schemas.microsoft.com/office/drawing/2014/main" id="{CB304816-3262-4660-AC9F-5DD0CE0FC6AE}"/>
                </a:ext>
              </a:extLst>
            </p:cNvPr>
            <p:cNvSpPr/>
            <p:nvPr/>
          </p:nvSpPr>
          <p:spPr>
            <a:xfrm>
              <a:off x="4074845" y="1256051"/>
              <a:ext cx="1340432" cy="307777"/>
            </a:xfrm>
            <a:prstGeom prst="rect">
              <a:avLst/>
            </a:prstGeom>
          </p:spPr>
          <p:txBody>
            <a:bodyPr wrap="none" anchor="ctr">
              <a:spAutoFit/>
            </a:bodyPr>
            <a:lstStyle/>
            <a:p>
              <a:pPr defTabSz="685800" fontAlgn="auto">
                <a:spcBef>
                  <a:spcPts val="0"/>
                </a:spcBef>
                <a:spcAft>
                  <a:spcPts val="600"/>
                </a:spcAft>
              </a:pPr>
              <a:r>
                <a:rPr lang="en-US" sz="1400" dirty="0">
                  <a:solidFill>
                    <a:srgbClr val="005073"/>
                  </a:solidFill>
                  <a:latin typeface="+mj-lt"/>
                </a:rPr>
                <a:t>Proactive TAC</a:t>
              </a:r>
            </a:p>
          </p:txBody>
        </p:sp>
        <p:sp>
          <p:nvSpPr>
            <p:cNvPr id="26" name="Rectangle 25">
              <a:extLst>
                <a:ext uri="{FF2B5EF4-FFF2-40B4-BE49-F238E27FC236}">
                  <a16:creationId xmlns:a16="http://schemas.microsoft.com/office/drawing/2014/main" id="{2335F038-FAA5-4EA1-941A-BDCB50082C5A}"/>
                </a:ext>
              </a:extLst>
            </p:cNvPr>
            <p:cNvSpPr/>
            <p:nvPr/>
          </p:nvSpPr>
          <p:spPr>
            <a:xfrm>
              <a:off x="5753282" y="1256051"/>
              <a:ext cx="2194832" cy="307777"/>
            </a:xfrm>
            <a:prstGeom prst="rect">
              <a:avLst/>
            </a:prstGeom>
          </p:spPr>
          <p:txBody>
            <a:bodyPr wrap="none" anchor="ctr">
              <a:spAutoFit/>
            </a:bodyPr>
            <a:lstStyle/>
            <a:p>
              <a:pPr defTabSz="685800" fontAlgn="auto">
                <a:spcBef>
                  <a:spcPts val="0"/>
                </a:spcBef>
                <a:spcAft>
                  <a:spcPts val="600"/>
                </a:spcAft>
              </a:pPr>
              <a:r>
                <a:rPr lang="en-US" sz="1400" dirty="0">
                  <a:solidFill>
                    <a:srgbClr val="005073"/>
                  </a:solidFill>
                  <a:latin typeface="+mj-lt"/>
                </a:rPr>
                <a:t>Recommendation Engine</a:t>
              </a:r>
            </a:p>
          </p:txBody>
        </p:sp>
        <p:cxnSp>
          <p:nvCxnSpPr>
            <p:cNvPr id="27" name="Straight Connector 26">
              <a:extLst>
                <a:ext uri="{FF2B5EF4-FFF2-40B4-BE49-F238E27FC236}">
                  <a16:creationId xmlns:a16="http://schemas.microsoft.com/office/drawing/2014/main" id="{6E84BB5F-47FB-425E-AF66-AB1B6EB4BED3}"/>
                </a:ext>
              </a:extLst>
            </p:cNvPr>
            <p:cNvCxnSpPr>
              <a:cxnSpLocks/>
            </p:cNvCxnSpPr>
            <p:nvPr/>
          </p:nvCxnSpPr>
          <p:spPr>
            <a:xfrm>
              <a:off x="5576040" y="1319393"/>
              <a:ext cx="0" cy="18287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BBA5D89-3D5F-4D60-BFDA-9824E4037A8C}"/>
                </a:ext>
              </a:extLst>
            </p:cNvPr>
            <p:cNvCxnSpPr>
              <a:cxnSpLocks/>
            </p:cNvCxnSpPr>
            <p:nvPr/>
          </p:nvCxnSpPr>
          <p:spPr>
            <a:xfrm>
              <a:off x="3897602" y="1319393"/>
              <a:ext cx="0" cy="18287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8D82850-4233-4A74-AC22-C6B7E3F8F06F}"/>
                </a:ext>
              </a:extLst>
            </p:cNvPr>
            <p:cNvCxnSpPr>
              <a:cxnSpLocks/>
            </p:cNvCxnSpPr>
            <p:nvPr/>
          </p:nvCxnSpPr>
          <p:spPr>
            <a:xfrm>
              <a:off x="2640305" y="1319393"/>
              <a:ext cx="0" cy="18287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cxnSp>
        <p:nvCxnSpPr>
          <p:cNvPr id="58" name="Straight Connector 123">
            <a:extLst>
              <a:ext uri="{FF2B5EF4-FFF2-40B4-BE49-F238E27FC236}">
                <a16:creationId xmlns:a16="http://schemas.microsoft.com/office/drawing/2014/main" id="{A5B809DE-1BB5-4393-8E98-D51CC2791257}"/>
              </a:ext>
            </a:extLst>
          </p:cNvPr>
          <p:cNvCxnSpPr>
            <a:cxnSpLocks/>
          </p:cNvCxnSpPr>
          <p:nvPr/>
        </p:nvCxnSpPr>
        <p:spPr>
          <a:xfrm rot="5400000">
            <a:off x="2684596" y="620027"/>
            <a:ext cx="562274" cy="3294060"/>
          </a:xfrm>
          <a:prstGeom prst="bentConnector3">
            <a:avLst>
              <a:gd name="adj1" fmla="val 50000"/>
            </a:avLst>
          </a:prstGeom>
          <a:noFill/>
          <a:ln w="12700" cap="rnd" cmpd="sng" algn="ctr">
            <a:solidFill>
              <a:schemeClr val="accent4">
                <a:lumMod val="40000"/>
                <a:lumOff val="60000"/>
              </a:schemeClr>
            </a:solidFill>
            <a:prstDash val="solid"/>
          </a:ln>
          <a:effectLst/>
        </p:spPr>
      </p:cxnSp>
      <p:cxnSp>
        <p:nvCxnSpPr>
          <p:cNvPr id="59" name="Straight Connector 123">
            <a:extLst>
              <a:ext uri="{FF2B5EF4-FFF2-40B4-BE49-F238E27FC236}">
                <a16:creationId xmlns:a16="http://schemas.microsoft.com/office/drawing/2014/main" id="{8A1C5099-ABAE-4250-9404-DC584028CBD5}"/>
              </a:ext>
            </a:extLst>
          </p:cNvPr>
          <p:cNvCxnSpPr>
            <a:cxnSpLocks/>
          </p:cNvCxnSpPr>
          <p:nvPr/>
        </p:nvCxnSpPr>
        <p:spPr>
          <a:xfrm rot="5400000">
            <a:off x="3509985" y="1438191"/>
            <a:ext cx="562274" cy="1647030"/>
          </a:xfrm>
          <a:prstGeom prst="bentConnector3">
            <a:avLst>
              <a:gd name="adj1" fmla="val 50924"/>
            </a:avLst>
          </a:prstGeom>
          <a:noFill/>
          <a:ln w="12700" cap="rnd" cmpd="sng" algn="ctr">
            <a:solidFill>
              <a:schemeClr val="accent4">
                <a:lumMod val="40000"/>
                <a:lumOff val="60000"/>
              </a:schemeClr>
            </a:solidFill>
            <a:prstDash val="solid"/>
          </a:ln>
          <a:effectLst/>
        </p:spPr>
      </p:cxnSp>
      <p:cxnSp>
        <p:nvCxnSpPr>
          <p:cNvPr id="60" name="Straight Connector 59">
            <a:extLst>
              <a:ext uri="{FF2B5EF4-FFF2-40B4-BE49-F238E27FC236}">
                <a16:creationId xmlns:a16="http://schemas.microsoft.com/office/drawing/2014/main" id="{B85D4F6C-3CD9-4497-B059-F042EE60CDD1}"/>
              </a:ext>
            </a:extLst>
          </p:cNvPr>
          <p:cNvCxnSpPr>
            <a:cxnSpLocks/>
          </p:cNvCxnSpPr>
          <p:nvPr/>
        </p:nvCxnSpPr>
        <p:spPr>
          <a:xfrm>
            <a:off x="4613149" y="2069040"/>
            <a:ext cx="0" cy="562274"/>
          </a:xfrm>
          <a:prstGeom prst="line">
            <a:avLst/>
          </a:prstGeom>
          <a:noFill/>
          <a:ln w="12700" cap="rnd" cmpd="sng" algn="ctr">
            <a:solidFill>
              <a:schemeClr val="accent4">
                <a:lumMod val="40000"/>
                <a:lumOff val="60000"/>
              </a:schemeClr>
            </a:solidFill>
            <a:prstDash val="solid"/>
          </a:ln>
          <a:effectLst/>
        </p:spPr>
      </p:cxnSp>
      <p:cxnSp>
        <p:nvCxnSpPr>
          <p:cNvPr id="79" name="Straight Connector 123">
            <a:extLst>
              <a:ext uri="{FF2B5EF4-FFF2-40B4-BE49-F238E27FC236}">
                <a16:creationId xmlns:a16="http://schemas.microsoft.com/office/drawing/2014/main" id="{693CC5A7-ADEC-446E-B566-EACA1554DE1C}"/>
              </a:ext>
            </a:extLst>
          </p:cNvPr>
          <p:cNvCxnSpPr>
            <a:cxnSpLocks/>
          </p:cNvCxnSpPr>
          <p:nvPr/>
        </p:nvCxnSpPr>
        <p:spPr>
          <a:xfrm>
            <a:off x="4602974" y="2267057"/>
            <a:ext cx="1657205" cy="281137"/>
          </a:xfrm>
          <a:prstGeom prst="bentConnector2">
            <a:avLst/>
          </a:prstGeom>
          <a:noFill/>
          <a:ln w="12700" cap="rnd" cmpd="sng" algn="ctr">
            <a:solidFill>
              <a:schemeClr val="accent4">
                <a:lumMod val="40000"/>
                <a:lumOff val="60000"/>
              </a:schemeClr>
            </a:solidFill>
            <a:prstDash val="solid"/>
          </a:ln>
          <a:effectLst/>
        </p:spPr>
      </p:cxnSp>
      <p:cxnSp>
        <p:nvCxnSpPr>
          <p:cNvPr id="80" name="Straight Connector 123">
            <a:extLst>
              <a:ext uri="{FF2B5EF4-FFF2-40B4-BE49-F238E27FC236}">
                <a16:creationId xmlns:a16="http://schemas.microsoft.com/office/drawing/2014/main" id="{2352F434-6842-4C70-9BC7-4AD61E5F70B2}"/>
              </a:ext>
            </a:extLst>
          </p:cNvPr>
          <p:cNvCxnSpPr>
            <a:cxnSpLocks/>
          </p:cNvCxnSpPr>
          <p:nvPr/>
        </p:nvCxnSpPr>
        <p:spPr>
          <a:xfrm>
            <a:off x="6186130" y="2267057"/>
            <a:ext cx="1721077" cy="281137"/>
          </a:xfrm>
          <a:prstGeom prst="bentConnector2">
            <a:avLst/>
          </a:prstGeom>
          <a:noFill/>
          <a:ln w="12700" cap="rnd" cmpd="sng" algn="ctr">
            <a:solidFill>
              <a:schemeClr val="accent4">
                <a:lumMod val="40000"/>
                <a:lumOff val="60000"/>
              </a:schemeClr>
            </a:solidFill>
            <a:prstDash val="solid"/>
          </a:ln>
          <a:effectLst/>
        </p:spPr>
      </p:cxnSp>
      <p:sp>
        <p:nvSpPr>
          <p:cNvPr id="126" name="Rectangle 125">
            <a:extLst>
              <a:ext uri="{FF2B5EF4-FFF2-40B4-BE49-F238E27FC236}">
                <a16:creationId xmlns:a16="http://schemas.microsoft.com/office/drawing/2014/main" id="{0F1EDADF-B2D4-4668-85B6-F6B3C011CEC2}"/>
              </a:ext>
            </a:extLst>
          </p:cNvPr>
          <p:cNvSpPr/>
          <p:nvPr/>
        </p:nvSpPr>
        <p:spPr>
          <a:xfrm>
            <a:off x="1006183" y="4051952"/>
            <a:ext cx="635430" cy="261610"/>
          </a:xfrm>
          <a:prstGeom prst="rect">
            <a:avLst/>
          </a:prstGeom>
        </p:spPr>
        <p:txBody>
          <a:bodyPr wrap="none" lIns="45720" rIns="45720" anchor="ctr">
            <a:spAutoFit/>
          </a:bodyPr>
          <a:lstStyle/>
          <a:p>
            <a:pPr defTabSz="457189">
              <a:defRPr/>
            </a:pPr>
            <a:r>
              <a:rPr lang="en-US" sz="1100" kern="0" spc="-30" dirty="0">
                <a:solidFill>
                  <a:schemeClr val="bg1"/>
                </a:solidFill>
                <a:latin typeface="+mj-lt"/>
                <a:ea typeface="Apple LiGothic Medium"/>
              </a:rPr>
              <a:t>Branch 1</a:t>
            </a:r>
          </a:p>
        </p:txBody>
      </p:sp>
      <p:sp>
        <p:nvSpPr>
          <p:cNvPr id="127" name="Rectangle 126">
            <a:extLst>
              <a:ext uri="{FF2B5EF4-FFF2-40B4-BE49-F238E27FC236}">
                <a16:creationId xmlns:a16="http://schemas.microsoft.com/office/drawing/2014/main" id="{03C82F0B-8F43-4EA3-A134-0947974A4259}"/>
              </a:ext>
            </a:extLst>
          </p:cNvPr>
          <p:cNvSpPr/>
          <p:nvPr/>
        </p:nvSpPr>
        <p:spPr>
          <a:xfrm>
            <a:off x="2650676" y="4051952"/>
            <a:ext cx="635430" cy="261610"/>
          </a:xfrm>
          <a:prstGeom prst="rect">
            <a:avLst/>
          </a:prstGeom>
        </p:spPr>
        <p:txBody>
          <a:bodyPr wrap="none" lIns="45720" rIns="45720" anchor="ctr">
            <a:spAutoFit/>
          </a:bodyPr>
          <a:lstStyle/>
          <a:p>
            <a:pPr defTabSz="457189">
              <a:defRPr/>
            </a:pPr>
            <a:r>
              <a:rPr lang="en-US" sz="1100" kern="0" spc="-30" dirty="0">
                <a:solidFill>
                  <a:schemeClr val="bg1"/>
                </a:solidFill>
                <a:latin typeface="+mj-lt"/>
              </a:rPr>
              <a:t>Branch 2</a:t>
            </a:r>
          </a:p>
        </p:txBody>
      </p:sp>
      <p:sp>
        <p:nvSpPr>
          <p:cNvPr id="128" name="Rectangle 127">
            <a:extLst>
              <a:ext uri="{FF2B5EF4-FFF2-40B4-BE49-F238E27FC236}">
                <a16:creationId xmlns:a16="http://schemas.microsoft.com/office/drawing/2014/main" id="{616576B1-9BDB-44BC-8B14-B14E20A341EF}"/>
              </a:ext>
            </a:extLst>
          </p:cNvPr>
          <p:cNvSpPr/>
          <p:nvPr/>
        </p:nvSpPr>
        <p:spPr>
          <a:xfrm>
            <a:off x="4295169" y="4051952"/>
            <a:ext cx="751168" cy="261610"/>
          </a:xfrm>
          <a:prstGeom prst="rect">
            <a:avLst/>
          </a:prstGeom>
        </p:spPr>
        <p:txBody>
          <a:bodyPr wrap="none" lIns="45720" rIns="45720" anchor="ctr">
            <a:spAutoFit/>
          </a:bodyPr>
          <a:lstStyle/>
          <a:p>
            <a:pPr defTabSz="457189">
              <a:defRPr/>
            </a:pPr>
            <a:r>
              <a:rPr lang="en-US" sz="1100" kern="0" spc="-30" dirty="0">
                <a:solidFill>
                  <a:schemeClr val="bg1"/>
                </a:solidFill>
                <a:latin typeface="+mj-lt"/>
              </a:rPr>
              <a:t>Datacenter</a:t>
            </a:r>
          </a:p>
        </p:txBody>
      </p:sp>
      <p:sp>
        <p:nvSpPr>
          <p:cNvPr id="129" name="Rectangle 128">
            <a:extLst>
              <a:ext uri="{FF2B5EF4-FFF2-40B4-BE49-F238E27FC236}">
                <a16:creationId xmlns:a16="http://schemas.microsoft.com/office/drawing/2014/main" id="{F2A7B22A-6FC8-477A-9C0A-E2120B11404B}"/>
              </a:ext>
            </a:extLst>
          </p:cNvPr>
          <p:cNvSpPr/>
          <p:nvPr/>
        </p:nvSpPr>
        <p:spPr>
          <a:xfrm>
            <a:off x="5939662" y="4051952"/>
            <a:ext cx="635430" cy="261610"/>
          </a:xfrm>
          <a:prstGeom prst="rect">
            <a:avLst/>
          </a:prstGeom>
        </p:spPr>
        <p:txBody>
          <a:bodyPr wrap="none" lIns="45720" rIns="45720" anchor="ctr">
            <a:spAutoFit/>
          </a:bodyPr>
          <a:lstStyle/>
          <a:p>
            <a:pPr defTabSz="457189">
              <a:defRPr/>
            </a:pPr>
            <a:r>
              <a:rPr lang="en-US" sz="1100" kern="0" spc="-30" dirty="0">
                <a:solidFill>
                  <a:schemeClr val="bg1"/>
                </a:solidFill>
                <a:latin typeface="+mj-lt"/>
              </a:rPr>
              <a:t>Branch 4</a:t>
            </a:r>
          </a:p>
        </p:txBody>
      </p:sp>
      <p:sp>
        <p:nvSpPr>
          <p:cNvPr id="130" name="Rectangle 129">
            <a:extLst>
              <a:ext uri="{FF2B5EF4-FFF2-40B4-BE49-F238E27FC236}">
                <a16:creationId xmlns:a16="http://schemas.microsoft.com/office/drawing/2014/main" id="{5A638856-100E-449F-9C84-EAF4424E573C}"/>
              </a:ext>
            </a:extLst>
          </p:cNvPr>
          <p:cNvSpPr/>
          <p:nvPr/>
        </p:nvSpPr>
        <p:spPr>
          <a:xfrm>
            <a:off x="7595841" y="4051952"/>
            <a:ext cx="635430" cy="261610"/>
          </a:xfrm>
          <a:prstGeom prst="rect">
            <a:avLst/>
          </a:prstGeom>
        </p:spPr>
        <p:txBody>
          <a:bodyPr wrap="none" lIns="45720" rIns="45720" anchor="ctr">
            <a:spAutoFit/>
          </a:bodyPr>
          <a:lstStyle/>
          <a:p>
            <a:pPr defTabSz="457189">
              <a:defRPr/>
            </a:pPr>
            <a:r>
              <a:rPr lang="en-US" sz="1100" kern="0" spc="-30" dirty="0">
                <a:solidFill>
                  <a:schemeClr val="bg1"/>
                </a:solidFill>
                <a:latin typeface="+mj-lt"/>
              </a:rPr>
              <a:t>Branch 5</a:t>
            </a:r>
          </a:p>
        </p:txBody>
      </p:sp>
      <p:grpSp>
        <p:nvGrpSpPr>
          <p:cNvPr id="240" name="Group 22">
            <a:extLst>
              <a:ext uri="{FF2B5EF4-FFF2-40B4-BE49-F238E27FC236}">
                <a16:creationId xmlns:a16="http://schemas.microsoft.com/office/drawing/2014/main" id="{2FD71391-CC39-4A5A-AB03-0D9D70FFA599}"/>
              </a:ext>
            </a:extLst>
          </p:cNvPr>
          <p:cNvGrpSpPr>
            <a:grpSpLocks noChangeAspect="1"/>
          </p:cNvGrpSpPr>
          <p:nvPr/>
        </p:nvGrpSpPr>
        <p:grpSpPr bwMode="auto">
          <a:xfrm>
            <a:off x="987475" y="3446217"/>
            <a:ext cx="663227" cy="665323"/>
            <a:chOff x="-2499" y="-3778"/>
            <a:chExt cx="10758" cy="10792"/>
          </a:xfrm>
        </p:grpSpPr>
        <p:sp>
          <p:nvSpPr>
            <p:cNvPr id="241" name="Oval 23">
              <a:extLst>
                <a:ext uri="{FF2B5EF4-FFF2-40B4-BE49-F238E27FC236}">
                  <a16:creationId xmlns:a16="http://schemas.microsoft.com/office/drawing/2014/main" id="{8CC3C0EF-59D3-4071-B803-9737C20DCDAD}"/>
                </a:ext>
              </a:extLst>
            </p:cNvPr>
            <p:cNvSpPr>
              <a:spLocks noChangeArrowheads="1"/>
            </p:cNvSpPr>
            <p:nvPr/>
          </p:nvSpPr>
          <p:spPr bwMode="auto">
            <a:xfrm>
              <a:off x="-2499" y="-3778"/>
              <a:ext cx="10758" cy="10792"/>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42" name="Freeform 24">
              <a:extLst>
                <a:ext uri="{FF2B5EF4-FFF2-40B4-BE49-F238E27FC236}">
                  <a16:creationId xmlns:a16="http://schemas.microsoft.com/office/drawing/2014/main" id="{F0EFF3A1-7E07-4DB9-8C09-ADA5A0398381}"/>
                </a:ext>
              </a:extLst>
            </p:cNvPr>
            <p:cNvSpPr>
              <a:spLocks/>
            </p:cNvSpPr>
            <p:nvPr/>
          </p:nvSpPr>
          <p:spPr bwMode="auto">
            <a:xfrm>
              <a:off x="662" y="-1613"/>
              <a:ext cx="7521" cy="8627"/>
            </a:xfrm>
            <a:custGeom>
              <a:avLst/>
              <a:gdLst>
                <a:gd name="T0" fmla="*/ 1598 w 3182"/>
                <a:gd name="T1" fmla="*/ 169 h 3650"/>
                <a:gd name="T2" fmla="*/ 1598 w 3182"/>
                <a:gd name="T3" fmla="*/ 175 h 3650"/>
                <a:gd name="T4" fmla="*/ 1469 w 3182"/>
                <a:gd name="T5" fmla="*/ 53 h 3650"/>
                <a:gd name="T6" fmla="*/ 1407 w 3182"/>
                <a:gd name="T7" fmla="*/ 53 h 3650"/>
                <a:gd name="T8" fmla="*/ 1307 w 3182"/>
                <a:gd name="T9" fmla="*/ 0 h 3650"/>
                <a:gd name="T10" fmla="*/ 993 w 3182"/>
                <a:gd name="T11" fmla="*/ 0 h 3650"/>
                <a:gd name="T12" fmla="*/ 893 w 3182"/>
                <a:gd name="T13" fmla="*/ 53 h 3650"/>
                <a:gd name="T14" fmla="*/ 410 w 3182"/>
                <a:gd name="T15" fmla="*/ 53 h 3650"/>
                <a:gd name="T16" fmla="*/ 272 w 3182"/>
                <a:gd name="T17" fmla="*/ 192 h 3650"/>
                <a:gd name="T18" fmla="*/ 272 w 3182"/>
                <a:gd name="T19" fmla="*/ 1138 h 3650"/>
                <a:gd name="T20" fmla="*/ 77 w 3182"/>
                <a:gd name="T21" fmla="*/ 1138 h 3650"/>
                <a:gd name="T22" fmla="*/ 0 w 3182"/>
                <a:gd name="T23" fmla="*/ 1215 h 3650"/>
                <a:gd name="T24" fmla="*/ 0 w 3182"/>
                <a:gd name="T25" fmla="*/ 2660 h 3650"/>
                <a:gd name="T26" fmla="*/ 60 w 3182"/>
                <a:gd name="T27" fmla="*/ 2735 h 3650"/>
                <a:gd name="T28" fmla="*/ 968 w 3182"/>
                <a:gd name="T29" fmla="*/ 3650 h 3650"/>
                <a:gd name="T30" fmla="*/ 3182 w 3182"/>
                <a:gd name="T31" fmla="*/ 1752 h 3650"/>
                <a:gd name="T32" fmla="*/ 1598 w 3182"/>
                <a:gd name="T33" fmla="*/ 169 h 3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82" h="3650">
                  <a:moveTo>
                    <a:pt x="1598" y="169"/>
                  </a:moveTo>
                  <a:cubicBezTo>
                    <a:pt x="1598" y="171"/>
                    <a:pt x="1598" y="173"/>
                    <a:pt x="1598" y="175"/>
                  </a:cubicBezTo>
                  <a:cubicBezTo>
                    <a:pt x="1591" y="106"/>
                    <a:pt x="1539" y="53"/>
                    <a:pt x="1469" y="53"/>
                  </a:cubicBezTo>
                  <a:cubicBezTo>
                    <a:pt x="1407" y="53"/>
                    <a:pt x="1407" y="53"/>
                    <a:pt x="1407" y="53"/>
                  </a:cubicBezTo>
                  <a:cubicBezTo>
                    <a:pt x="1384" y="23"/>
                    <a:pt x="1353" y="0"/>
                    <a:pt x="1307" y="0"/>
                  </a:cubicBezTo>
                  <a:cubicBezTo>
                    <a:pt x="993" y="0"/>
                    <a:pt x="993" y="0"/>
                    <a:pt x="993" y="0"/>
                  </a:cubicBezTo>
                  <a:cubicBezTo>
                    <a:pt x="947" y="0"/>
                    <a:pt x="908" y="23"/>
                    <a:pt x="893" y="53"/>
                  </a:cubicBezTo>
                  <a:cubicBezTo>
                    <a:pt x="410" y="53"/>
                    <a:pt x="410" y="53"/>
                    <a:pt x="410" y="53"/>
                  </a:cubicBezTo>
                  <a:cubicBezTo>
                    <a:pt x="333" y="53"/>
                    <a:pt x="272" y="115"/>
                    <a:pt x="272" y="192"/>
                  </a:cubicBezTo>
                  <a:cubicBezTo>
                    <a:pt x="272" y="561"/>
                    <a:pt x="272" y="873"/>
                    <a:pt x="272" y="1138"/>
                  </a:cubicBezTo>
                  <a:cubicBezTo>
                    <a:pt x="161" y="1138"/>
                    <a:pt x="77" y="1138"/>
                    <a:pt x="77" y="1138"/>
                  </a:cubicBezTo>
                  <a:cubicBezTo>
                    <a:pt x="31" y="1138"/>
                    <a:pt x="0" y="1176"/>
                    <a:pt x="0" y="1215"/>
                  </a:cubicBezTo>
                  <a:cubicBezTo>
                    <a:pt x="0" y="2660"/>
                    <a:pt x="0" y="2660"/>
                    <a:pt x="0" y="2660"/>
                  </a:cubicBezTo>
                  <a:cubicBezTo>
                    <a:pt x="0" y="2700"/>
                    <a:pt x="24" y="2729"/>
                    <a:pt x="60" y="2735"/>
                  </a:cubicBezTo>
                  <a:cubicBezTo>
                    <a:pt x="968" y="3650"/>
                    <a:pt x="968" y="3650"/>
                    <a:pt x="968" y="3650"/>
                  </a:cubicBezTo>
                  <a:cubicBezTo>
                    <a:pt x="2082" y="3627"/>
                    <a:pt x="2997" y="2812"/>
                    <a:pt x="3182" y="1752"/>
                  </a:cubicBezTo>
                  <a:lnTo>
                    <a:pt x="1598" y="169"/>
                  </a:lnTo>
                  <a:close/>
                </a:path>
              </a:pathLst>
            </a:custGeom>
            <a:solidFill>
              <a:srgbClr val="00A3E1"/>
            </a:solidFill>
            <a:ln>
              <a:noFill/>
            </a:ln>
          </p:spPr>
          <p:txBody>
            <a:bodyPr vert="horz" wrap="square" lIns="91440" tIns="45720" rIns="91440" bIns="45720" numCol="1" anchor="t" anchorCtr="0" compatLnSpc="1">
              <a:prstTxWarp prst="textNoShape">
                <a:avLst/>
              </a:prstTxWarp>
            </a:bodyPr>
            <a:lstStyle/>
            <a:p>
              <a:endParaRPr lang="en-US"/>
            </a:p>
          </p:txBody>
        </p:sp>
        <p:sp>
          <p:nvSpPr>
            <p:cNvPr id="243" name="Freeform 25">
              <a:extLst>
                <a:ext uri="{FF2B5EF4-FFF2-40B4-BE49-F238E27FC236}">
                  <a16:creationId xmlns:a16="http://schemas.microsoft.com/office/drawing/2014/main" id="{9E8DE338-1374-4B5B-B2B0-F296A1A6C63B}"/>
                </a:ext>
              </a:extLst>
            </p:cNvPr>
            <p:cNvSpPr>
              <a:spLocks/>
            </p:cNvSpPr>
            <p:nvPr/>
          </p:nvSpPr>
          <p:spPr bwMode="auto">
            <a:xfrm>
              <a:off x="662" y="-1613"/>
              <a:ext cx="4437" cy="6469"/>
            </a:xfrm>
            <a:custGeom>
              <a:avLst/>
              <a:gdLst>
                <a:gd name="T0" fmla="*/ 1800 w 1877"/>
                <a:gd name="T1" fmla="*/ 1138 h 2737"/>
                <a:gd name="T2" fmla="*/ 1601 w 1877"/>
                <a:gd name="T3" fmla="*/ 1138 h 2737"/>
                <a:gd name="T4" fmla="*/ 1599 w 1877"/>
                <a:gd name="T5" fmla="*/ 1138 h 2737"/>
                <a:gd name="T6" fmla="*/ 1599 w 1877"/>
                <a:gd name="T7" fmla="*/ 192 h 2737"/>
                <a:gd name="T8" fmla="*/ 1469 w 1877"/>
                <a:gd name="T9" fmla="*/ 53 h 2737"/>
                <a:gd name="T10" fmla="*/ 1407 w 1877"/>
                <a:gd name="T11" fmla="*/ 53 h 2737"/>
                <a:gd name="T12" fmla="*/ 1307 w 1877"/>
                <a:gd name="T13" fmla="*/ 0 h 2737"/>
                <a:gd name="T14" fmla="*/ 993 w 1877"/>
                <a:gd name="T15" fmla="*/ 0 h 2737"/>
                <a:gd name="T16" fmla="*/ 893 w 1877"/>
                <a:gd name="T17" fmla="*/ 53 h 2737"/>
                <a:gd name="T18" fmla="*/ 410 w 1877"/>
                <a:gd name="T19" fmla="*/ 53 h 2737"/>
                <a:gd name="T20" fmla="*/ 272 w 1877"/>
                <a:gd name="T21" fmla="*/ 192 h 2737"/>
                <a:gd name="T22" fmla="*/ 272 w 1877"/>
                <a:gd name="T23" fmla="*/ 1138 h 2737"/>
                <a:gd name="T24" fmla="*/ 77 w 1877"/>
                <a:gd name="T25" fmla="*/ 1138 h 2737"/>
                <a:gd name="T26" fmla="*/ 0 w 1877"/>
                <a:gd name="T27" fmla="*/ 1215 h 2737"/>
                <a:gd name="T28" fmla="*/ 0 w 1877"/>
                <a:gd name="T29" fmla="*/ 2660 h 2737"/>
                <a:gd name="T30" fmla="*/ 77 w 1877"/>
                <a:gd name="T31" fmla="*/ 2737 h 2737"/>
                <a:gd name="T32" fmla="*/ 408 w 1877"/>
                <a:gd name="T33" fmla="*/ 2737 h 2737"/>
                <a:gd name="T34" fmla="*/ 402 w 1877"/>
                <a:gd name="T35" fmla="*/ 2737 h 2737"/>
                <a:gd name="T36" fmla="*/ 410 w 1877"/>
                <a:gd name="T37" fmla="*/ 2737 h 2737"/>
                <a:gd name="T38" fmla="*/ 1469 w 1877"/>
                <a:gd name="T39" fmla="*/ 2737 h 2737"/>
                <a:gd name="T40" fmla="*/ 1471 w 1877"/>
                <a:gd name="T41" fmla="*/ 2737 h 2737"/>
                <a:gd name="T42" fmla="*/ 1470 w 1877"/>
                <a:gd name="T43" fmla="*/ 2737 h 2737"/>
                <a:gd name="T44" fmla="*/ 1800 w 1877"/>
                <a:gd name="T45" fmla="*/ 2737 h 2737"/>
                <a:gd name="T46" fmla="*/ 1877 w 1877"/>
                <a:gd name="T47" fmla="*/ 2660 h 2737"/>
                <a:gd name="T48" fmla="*/ 1877 w 1877"/>
                <a:gd name="T49" fmla="*/ 1215 h 2737"/>
                <a:gd name="T50" fmla="*/ 1800 w 1877"/>
                <a:gd name="T51" fmla="*/ 1138 h 2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77" h="2737">
                  <a:moveTo>
                    <a:pt x="1800" y="1138"/>
                  </a:moveTo>
                  <a:cubicBezTo>
                    <a:pt x="1689" y="1138"/>
                    <a:pt x="1630" y="1138"/>
                    <a:pt x="1601" y="1138"/>
                  </a:cubicBezTo>
                  <a:cubicBezTo>
                    <a:pt x="1600" y="1138"/>
                    <a:pt x="1599" y="1138"/>
                    <a:pt x="1599" y="1138"/>
                  </a:cubicBezTo>
                  <a:cubicBezTo>
                    <a:pt x="1599" y="192"/>
                    <a:pt x="1599" y="192"/>
                    <a:pt x="1599" y="192"/>
                  </a:cubicBezTo>
                  <a:cubicBezTo>
                    <a:pt x="1599" y="115"/>
                    <a:pt x="1545" y="53"/>
                    <a:pt x="1469" y="53"/>
                  </a:cubicBezTo>
                  <a:cubicBezTo>
                    <a:pt x="1407" y="53"/>
                    <a:pt x="1407" y="53"/>
                    <a:pt x="1407" y="53"/>
                  </a:cubicBezTo>
                  <a:cubicBezTo>
                    <a:pt x="1384" y="23"/>
                    <a:pt x="1353" y="0"/>
                    <a:pt x="1307" y="0"/>
                  </a:cubicBezTo>
                  <a:cubicBezTo>
                    <a:pt x="993" y="0"/>
                    <a:pt x="993" y="0"/>
                    <a:pt x="993" y="0"/>
                  </a:cubicBezTo>
                  <a:cubicBezTo>
                    <a:pt x="947" y="0"/>
                    <a:pt x="908" y="23"/>
                    <a:pt x="893" y="53"/>
                  </a:cubicBezTo>
                  <a:cubicBezTo>
                    <a:pt x="410" y="53"/>
                    <a:pt x="410" y="53"/>
                    <a:pt x="410" y="53"/>
                  </a:cubicBezTo>
                  <a:cubicBezTo>
                    <a:pt x="333" y="53"/>
                    <a:pt x="272" y="115"/>
                    <a:pt x="272" y="192"/>
                  </a:cubicBezTo>
                  <a:cubicBezTo>
                    <a:pt x="272" y="561"/>
                    <a:pt x="272" y="873"/>
                    <a:pt x="272" y="1138"/>
                  </a:cubicBezTo>
                  <a:cubicBezTo>
                    <a:pt x="161" y="1138"/>
                    <a:pt x="77" y="1138"/>
                    <a:pt x="77" y="1138"/>
                  </a:cubicBezTo>
                  <a:cubicBezTo>
                    <a:pt x="31" y="1138"/>
                    <a:pt x="0" y="1176"/>
                    <a:pt x="0" y="1215"/>
                  </a:cubicBezTo>
                  <a:cubicBezTo>
                    <a:pt x="0" y="2660"/>
                    <a:pt x="0" y="2660"/>
                    <a:pt x="0" y="2660"/>
                  </a:cubicBezTo>
                  <a:cubicBezTo>
                    <a:pt x="0" y="2706"/>
                    <a:pt x="31" y="2737"/>
                    <a:pt x="77" y="2737"/>
                  </a:cubicBezTo>
                  <a:cubicBezTo>
                    <a:pt x="408" y="2737"/>
                    <a:pt x="408" y="2737"/>
                    <a:pt x="408" y="2737"/>
                  </a:cubicBezTo>
                  <a:cubicBezTo>
                    <a:pt x="406" y="2737"/>
                    <a:pt x="404" y="2737"/>
                    <a:pt x="402" y="2737"/>
                  </a:cubicBezTo>
                  <a:cubicBezTo>
                    <a:pt x="405" y="2737"/>
                    <a:pt x="407" y="2737"/>
                    <a:pt x="410" y="2737"/>
                  </a:cubicBezTo>
                  <a:cubicBezTo>
                    <a:pt x="1469" y="2737"/>
                    <a:pt x="1469" y="2737"/>
                    <a:pt x="1469" y="2737"/>
                  </a:cubicBezTo>
                  <a:cubicBezTo>
                    <a:pt x="1469" y="2737"/>
                    <a:pt x="1470" y="2737"/>
                    <a:pt x="1471" y="2737"/>
                  </a:cubicBezTo>
                  <a:cubicBezTo>
                    <a:pt x="1471" y="2737"/>
                    <a:pt x="1470" y="2737"/>
                    <a:pt x="1470" y="2737"/>
                  </a:cubicBezTo>
                  <a:cubicBezTo>
                    <a:pt x="1800" y="2737"/>
                    <a:pt x="1800" y="2737"/>
                    <a:pt x="1800" y="2737"/>
                  </a:cubicBezTo>
                  <a:cubicBezTo>
                    <a:pt x="1846" y="2737"/>
                    <a:pt x="1877" y="2706"/>
                    <a:pt x="1877" y="2660"/>
                  </a:cubicBezTo>
                  <a:cubicBezTo>
                    <a:pt x="1877" y="1215"/>
                    <a:pt x="1877" y="1215"/>
                    <a:pt x="1877" y="1215"/>
                  </a:cubicBezTo>
                  <a:cubicBezTo>
                    <a:pt x="1877" y="1176"/>
                    <a:pt x="1846" y="1138"/>
                    <a:pt x="1800" y="11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4" name="Freeform 26">
              <a:extLst>
                <a:ext uri="{FF2B5EF4-FFF2-40B4-BE49-F238E27FC236}">
                  <a16:creationId xmlns:a16="http://schemas.microsoft.com/office/drawing/2014/main" id="{7C4F2CAC-A0CF-4D67-9FD6-AA5CD3CE00FD}"/>
                </a:ext>
              </a:extLst>
            </p:cNvPr>
            <p:cNvSpPr>
              <a:spLocks/>
            </p:cNvSpPr>
            <p:nvPr/>
          </p:nvSpPr>
          <p:spPr bwMode="auto">
            <a:xfrm>
              <a:off x="2534" y="3943"/>
              <a:ext cx="690" cy="913"/>
            </a:xfrm>
            <a:custGeom>
              <a:avLst/>
              <a:gdLst>
                <a:gd name="T0" fmla="*/ 254 w 292"/>
                <a:gd name="T1" fmla="*/ 0 h 386"/>
                <a:gd name="T2" fmla="*/ 39 w 292"/>
                <a:gd name="T3" fmla="*/ 0 h 386"/>
                <a:gd name="T4" fmla="*/ 0 w 292"/>
                <a:gd name="T5" fmla="*/ 38 h 386"/>
                <a:gd name="T6" fmla="*/ 0 w 292"/>
                <a:gd name="T7" fmla="*/ 386 h 386"/>
                <a:gd name="T8" fmla="*/ 292 w 292"/>
                <a:gd name="T9" fmla="*/ 386 h 386"/>
                <a:gd name="T10" fmla="*/ 292 w 292"/>
                <a:gd name="T11" fmla="*/ 38 h 386"/>
                <a:gd name="T12" fmla="*/ 254 w 292"/>
                <a:gd name="T13" fmla="*/ 0 h 386"/>
              </a:gdLst>
              <a:ahLst/>
              <a:cxnLst>
                <a:cxn ang="0">
                  <a:pos x="T0" y="T1"/>
                </a:cxn>
                <a:cxn ang="0">
                  <a:pos x="T2" y="T3"/>
                </a:cxn>
                <a:cxn ang="0">
                  <a:pos x="T4" y="T5"/>
                </a:cxn>
                <a:cxn ang="0">
                  <a:pos x="T6" y="T7"/>
                </a:cxn>
                <a:cxn ang="0">
                  <a:pos x="T8" y="T9"/>
                </a:cxn>
                <a:cxn ang="0">
                  <a:pos x="T10" y="T11"/>
                </a:cxn>
                <a:cxn ang="0">
                  <a:pos x="T12" y="T13"/>
                </a:cxn>
              </a:cxnLst>
              <a:rect l="0" t="0" r="r" b="b"/>
              <a:pathLst>
                <a:path w="292" h="386">
                  <a:moveTo>
                    <a:pt x="254" y="0"/>
                  </a:moveTo>
                  <a:cubicBezTo>
                    <a:pt x="39" y="0"/>
                    <a:pt x="39" y="0"/>
                    <a:pt x="39" y="0"/>
                  </a:cubicBezTo>
                  <a:cubicBezTo>
                    <a:pt x="23" y="0"/>
                    <a:pt x="0" y="15"/>
                    <a:pt x="0" y="38"/>
                  </a:cubicBezTo>
                  <a:cubicBezTo>
                    <a:pt x="0" y="386"/>
                    <a:pt x="0" y="386"/>
                    <a:pt x="0" y="386"/>
                  </a:cubicBezTo>
                  <a:cubicBezTo>
                    <a:pt x="292" y="386"/>
                    <a:pt x="292" y="386"/>
                    <a:pt x="292" y="386"/>
                  </a:cubicBezTo>
                  <a:cubicBezTo>
                    <a:pt x="292" y="38"/>
                    <a:pt x="292" y="38"/>
                    <a:pt x="292" y="38"/>
                  </a:cubicBezTo>
                  <a:cubicBezTo>
                    <a:pt x="292" y="15"/>
                    <a:pt x="277" y="0"/>
                    <a:pt x="25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5" name="Freeform 27">
              <a:extLst>
                <a:ext uri="{FF2B5EF4-FFF2-40B4-BE49-F238E27FC236}">
                  <a16:creationId xmlns:a16="http://schemas.microsoft.com/office/drawing/2014/main" id="{DF696A5A-CEC7-4BD8-8881-2F26368F2955}"/>
                </a:ext>
              </a:extLst>
            </p:cNvPr>
            <p:cNvSpPr>
              <a:spLocks/>
            </p:cNvSpPr>
            <p:nvPr/>
          </p:nvSpPr>
          <p:spPr bwMode="auto">
            <a:xfrm>
              <a:off x="3411" y="-1015"/>
              <a:ext cx="669" cy="676"/>
            </a:xfrm>
            <a:custGeom>
              <a:avLst/>
              <a:gdLst>
                <a:gd name="T0" fmla="*/ 283 w 283"/>
                <a:gd name="T1" fmla="*/ 286 h 286"/>
                <a:gd name="T2" fmla="*/ 0 w 283"/>
                <a:gd name="T3" fmla="*/ 286 h 286"/>
                <a:gd name="T4" fmla="*/ 0 w 283"/>
                <a:gd name="T5" fmla="*/ 286 h 286"/>
                <a:gd name="T6" fmla="*/ 0 w 283"/>
                <a:gd name="T7" fmla="*/ 0 h 286"/>
                <a:gd name="T8" fmla="*/ 0 w 283"/>
                <a:gd name="T9" fmla="*/ 0 h 286"/>
                <a:gd name="T10" fmla="*/ 283 w 283"/>
                <a:gd name="T11" fmla="*/ 0 h 286"/>
                <a:gd name="T12" fmla="*/ 283 w 283"/>
                <a:gd name="T13" fmla="*/ 0 h 286"/>
                <a:gd name="T14" fmla="*/ 283 w 283"/>
                <a:gd name="T15" fmla="*/ 286 h 286"/>
                <a:gd name="T16" fmla="*/ 283 w 283"/>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86">
                  <a:moveTo>
                    <a:pt x="283" y="286"/>
                  </a:moveTo>
                  <a:cubicBezTo>
                    <a:pt x="0" y="286"/>
                    <a:pt x="0" y="286"/>
                    <a:pt x="0" y="286"/>
                  </a:cubicBezTo>
                  <a:cubicBezTo>
                    <a:pt x="0" y="286"/>
                    <a:pt x="0" y="286"/>
                    <a:pt x="0" y="286"/>
                  </a:cubicBezTo>
                  <a:cubicBezTo>
                    <a:pt x="0" y="0"/>
                    <a:pt x="0" y="0"/>
                    <a:pt x="0" y="0"/>
                  </a:cubicBezTo>
                  <a:cubicBezTo>
                    <a:pt x="0" y="0"/>
                    <a:pt x="0" y="0"/>
                    <a:pt x="0" y="0"/>
                  </a:cubicBezTo>
                  <a:cubicBezTo>
                    <a:pt x="283" y="0"/>
                    <a:pt x="283" y="0"/>
                    <a:pt x="283" y="0"/>
                  </a:cubicBezTo>
                  <a:cubicBezTo>
                    <a:pt x="283" y="0"/>
                    <a:pt x="283" y="0"/>
                    <a:pt x="283" y="0"/>
                  </a:cubicBezTo>
                  <a:cubicBezTo>
                    <a:pt x="283" y="286"/>
                    <a:pt x="283" y="286"/>
                    <a:pt x="283" y="286"/>
                  </a:cubicBezTo>
                  <a:cubicBezTo>
                    <a:pt x="283" y="286"/>
                    <a:pt x="283" y="286"/>
                    <a:pt x="283" y="28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6" name="Freeform 28">
              <a:extLst>
                <a:ext uri="{FF2B5EF4-FFF2-40B4-BE49-F238E27FC236}">
                  <a16:creationId xmlns:a16="http://schemas.microsoft.com/office/drawing/2014/main" id="{862F9406-7DB9-47ED-BE4B-747E4EBD5690}"/>
                </a:ext>
              </a:extLst>
            </p:cNvPr>
            <p:cNvSpPr>
              <a:spLocks/>
            </p:cNvSpPr>
            <p:nvPr/>
          </p:nvSpPr>
          <p:spPr bwMode="auto">
            <a:xfrm>
              <a:off x="1678" y="-1015"/>
              <a:ext cx="695" cy="676"/>
            </a:xfrm>
            <a:custGeom>
              <a:avLst/>
              <a:gdLst>
                <a:gd name="T0" fmla="*/ 294 w 294"/>
                <a:gd name="T1" fmla="*/ 286 h 286"/>
                <a:gd name="T2" fmla="*/ 8 w 294"/>
                <a:gd name="T3" fmla="*/ 286 h 286"/>
                <a:gd name="T4" fmla="*/ 0 w 294"/>
                <a:gd name="T5" fmla="*/ 286 h 286"/>
                <a:gd name="T6" fmla="*/ 0 w 294"/>
                <a:gd name="T7" fmla="*/ 0 h 286"/>
                <a:gd name="T8" fmla="*/ 8 w 294"/>
                <a:gd name="T9" fmla="*/ 0 h 286"/>
                <a:gd name="T10" fmla="*/ 294 w 294"/>
                <a:gd name="T11" fmla="*/ 0 h 286"/>
                <a:gd name="T12" fmla="*/ 294 w 294"/>
                <a:gd name="T13" fmla="*/ 0 h 286"/>
                <a:gd name="T14" fmla="*/ 294 w 294"/>
                <a:gd name="T15" fmla="*/ 286 h 286"/>
                <a:gd name="T16" fmla="*/ 294 w 294"/>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4" h="286">
                  <a:moveTo>
                    <a:pt x="294" y="286"/>
                  </a:moveTo>
                  <a:cubicBezTo>
                    <a:pt x="8" y="286"/>
                    <a:pt x="8" y="286"/>
                    <a:pt x="8" y="286"/>
                  </a:cubicBezTo>
                  <a:cubicBezTo>
                    <a:pt x="0" y="286"/>
                    <a:pt x="0" y="286"/>
                    <a:pt x="0" y="286"/>
                  </a:cubicBezTo>
                  <a:cubicBezTo>
                    <a:pt x="0" y="0"/>
                    <a:pt x="0" y="0"/>
                    <a:pt x="0" y="0"/>
                  </a:cubicBezTo>
                  <a:cubicBezTo>
                    <a:pt x="0" y="0"/>
                    <a:pt x="0" y="0"/>
                    <a:pt x="8" y="0"/>
                  </a:cubicBezTo>
                  <a:cubicBezTo>
                    <a:pt x="294" y="0"/>
                    <a:pt x="294" y="0"/>
                    <a:pt x="294" y="0"/>
                  </a:cubicBezTo>
                  <a:cubicBezTo>
                    <a:pt x="294" y="0"/>
                    <a:pt x="294" y="0"/>
                    <a:pt x="294" y="0"/>
                  </a:cubicBezTo>
                  <a:cubicBezTo>
                    <a:pt x="294" y="286"/>
                    <a:pt x="294" y="286"/>
                    <a:pt x="294" y="286"/>
                  </a:cubicBezTo>
                  <a:cubicBezTo>
                    <a:pt x="294" y="286"/>
                    <a:pt x="294" y="286"/>
                    <a:pt x="294" y="28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7" name="Freeform 29">
              <a:extLst>
                <a:ext uri="{FF2B5EF4-FFF2-40B4-BE49-F238E27FC236}">
                  <a16:creationId xmlns:a16="http://schemas.microsoft.com/office/drawing/2014/main" id="{B65F6748-FDB7-434C-9F47-78E710B5D7F8}"/>
                </a:ext>
              </a:extLst>
            </p:cNvPr>
            <p:cNvSpPr>
              <a:spLocks/>
            </p:cNvSpPr>
            <p:nvPr/>
          </p:nvSpPr>
          <p:spPr bwMode="auto">
            <a:xfrm>
              <a:off x="2534" y="-1015"/>
              <a:ext cx="690" cy="676"/>
            </a:xfrm>
            <a:custGeom>
              <a:avLst/>
              <a:gdLst>
                <a:gd name="T0" fmla="*/ 292 w 292"/>
                <a:gd name="T1" fmla="*/ 286 h 286"/>
                <a:gd name="T2" fmla="*/ 8 w 292"/>
                <a:gd name="T3" fmla="*/ 286 h 286"/>
                <a:gd name="T4" fmla="*/ 0 w 292"/>
                <a:gd name="T5" fmla="*/ 286 h 286"/>
                <a:gd name="T6" fmla="*/ 0 w 292"/>
                <a:gd name="T7" fmla="*/ 0 h 286"/>
                <a:gd name="T8" fmla="*/ 8 w 292"/>
                <a:gd name="T9" fmla="*/ 0 h 286"/>
                <a:gd name="T10" fmla="*/ 292 w 292"/>
                <a:gd name="T11" fmla="*/ 0 h 286"/>
                <a:gd name="T12" fmla="*/ 292 w 292"/>
                <a:gd name="T13" fmla="*/ 0 h 286"/>
                <a:gd name="T14" fmla="*/ 292 w 292"/>
                <a:gd name="T15" fmla="*/ 286 h 286"/>
                <a:gd name="T16" fmla="*/ 292 w 292"/>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286">
                  <a:moveTo>
                    <a:pt x="292" y="286"/>
                  </a:moveTo>
                  <a:cubicBezTo>
                    <a:pt x="8" y="286"/>
                    <a:pt x="8" y="286"/>
                    <a:pt x="8" y="286"/>
                  </a:cubicBezTo>
                  <a:cubicBezTo>
                    <a:pt x="0" y="286"/>
                    <a:pt x="0" y="286"/>
                    <a:pt x="0" y="286"/>
                  </a:cubicBezTo>
                  <a:cubicBezTo>
                    <a:pt x="0" y="0"/>
                    <a:pt x="0" y="0"/>
                    <a:pt x="0" y="0"/>
                  </a:cubicBezTo>
                  <a:cubicBezTo>
                    <a:pt x="8" y="0"/>
                    <a:pt x="8" y="0"/>
                    <a:pt x="8" y="0"/>
                  </a:cubicBezTo>
                  <a:cubicBezTo>
                    <a:pt x="292" y="0"/>
                    <a:pt x="292" y="0"/>
                    <a:pt x="292" y="0"/>
                  </a:cubicBezTo>
                  <a:cubicBezTo>
                    <a:pt x="292" y="0"/>
                    <a:pt x="292" y="0"/>
                    <a:pt x="292" y="0"/>
                  </a:cubicBezTo>
                  <a:cubicBezTo>
                    <a:pt x="292" y="286"/>
                    <a:pt x="292" y="286"/>
                    <a:pt x="292" y="286"/>
                  </a:cubicBezTo>
                  <a:cubicBezTo>
                    <a:pt x="292" y="286"/>
                    <a:pt x="292" y="286"/>
                    <a:pt x="292" y="28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8" name="Freeform 30">
              <a:extLst>
                <a:ext uri="{FF2B5EF4-FFF2-40B4-BE49-F238E27FC236}">
                  <a16:creationId xmlns:a16="http://schemas.microsoft.com/office/drawing/2014/main" id="{1C6B943D-168D-4FD9-867C-F01EA1062ADA}"/>
                </a:ext>
              </a:extLst>
            </p:cNvPr>
            <p:cNvSpPr>
              <a:spLocks/>
            </p:cNvSpPr>
            <p:nvPr/>
          </p:nvSpPr>
          <p:spPr bwMode="auto">
            <a:xfrm>
              <a:off x="3411" y="-37"/>
              <a:ext cx="669" cy="676"/>
            </a:xfrm>
            <a:custGeom>
              <a:avLst/>
              <a:gdLst>
                <a:gd name="T0" fmla="*/ 283 w 283"/>
                <a:gd name="T1" fmla="*/ 286 h 286"/>
                <a:gd name="T2" fmla="*/ 0 w 283"/>
                <a:gd name="T3" fmla="*/ 286 h 286"/>
                <a:gd name="T4" fmla="*/ 0 w 283"/>
                <a:gd name="T5" fmla="*/ 286 h 286"/>
                <a:gd name="T6" fmla="*/ 0 w 283"/>
                <a:gd name="T7" fmla="*/ 0 h 286"/>
                <a:gd name="T8" fmla="*/ 0 w 283"/>
                <a:gd name="T9" fmla="*/ 0 h 286"/>
                <a:gd name="T10" fmla="*/ 283 w 283"/>
                <a:gd name="T11" fmla="*/ 0 h 286"/>
                <a:gd name="T12" fmla="*/ 283 w 283"/>
                <a:gd name="T13" fmla="*/ 0 h 286"/>
                <a:gd name="T14" fmla="*/ 283 w 283"/>
                <a:gd name="T15" fmla="*/ 286 h 286"/>
                <a:gd name="T16" fmla="*/ 283 w 283"/>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86">
                  <a:moveTo>
                    <a:pt x="283" y="286"/>
                  </a:moveTo>
                  <a:cubicBezTo>
                    <a:pt x="0" y="286"/>
                    <a:pt x="0" y="286"/>
                    <a:pt x="0" y="286"/>
                  </a:cubicBezTo>
                  <a:cubicBezTo>
                    <a:pt x="0" y="286"/>
                    <a:pt x="0" y="286"/>
                    <a:pt x="0" y="286"/>
                  </a:cubicBezTo>
                  <a:cubicBezTo>
                    <a:pt x="0" y="0"/>
                    <a:pt x="0" y="0"/>
                    <a:pt x="0" y="0"/>
                  </a:cubicBezTo>
                  <a:cubicBezTo>
                    <a:pt x="0" y="0"/>
                    <a:pt x="0" y="0"/>
                    <a:pt x="0" y="0"/>
                  </a:cubicBezTo>
                  <a:cubicBezTo>
                    <a:pt x="283" y="0"/>
                    <a:pt x="283" y="0"/>
                    <a:pt x="283" y="0"/>
                  </a:cubicBezTo>
                  <a:cubicBezTo>
                    <a:pt x="283" y="0"/>
                    <a:pt x="283" y="0"/>
                    <a:pt x="283" y="0"/>
                  </a:cubicBezTo>
                  <a:cubicBezTo>
                    <a:pt x="283" y="286"/>
                    <a:pt x="283" y="286"/>
                    <a:pt x="283" y="286"/>
                  </a:cubicBezTo>
                  <a:cubicBezTo>
                    <a:pt x="283" y="286"/>
                    <a:pt x="283" y="286"/>
                    <a:pt x="283" y="28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9" name="Freeform 31">
              <a:extLst>
                <a:ext uri="{FF2B5EF4-FFF2-40B4-BE49-F238E27FC236}">
                  <a16:creationId xmlns:a16="http://schemas.microsoft.com/office/drawing/2014/main" id="{7874F0AA-749E-4AFA-9389-5523F07BA7C1}"/>
                </a:ext>
              </a:extLst>
            </p:cNvPr>
            <p:cNvSpPr>
              <a:spLocks/>
            </p:cNvSpPr>
            <p:nvPr/>
          </p:nvSpPr>
          <p:spPr bwMode="auto">
            <a:xfrm>
              <a:off x="1678" y="-37"/>
              <a:ext cx="695" cy="676"/>
            </a:xfrm>
            <a:custGeom>
              <a:avLst/>
              <a:gdLst>
                <a:gd name="T0" fmla="*/ 294 w 294"/>
                <a:gd name="T1" fmla="*/ 286 h 286"/>
                <a:gd name="T2" fmla="*/ 8 w 294"/>
                <a:gd name="T3" fmla="*/ 286 h 286"/>
                <a:gd name="T4" fmla="*/ 0 w 294"/>
                <a:gd name="T5" fmla="*/ 286 h 286"/>
                <a:gd name="T6" fmla="*/ 0 w 294"/>
                <a:gd name="T7" fmla="*/ 0 h 286"/>
                <a:gd name="T8" fmla="*/ 8 w 294"/>
                <a:gd name="T9" fmla="*/ 0 h 286"/>
                <a:gd name="T10" fmla="*/ 294 w 294"/>
                <a:gd name="T11" fmla="*/ 0 h 286"/>
                <a:gd name="T12" fmla="*/ 294 w 294"/>
                <a:gd name="T13" fmla="*/ 0 h 286"/>
                <a:gd name="T14" fmla="*/ 294 w 294"/>
                <a:gd name="T15" fmla="*/ 286 h 286"/>
                <a:gd name="T16" fmla="*/ 294 w 294"/>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4" h="286">
                  <a:moveTo>
                    <a:pt x="294" y="286"/>
                  </a:moveTo>
                  <a:cubicBezTo>
                    <a:pt x="8" y="286"/>
                    <a:pt x="8" y="286"/>
                    <a:pt x="8" y="286"/>
                  </a:cubicBezTo>
                  <a:cubicBezTo>
                    <a:pt x="0" y="286"/>
                    <a:pt x="0" y="286"/>
                    <a:pt x="0" y="286"/>
                  </a:cubicBezTo>
                  <a:cubicBezTo>
                    <a:pt x="0" y="0"/>
                    <a:pt x="0" y="0"/>
                    <a:pt x="0" y="0"/>
                  </a:cubicBezTo>
                  <a:cubicBezTo>
                    <a:pt x="0" y="0"/>
                    <a:pt x="0" y="0"/>
                    <a:pt x="8" y="0"/>
                  </a:cubicBezTo>
                  <a:cubicBezTo>
                    <a:pt x="294" y="0"/>
                    <a:pt x="294" y="0"/>
                    <a:pt x="294" y="0"/>
                  </a:cubicBezTo>
                  <a:cubicBezTo>
                    <a:pt x="294" y="0"/>
                    <a:pt x="294" y="0"/>
                    <a:pt x="294" y="0"/>
                  </a:cubicBezTo>
                  <a:cubicBezTo>
                    <a:pt x="294" y="286"/>
                    <a:pt x="294" y="286"/>
                    <a:pt x="294" y="286"/>
                  </a:cubicBezTo>
                  <a:cubicBezTo>
                    <a:pt x="294" y="286"/>
                    <a:pt x="294" y="286"/>
                    <a:pt x="294" y="28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 name="Freeform 32">
              <a:extLst>
                <a:ext uri="{FF2B5EF4-FFF2-40B4-BE49-F238E27FC236}">
                  <a16:creationId xmlns:a16="http://schemas.microsoft.com/office/drawing/2014/main" id="{9868009A-95D2-493F-B914-2339C8F0C933}"/>
                </a:ext>
              </a:extLst>
            </p:cNvPr>
            <p:cNvSpPr>
              <a:spLocks/>
            </p:cNvSpPr>
            <p:nvPr/>
          </p:nvSpPr>
          <p:spPr bwMode="auto">
            <a:xfrm>
              <a:off x="2534" y="-37"/>
              <a:ext cx="690" cy="676"/>
            </a:xfrm>
            <a:custGeom>
              <a:avLst/>
              <a:gdLst>
                <a:gd name="T0" fmla="*/ 292 w 292"/>
                <a:gd name="T1" fmla="*/ 286 h 286"/>
                <a:gd name="T2" fmla="*/ 8 w 292"/>
                <a:gd name="T3" fmla="*/ 286 h 286"/>
                <a:gd name="T4" fmla="*/ 0 w 292"/>
                <a:gd name="T5" fmla="*/ 286 h 286"/>
                <a:gd name="T6" fmla="*/ 0 w 292"/>
                <a:gd name="T7" fmla="*/ 0 h 286"/>
                <a:gd name="T8" fmla="*/ 8 w 292"/>
                <a:gd name="T9" fmla="*/ 0 h 286"/>
                <a:gd name="T10" fmla="*/ 292 w 292"/>
                <a:gd name="T11" fmla="*/ 0 h 286"/>
                <a:gd name="T12" fmla="*/ 292 w 292"/>
                <a:gd name="T13" fmla="*/ 0 h 286"/>
                <a:gd name="T14" fmla="*/ 292 w 292"/>
                <a:gd name="T15" fmla="*/ 286 h 286"/>
                <a:gd name="T16" fmla="*/ 292 w 292"/>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286">
                  <a:moveTo>
                    <a:pt x="292" y="286"/>
                  </a:moveTo>
                  <a:cubicBezTo>
                    <a:pt x="8" y="286"/>
                    <a:pt x="8" y="286"/>
                    <a:pt x="8" y="286"/>
                  </a:cubicBezTo>
                  <a:cubicBezTo>
                    <a:pt x="0" y="286"/>
                    <a:pt x="0" y="286"/>
                    <a:pt x="0" y="286"/>
                  </a:cubicBezTo>
                  <a:cubicBezTo>
                    <a:pt x="0" y="0"/>
                    <a:pt x="0" y="0"/>
                    <a:pt x="0" y="0"/>
                  </a:cubicBezTo>
                  <a:cubicBezTo>
                    <a:pt x="8" y="0"/>
                    <a:pt x="8" y="0"/>
                    <a:pt x="8" y="0"/>
                  </a:cubicBezTo>
                  <a:cubicBezTo>
                    <a:pt x="292" y="0"/>
                    <a:pt x="292" y="0"/>
                    <a:pt x="292" y="0"/>
                  </a:cubicBezTo>
                  <a:cubicBezTo>
                    <a:pt x="292" y="0"/>
                    <a:pt x="292" y="0"/>
                    <a:pt x="292" y="0"/>
                  </a:cubicBezTo>
                  <a:cubicBezTo>
                    <a:pt x="292" y="286"/>
                    <a:pt x="292" y="286"/>
                    <a:pt x="292" y="286"/>
                  </a:cubicBezTo>
                  <a:cubicBezTo>
                    <a:pt x="292" y="286"/>
                    <a:pt x="292" y="286"/>
                    <a:pt x="292" y="28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1" name="Freeform 33">
              <a:extLst>
                <a:ext uri="{FF2B5EF4-FFF2-40B4-BE49-F238E27FC236}">
                  <a16:creationId xmlns:a16="http://schemas.microsoft.com/office/drawing/2014/main" id="{658E56A8-F27C-42F3-9A47-0ED7182E3887}"/>
                </a:ext>
              </a:extLst>
            </p:cNvPr>
            <p:cNvSpPr>
              <a:spLocks/>
            </p:cNvSpPr>
            <p:nvPr/>
          </p:nvSpPr>
          <p:spPr bwMode="auto">
            <a:xfrm>
              <a:off x="3411" y="930"/>
              <a:ext cx="669" cy="688"/>
            </a:xfrm>
            <a:custGeom>
              <a:avLst/>
              <a:gdLst>
                <a:gd name="T0" fmla="*/ 283 w 283"/>
                <a:gd name="T1" fmla="*/ 291 h 291"/>
                <a:gd name="T2" fmla="*/ 0 w 283"/>
                <a:gd name="T3" fmla="*/ 291 h 291"/>
                <a:gd name="T4" fmla="*/ 0 w 283"/>
                <a:gd name="T5" fmla="*/ 291 h 291"/>
                <a:gd name="T6" fmla="*/ 0 w 283"/>
                <a:gd name="T7" fmla="*/ 7 h 291"/>
                <a:gd name="T8" fmla="*/ 0 w 283"/>
                <a:gd name="T9" fmla="*/ 0 h 291"/>
                <a:gd name="T10" fmla="*/ 283 w 283"/>
                <a:gd name="T11" fmla="*/ 0 h 291"/>
                <a:gd name="T12" fmla="*/ 283 w 283"/>
                <a:gd name="T13" fmla="*/ 7 h 291"/>
                <a:gd name="T14" fmla="*/ 283 w 283"/>
                <a:gd name="T15" fmla="*/ 291 h 291"/>
                <a:gd name="T16" fmla="*/ 283 w 283"/>
                <a:gd name="T17" fmla="*/ 291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91">
                  <a:moveTo>
                    <a:pt x="283" y="291"/>
                  </a:moveTo>
                  <a:cubicBezTo>
                    <a:pt x="0" y="291"/>
                    <a:pt x="0" y="291"/>
                    <a:pt x="0" y="291"/>
                  </a:cubicBezTo>
                  <a:cubicBezTo>
                    <a:pt x="0" y="291"/>
                    <a:pt x="0" y="291"/>
                    <a:pt x="0" y="291"/>
                  </a:cubicBezTo>
                  <a:cubicBezTo>
                    <a:pt x="0" y="7"/>
                    <a:pt x="0" y="7"/>
                    <a:pt x="0" y="7"/>
                  </a:cubicBezTo>
                  <a:cubicBezTo>
                    <a:pt x="0" y="0"/>
                    <a:pt x="0" y="0"/>
                    <a:pt x="0" y="0"/>
                  </a:cubicBezTo>
                  <a:cubicBezTo>
                    <a:pt x="283" y="0"/>
                    <a:pt x="283" y="0"/>
                    <a:pt x="283" y="0"/>
                  </a:cubicBezTo>
                  <a:cubicBezTo>
                    <a:pt x="283" y="7"/>
                    <a:pt x="283" y="7"/>
                    <a:pt x="283" y="7"/>
                  </a:cubicBezTo>
                  <a:cubicBezTo>
                    <a:pt x="283" y="291"/>
                    <a:pt x="283" y="291"/>
                    <a:pt x="283" y="291"/>
                  </a:cubicBezTo>
                  <a:cubicBezTo>
                    <a:pt x="283" y="291"/>
                    <a:pt x="283" y="291"/>
                    <a:pt x="283" y="29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 name="Freeform 34">
              <a:extLst>
                <a:ext uri="{FF2B5EF4-FFF2-40B4-BE49-F238E27FC236}">
                  <a16:creationId xmlns:a16="http://schemas.microsoft.com/office/drawing/2014/main" id="{9CDD9B55-8FB5-4629-9C39-3C9BC3EB02A9}"/>
                </a:ext>
              </a:extLst>
            </p:cNvPr>
            <p:cNvSpPr>
              <a:spLocks/>
            </p:cNvSpPr>
            <p:nvPr/>
          </p:nvSpPr>
          <p:spPr bwMode="auto">
            <a:xfrm>
              <a:off x="1678" y="930"/>
              <a:ext cx="695" cy="688"/>
            </a:xfrm>
            <a:custGeom>
              <a:avLst/>
              <a:gdLst>
                <a:gd name="T0" fmla="*/ 294 w 294"/>
                <a:gd name="T1" fmla="*/ 291 h 291"/>
                <a:gd name="T2" fmla="*/ 8 w 294"/>
                <a:gd name="T3" fmla="*/ 291 h 291"/>
                <a:gd name="T4" fmla="*/ 0 w 294"/>
                <a:gd name="T5" fmla="*/ 291 h 291"/>
                <a:gd name="T6" fmla="*/ 0 w 294"/>
                <a:gd name="T7" fmla="*/ 7 h 291"/>
                <a:gd name="T8" fmla="*/ 8 w 294"/>
                <a:gd name="T9" fmla="*/ 0 h 291"/>
                <a:gd name="T10" fmla="*/ 294 w 294"/>
                <a:gd name="T11" fmla="*/ 0 h 291"/>
                <a:gd name="T12" fmla="*/ 294 w 294"/>
                <a:gd name="T13" fmla="*/ 7 h 291"/>
                <a:gd name="T14" fmla="*/ 294 w 294"/>
                <a:gd name="T15" fmla="*/ 291 h 291"/>
                <a:gd name="T16" fmla="*/ 294 w 294"/>
                <a:gd name="T17" fmla="*/ 291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4" h="291">
                  <a:moveTo>
                    <a:pt x="294" y="291"/>
                  </a:moveTo>
                  <a:cubicBezTo>
                    <a:pt x="8" y="291"/>
                    <a:pt x="8" y="291"/>
                    <a:pt x="8" y="291"/>
                  </a:cubicBezTo>
                  <a:cubicBezTo>
                    <a:pt x="0" y="291"/>
                    <a:pt x="0" y="291"/>
                    <a:pt x="0" y="291"/>
                  </a:cubicBezTo>
                  <a:cubicBezTo>
                    <a:pt x="0" y="7"/>
                    <a:pt x="0" y="7"/>
                    <a:pt x="0" y="7"/>
                  </a:cubicBezTo>
                  <a:cubicBezTo>
                    <a:pt x="0" y="7"/>
                    <a:pt x="0" y="0"/>
                    <a:pt x="8" y="0"/>
                  </a:cubicBezTo>
                  <a:cubicBezTo>
                    <a:pt x="294" y="0"/>
                    <a:pt x="294" y="0"/>
                    <a:pt x="294" y="0"/>
                  </a:cubicBezTo>
                  <a:cubicBezTo>
                    <a:pt x="294" y="7"/>
                    <a:pt x="294" y="7"/>
                    <a:pt x="294" y="7"/>
                  </a:cubicBezTo>
                  <a:cubicBezTo>
                    <a:pt x="294" y="291"/>
                    <a:pt x="294" y="291"/>
                    <a:pt x="294" y="291"/>
                  </a:cubicBezTo>
                  <a:cubicBezTo>
                    <a:pt x="294" y="291"/>
                    <a:pt x="294" y="291"/>
                    <a:pt x="294" y="29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3" name="Freeform 35">
              <a:extLst>
                <a:ext uri="{FF2B5EF4-FFF2-40B4-BE49-F238E27FC236}">
                  <a16:creationId xmlns:a16="http://schemas.microsoft.com/office/drawing/2014/main" id="{3947CCC5-46EB-4703-A852-C1482EE0CBCC}"/>
                </a:ext>
              </a:extLst>
            </p:cNvPr>
            <p:cNvSpPr>
              <a:spLocks/>
            </p:cNvSpPr>
            <p:nvPr/>
          </p:nvSpPr>
          <p:spPr bwMode="auto">
            <a:xfrm>
              <a:off x="2534" y="930"/>
              <a:ext cx="690" cy="688"/>
            </a:xfrm>
            <a:custGeom>
              <a:avLst/>
              <a:gdLst>
                <a:gd name="T0" fmla="*/ 292 w 292"/>
                <a:gd name="T1" fmla="*/ 291 h 291"/>
                <a:gd name="T2" fmla="*/ 8 w 292"/>
                <a:gd name="T3" fmla="*/ 291 h 291"/>
                <a:gd name="T4" fmla="*/ 0 w 292"/>
                <a:gd name="T5" fmla="*/ 291 h 291"/>
                <a:gd name="T6" fmla="*/ 0 w 292"/>
                <a:gd name="T7" fmla="*/ 7 h 291"/>
                <a:gd name="T8" fmla="*/ 8 w 292"/>
                <a:gd name="T9" fmla="*/ 0 h 291"/>
                <a:gd name="T10" fmla="*/ 292 w 292"/>
                <a:gd name="T11" fmla="*/ 0 h 291"/>
                <a:gd name="T12" fmla="*/ 292 w 292"/>
                <a:gd name="T13" fmla="*/ 7 h 291"/>
                <a:gd name="T14" fmla="*/ 292 w 292"/>
                <a:gd name="T15" fmla="*/ 291 h 291"/>
                <a:gd name="T16" fmla="*/ 292 w 292"/>
                <a:gd name="T17" fmla="*/ 291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291">
                  <a:moveTo>
                    <a:pt x="292" y="291"/>
                  </a:moveTo>
                  <a:cubicBezTo>
                    <a:pt x="8" y="291"/>
                    <a:pt x="8" y="291"/>
                    <a:pt x="8" y="291"/>
                  </a:cubicBezTo>
                  <a:cubicBezTo>
                    <a:pt x="0" y="291"/>
                    <a:pt x="0" y="291"/>
                    <a:pt x="0" y="291"/>
                  </a:cubicBezTo>
                  <a:cubicBezTo>
                    <a:pt x="0" y="7"/>
                    <a:pt x="0" y="7"/>
                    <a:pt x="0" y="7"/>
                  </a:cubicBezTo>
                  <a:cubicBezTo>
                    <a:pt x="8" y="0"/>
                    <a:pt x="8" y="0"/>
                    <a:pt x="8" y="0"/>
                  </a:cubicBezTo>
                  <a:cubicBezTo>
                    <a:pt x="292" y="0"/>
                    <a:pt x="292" y="0"/>
                    <a:pt x="292" y="0"/>
                  </a:cubicBezTo>
                  <a:cubicBezTo>
                    <a:pt x="292" y="7"/>
                    <a:pt x="292" y="7"/>
                    <a:pt x="292" y="7"/>
                  </a:cubicBezTo>
                  <a:cubicBezTo>
                    <a:pt x="292" y="291"/>
                    <a:pt x="292" y="291"/>
                    <a:pt x="292" y="291"/>
                  </a:cubicBezTo>
                  <a:cubicBezTo>
                    <a:pt x="292" y="291"/>
                    <a:pt x="292" y="291"/>
                    <a:pt x="292" y="29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4" name="Freeform 36">
              <a:extLst>
                <a:ext uri="{FF2B5EF4-FFF2-40B4-BE49-F238E27FC236}">
                  <a16:creationId xmlns:a16="http://schemas.microsoft.com/office/drawing/2014/main" id="{A668A8EE-D080-48C3-AF1A-7A0AF0FFF09A}"/>
                </a:ext>
              </a:extLst>
            </p:cNvPr>
            <p:cNvSpPr>
              <a:spLocks/>
            </p:cNvSpPr>
            <p:nvPr/>
          </p:nvSpPr>
          <p:spPr bwMode="auto">
            <a:xfrm>
              <a:off x="3411" y="1908"/>
              <a:ext cx="669" cy="690"/>
            </a:xfrm>
            <a:custGeom>
              <a:avLst/>
              <a:gdLst>
                <a:gd name="T0" fmla="*/ 283 w 283"/>
                <a:gd name="T1" fmla="*/ 292 h 292"/>
                <a:gd name="T2" fmla="*/ 0 w 283"/>
                <a:gd name="T3" fmla="*/ 292 h 292"/>
                <a:gd name="T4" fmla="*/ 0 w 283"/>
                <a:gd name="T5" fmla="*/ 292 h 292"/>
                <a:gd name="T6" fmla="*/ 0 w 283"/>
                <a:gd name="T7" fmla="*/ 8 h 292"/>
                <a:gd name="T8" fmla="*/ 0 w 283"/>
                <a:gd name="T9" fmla="*/ 0 h 292"/>
                <a:gd name="T10" fmla="*/ 283 w 283"/>
                <a:gd name="T11" fmla="*/ 0 h 292"/>
                <a:gd name="T12" fmla="*/ 283 w 283"/>
                <a:gd name="T13" fmla="*/ 8 h 292"/>
                <a:gd name="T14" fmla="*/ 283 w 283"/>
                <a:gd name="T15" fmla="*/ 292 h 292"/>
                <a:gd name="T16" fmla="*/ 283 w 283"/>
                <a:gd name="T17"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92">
                  <a:moveTo>
                    <a:pt x="283" y="292"/>
                  </a:moveTo>
                  <a:cubicBezTo>
                    <a:pt x="0" y="292"/>
                    <a:pt x="0" y="292"/>
                    <a:pt x="0" y="292"/>
                  </a:cubicBezTo>
                  <a:cubicBezTo>
                    <a:pt x="0" y="292"/>
                    <a:pt x="0" y="292"/>
                    <a:pt x="0" y="292"/>
                  </a:cubicBezTo>
                  <a:cubicBezTo>
                    <a:pt x="0" y="8"/>
                    <a:pt x="0" y="8"/>
                    <a:pt x="0" y="8"/>
                  </a:cubicBezTo>
                  <a:cubicBezTo>
                    <a:pt x="0" y="0"/>
                    <a:pt x="0" y="0"/>
                    <a:pt x="0" y="0"/>
                  </a:cubicBezTo>
                  <a:cubicBezTo>
                    <a:pt x="283" y="0"/>
                    <a:pt x="283" y="0"/>
                    <a:pt x="283" y="0"/>
                  </a:cubicBezTo>
                  <a:cubicBezTo>
                    <a:pt x="283" y="0"/>
                    <a:pt x="283" y="0"/>
                    <a:pt x="283" y="8"/>
                  </a:cubicBezTo>
                  <a:cubicBezTo>
                    <a:pt x="283" y="292"/>
                    <a:pt x="283" y="292"/>
                    <a:pt x="283" y="292"/>
                  </a:cubicBezTo>
                  <a:cubicBezTo>
                    <a:pt x="283" y="292"/>
                    <a:pt x="283" y="292"/>
                    <a:pt x="283" y="29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5" name="Freeform 37">
              <a:extLst>
                <a:ext uri="{FF2B5EF4-FFF2-40B4-BE49-F238E27FC236}">
                  <a16:creationId xmlns:a16="http://schemas.microsoft.com/office/drawing/2014/main" id="{4D02BBDC-AD51-4AB9-AC7D-4B28952429AA}"/>
                </a:ext>
              </a:extLst>
            </p:cNvPr>
            <p:cNvSpPr>
              <a:spLocks/>
            </p:cNvSpPr>
            <p:nvPr/>
          </p:nvSpPr>
          <p:spPr bwMode="auto">
            <a:xfrm>
              <a:off x="1678" y="1908"/>
              <a:ext cx="695" cy="690"/>
            </a:xfrm>
            <a:custGeom>
              <a:avLst/>
              <a:gdLst>
                <a:gd name="T0" fmla="*/ 294 w 294"/>
                <a:gd name="T1" fmla="*/ 292 h 292"/>
                <a:gd name="T2" fmla="*/ 8 w 294"/>
                <a:gd name="T3" fmla="*/ 292 h 292"/>
                <a:gd name="T4" fmla="*/ 0 w 294"/>
                <a:gd name="T5" fmla="*/ 292 h 292"/>
                <a:gd name="T6" fmla="*/ 0 w 294"/>
                <a:gd name="T7" fmla="*/ 8 h 292"/>
                <a:gd name="T8" fmla="*/ 8 w 294"/>
                <a:gd name="T9" fmla="*/ 0 h 292"/>
                <a:gd name="T10" fmla="*/ 294 w 294"/>
                <a:gd name="T11" fmla="*/ 0 h 292"/>
                <a:gd name="T12" fmla="*/ 294 w 294"/>
                <a:gd name="T13" fmla="*/ 8 h 292"/>
                <a:gd name="T14" fmla="*/ 294 w 294"/>
                <a:gd name="T15" fmla="*/ 292 h 292"/>
                <a:gd name="T16" fmla="*/ 294 w 294"/>
                <a:gd name="T17"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4" h="292">
                  <a:moveTo>
                    <a:pt x="294" y="292"/>
                  </a:moveTo>
                  <a:cubicBezTo>
                    <a:pt x="8" y="292"/>
                    <a:pt x="8" y="292"/>
                    <a:pt x="8" y="292"/>
                  </a:cubicBezTo>
                  <a:cubicBezTo>
                    <a:pt x="0" y="292"/>
                    <a:pt x="0" y="292"/>
                    <a:pt x="0" y="292"/>
                  </a:cubicBezTo>
                  <a:cubicBezTo>
                    <a:pt x="0" y="8"/>
                    <a:pt x="0" y="8"/>
                    <a:pt x="0" y="8"/>
                  </a:cubicBezTo>
                  <a:cubicBezTo>
                    <a:pt x="0" y="0"/>
                    <a:pt x="0" y="0"/>
                    <a:pt x="8" y="0"/>
                  </a:cubicBezTo>
                  <a:cubicBezTo>
                    <a:pt x="294" y="0"/>
                    <a:pt x="294" y="0"/>
                    <a:pt x="294" y="0"/>
                  </a:cubicBezTo>
                  <a:cubicBezTo>
                    <a:pt x="294" y="0"/>
                    <a:pt x="294" y="0"/>
                    <a:pt x="294" y="8"/>
                  </a:cubicBezTo>
                  <a:cubicBezTo>
                    <a:pt x="294" y="292"/>
                    <a:pt x="294" y="292"/>
                    <a:pt x="294" y="292"/>
                  </a:cubicBezTo>
                  <a:cubicBezTo>
                    <a:pt x="294" y="292"/>
                    <a:pt x="294" y="292"/>
                    <a:pt x="294" y="29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6" name="Freeform 38">
              <a:extLst>
                <a:ext uri="{FF2B5EF4-FFF2-40B4-BE49-F238E27FC236}">
                  <a16:creationId xmlns:a16="http://schemas.microsoft.com/office/drawing/2014/main" id="{BC1144B0-C600-4DB4-986A-899E332F805F}"/>
                </a:ext>
              </a:extLst>
            </p:cNvPr>
            <p:cNvSpPr>
              <a:spLocks/>
            </p:cNvSpPr>
            <p:nvPr/>
          </p:nvSpPr>
          <p:spPr bwMode="auto">
            <a:xfrm>
              <a:off x="2534" y="1908"/>
              <a:ext cx="690" cy="690"/>
            </a:xfrm>
            <a:custGeom>
              <a:avLst/>
              <a:gdLst>
                <a:gd name="T0" fmla="*/ 292 w 292"/>
                <a:gd name="T1" fmla="*/ 292 h 292"/>
                <a:gd name="T2" fmla="*/ 8 w 292"/>
                <a:gd name="T3" fmla="*/ 292 h 292"/>
                <a:gd name="T4" fmla="*/ 0 w 292"/>
                <a:gd name="T5" fmla="*/ 292 h 292"/>
                <a:gd name="T6" fmla="*/ 0 w 292"/>
                <a:gd name="T7" fmla="*/ 8 h 292"/>
                <a:gd name="T8" fmla="*/ 8 w 292"/>
                <a:gd name="T9" fmla="*/ 0 h 292"/>
                <a:gd name="T10" fmla="*/ 292 w 292"/>
                <a:gd name="T11" fmla="*/ 0 h 292"/>
                <a:gd name="T12" fmla="*/ 292 w 292"/>
                <a:gd name="T13" fmla="*/ 8 h 292"/>
                <a:gd name="T14" fmla="*/ 292 w 292"/>
                <a:gd name="T15" fmla="*/ 292 h 292"/>
                <a:gd name="T16" fmla="*/ 292 w 292"/>
                <a:gd name="T17"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292">
                  <a:moveTo>
                    <a:pt x="292" y="292"/>
                  </a:moveTo>
                  <a:cubicBezTo>
                    <a:pt x="8" y="292"/>
                    <a:pt x="8" y="292"/>
                    <a:pt x="8" y="292"/>
                  </a:cubicBezTo>
                  <a:cubicBezTo>
                    <a:pt x="0" y="292"/>
                    <a:pt x="0" y="292"/>
                    <a:pt x="0" y="292"/>
                  </a:cubicBezTo>
                  <a:cubicBezTo>
                    <a:pt x="0" y="8"/>
                    <a:pt x="0" y="8"/>
                    <a:pt x="0" y="8"/>
                  </a:cubicBezTo>
                  <a:cubicBezTo>
                    <a:pt x="0" y="0"/>
                    <a:pt x="8" y="0"/>
                    <a:pt x="8" y="0"/>
                  </a:cubicBezTo>
                  <a:cubicBezTo>
                    <a:pt x="292" y="0"/>
                    <a:pt x="292" y="0"/>
                    <a:pt x="292" y="0"/>
                  </a:cubicBezTo>
                  <a:cubicBezTo>
                    <a:pt x="292" y="0"/>
                    <a:pt x="292" y="0"/>
                    <a:pt x="292" y="8"/>
                  </a:cubicBezTo>
                  <a:cubicBezTo>
                    <a:pt x="292" y="292"/>
                    <a:pt x="292" y="292"/>
                    <a:pt x="292" y="292"/>
                  </a:cubicBezTo>
                  <a:cubicBezTo>
                    <a:pt x="292" y="292"/>
                    <a:pt x="292" y="292"/>
                    <a:pt x="292" y="29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7" name="Freeform 39">
              <a:extLst>
                <a:ext uri="{FF2B5EF4-FFF2-40B4-BE49-F238E27FC236}">
                  <a16:creationId xmlns:a16="http://schemas.microsoft.com/office/drawing/2014/main" id="{09CBA852-EE66-4BF7-A3A3-5D9D5816DC74}"/>
                </a:ext>
              </a:extLst>
            </p:cNvPr>
            <p:cNvSpPr>
              <a:spLocks/>
            </p:cNvSpPr>
            <p:nvPr/>
          </p:nvSpPr>
          <p:spPr bwMode="auto">
            <a:xfrm>
              <a:off x="3411" y="2887"/>
              <a:ext cx="669" cy="690"/>
            </a:xfrm>
            <a:custGeom>
              <a:avLst/>
              <a:gdLst>
                <a:gd name="T0" fmla="*/ 283 w 283"/>
                <a:gd name="T1" fmla="*/ 292 h 292"/>
                <a:gd name="T2" fmla="*/ 0 w 283"/>
                <a:gd name="T3" fmla="*/ 292 h 292"/>
                <a:gd name="T4" fmla="*/ 0 w 283"/>
                <a:gd name="T5" fmla="*/ 284 h 292"/>
                <a:gd name="T6" fmla="*/ 0 w 283"/>
                <a:gd name="T7" fmla="*/ 0 h 292"/>
                <a:gd name="T8" fmla="*/ 0 w 283"/>
                <a:gd name="T9" fmla="*/ 0 h 292"/>
                <a:gd name="T10" fmla="*/ 283 w 283"/>
                <a:gd name="T11" fmla="*/ 0 h 292"/>
                <a:gd name="T12" fmla="*/ 283 w 283"/>
                <a:gd name="T13" fmla="*/ 0 h 292"/>
                <a:gd name="T14" fmla="*/ 283 w 283"/>
                <a:gd name="T15" fmla="*/ 284 h 292"/>
                <a:gd name="T16" fmla="*/ 283 w 283"/>
                <a:gd name="T17"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92">
                  <a:moveTo>
                    <a:pt x="283" y="292"/>
                  </a:moveTo>
                  <a:cubicBezTo>
                    <a:pt x="0" y="292"/>
                    <a:pt x="0" y="292"/>
                    <a:pt x="0" y="292"/>
                  </a:cubicBezTo>
                  <a:cubicBezTo>
                    <a:pt x="0" y="292"/>
                    <a:pt x="0" y="292"/>
                    <a:pt x="0" y="284"/>
                  </a:cubicBezTo>
                  <a:cubicBezTo>
                    <a:pt x="0" y="0"/>
                    <a:pt x="0" y="0"/>
                    <a:pt x="0" y="0"/>
                  </a:cubicBezTo>
                  <a:cubicBezTo>
                    <a:pt x="0" y="0"/>
                    <a:pt x="0" y="0"/>
                    <a:pt x="0" y="0"/>
                  </a:cubicBezTo>
                  <a:cubicBezTo>
                    <a:pt x="283" y="0"/>
                    <a:pt x="283" y="0"/>
                    <a:pt x="283" y="0"/>
                  </a:cubicBezTo>
                  <a:cubicBezTo>
                    <a:pt x="283" y="0"/>
                    <a:pt x="283" y="0"/>
                    <a:pt x="283" y="0"/>
                  </a:cubicBezTo>
                  <a:cubicBezTo>
                    <a:pt x="283" y="284"/>
                    <a:pt x="283" y="284"/>
                    <a:pt x="283" y="284"/>
                  </a:cubicBezTo>
                  <a:cubicBezTo>
                    <a:pt x="283" y="292"/>
                    <a:pt x="283" y="292"/>
                    <a:pt x="283" y="29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8" name="Freeform 40">
              <a:extLst>
                <a:ext uri="{FF2B5EF4-FFF2-40B4-BE49-F238E27FC236}">
                  <a16:creationId xmlns:a16="http://schemas.microsoft.com/office/drawing/2014/main" id="{AFDAA1B4-5CEA-4425-A977-1421EB85D8BE}"/>
                </a:ext>
              </a:extLst>
            </p:cNvPr>
            <p:cNvSpPr>
              <a:spLocks/>
            </p:cNvSpPr>
            <p:nvPr/>
          </p:nvSpPr>
          <p:spPr bwMode="auto">
            <a:xfrm>
              <a:off x="1678" y="2887"/>
              <a:ext cx="695" cy="690"/>
            </a:xfrm>
            <a:custGeom>
              <a:avLst/>
              <a:gdLst>
                <a:gd name="T0" fmla="*/ 294 w 294"/>
                <a:gd name="T1" fmla="*/ 292 h 292"/>
                <a:gd name="T2" fmla="*/ 8 w 294"/>
                <a:gd name="T3" fmla="*/ 292 h 292"/>
                <a:gd name="T4" fmla="*/ 0 w 294"/>
                <a:gd name="T5" fmla="*/ 284 h 292"/>
                <a:gd name="T6" fmla="*/ 0 w 294"/>
                <a:gd name="T7" fmla="*/ 0 h 292"/>
                <a:gd name="T8" fmla="*/ 8 w 294"/>
                <a:gd name="T9" fmla="*/ 0 h 292"/>
                <a:gd name="T10" fmla="*/ 294 w 294"/>
                <a:gd name="T11" fmla="*/ 0 h 292"/>
                <a:gd name="T12" fmla="*/ 294 w 294"/>
                <a:gd name="T13" fmla="*/ 0 h 292"/>
                <a:gd name="T14" fmla="*/ 294 w 294"/>
                <a:gd name="T15" fmla="*/ 284 h 292"/>
                <a:gd name="T16" fmla="*/ 294 w 294"/>
                <a:gd name="T17"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4" h="292">
                  <a:moveTo>
                    <a:pt x="294" y="292"/>
                  </a:moveTo>
                  <a:cubicBezTo>
                    <a:pt x="8" y="292"/>
                    <a:pt x="8" y="292"/>
                    <a:pt x="8" y="292"/>
                  </a:cubicBezTo>
                  <a:cubicBezTo>
                    <a:pt x="0" y="292"/>
                    <a:pt x="0" y="292"/>
                    <a:pt x="0" y="284"/>
                  </a:cubicBezTo>
                  <a:cubicBezTo>
                    <a:pt x="0" y="0"/>
                    <a:pt x="0" y="0"/>
                    <a:pt x="0" y="0"/>
                  </a:cubicBezTo>
                  <a:cubicBezTo>
                    <a:pt x="0" y="0"/>
                    <a:pt x="0" y="0"/>
                    <a:pt x="8" y="0"/>
                  </a:cubicBezTo>
                  <a:cubicBezTo>
                    <a:pt x="294" y="0"/>
                    <a:pt x="294" y="0"/>
                    <a:pt x="294" y="0"/>
                  </a:cubicBezTo>
                  <a:cubicBezTo>
                    <a:pt x="294" y="0"/>
                    <a:pt x="294" y="0"/>
                    <a:pt x="294" y="0"/>
                  </a:cubicBezTo>
                  <a:cubicBezTo>
                    <a:pt x="294" y="284"/>
                    <a:pt x="294" y="284"/>
                    <a:pt x="294" y="284"/>
                  </a:cubicBezTo>
                  <a:cubicBezTo>
                    <a:pt x="294" y="292"/>
                    <a:pt x="294" y="292"/>
                    <a:pt x="294" y="29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9" name="Freeform 41">
              <a:extLst>
                <a:ext uri="{FF2B5EF4-FFF2-40B4-BE49-F238E27FC236}">
                  <a16:creationId xmlns:a16="http://schemas.microsoft.com/office/drawing/2014/main" id="{3203A06B-77EB-4B3A-A113-98B548A50691}"/>
                </a:ext>
              </a:extLst>
            </p:cNvPr>
            <p:cNvSpPr>
              <a:spLocks/>
            </p:cNvSpPr>
            <p:nvPr/>
          </p:nvSpPr>
          <p:spPr bwMode="auto">
            <a:xfrm>
              <a:off x="2534" y="2887"/>
              <a:ext cx="690" cy="690"/>
            </a:xfrm>
            <a:custGeom>
              <a:avLst/>
              <a:gdLst>
                <a:gd name="T0" fmla="*/ 292 w 292"/>
                <a:gd name="T1" fmla="*/ 292 h 292"/>
                <a:gd name="T2" fmla="*/ 8 w 292"/>
                <a:gd name="T3" fmla="*/ 292 h 292"/>
                <a:gd name="T4" fmla="*/ 0 w 292"/>
                <a:gd name="T5" fmla="*/ 284 h 292"/>
                <a:gd name="T6" fmla="*/ 0 w 292"/>
                <a:gd name="T7" fmla="*/ 0 h 292"/>
                <a:gd name="T8" fmla="*/ 8 w 292"/>
                <a:gd name="T9" fmla="*/ 0 h 292"/>
                <a:gd name="T10" fmla="*/ 292 w 292"/>
                <a:gd name="T11" fmla="*/ 0 h 292"/>
                <a:gd name="T12" fmla="*/ 292 w 292"/>
                <a:gd name="T13" fmla="*/ 0 h 292"/>
                <a:gd name="T14" fmla="*/ 292 w 292"/>
                <a:gd name="T15" fmla="*/ 284 h 292"/>
                <a:gd name="T16" fmla="*/ 292 w 292"/>
                <a:gd name="T17"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292">
                  <a:moveTo>
                    <a:pt x="292" y="292"/>
                  </a:moveTo>
                  <a:cubicBezTo>
                    <a:pt x="8" y="292"/>
                    <a:pt x="8" y="292"/>
                    <a:pt x="8" y="292"/>
                  </a:cubicBezTo>
                  <a:cubicBezTo>
                    <a:pt x="8" y="292"/>
                    <a:pt x="0" y="292"/>
                    <a:pt x="0" y="284"/>
                  </a:cubicBezTo>
                  <a:cubicBezTo>
                    <a:pt x="0" y="0"/>
                    <a:pt x="0" y="0"/>
                    <a:pt x="0" y="0"/>
                  </a:cubicBezTo>
                  <a:cubicBezTo>
                    <a:pt x="8" y="0"/>
                    <a:pt x="8" y="0"/>
                    <a:pt x="8" y="0"/>
                  </a:cubicBezTo>
                  <a:cubicBezTo>
                    <a:pt x="292" y="0"/>
                    <a:pt x="292" y="0"/>
                    <a:pt x="292" y="0"/>
                  </a:cubicBezTo>
                  <a:cubicBezTo>
                    <a:pt x="292" y="0"/>
                    <a:pt x="292" y="0"/>
                    <a:pt x="292" y="0"/>
                  </a:cubicBezTo>
                  <a:cubicBezTo>
                    <a:pt x="292" y="284"/>
                    <a:pt x="292" y="284"/>
                    <a:pt x="292" y="284"/>
                  </a:cubicBezTo>
                  <a:cubicBezTo>
                    <a:pt x="292" y="292"/>
                    <a:pt x="292" y="292"/>
                    <a:pt x="292" y="29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60" name="Group 22">
            <a:extLst>
              <a:ext uri="{FF2B5EF4-FFF2-40B4-BE49-F238E27FC236}">
                <a16:creationId xmlns:a16="http://schemas.microsoft.com/office/drawing/2014/main" id="{F54EAF8F-69D1-4221-BC29-0EB624B61A73}"/>
              </a:ext>
            </a:extLst>
          </p:cNvPr>
          <p:cNvGrpSpPr>
            <a:grpSpLocks noChangeAspect="1"/>
          </p:cNvGrpSpPr>
          <p:nvPr/>
        </p:nvGrpSpPr>
        <p:grpSpPr bwMode="auto">
          <a:xfrm>
            <a:off x="7577133" y="3446217"/>
            <a:ext cx="663227" cy="665323"/>
            <a:chOff x="-2499" y="-3778"/>
            <a:chExt cx="10758" cy="10792"/>
          </a:xfrm>
        </p:grpSpPr>
        <p:sp>
          <p:nvSpPr>
            <p:cNvPr id="261" name="Oval 23">
              <a:extLst>
                <a:ext uri="{FF2B5EF4-FFF2-40B4-BE49-F238E27FC236}">
                  <a16:creationId xmlns:a16="http://schemas.microsoft.com/office/drawing/2014/main" id="{9CC66940-0A48-4CCE-A271-2D23FFF0E2B1}"/>
                </a:ext>
              </a:extLst>
            </p:cNvPr>
            <p:cNvSpPr>
              <a:spLocks noChangeArrowheads="1"/>
            </p:cNvSpPr>
            <p:nvPr/>
          </p:nvSpPr>
          <p:spPr bwMode="auto">
            <a:xfrm>
              <a:off x="-2499" y="-3778"/>
              <a:ext cx="10758" cy="10792"/>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62" name="Freeform 24">
              <a:extLst>
                <a:ext uri="{FF2B5EF4-FFF2-40B4-BE49-F238E27FC236}">
                  <a16:creationId xmlns:a16="http://schemas.microsoft.com/office/drawing/2014/main" id="{FB812778-6646-4E87-B347-A1858EEA3C7A}"/>
                </a:ext>
              </a:extLst>
            </p:cNvPr>
            <p:cNvSpPr>
              <a:spLocks/>
            </p:cNvSpPr>
            <p:nvPr/>
          </p:nvSpPr>
          <p:spPr bwMode="auto">
            <a:xfrm>
              <a:off x="662" y="-1613"/>
              <a:ext cx="7521" cy="8627"/>
            </a:xfrm>
            <a:custGeom>
              <a:avLst/>
              <a:gdLst>
                <a:gd name="T0" fmla="*/ 1598 w 3182"/>
                <a:gd name="T1" fmla="*/ 169 h 3650"/>
                <a:gd name="T2" fmla="*/ 1598 w 3182"/>
                <a:gd name="T3" fmla="*/ 175 h 3650"/>
                <a:gd name="T4" fmla="*/ 1469 w 3182"/>
                <a:gd name="T5" fmla="*/ 53 h 3650"/>
                <a:gd name="T6" fmla="*/ 1407 w 3182"/>
                <a:gd name="T7" fmla="*/ 53 h 3650"/>
                <a:gd name="T8" fmla="*/ 1307 w 3182"/>
                <a:gd name="T9" fmla="*/ 0 h 3650"/>
                <a:gd name="T10" fmla="*/ 993 w 3182"/>
                <a:gd name="T11" fmla="*/ 0 h 3650"/>
                <a:gd name="T12" fmla="*/ 893 w 3182"/>
                <a:gd name="T13" fmla="*/ 53 h 3650"/>
                <a:gd name="T14" fmla="*/ 410 w 3182"/>
                <a:gd name="T15" fmla="*/ 53 h 3650"/>
                <a:gd name="T16" fmla="*/ 272 w 3182"/>
                <a:gd name="T17" fmla="*/ 192 h 3650"/>
                <a:gd name="T18" fmla="*/ 272 w 3182"/>
                <a:gd name="T19" fmla="*/ 1138 h 3650"/>
                <a:gd name="T20" fmla="*/ 77 w 3182"/>
                <a:gd name="T21" fmla="*/ 1138 h 3650"/>
                <a:gd name="T22" fmla="*/ 0 w 3182"/>
                <a:gd name="T23" fmla="*/ 1215 h 3650"/>
                <a:gd name="T24" fmla="*/ 0 w 3182"/>
                <a:gd name="T25" fmla="*/ 2660 h 3650"/>
                <a:gd name="T26" fmla="*/ 60 w 3182"/>
                <a:gd name="T27" fmla="*/ 2735 h 3650"/>
                <a:gd name="T28" fmla="*/ 968 w 3182"/>
                <a:gd name="T29" fmla="*/ 3650 h 3650"/>
                <a:gd name="T30" fmla="*/ 3182 w 3182"/>
                <a:gd name="T31" fmla="*/ 1752 h 3650"/>
                <a:gd name="T32" fmla="*/ 1598 w 3182"/>
                <a:gd name="T33" fmla="*/ 169 h 3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82" h="3650">
                  <a:moveTo>
                    <a:pt x="1598" y="169"/>
                  </a:moveTo>
                  <a:cubicBezTo>
                    <a:pt x="1598" y="171"/>
                    <a:pt x="1598" y="173"/>
                    <a:pt x="1598" y="175"/>
                  </a:cubicBezTo>
                  <a:cubicBezTo>
                    <a:pt x="1591" y="106"/>
                    <a:pt x="1539" y="53"/>
                    <a:pt x="1469" y="53"/>
                  </a:cubicBezTo>
                  <a:cubicBezTo>
                    <a:pt x="1407" y="53"/>
                    <a:pt x="1407" y="53"/>
                    <a:pt x="1407" y="53"/>
                  </a:cubicBezTo>
                  <a:cubicBezTo>
                    <a:pt x="1384" y="23"/>
                    <a:pt x="1353" y="0"/>
                    <a:pt x="1307" y="0"/>
                  </a:cubicBezTo>
                  <a:cubicBezTo>
                    <a:pt x="993" y="0"/>
                    <a:pt x="993" y="0"/>
                    <a:pt x="993" y="0"/>
                  </a:cubicBezTo>
                  <a:cubicBezTo>
                    <a:pt x="947" y="0"/>
                    <a:pt x="908" y="23"/>
                    <a:pt x="893" y="53"/>
                  </a:cubicBezTo>
                  <a:cubicBezTo>
                    <a:pt x="410" y="53"/>
                    <a:pt x="410" y="53"/>
                    <a:pt x="410" y="53"/>
                  </a:cubicBezTo>
                  <a:cubicBezTo>
                    <a:pt x="333" y="53"/>
                    <a:pt x="272" y="115"/>
                    <a:pt x="272" y="192"/>
                  </a:cubicBezTo>
                  <a:cubicBezTo>
                    <a:pt x="272" y="561"/>
                    <a:pt x="272" y="873"/>
                    <a:pt x="272" y="1138"/>
                  </a:cubicBezTo>
                  <a:cubicBezTo>
                    <a:pt x="161" y="1138"/>
                    <a:pt x="77" y="1138"/>
                    <a:pt x="77" y="1138"/>
                  </a:cubicBezTo>
                  <a:cubicBezTo>
                    <a:pt x="31" y="1138"/>
                    <a:pt x="0" y="1176"/>
                    <a:pt x="0" y="1215"/>
                  </a:cubicBezTo>
                  <a:cubicBezTo>
                    <a:pt x="0" y="2660"/>
                    <a:pt x="0" y="2660"/>
                    <a:pt x="0" y="2660"/>
                  </a:cubicBezTo>
                  <a:cubicBezTo>
                    <a:pt x="0" y="2700"/>
                    <a:pt x="24" y="2729"/>
                    <a:pt x="60" y="2735"/>
                  </a:cubicBezTo>
                  <a:cubicBezTo>
                    <a:pt x="968" y="3650"/>
                    <a:pt x="968" y="3650"/>
                    <a:pt x="968" y="3650"/>
                  </a:cubicBezTo>
                  <a:cubicBezTo>
                    <a:pt x="2082" y="3627"/>
                    <a:pt x="2997" y="2812"/>
                    <a:pt x="3182" y="1752"/>
                  </a:cubicBezTo>
                  <a:lnTo>
                    <a:pt x="1598" y="169"/>
                  </a:lnTo>
                  <a:close/>
                </a:path>
              </a:pathLst>
            </a:custGeom>
            <a:solidFill>
              <a:srgbClr val="00A3E1"/>
            </a:solidFill>
            <a:ln>
              <a:noFill/>
            </a:ln>
          </p:spPr>
          <p:txBody>
            <a:bodyPr vert="horz" wrap="square" lIns="91440" tIns="45720" rIns="91440" bIns="45720" numCol="1" anchor="t" anchorCtr="0" compatLnSpc="1">
              <a:prstTxWarp prst="textNoShape">
                <a:avLst/>
              </a:prstTxWarp>
            </a:bodyPr>
            <a:lstStyle/>
            <a:p>
              <a:endParaRPr lang="en-US"/>
            </a:p>
          </p:txBody>
        </p:sp>
        <p:sp>
          <p:nvSpPr>
            <p:cNvPr id="263" name="Freeform 25">
              <a:extLst>
                <a:ext uri="{FF2B5EF4-FFF2-40B4-BE49-F238E27FC236}">
                  <a16:creationId xmlns:a16="http://schemas.microsoft.com/office/drawing/2014/main" id="{7D8F461A-878F-4132-A0A5-E4C09C3481E3}"/>
                </a:ext>
              </a:extLst>
            </p:cNvPr>
            <p:cNvSpPr>
              <a:spLocks/>
            </p:cNvSpPr>
            <p:nvPr/>
          </p:nvSpPr>
          <p:spPr bwMode="auto">
            <a:xfrm>
              <a:off x="662" y="-1613"/>
              <a:ext cx="4437" cy="6469"/>
            </a:xfrm>
            <a:custGeom>
              <a:avLst/>
              <a:gdLst>
                <a:gd name="T0" fmla="*/ 1800 w 1877"/>
                <a:gd name="T1" fmla="*/ 1138 h 2737"/>
                <a:gd name="T2" fmla="*/ 1601 w 1877"/>
                <a:gd name="T3" fmla="*/ 1138 h 2737"/>
                <a:gd name="T4" fmla="*/ 1599 w 1877"/>
                <a:gd name="T5" fmla="*/ 1138 h 2737"/>
                <a:gd name="T6" fmla="*/ 1599 w 1877"/>
                <a:gd name="T7" fmla="*/ 192 h 2737"/>
                <a:gd name="T8" fmla="*/ 1469 w 1877"/>
                <a:gd name="T9" fmla="*/ 53 h 2737"/>
                <a:gd name="T10" fmla="*/ 1407 w 1877"/>
                <a:gd name="T11" fmla="*/ 53 h 2737"/>
                <a:gd name="T12" fmla="*/ 1307 w 1877"/>
                <a:gd name="T13" fmla="*/ 0 h 2737"/>
                <a:gd name="T14" fmla="*/ 993 w 1877"/>
                <a:gd name="T15" fmla="*/ 0 h 2737"/>
                <a:gd name="T16" fmla="*/ 893 w 1877"/>
                <a:gd name="T17" fmla="*/ 53 h 2737"/>
                <a:gd name="T18" fmla="*/ 410 w 1877"/>
                <a:gd name="T19" fmla="*/ 53 h 2737"/>
                <a:gd name="T20" fmla="*/ 272 w 1877"/>
                <a:gd name="T21" fmla="*/ 192 h 2737"/>
                <a:gd name="T22" fmla="*/ 272 w 1877"/>
                <a:gd name="T23" fmla="*/ 1138 h 2737"/>
                <a:gd name="T24" fmla="*/ 77 w 1877"/>
                <a:gd name="T25" fmla="*/ 1138 h 2737"/>
                <a:gd name="T26" fmla="*/ 0 w 1877"/>
                <a:gd name="T27" fmla="*/ 1215 h 2737"/>
                <a:gd name="T28" fmla="*/ 0 w 1877"/>
                <a:gd name="T29" fmla="*/ 2660 h 2737"/>
                <a:gd name="T30" fmla="*/ 77 w 1877"/>
                <a:gd name="T31" fmla="*/ 2737 h 2737"/>
                <a:gd name="T32" fmla="*/ 408 w 1877"/>
                <a:gd name="T33" fmla="*/ 2737 h 2737"/>
                <a:gd name="T34" fmla="*/ 402 w 1877"/>
                <a:gd name="T35" fmla="*/ 2737 h 2737"/>
                <a:gd name="T36" fmla="*/ 410 w 1877"/>
                <a:gd name="T37" fmla="*/ 2737 h 2737"/>
                <a:gd name="T38" fmla="*/ 1469 w 1877"/>
                <a:gd name="T39" fmla="*/ 2737 h 2737"/>
                <a:gd name="T40" fmla="*/ 1471 w 1877"/>
                <a:gd name="T41" fmla="*/ 2737 h 2737"/>
                <a:gd name="T42" fmla="*/ 1470 w 1877"/>
                <a:gd name="T43" fmla="*/ 2737 h 2737"/>
                <a:gd name="T44" fmla="*/ 1800 w 1877"/>
                <a:gd name="T45" fmla="*/ 2737 h 2737"/>
                <a:gd name="T46" fmla="*/ 1877 w 1877"/>
                <a:gd name="T47" fmla="*/ 2660 h 2737"/>
                <a:gd name="T48" fmla="*/ 1877 w 1877"/>
                <a:gd name="T49" fmla="*/ 1215 h 2737"/>
                <a:gd name="T50" fmla="*/ 1800 w 1877"/>
                <a:gd name="T51" fmla="*/ 1138 h 2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77" h="2737">
                  <a:moveTo>
                    <a:pt x="1800" y="1138"/>
                  </a:moveTo>
                  <a:cubicBezTo>
                    <a:pt x="1689" y="1138"/>
                    <a:pt x="1630" y="1138"/>
                    <a:pt x="1601" y="1138"/>
                  </a:cubicBezTo>
                  <a:cubicBezTo>
                    <a:pt x="1600" y="1138"/>
                    <a:pt x="1599" y="1138"/>
                    <a:pt x="1599" y="1138"/>
                  </a:cubicBezTo>
                  <a:cubicBezTo>
                    <a:pt x="1599" y="192"/>
                    <a:pt x="1599" y="192"/>
                    <a:pt x="1599" y="192"/>
                  </a:cubicBezTo>
                  <a:cubicBezTo>
                    <a:pt x="1599" y="115"/>
                    <a:pt x="1545" y="53"/>
                    <a:pt x="1469" y="53"/>
                  </a:cubicBezTo>
                  <a:cubicBezTo>
                    <a:pt x="1407" y="53"/>
                    <a:pt x="1407" y="53"/>
                    <a:pt x="1407" y="53"/>
                  </a:cubicBezTo>
                  <a:cubicBezTo>
                    <a:pt x="1384" y="23"/>
                    <a:pt x="1353" y="0"/>
                    <a:pt x="1307" y="0"/>
                  </a:cubicBezTo>
                  <a:cubicBezTo>
                    <a:pt x="993" y="0"/>
                    <a:pt x="993" y="0"/>
                    <a:pt x="993" y="0"/>
                  </a:cubicBezTo>
                  <a:cubicBezTo>
                    <a:pt x="947" y="0"/>
                    <a:pt x="908" y="23"/>
                    <a:pt x="893" y="53"/>
                  </a:cubicBezTo>
                  <a:cubicBezTo>
                    <a:pt x="410" y="53"/>
                    <a:pt x="410" y="53"/>
                    <a:pt x="410" y="53"/>
                  </a:cubicBezTo>
                  <a:cubicBezTo>
                    <a:pt x="333" y="53"/>
                    <a:pt x="272" y="115"/>
                    <a:pt x="272" y="192"/>
                  </a:cubicBezTo>
                  <a:cubicBezTo>
                    <a:pt x="272" y="561"/>
                    <a:pt x="272" y="873"/>
                    <a:pt x="272" y="1138"/>
                  </a:cubicBezTo>
                  <a:cubicBezTo>
                    <a:pt x="161" y="1138"/>
                    <a:pt x="77" y="1138"/>
                    <a:pt x="77" y="1138"/>
                  </a:cubicBezTo>
                  <a:cubicBezTo>
                    <a:pt x="31" y="1138"/>
                    <a:pt x="0" y="1176"/>
                    <a:pt x="0" y="1215"/>
                  </a:cubicBezTo>
                  <a:cubicBezTo>
                    <a:pt x="0" y="2660"/>
                    <a:pt x="0" y="2660"/>
                    <a:pt x="0" y="2660"/>
                  </a:cubicBezTo>
                  <a:cubicBezTo>
                    <a:pt x="0" y="2706"/>
                    <a:pt x="31" y="2737"/>
                    <a:pt x="77" y="2737"/>
                  </a:cubicBezTo>
                  <a:cubicBezTo>
                    <a:pt x="408" y="2737"/>
                    <a:pt x="408" y="2737"/>
                    <a:pt x="408" y="2737"/>
                  </a:cubicBezTo>
                  <a:cubicBezTo>
                    <a:pt x="406" y="2737"/>
                    <a:pt x="404" y="2737"/>
                    <a:pt x="402" y="2737"/>
                  </a:cubicBezTo>
                  <a:cubicBezTo>
                    <a:pt x="405" y="2737"/>
                    <a:pt x="407" y="2737"/>
                    <a:pt x="410" y="2737"/>
                  </a:cubicBezTo>
                  <a:cubicBezTo>
                    <a:pt x="1469" y="2737"/>
                    <a:pt x="1469" y="2737"/>
                    <a:pt x="1469" y="2737"/>
                  </a:cubicBezTo>
                  <a:cubicBezTo>
                    <a:pt x="1469" y="2737"/>
                    <a:pt x="1470" y="2737"/>
                    <a:pt x="1471" y="2737"/>
                  </a:cubicBezTo>
                  <a:cubicBezTo>
                    <a:pt x="1471" y="2737"/>
                    <a:pt x="1470" y="2737"/>
                    <a:pt x="1470" y="2737"/>
                  </a:cubicBezTo>
                  <a:cubicBezTo>
                    <a:pt x="1800" y="2737"/>
                    <a:pt x="1800" y="2737"/>
                    <a:pt x="1800" y="2737"/>
                  </a:cubicBezTo>
                  <a:cubicBezTo>
                    <a:pt x="1846" y="2737"/>
                    <a:pt x="1877" y="2706"/>
                    <a:pt x="1877" y="2660"/>
                  </a:cubicBezTo>
                  <a:cubicBezTo>
                    <a:pt x="1877" y="1215"/>
                    <a:pt x="1877" y="1215"/>
                    <a:pt x="1877" y="1215"/>
                  </a:cubicBezTo>
                  <a:cubicBezTo>
                    <a:pt x="1877" y="1176"/>
                    <a:pt x="1846" y="1138"/>
                    <a:pt x="1800" y="11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4" name="Freeform 26">
              <a:extLst>
                <a:ext uri="{FF2B5EF4-FFF2-40B4-BE49-F238E27FC236}">
                  <a16:creationId xmlns:a16="http://schemas.microsoft.com/office/drawing/2014/main" id="{F18F5B37-0FA0-4C7F-B8FB-EFB0DEB1849F}"/>
                </a:ext>
              </a:extLst>
            </p:cNvPr>
            <p:cNvSpPr>
              <a:spLocks/>
            </p:cNvSpPr>
            <p:nvPr/>
          </p:nvSpPr>
          <p:spPr bwMode="auto">
            <a:xfrm>
              <a:off x="2534" y="3943"/>
              <a:ext cx="690" cy="913"/>
            </a:xfrm>
            <a:custGeom>
              <a:avLst/>
              <a:gdLst>
                <a:gd name="T0" fmla="*/ 254 w 292"/>
                <a:gd name="T1" fmla="*/ 0 h 386"/>
                <a:gd name="T2" fmla="*/ 39 w 292"/>
                <a:gd name="T3" fmla="*/ 0 h 386"/>
                <a:gd name="T4" fmla="*/ 0 w 292"/>
                <a:gd name="T5" fmla="*/ 38 h 386"/>
                <a:gd name="T6" fmla="*/ 0 w 292"/>
                <a:gd name="T7" fmla="*/ 386 h 386"/>
                <a:gd name="T8" fmla="*/ 292 w 292"/>
                <a:gd name="T9" fmla="*/ 386 h 386"/>
                <a:gd name="T10" fmla="*/ 292 w 292"/>
                <a:gd name="T11" fmla="*/ 38 h 386"/>
                <a:gd name="T12" fmla="*/ 254 w 292"/>
                <a:gd name="T13" fmla="*/ 0 h 386"/>
              </a:gdLst>
              <a:ahLst/>
              <a:cxnLst>
                <a:cxn ang="0">
                  <a:pos x="T0" y="T1"/>
                </a:cxn>
                <a:cxn ang="0">
                  <a:pos x="T2" y="T3"/>
                </a:cxn>
                <a:cxn ang="0">
                  <a:pos x="T4" y="T5"/>
                </a:cxn>
                <a:cxn ang="0">
                  <a:pos x="T6" y="T7"/>
                </a:cxn>
                <a:cxn ang="0">
                  <a:pos x="T8" y="T9"/>
                </a:cxn>
                <a:cxn ang="0">
                  <a:pos x="T10" y="T11"/>
                </a:cxn>
                <a:cxn ang="0">
                  <a:pos x="T12" y="T13"/>
                </a:cxn>
              </a:cxnLst>
              <a:rect l="0" t="0" r="r" b="b"/>
              <a:pathLst>
                <a:path w="292" h="386">
                  <a:moveTo>
                    <a:pt x="254" y="0"/>
                  </a:moveTo>
                  <a:cubicBezTo>
                    <a:pt x="39" y="0"/>
                    <a:pt x="39" y="0"/>
                    <a:pt x="39" y="0"/>
                  </a:cubicBezTo>
                  <a:cubicBezTo>
                    <a:pt x="23" y="0"/>
                    <a:pt x="0" y="15"/>
                    <a:pt x="0" y="38"/>
                  </a:cubicBezTo>
                  <a:cubicBezTo>
                    <a:pt x="0" y="386"/>
                    <a:pt x="0" y="386"/>
                    <a:pt x="0" y="386"/>
                  </a:cubicBezTo>
                  <a:cubicBezTo>
                    <a:pt x="292" y="386"/>
                    <a:pt x="292" y="386"/>
                    <a:pt x="292" y="386"/>
                  </a:cubicBezTo>
                  <a:cubicBezTo>
                    <a:pt x="292" y="38"/>
                    <a:pt x="292" y="38"/>
                    <a:pt x="292" y="38"/>
                  </a:cubicBezTo>
                  <a:cubicBezTo>
                    <a:pt x="292" y="15"/>
                    <a:pt x="277" y="0"/>
                    <a:pt x="25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 name="Freeform 27">
              <a:extLst>
                <a:ext uri="{FF2B5EF4-FFF2-40B4-BE49-F238E27FC236}">
                  <a16:creationId xmlns:a16="http://schemas.microsoft.com/office/drawing/2014/main" id="{5BE457FA-F3FC-4AB2-B4CB-A89533403662}"/>
                </a:ext>
              </a:extLst>
            </p:cNvPr>
            <p:cNvSpPr>
              <a:spLocks/>
            </p:cNvSpPr>
            <p:nvPr/>
          </p:nvSpPr>
          <p:spPr bwMode="auto">
            <a:xfrm>
              <a:off x="3411" y="-1015"/>
              <a:ext cx="669" cy="676"/>
            </a:xfrm>
            <a:custGeom>
              <a:avLst/>
              <a:gdLst>
                <a:gd name="T0" fmla="*/ 283 w 283"/>
                <a:gd name="T1" fmla="*/ 286 h 286"/>
                <a:gd name="T2" fmla="*/ 0 w 283"/>
                <a:gd name="T3" fmla="*/ 286 h 286"/>
                <a:gd name="T4" fmla="*/ 0 w 283"/>
                <a:gd name="T5" fmla="*/ 286 h 286"/>
                <a:gd name="T6" fmla="*/ 0 w 283"/>
                <a:gd name="T7" fmla="*/ 0 h 286"/>
                <a:gd name="T8" fmla="*/ 0 w 283"/>
                <a:gd name="T9" fmla="*/ 0 h 286"/>
                <a:gd name="T10" fmla="*/ 283 w 283"/>
                <a:gd name="T11" fmla="*/ 0 h 286"/>
                <a:gd name="T12" fmla="*/ 283 w 283"/>
                <a:gd name="T13" fmla="*/ 0 h 286"/>
                <a:gd name="T14" fmla="*/ 283 w 283"/>
                <a:gd name="T15" fmla="*/ 286 h 286"/>
                <a:gd name="T16" fmla="*/ 283 w 283"/>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86">
                  <a:moveTo>
                    <a:pt x="283" y="286"/>
                  </a:moveTo>
                  <a:cubicBezTo>
                    <a:pt x="0" y="286"/>
                    <a:pt x="0" y="286"/>
                    <a:pt x="0" y="286"/>
                  </a:cubicBezTo>
                  <a:cubicBezTo>
                    <a:pt x="0" y="286"/>
                    <a:pt x="0" y="286"/>
                    <a:pt x="0" y="286"/>
                  </a:cubicBezTo>
                  <a:cubicBezTo>
                    <a:pt x="0" y="0"/>
                    <a:pt x="0" y="0"/>
                    <a:pt x="0" y="0"/>
                  </a:cubicBezTo>
                  <a:cubicBezTo>
                    <a:pt x="0" y="0"/>
                    <a:pt x="0" y="0"/>
                    <a:pt x="0" y="0"/>
                  </a:cubicBezTo>
                  <a:cubicBezTo>
                    <a:pt x="283" y="0"/>
                    <a:pt x="283" y="0"/>
                    <a:pt x="283" y="0"/>
                  </a:cubicBezTo>
                  <a:cubicBezTo>
                    <a:pt x="283" y="0"/>
                    <a:pt x="283" y="0"/>
                    <a:pt x="283" y="0"/>
                  </a:cubicBezTo>
                  <a:cubicBezTo>
                    <a:pt x="283" y="286"/>
                    <a:pt x="283" y="286"/>
                    <a:pt x="283" y="286"/>
                  </a:cubicBezTo>
                  <a:cubicBezTo>
                    <a:pt x="283" y="286"/>
                    <a:pt x="283" y="286"/>
                    <a:pt x="283" y="28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 name="Freeform 28">
              <a:extLst>
                <a:ext uri="{FF2B5EF4-FFF2-40B4-BE49-F238E27FC236}">
                  <a16:creationId xmlns:a16="http://schemas.microsoft.com/office/drawing/2014/main" id="{30A03145-6AEC-4501-9489-79327D4E34AC}"/>
                </a:ext>
              </a:extLst>
            </p:cNvPr>
            <p:cNvSpPr>
              <a:spLocks/>
            </p:cNvSpPr>
            <p:nvPr/>
          </p:nvSpPr>
          <p:spPr bwMode="auto">
            <a:xfrm>
              <a:off x="1678" y="-1015"/>
              <a:ext cx="695" cy="676"/>
            </a:xfrm>
            <a:custGeom>
              <a:avLst/>
              <a:gdLst>
                <a:gd name="T0" fmla="*/ 294 w 294"/>
                <a:gd name="T1" fmla="*/ 286 h 286"/>
                <a:gd name="T2" fmla="*/ 8 w 294"/>
                <a:gd name="T3" fmla="*/ 286 h 286"/>
                <a:gd name="T4" fmla="*/ 0 w 294"/>
                <a:gd name="T5" fmla="*/ 286 h 286"/>
                <a:gd name="T6" fmla="*/ 0 w 294"/>
                <a:gd name="T7" fmla="*/ 0 h 286"/>
                <a:gd name="T8" fmla="*/ 8 w 294"/>
                <a:gd name="T9" fmla="*/ 0 h 286"/>
                <a:gd name="T10" fmla="*/ 294 w 294"/>
                <a:gd name="T11" fmla="*/ 0 h 286"/>
                <a:gd name="T12" fmla="*/ 294 w 294"/>
                <a:gd name="T13" fmla="*/ 0 h 286"/>
                <a:gd name="T14" fmla="*/ 294 w 294"/>
                <a:gd name="T15" fmla="*/ 286 h 286"/>
                <a:gd name="T16" fmla="*/ 294 w 294"/>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4" h="286">
                  <a:moveTo>
                    <a:pt x="294" y="286"/>
                  </a:moveTo>
                  <a:cubicBezTo>
                    <a:pt x="8" y="286"/>
                    <a:pt x="8" y="286"/>
                    <a:pt x="8" y="286"/>
                  </a:cubicBezTo>
                  <a:cubicBezTo>
                    <a:pt x="0" y="286"/>
                    <a:pt x="0" y="286"/>
                    <a:pt x="0" y="286"/>
                  </a:cubicBezTo>
                  <a:cubicBezTo>
                    <a:pt x="0" y="0"/>
                    <a:pt x="0" y="0"/>
                    <a:pt x="0" y="0"/>
                  </a:cubicBezTo>
                  <a:cubicBezTo>
                    <a:pt x="0" y="0"/>
                    <a:pt x="0" y="0"/>
                    <a:pt x="8" y="0"/>
                  </a:cubicBezTo>
                  <a:cubicBezTo>
                    <a:pt x="294" y="0"/>
                    <a:pt x="294" y="0"/>
                    <a:pt x="294" y="0"/>
                  </a:cubicBezTo>
                  <a:cubicBezTo>
                    <a:pt x="294" y="0"/>
                    <a:pt x="294" y="0"/>
                    <a:pt x="294" y="0"/>
                  </a:cubicBezTo>
                  <a:cubicBezTo>
                    <a:pt x="294" y="286"/>
                    <a:pt x="294" y="286"/>
                    <a:pt x="294" y="286"/>
                  </a:cubicBezTo>
                  <a:cubicBezTo>
                    <a:pt x="294" y="286"/>
                    <a:pt x="294" y="286"/>
                    <a:pt x="294" y="28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 name="Freeform 29">
              <a:extLst>
                <a:ext uri="{FF2B5EF4-FFF2-40B4-BE49-F238E27FC236}">
                  <a16:creationId xmlns:a16="http://schemas.microsoft.com/office/drawing/2014/main" id="{AE67EFE8-EC48-4AE5-8895-FFB4C0B1EB88}"/>
                </a:ext>
              </a:extLst>
            </p:cNvPr>
            <p:cNvSpPr>
              <a:spLocks/>
            </p:cNvSpPr>
            <p:nvPr/>
          </p:nvSpPr>
          <p:spPr bwMode="auto">
            <a:xfrm>
              <a:off x="2534" y="-1015"/>
              <a:ext cx="690" cy="676"/>
            </a:xfrm>
            <a:custGeom>
              <a:avLst/>
              <a:gdLst>
                <a:gd name="T0" fmla="*/ 292 w 292"/>
                <a:gd name="T1" fmla="*/ 286 h 286"/>
                <a:gd name="T2" fmla="*/ 8 w 292"/>
                <a:gd name="T3" fmla="*/ 286 h 286"/>
                <a:gd name="T4" fmla="*/ 0 w 292"/>
                <a:gd name="T5" fmla="*/ 286 h 286"/>
                <a:gd name="T6" fmla="*/ 0 w 292"/>
                <a:gd name="T7" fmla="*/ 0 h 286"/>
                <a:gd name="T8" fmla="*/ 8 w 292"/>
                <a:gd name="T9" fmla="*/ 0 h 286"/>
                <a:gd name="T10" fmla="*/ 292 w 292"/>
                <a:gd name="T11" fmla="*/ 0 h 286"/>
                <a:gd name="T12" fmla="*/ 292 w 292"/>
                <a:gd name="T13" fmla="*/ 0 h 286"/>
                <a:gd name="T14" fmla="*/ 292 w 292"/>
                <a:gd name="T15" fmla="*/ 286 h 286"/>
                <a:gd name="T16" fmla="*/ 292 w 292"/>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286">
                  <a:moveTo>
                    <a:pt x="292" y="286"/>
                  </a:moveTo>
                  <a:cubicBezTo>
                    <a:pt x="8" y="286"/>
                    <a:pt x="8" y="286"/>
                    <a:pt x="8" y="286"/>
                  </a:cubicBezTo>
                  <a:cubicBezTo>
                    <a:pt x="0" y="286"/>
                    <a:pt x="0" y="286"/>
                    <a:pt x="0" y="286"/>
                  </a:cubicBezTo>
                  <a:cubicBezTo>
                    <a:pt x="0" y="0"/>
                    <a:pt x="0" y="0"/>
                    <a:pt x="0" y="0"/>
                  </a:cubicBezTo>
                  <a:cubicBezTo>
                    <a:pt x="8" y="0"/>
                    <a:pt x="8" y="0"/>
                    <a:pt x="8" y="0"/>
                  </a:cubicBezTo>
                  <a:cubicBezTo>
                    <a:pt x="292" y="0"/>
                    <a:pt x="292" y="0"/>
                    <a:pt x="292" y="0"/>
                  </a:cubicBezTo>
                  <a:cubicBezTo>
                    <a:pt x="292" y="0"/>
                    <a:pt x="292" y="0"/>
                    <a:pt x="292" y="0"/>
                  </a:cubicBezTo>
                  <a:cubicBezTo>
                    <a:pt x="292" y="286"/>
                    <a:pt x="292" y="286"/>
                    <a:pt x="292" y="286"/>
                  </a:cubicBezTo>
                  <a:cubicBezTo>
                    <a:pt x="292" y="286"/>
                    <a:pt x="292" y="286"/>
                    <a:pt x="292" y="28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8" name="Freeform 30">
              <a:extLst>
                <a:ext uri="{FF2B5EF4-FFF2-40B4-BE49-F238E27FC236}">
                  <a16:creationId xmlns:a16="http://schemas.microsoft.com/office/drawing/2014/main" id="{C62AB58A-C641-48DC-AF37-13E63882A70D}"/>
                </a:ext>
              </a:extLst>
            </p:cNvPr>
            <p:cNvSpPr>
              <a:spLocks/>
            </p:cNvSpPr>
            <p:nvPr/>
          </p:nvSpPr>
          <p:spPr bwMode="auto">
            <a:xfrm>
              <a:off x="3411" y="-37"/>
              <a:ext cx="669" cy="676"/>
            </a:xfrm>
            <a:custGeom>
              <a:avLst/>
              <a:gdLst>
                <a:gd name="T0" fmla="*/ 283 w 283"/>
                <a:gd name="T1" fmla="*/ 286 h 286"/>
                <a:gd name="T2" fmla="*/ 0 w 283"/>
                <a:gd name="T3" fmla="*/ 286 h 286"/>
                <a:gd name="T4" fmla="*/ 0 w 283"/>
                <a:gd name="T5" fmla="*/ 286 h 286"/>
                <a:gd name="T6" fmla="*/ 0 w 283"/>
                <a:gd name="T7" fmla="*/ 0 h 286"/>
                <a:gd name="T8" fmla="*/ 0 w 283"/>
                <a:gd name="T9" fmla="*/ 0 h 286"/>
                <a:gd name="T10" fmla="*/ 283 w 283"/>
                <a:gd name="T11" fmla="*/ 0 h 286"/>
                <a:gd name="T12" fmla="*/ 283 w 283"/>
                <a:gd name="T13" fmla="*/ 0 h 286"/>
                <a:gd name="T14" fmla="*/ 283 w 283"/>
                <a:gd name="T15" fmla="*/ 286 h 286"/>
                <a:gd name="T16" fmla="*/ 283 w 283"/>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86">
                  <a:moveTo>
                    <a:pt x="283" y="286"/>
                  </a:moveTo>
                  <a:cubicBezTo>
                    <a:pt x="0" y="286"/>
                    <a:pt x="0" y="286"/>
                    <a:pt x="0" y="286"/>
                  </a:cubicBezTo>
                  <a:cubicBezTo>
                    <a:pt x="0" y="286"/>
                    <a:pt x="0" y="286"/>
                    <a:pt x="0" y="286"/>
                  </a:cubicBezTo>
                  <a:cubicBezTo>
                    <a:pt x="0" y="0"/>
                    <a:pt x="0" y="0"/>
                    <a:pt x="0" y="0"/>
                  </a:cubicBezTo>
                  <a:cubicBezTo>
                    <a:pt x="0" y="0"/>
                    <a:pt x="0" y="0"/>
                    <a:pt x="0" y="0"/>
                  </a:cubicBezTo>
                  <a:cubicBezTo>
                    <a:pt x="283" y="0"/>
                    <a:pt x="283" y="0"/>
                    <a:pt x="283" y="0"/>
                  </a:cubicBezTo>
                  <a:cubicBezTo>
                    <a:pt x="283" y="0"/>
                    <a:pt x="283" y="0"/>
                    <a:pt x="283" y="0"/>
                  </a:cubicBezTo>
                  <a:cubicBezTo>
                    <a:pt x="283" y="286"/>
                    <a:pt x="283" y="286"/>
                    <a:pt x="283" y="286"/>
                  </a:cubicBezTo>
                  <a:cubicBezTo>
                    <a:pt x="283" y="286"/>
                    <a:pt x="283" y="286"/>
                    <a:pt x="283" y="28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9" name="Freeform 31">
              <a:extLst>
                <a:ext uri="{FF2B5EF4-FFF2-40B4-BE49-F238E27FC236}">
                  <a16:creationId xmlns:a16="http://schemas.microsoft.com/office/drawing/2014/main" id="{9D639F28-EB55-4776-94F3-5DF1F254897E}"/>
                </a:ext>
              </a:extLst>
            </p:cNvPr>
            <p:cNvSpPr>
              <a:spLocks/>
            </p:cNvSpPr>
            <p:nvPr/>
          </p:nvSpPr>
          <p:spPr bwMode="auto">
            <a:xfrm>
              <a:off x="1678" y="-37"/>
              <a:ext cx="695" cy="676"/>
            </a:xfrm>
            <a:custGeom>
              <a:avLst/>
              <a:gdLst>
                <a:gd name="T0" fmla="*/ 294 w 294"/>
                <a:gd name="T1" fmla="*/ 286 h 286"/>
                <a:gd name="T2" fmla="*/ 8 w 294"/>
                <a:gd name="T3" fmla="*/ 286 h 286"/>
                <a:gd name="T4" fmla="*/ 0 w 294"/>
                <a:gd name="T5" fmla="*/ 286 h 286"/>
                <a:gd name="T6" fmla="*/ 0 w 294"/>
                <a:gd name="T7" fmla="*/ 0 h 286"/>
                <a:gd name="T8" fmla="*/ 8 w 294"/>
                <a:gd name="T9" fmla="*/ 0 h 286"/>
                <a:gd name="T10" fmla="*/ 294 w 294"/>
                <a:gd name="T11" fmla="*/ 0 h 286"/>
                <a:gd name="T12" fmla="*/ 294 w 294"/>
                <a:gd name="T13" fmla="*/ 0 h 286"/>
                <a:gd name="T14" fmla="*/ 294 w 294"/>
                <a:gd name="T15" fmla="*/ 286 h 286"/>
                <a:gd name="T16" fmla="*/ 294 w 294"/>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4" h="286">
                  <a:moveTo>
                    <a:pt x="294" y="286"/>
                  </a:moveTo>
                  <a:cubicBezTo>
                    <a:pt x="8" y="286"/>
                    <a:pt x="8" y="286"/>
                    <a:pt x="8" y="286"/>
                  </a:cubicBezTo>
                  <a:cubicBezTo>
                    <a:pt x="0" y="286"/>
                    <a:pt x="0" y="286"/>
                    <a:pt x="0" y="286"/>
                  </a:cubicBezTo>
                  <a:cubicBezTo>
                    <a:pt x="0" y="0"/>
                    <a:pt x="0" y="0"/>
                    <a:pt x="0" y="0"/>
                  </a:cubicBezTo>
                  <a:cubicBezTo>
                    <a:pt x="0" y="0"/>
                    <a:pt x="0" y="0"/>
                    <a:pt x="8" y="0"/>
                  </a:cubicBezTo>
                  <a:cubicBezTo>
                    <a:pt x="294" y="0"/>
                    <a:pt x="294" y="0"/>
                    <a:pt x="294" y="0"/>
                  </a:cubicBezTo>
                  <a:cubicBezTo>
                    <a:pt x="294" y="0"/>
                    <a:pt x="294" y="0"/>
                    <a:pt x="294" y="0"/>
                  </a:cubicBezTo>
                  <a:cubicBezTo>
                    <a:pt x="294" y="286"/>
                    <a:pt x="294" y="286"/>
                    <a:pt x="294" y="286"/>
                  </a:cubicBezTo>
                  <a:cubicBezTo>
                    <a:pt x="294" y="286"/>
                    <a:pt x="294" y="286"/>
                    <a:pt x="294" y="28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0" name="Freeform 32">
              <a:extLst>
                <a:ext uri="{FF2B5EF4-FFF2-40B4-BE49-F238E27FC236}">
                  <a16:creationId xmlns:a16="http://schemas.microsoft.com/office/drawing/2014/main" id="{F1D10499-8975-42FF-B9EC-29F46F06ABDD}"/>
                </a:ext>
              </a:extLst>
            </p:cNvPr>
            <p:cNvSpPr>
              <a:spLocks/>
            </p:cNvSpPr>
            <p:nvPr/>
          </p:nvSpPr>
          <p:spPr bwMode="auto">
            <a:xfrm>
              <a:off x="2534" y="-37"/>
              <a:ext cx="690" cy="676"/>
            </a:xfrm>
            <a:custGeom>
              <a:avLst/>
              <a:gdLst>
                <a:gd name="T0" fmla="*/ 292 w 292"/>
                <a:gd name="T1" fmla="*/ 286 h 286"/>
                <a:gd name="T2" fmla="*/ 8 w 292"/>
                <a:gd name="T3" fmla="*/ 286 h 286"/>
                <a:gd name="T4" fmla="*/ 0 w 292"/>
                <a:gd name="T5" fmla="*/ 286 h 286"/>
                <a:gd name="T6" fmla="*/ 0 w 292"/>
                <a:gd name="T7" fmla="*/ 0 h 286"/>
                <a:gd name="T8" fmla="*/ 8 w 292"/>
                <a:gd name="T9" fmla="*/ 0 h 286"/>
                <a:gd name="T10" fmla="*/ 292 w 292"/>
                <a:gd name="T11" fmla="*/ 0 h 286"/>
                <a:gd name="T12" fmla="*/ 292 w 292"/>
                <a:gd name="T13" fmla="*/ 0 h 286"/>
                <a:gd name="T14" fmla="*/ 292 w 292"/>
                <a:gd name="T15" fmla="*/ 286 h 286"/>
                <a:gd name="T16" fmla="*/ 292 w 292"/>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286">
                  <a:moveTo>
                    <a:pt x="292" y="286"/>
                  </a:moveTo>
                  <a:cubicBezTo>
                    <a:pt x="8" y="286"/>
                    <a:pt x="8" y="286"/>
                    <a:pt x="8" y="286"/>
                  </a:cubicBezTo>
                  <a:cubicBezTo>
                    <a:pt x="0" y="286"/>
                    <a:pt x="0" y="286"/>
                    <a:pt x="0" y="286"/>
                  </a:cubicBezTo>
                  <a:cubicBezTo>
                    <a:pt x="0" y="0"/>
                    <a:pt x="0" y="0"/>
                    <a:pt x="0" y="0"/>
                  </a:cubicBezTo>
                  <a:cubicBezTo>
                    <a:pt x="8" y="0"/>
                    <a:pt x="8" y="0"/>
                    <a:pt x="8" y="0"/>
                  </a:cubicBezTo>
                  <a:cubicBezTo>
                    <a:pt x="292" y="0"/>
                    <a:pt x="292" y="0"/>
                    <a:pt x="292" y="0"/>
                  </a:cubicBezTo>
                  <a:cubicBezTo>
                    <a:pt x="292" y="0"/>
                    <a:pt x="292" y="0"/>
                    <a:pt x="292" y="0"/>
                  </a:cubicBezTo>
                  <a:cubicBezTo>
                    <a:pt x="292" y="286"/>
                    <a:pt x="292" y="286"/>
                    <a:pt x="292" y="286"/>
                  </a:cubicBezTo>
                  <a:cubicBezTo>
                    <a:pt x="292" y="286"/>
                    <a:pt x="292" y="286"/>
                    <a:pt x="292" y="28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1" name="Freeform 33">
              <a:extLst>
                <a:ext uri="{FF2B5EF4-FFF2-40B4-BE49-F238E27FC236}">
                  <a16:creationId xmlns:a16="http://schemas.microsoft.com/office/drawing/2014/main" id="{99DC0157-CBD2-447E-8291-03E44AAC53E9}"/>
                </a:ext>
              </a:extLst>
            </p:cNvPr>
            <p:cNvSpPr>
              <a:spLocks/>
            </p:cNvSpPr>
            <p:nvPr/>
          </p:nvSpPr>
          <p:spPr bwMode="auto">
            <a:xfrm>
              <a:off x="3411" y="930"/>
              <a:ext cx="669" cy="688"/>
            </a:xfrm>
            <a:custGeom>
              <a:avLst/>
              <a:gdLst>
                <a:gd name="T0" fmla="*/ 283 w 283"/>
                <a:gd name="T1" fmla="*/ 291 h 291"/>
                <a:gd name="T2" fmla="*/ 0 w 283"/>
                <a:gd name="T3" fmla="*/ 291 h 291"/>
                <a:gd name="T4" fmla="*/ 0 w 283"/>
                <a:gd name="T5" fmla="*/ 291 h 291"/>
                <a:gd name="T6" fmla="*/ 0 w 283"/>
                <a:gd name="T7" fmla="*/ 7 h 291"/>
                <a:gd name="T8" fmla="*/ 0 w 283"/>
                <a:gd name="T9" fmla="*/ 0 h 291"/>
                <a:gd name="T10" fmla="*/ 283 w 283"/>
                <a:gd name="T11" fmla="*/ 0 h 291"/>
                <a:gd name="T12" fmla="*/ 283 w 283"/>
                <a:gd name="T13" fmla="*/ 7 h 291"/>
                <a:gd name="T14" fmla="*/ 283 w 283"/>
                <a:gd name="T15" fmla="*/ 291 h 291"/>
                <a:gd name="T16" fmla="*/ 283 w 283"/>
                <a:gd name="T17" fmla="*/ 291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91">
                  <a:moveTo>
                    <a:pt x="283" y="291"/>
                  </a:moveTo>
                  <a:cubicBezTo>
                    <a:pt x="0" y="291"/>
                    <a:pt x="0" y="291"/>
                    <a:pt x="0" y="291"/>
                  </a:cubicBezTo>
                  <a:cubicBezTo>
                    <a:pt x="0" y="291"/>
                    <a:pt x="0" y="291"/>
                    <a:pt x="0" y="291"/>
                  </a:cubicBezTo>
                  <a:cubicBezTo>
                    <a:pt x="0" y="7"/>
                    <a:pt x="0" y="7"/>
                    <a:pt x="0" y="7"/>
                  </a:cubicBezTo>
                  <a:cubicBezTo>
                    <a:pt x="0" y="0"/>
                    <a:pt x="0" y="0"/>
                    <a:pt x="0" y="0"/>
                  </a:cubicBezTo>
                  <a:cubicBezTo>
                    <a:pt x="283" y="0"/>
                    <a:pt x="283" y="0"/>
                    <a:pt x="283" y="0"/>
                  </a:cubicBezTo>
                  <a:cubicBezTo>
                    <a:pt x="283" y="7"/>
                    <a:pt x="283" y="7"/>
                    <a:pt x="283" y="7"/>
                  </a:cubicBezTo>
                  <a:cubicBezTo>
                    <a:pt x="283" y="291"/>
                    <a:pt x="283" y="291"/>
                    <a:pt x="283" y="291"/>
                  </a:cubicBezTo>
                  <a:cubicBezTo>
                    <a:pt x="283" y="291"/>
                    <a:pt x="283" y="291"/>
                    <a:pt x="283" y="29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2" name="Freeform 34">
              <a:extLst>
                <a:ext uri="{FF2B5EF4-FFF2-40B4-BE49-F238E27FC236}">
                  <a16:creationId xmlns:a16="http://schemas.microsoft.com/office/drawing/2014/main" id="{557BBD4B-BED7-4D69-AC5B-B54331932AF0}"/>
                </a:ext>
              </a:extLst>
            </p:cNvPr>
            <p:cNvSpPr>
              <a:spLocks/>
            </p:cNvSpPr>
            <p:nvPr/>
          </p:nvSpPr>
          <p:spPr bwMode="auto">
            <a:xfrm>
              <a:off x="1678" y="930"/>
              <a:ext cx="695" cy="688"/>
            </a:xfrm>
            <a:custGeom>
              <a:avLst/>
              <a:gdLst>
                <a:gd name="T0" fmla="*/ 294 w 294"/>
                <a:gd name="T1" fmla="*/ 291 h 291"/>
                <a:gd name="T2" fmla="*/ 8 w 294"/>
                <a:gd name="T3" fmla="*/ 291 h 291"/>
                <a:gd name="T4" fmla="*/ 0 w 294"/>
                <a:gd name="T5" fmla="*/ 291 h 291"/>
                <a:gd name="T6" fmla="*/ 0 w 294"/>
                <a:gd name="T7" fmla="*/ 7 h 291"/>
                <a:gd name="T8" fmla="*/ 8 w 294"/>
                <a:gd name="T9" fmla="*/ 0 h 291"/>
                <a:gd name="T10" fmla="*/ 294 w 294"/>
                <a:gd name="T11" fmla="*/ 0 h 291"/>
                <a:gd name="T12" fmla="*/ 294 w 294"/>
                <a:gd name="T13" fmla="*/ 7 h 291"/>
                <a:gd name="T14" fmla="*/ 294 w 294"/>
                <a:gd name="T15" fmla="*/ 291 h 291"/>
                <a:gd name="T16" fmla="*/ 294 w 294"/>
                <a:gd name="T17" fmla="*/ 291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4" h="291">
                  <a:moveTo>
                    <a:pt x="294" y="291"/>
                  </a:moveTo>
                  <a:cubicBezTo>
                    <a:pt x="8" y="291"/>
                    <a:pt x="8" y="291"/>
                    <a:pt x="8" y="291"/>
                  </a:cubicBezTo>
                  <a:cubicBezTo>
                    <a:pt x="0" y="291"/>
                    <a:pt x="0" y="291"/>
                    <a:pt x="0" y="291"/>
                  </a:cubicBezTo>
                  <a:cubicBezTo>
                    <a:pt x="0" y="7"/>
                    <a:pt x="0" y="7"/>
                    <a:pt x="0" y="7"/>
                  </a:cubicBezTo>
                  <a:cubicBezTo>
                    <a:pt x="0" y="7"/>
                    <a:pt x="0" y="0"/>
                    <a:pt x="8" y="0"/>
                  </a:cubicBezTo>
                  <a:cubicBezTo>
                    <a:pt x="294" y="0"/>
                    <a:pt x="294" y="0"/>
                    <a:pt x="294" y="0"/>
                  </a:cubicBezTo>
                  <a:cubicBezTo>
                    <a:pt x="294" y="7"/>
                    <a:pt x="294" y="7"/>
                    <a:pt x="294" y="7"/>
                  </a:cubicBezTo>
                  <a:cubicBezTo>
                    <a:pt x="294" y="291"/>
                    <a:pt x="294" y="291"/>
                    <a:pt x="294" y="291"/>
                  </a:cubicBezTo>
                  <a:cubicBezTo>
                    <a:pt x="294" y="291"/>
                    <a:pt x="294" y="291"/>
                    <a:pt x="294" y="29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3" name="Freeform 35">
              <a:extLst>
                <a:ext uri="{FF2B5EF4-FFF2-40B4-BE49-F238E27FC236}">
                  <a16:creationId xmlns:a16="http://schemas.microsoft.com/office/drawing/2014/main" id="{5332B0CD-677F-47FF-8BD7-A1A99FF38880}"/>
                </a:ext>
              </a:extLst>
            </p:cNvPr>
            <p:cNvSpPr>
              <a:spLocks/>
            </p:cNvSpPr>
            <p:nvPr/>
          </p:nvSpPr>
          <p:spPr bwMode="auto">
            <a:xfrm>
              <a:off x="2534" y="930"/>
              <a:ext cx="690" cy="688"/>
            </a:xfrm>
            <a:custGeom>
              <a:avLst/>
              <a:gdLst>
                <a:gd name="T0" fmla="*/ 292 w 292"/>
                <a:gd name="T1" fmla="*/ 291 h 291"/>
                <a:gd name="T2" fmla="*/ 8 w 292"/>
                <a:gd name="T3" fmla="*/ 291 h 291"/>
                <a:gd name="T4" fmla="*/ 0 w 292"/>
                <a:gd name="T5" fmla="*/ 291 h 291"/>
                <a:gd name="T6" fmla="*/ 0 w 292"/>
                <a:gd name="T7" fmla="*/ 7 h 291"/>
                <a:gd name="T8" fmla="*/ 8 w 292"/>
                <a:gd name="T9" fmla="*/ 0 h 291"/>
                <a:gd name="T10" fmla="*/ 292 w 292"/>
                <a:gd name="T11" fmla="*/ 0 h 291"/>
                <a:gd name="T12" fmla="*/ 292 w 292"/>
                <a:gd name="T13" fmla="*/ 7 h 291"/>
                <a:gd name="T14" fmla="*/ 292 w 292"/>
                <a:gd name="T15" fmla="*/ 291 h 291"/>
                <a:gd name="T16" fmla="*/ 292 w 292"/>
                <a:gd name="T17" fmla="*/ 291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291">
                  <a:moveTo>
                    <a:pt x="292" y="291"/>
                  </a:moveTo>
                  <a:cubicBezTo>
                    <a:pt x="8" y="291"/>
                    <a:pt x="8" y="291"/>
                    <a:pt x="8" y="291"/>
                  </a:cubicBezTo>
                  <a:cubicBezTo>
                    <a:pt x="0" y="291"/>
                    <a:pt x="0" y="291"/>
                    <a:pt x="0" y="291"/>
                  </a:cubicBezTo>
                  <a:cubicBezTo>
                    <a:pt x="0" y="7"/>
                    <a:pt x="0" y="7"/>
                    <a:pt x="0" y="7"/>
                  </a:cubicBezTo>
                  <a:cubicBezTo>
                    <a:pt x="8" y="0"/>
                    <a:pt x="8" y="0"/>
                    <a:pt x="8" y="0"/>
                  </a:cubicBezTo>
                  <a:cubicBezTo>
                    <a:pt x="292" y="0"/>
                    <a:pt x="292" y="0"/>
                    <a:pt x="292" y="0"/>
                  </a:cubicBezTo>
                  <a:cubicBezTo>
                    <a:pt x="292" y="7"/>
                    <a:pt x="292" y="7"/>
                    <a:pt x="292" y="7"/>
                  </a:cubicBezTo>
                  <a:cubicBezTo>
                    <a:pt x="292" y="291"/>
                    <a:pt x="292" y="291"/>
                    <a:pt x="292" y="291"/>
                  </a:cubicBezTo>
                  <a:cubicBezTo>
                    <a:pt x="292" y="291"/>
                    <a:pt x="292" y="291"/>
                    <a:pt x="292" y="29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4" name="Freeform 36">
              <a:extLst>
                <a:ext uri="{FF2B5EF4-FFF2-40B4-BE49-F238E27FC236}">
                  <a16:creationId xmlns:a16="http://schemas.microsoft.com/office/drawing/2014/main" id="{1641A4D2-C2FA-4CD1-AF6D-2F387E043EA7}"/>
                </a:ext>
              </a:extLst>
            </p:cNvPr>
            <p:cNvSpPr>
              <a:spLocks/>
            </p:cNvSpPr>
            <p:nvPr/>
          </p:nvSpPr>
          <p:spPr bwMode="auto">
            <a:xfrm>
              <a:off x="3411" y="1908"/>
              <a:ext cx="669" cy="690"/>
            </a:xfrm>
            <a:custGeom>
              <a:avLst/>
              <a:gdLst>
                <a:gd name="T0" fmla="*/ 283 w 283"/>
                <a:gd name="T1" fmla="*/ 292 h 292"/>
                <a:gd name="T2" fmla="*/ 0 w 283"/>
                <a:gd name="T3" fmla="*/ 292 h 292"/>
                <a:gd name="T4" fmla="*/ 0 w 283"/>
                <a:gd name="T5" fmla="*/ 292 h 292"/>
                <a:gd name="T6" fmla="*/ 0 w 283"/>
                <a:gd name="T7" fmla="*/ 8 h 292"/>
                <a:gd name="T8" fmla="*/ 0 w 283"/>
                <a:gd name="T9" fmla="*/ 0 h 292"/>
                <a:gd name="T10" fmla="*/ 283 w 283"/>
                <a:gd name="T11" fmla="*/ 0 h 292"/>
                <a:gd name="T12" fmla="*/ 283 w 283"/>
                <a:gd name="T13" fmla="*/ 8 h 292"/>
                <a:gd name="T14" fmla="*/ 283 w 283"/>
                <a:gd name="T15" fmla="*/ 292 h 292"/>
                <a:gd name="T16" fmla="*/ 283 w 283"/>
                <a:gd name="T17"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92">
                  <a:moveTo>
                    <a:pt x="283" y="292"/>
                  </a:moveTo>
                  <a:cubicBezTo>
                    <a:pt x="0" y="292"/>
                    <a:pt x="0" y="292"/>
                    <a:pt x="0" y="292"/>
                  </a:cubicBezTo>
                  <a:cubicBezTo>
                    <a:pt x="0" y="292"/>
                    <a:pt x="0" y="292"/>
                    <a:pt x="0" y="292"/>
                  </a:cubicBezTo>
                  <a:cubicBezTo>
                    <a:pt x="0" y="8"/>
                    <a:pt x="0" y="8"/>
                    <a:pt x="0" y="8"/>
                  </a:cubicBezTo>
                  <a:cubicBezTo>
                    <a:pt x="0" y="0"/>
                    <a:pt x="0" y="0"/>
                    <a:pt x="0" y="0"/>
                  </a:cubicBezTo>
                  <a:cubicBezTo>
                    <a:pt x="283" y="0"/>
                    <a:pt x="283" y="0"/>
                    <a:pt x="283" y="0"/>
                  </a:cubicBezTo>
                  <a:cubicBezTo>
                    <a:pt x="283" y="0"/>
                    <a:pt x="283" y="0"/>
                    <a:pt x="283" y="8"/>
                  </a:cubicBezTo>
                  <a:cubicBezTo>
                    <a:pt x="283" y="292"/>
                    <a:pt x="283" y="292"/>
                    <a:pt x="283" y="292"/>
                  </a:cubicBezTo>
                  <a:cubicBezTo>
                    <a:pt x="283" y="292"/>
                    <a:pt x="283" y="292"/>
                    <a:pt x="283" y="29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5" name="Freeform 37">
              <a:extLst>
                <a:ext uri="{FF2B5EF4-FFF2-40B4-BE49-F238E27FC236}">
                  <a16:creationId xmlns:a16="http://schemas.microsoft.com/office/drawing/2014/main" id="{D9BB78ED-61F0-4F88-8D41-CE31DBD82B8A}"/>
                </a:ext>
              </a:extLst>
            </p:cNvPr>
            <p:cNvSpPr>
              <a:spLocks/>
            </p:cNvSpPr>
            <p:nvPr/>
          </p:nvSpPr>
          <p:spPr bwMode="auto">
            <a:xfrm>
              <a:off x="1678" y="1908"/>
              <a:ext cx="695" cy="690"/>
            </a:xfrm>
            <a:custGeom>
              <a:avLst/>
              <a:gdLst>
                <a:gd name="T0" fmla="*/ 294 w 294"/>
                <a:gd name="T1" fmla="*/ 292 h 292"/>
                <a:gd name="T2" fmla="*/ 8 w 294"/>
                <a:gd name="T3" fmla="*/ 292 h 292"/>
                <a:gd name="T4" fmla="*/ 0 w 294"/>
                <a:gd name="T5" fmla="*/ 292 h 292"/>
                <a:gd name="T6" fmla="*/ 0 w 294"/>
                <a:gd name="T7" fmla="*/ 8 h 292"/>
                <a:gd name="T8" fmla="*/ 8 w 294"/>
                <a:gd name="T9" fmla="*/ 0 h 292"/>
                <a:gd name="T10" fmla="*/ 294 w 294"/>
                <a:gd name="T11" fmla="*/ 0 h 292"/>
                <a:gd name="T12" fmla="*/ 294 w 294"/>
                <a:gd name="T13" fmla="*/ 8 h 292"/>
                <a:gd name="T14" fmla="*/ 294 w 294"/>
                <a:gd name="T15" fmla="*/ 292 h 292"/>
                <a:gd name="T16" fmla="*/ 294 w 294"/>
                <a:gd name="T17"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4" h="292">
                  <a:moveTo>
                    <a:pt x="294" y="292"/>
                  </a:moveTo>
                  <a:cubicBezTo>
                    <a:pt x="8" y="292"/>
                    <a:pt x="8" y="292"/>
                    <a:pt x="8" y="292"/>
                  </a:cubicBezTo>
                  <a:cubicBezTo>
                    <a:pt x="0" y="292"/>
                    <a:pt x="0" y="292"/>
                    <a:pt x="0" y="292"/>
                  </a:cubicBezTo>
                  <a:cubicBezTo>
                    <a:pt x="0" y="8"/>
                    <a:pt x="0" y="8"/>
                    <a:pt x="0" y="8"/>
                  </a:cubicBezTo>
                  <a:cubicBezTo>
                    <a:pt x="0" y="0"/>
                    <a:pt x="0" y="0"/>
                    <a:pt x="8" y="0"/>
                  </a:cubicBezTo>
                  <a:cubicBezTo>
                    <a:pt x="294" y="0"/>
                    <a:pt x="294" y="0"/>
                    <a:pt x="294" y="0"/>
                  </a:cubicBezTo>
                  <a:cubicBezTo>
                    <a:pt x="294" y="0"/>
                    <a:pt x="294" y="0"/>
                    <a:pt x="294" y="8"/>
                  </a:cubicBezTo>
                  <a:cubicBezTo>
                    <a:pt x="294" y="292"/>
                    <a:pt x="294" y="292"/>
                    <a:pt x="294" y="292"/>
                  </a:cubicBezTo>
                  <a:cubicBezTo>
                    <a:pt x="294" y="292"/>
                    <a:pt x="294" y="292"/>
                    <a:pt x="294" y="29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 name="Freeform 38">
              <a:extLst>
                <a:ext uri="{FF2B5EF4-FFF2-40B4-BE49-F238E27FC236}">
                  <a16:creationId xmlns:a16="http://schemas.microsoft.com/office/drawing/2014/main" id="{EDB1B0B9-BAB3-488C-856A-E76EF05FC2F4}"/>
                </a:ext>
              </a:extLst>
            </p:cNvPr>
            <p:cNvSpPr>
              <a:spLocks/>
            </p:cNvSpPr>
            <p:nvPr/>
          </p:nvSpPr>
          <p:spPr bwMode="auto">
            <a:xfrm>
              <a:off x="2534" y="1908"/>
              <a:ext cx="690" cy="690"/>
            </a:xfrm>
            <a:custGeom>
              <a:avLst/>
              <a:gdLst>
                <a:gd name="T0" fmla="*/ 292 w 292"/>
                <a:gd name="T1" fmla="*/ 292 h 292"/>
                <a:gd name="T2" fmla="*/ 8 w 292"/>
                <a:gd name="T3" fmla="*/ 292 h 292"/>
                <a:gd name="T4" fmla="*/ 0 w 292"/>
                <a:gd name="T5" fmla="*/ 292 h 292"/>
                <a:gd name="T6" fmla="*/ 0 w 292"/>
                <a:gd name="T7" fmla="*/ 8 h 292"/>
                <a:gd name="T8" fmla="*/ 8 w 292"/>
                <a:gd name="T9" fmla="*/ 0 h 292"/>
                <a:gd name="T10" fmla="*/ 292 w 292"/>
                <a:gd name="T11" fmla="*/ 0 h 292"/>
                <a:gd name="T12" fmla="*/ 292 w 292"/>
                <a:gd name="T13" fmla="*/ 8 h 292"/>
                <a:gd name="T14" fmla="*/ 292 w 292"/>
                <a:gd name="T15" fmla="*/ 292 h 292"/>
                <a:gd name="T16" fmla="*/ 292 w 292"/>
                <a:gd name="T17"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292">
                  <a:moveTo>
                    <a:pt x="292" y="292"/>
                  </a:moveTo>
                  <a:cubicBezTo>
                    <a:pt x="8" y="292"/>
                    <a:pt x="8" y="292"/>
                    <a:pt x="8" y="292"/>
                  </a:cubicBezTo>
                  <a:cubicBezTo>
                    <a:pt x="0" y="292"/>
                    <a:pt x="0" y="292"/>
                    <a:pt x="0" y="292"/>
                  </a:cubicBezTo>
                  <a:cubicBezTo>
                    <a:pt x="0" y="8"/>
                    <a:pt x="0" y="8"/>
                    <a:pt x="0" y="8"/>
                  </a:cubicBezTo>
                  <a:cubicBezTo>
                    <a:pt x="0" y="0"/>
                    <a:pt x="8" y="0"/>
                    <a:pt x="8" y="0"/>
                  </a:cubicBezTo>
                  <a:cubicBezTo>
                    <a:pt x="292" y="0"/>
                    <a:pt x="292" y="0"/>
                    <a:pt x="292" y="0"/>
                  </a:cubicBezTo>
                  <a:cubicBezTo>
                    <a:pt x="292" y="0"/>
                    <a:pt x="292" y="0"/>
                    <a:pt x="292" y="8"/>
                  </a:cubicBezTo>
                  <a:cubicBezTo>
                    <a:pt x="292" y="292"/>
                    <a:pt x="292" y="292"/>
                    <a:pt x="292" y="292"/>
                  </a:cubicBezTo>
                  <a:cubicBezTo>
                    <a:pt x="292" y="292"/>
                    <a:pt x="292" y="292"/>
                    <a:pt x="292" y="29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 name="Freeform 39">
              <a:extLst>
                <a:ext uri="{FF2B5EF4-FFF2-40B4-BE49-F238E27FC236}">
                  <a16:creationId xmlns:a16="http://schemas.microsoft.com/office/drawing/2014/main" id="{1FAB2780-2E61-4410-BFCD-11BCF2A50A67}"/>
                </a:ext>
              </a:extLst>
            </p:cNvPr>
            <p:cNvSpPr>
              <a:spLocks/>
            </p:cNvSpPr>
            <p:nvPr/>
          </p:nvSpPr>
          <p:spPr bwMode="auto">
            <a:xfrm>
              <a:off x="3411" y="2887"/>
              <a:ext cx="669" cy="690"/>
            </a:xfrm>
            <a:custGeom>
              <a:avLst/>
              <a:gdLst>
                <a:gd name="T0" fmla="*/ 283 w 283"/>
                <a:gd name="T1" fmla="*/ 292 h 292"/>
                <a:gd name="T2" fmla="*/ 0 w 283"/>
                <a:gd name="T3" fmla="*/ 292 h 292"/>
                <a:gd name="T4" fmla="*/ 0 w 283"/>
                <a:gd name="T5" fmla="*/ 284 h 292"/>
                <a:gd name="T6" fmla="*/ 0 w 283"/>
                <a:gd name="T7" fmla="*/ 0 h 292"/>
                <a:gd name="T8" fmla="*/ 0 w 283"/>
                <a:gd name="T9" fmla="*/ 0 h 292"/>
                <a:gd name="T10" fmla="*/ 283 w 283"/>
                <a:gd name="T11" fmla="*/ 0 h 292"/>
                <a:gd name="T12" fmla="*/ 283 w 283"/>
                <a:gd name="T13" fmla="*/ 0 h 292"/>
                <a:gd name="T14" fmla="*/ 283 w 283"/>
                <a:gd name="T15" fmla="*/ 284 h 292"/>
                <a:gd name="T16" fmla="*/ 283 w 283"/>
                <a:gd name="T17"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92">
                  <a:moveTo>
                    <a:pt x="283" y="292"/>
                  </a:moveTo>
                  <a:cubicBezTo>
                    <a:pt x="0" y="292"/>
                    <a:pt x="0" y="292"/>
                    <a:pt x="0" y="292"/>
                  </a:cubicBezTo>
                  <a:cubicBezTo>
                    <a:pt x="0" y="292"/>
                    <a:pt x="0" y="292"/>
                    <a:pt x="0" y="284"/>
                  </a:cubicBezTo>
                  <a:cubicBezTo>
                    <a:pt x="0" y="0"/>
                    <a:pt x="0" y="0"/>
                    <a:pt x="0" y="0"/>
                  </a:cubicBezTo>
                  <a:cubicBezTo>
                    <a:pt x="0" y="0"/>
                    <a:pt x="0" y="0"/>
                    <a:pt x="0" y="0"/>
                  </a:cubicBezTo>
                  <a:cubicBezTo>
                    <a:pt x="283" y="0"/>
                    <a:pt x="283" y="0"/>
                    <a:pt x="283" y="0"/>
                  </a:cubicBezTo>
                  <a:cubicBezTo>
                    <a:pt x="283" y="0"/>
                    <a:pt x="283" y="0"/>
                    <a:pt x="283" y="0"/>
                  </a:cubicBezTo>
                  <a:cubicBezTo>
                    <a:pt x="283" y="284"/>
                    <a:pt x="283" y="284"/>
                    <a:pt x="283" y="284"/>
                  </a:cubicBezTo>
                  <a:cubicBezTo>
                    <a:pt x="283" y="292"/>
                    <a:pt x="283" y="292"/>
                    <a:pt x="283" y="29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8" name="Freeform 40">
              <a:extLst>
                <a:ext uri="{FF2B5EF4-FFF2-40B4-BE49-F238E27FC236}">
                  <a16:creationId xmlns:a16="http://schemas.microsoft.com/office/drawing/2014/main" id="{2FB11B1B-FD7B-4E55-A322-40A2928CC0A9}"/>
                </a:ext>
              </a:extLst>
            </p:cNvPr>
            <p:cNvSpPr>
              <a:spLocks/>
            </p:cNvSpPr>
            <p:nvPr/>
          </p:nvSpPr>
          <p:spPr bwMode="auto">
            <a:xfrm>
              <a:off x="1678" y="2887"/>
              <a:ext cx="695" cy="690"/>
            </a:xfrm>
            <a:custGeom>
              <a:avLst/>
              <a:gdLst>
                <a:gd name="T0" fmla="*/ 294 w 294"/>
                <a:gd name="T1" fmla="*/ 292 h 292"/>
                <a:gd name="T2" fmla="*/ 8 w 294"/>
                <a:gd name="T3" fmla="*/ 292 h 292"/>
                <a:gd name="T4" fmla="*/ 0 w 294"/>
                <a:gd name="T5" fmla="*/ 284 h 292"/>
                <a:gd name="T6" fmla="*/ 0 w 294"/>
                <a:gd name="T7" fmla="*/ 0 h 292"/>
                <a:gd name="T8" fmla="*/ 8 w 294"/>
                <a:gd name="T9" fmla="*/ 0 h 292"/>
                <a:gd name="T10" fmla="*/ 294 w 294"/>
                <a:gd name="T11" fmla="*/ 0 h 292"/>
                <a:gd name="T12" fmla="*/ 294 w 294"/>
                <a:gd name="T13" fmla="*/ 0 h 292"/>
                <a:gd name="T14" fmla="*/ 294 w 294"/>
                <a:gd name="T15" fmla="*/ 284 h 292"/>
                <a:gd name="T16" fmla="*/ 294 w 294"/>
                <a:gd name="T17"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4" h="292">
                  <a:moveTo>
                    <a:pt x="294" y="292"/>
                  </a:moveTo>
                  <a:cubicBezTo>
                    <a:pt x="8" y="292"/>
                    <a:pt x="8" y="292"/>
                    <a:pt x="8" y="292"/>
                  </a:cubicBezTo>
                  <a:cubicBezTo>
                    <a:pt x="0" y="292"/>
                    <a:pt x="0" y="292"/>
                    <a:pt x="0" y="284"/>
                  </a:cubicBezTo>
                  <a:cubicBezTo>
                    <a:pt x="0" y="0"/>
                    <a:pt x="0" y="0"/>
                    <a:pt x="0" y="0"/>
                  </a:cubicBezTo>
                  <a:cubicBezTo>
                    <a:pt x="0" y="0"/>
                    <a:pt x="0" y="0"/>
                    <a:pt x="8" y="0"/>
                  </a:cubicBezTo>
                  <a:cubicBezTo>
                    <a:pt x="294" y="0"/>
                    <a:pt x="294" y="0"/>
                    <a:pt x="294" y="0"/>
                  </a:cubicBezTo>
                  <a:cubicBezTo>
                    <a:pt x="294" y="0"/>
                    <a:pt x="294" y="0"/>
                    <a:pt x="294" y="0"/>
                  </a:cubicBezTo>
                  <a:cubicBezTo>
                    <a:pt x="294" y="284"/>
                    <a:pt x="294" y="284"/>
                    <a:pt x="294" y="284"/>
                  </a:cubicBezTo>
                  <a:cubicBezTo>
                    <a:pt x="294" y="292"/>
                    <a:pt x="294" y="292"/>
                    <a:pt x="294" y="29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9" name="Freeform 41">
              <a:extLst>
                <a:ext uri="{FF2B5EF4-FFF2-40B4-BE49-F238E27FC236}">
                  <a16:creationId xmlns:a16="http://schemas.microsoft.com/office/drawing/2014/main" id="{EFF21012-60C9-4530-9A41-16EA9970678B}"/>
                </a:ext>
              </a:extLst>
            </p:cNvPr>
            <p:cNvSpPr>
              <a:spLocks/>
            </p:cNvSpPr>
            <p:nvPr/>
          </p:nvSpPr>
          <p:spPr bwMode="auto">
            <a:xfrm>
              <a:off x="2534" y="2887"/>
              <a:ext cx="690" cy="690"/>
            </a:xfrm>
            <a:custGeom>
              <a:avLst/>
              <a:gdLst>
                <a:gd name="T0" fmla="*/ 292 w 292"/>
                <a:gd name="T1" fmla="*/ 292 h 292"/>
                <a:gd name="T2" fmla="*/ 8 w 292"/>
                <a:gd name="T3" fmla="*/ 292 h 292"/>
                <a:gd name="T4" fmla="*/ 0 w 292"/>
                <a:gd name="T5" fmla="*/ 284 h 292"/>
                <a:gd name="T6" fmla="*/ 0 w 292"/>
                <a:gd name="T7" fmla="*/ 0 h 292"/>
                <a:gd name="T8" fmla="*/ 8 w 292"/>
                <a:gd name="T9" fmla="*/ 0 h 292"/>
                <a:gd name="T10" fmla="*/ 292 w 292"/>
                <a:gd name="T11" fmla="*/ 0 h 292"/>
                <a:gd name="T12" fmla="*/ 292 w 292"/>
                <a:gd name="T13" fmla="*/ 0 h 292"/>
                <a:gd name="T14" fmla="*/ 292 w 292"/>
                <a:gd name="T15" fmla="*/ 284 h 292"/>
                <a:gd name="T16" fmla="*/ 292 w 292"/>
                <a:gd name="T17"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292">
                  <a:moveTo>
                    <a:pt x="292" y="292"/>
                  </a:moveTo>
                  <a:cubicBezTo>
                    <a:pt x="8" y="292"/>
                    <a:pt x="8" y="292"/>
                    <a:pt x="8" y="292"/>
                  </a:cubicBezTo>
                  <a:cubicBezTo>
                    <a:pt x="8" y="292"/>
                    <a:pt x="0" y="292"/>
                    <a:pt x="0" y="284"/>
                  </a:cubicBezTo>
                  <a:cubicBezTo>
                    <a:pt x="0" y="0"/>
                    <a:pt x="0" y="0"/>
                    <a:pt x="0" y="0"/>
                  </a:cubicBezTo>
                  <a:cubicBezTo>
                    <a:pt x="8" y="0"/>
                    <a:pt x="8" y="0"/>
                    <a:pt x="8" y="0"/>
                  </a:cubicBezTo>
                  <a:cubicBezTo>
                    <a:pt x="292" y="0"/>
                    <a:pt x="292" y="0"/>
                    <a:pt x="292" y="0"/>
                  </a:cubicBezTo>
                  <a:cubicBezTo>
                    <a:pt x="292" y="0"/>
                    <a:pt x="292" y="0"/>
                    <a:pt x="292" y="0"/>
                  </a:cubicBezTo>
                  <a:cubicBezTo>
                    <a:pt x="292" y="284"/>
                    <a:pt x="292" y="284"/>
                    <a:pt x="292" y="284"/>
                  </a:cubicBezTo>
                  <a:cubicBezTo>
                    <a:pt x="292" y="292"/>
                    <a:pt x="292" y="292"/>
                    <a:pt x="292" y="29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80" name="Group 22">
            <a:extLst>
              <a:ext uri="{FF2B5EF4-FFF2-40B4-BE49-F238E27FC236}">
                <a16:creationId xmlns:a16="http://schemas.microsoft.com/office/drawing/2014/main" id="{5C65B7D6-721F-4AC5-84B9-EFA1BA8D5EA3}"/>
              </a:ext>
            </a:extLst>
          </p:cNvPr>
          <p:cNvGrpSpPr>
            <a:grpSpLocks noChangeAspect="1"/>
          </p:cNvGrpSpPr>
          <p:nvPr/>
        </p:nvGrpSpPr>
        <p:grpSpPr bwMode="auto">
          <a:xfrm>
            <a:off x="5929719" y="3446217"/>
            <a:ext cx="663227" cy="665323"/>
            <a:chOff x="-2499" y="-3778"/>
            <a:chExt cx="10758" cy="10792"/>
          </a:xfrm>
        </p:grpSpPr>
        <p:sp>
          <p:nvSpPr>
            <p:cNvPr id="281" name="Oval 23">
              <a:extLst>
                <a:ext uri="{FF2B5EF4-FFF2-40B4-BE49-F238E27FC236}">
                  <a16:creationId xmlns:a16="http://schemas.microsoft.com/office/drawing/2014/main" id="{00E4CEF8-731C-4280-BC8F-302D32BC558A}"/>
                </a:ext>
              </a:extLst>
            </p:cNvPr>
            <p:cNvSpPr>
              <a:spLocks noChangeArrowheads="1"/>
            </p:cNvSpPr>
            <p:nvPr/>
          </p:nvSpPr>
          <p:spPr bwMode="auto">
            <a:xfrm>
              <a:off x="-2499" y="-3778"/>
              <a:ext cx="10758" cy="10792"/>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82" name="Freeform 24">
              <a:extLst>
                <a:ext uri="{FF2B5EF4-FFF2-40B4-BE49-F238E27FC236}">
                  <a16:creationId xmlns:a16="http://schemas.microsoft.com/office/drawing/2014/main" id="{F31B908B-7546-4BD7-B6D4-47C127A73775}"/>
                </a:ext>
              </a:extLst>
            </p:cNvPr>
            <p:cNvSpPr>
              <a:spLocks/>
            </p:cNvSpPr>
            <p:nvPr/>
          </p:nvSpPr>
          <p:spPr bwMode="auto">
            <a:xfrm>
              <a:off x="662" y="-1613"/>
              <a:ext cx="7521" cy="8627"/>
            </a:xfrm>
            <a:custGeom>
              <a:avLst/>
              <a:gdLst>
                <a:gd name="T0" fmla="*/ 1598 w 3182"/>
                <a:gd name="T1" fmla="*/ 169 h 3650"/>
                <a:gd name="T2" fmla="*/ 1598 w 3182"/>
                <a:gd name="T3" fmla="*/ 175 h 3650"/>
                <a:gd name="T4" fmla="*/ 1469 w 3182"/>
                <a:gd name="T5" fmla="*/ 53 h 3650"/>
                <a:gd name="T6" fmla="*/ 1407 w 3182"/>
                <a:gd name="T7" fmla="*/ 53 h 3650"/>
                <a:gd name="T8" fmla="*/ 1307 w 3182"/>
                <a:gd name="T9" fmla="*/ 0 h 3650"/>
                <a:gd name="T10" fmla="*/ 993 w 3182"/>
                <a:gd name="T11" fmla="*/ 0 h 3650"/>
                <a:gd name="T12" fmla="*/ 893 w 3182"/>
                <a:gd name="T13" fmla="*/ 53 h 3650"/>
                <a:gd name="T14" fmla="*/ 410 w 3182"/>
                <a:gd name="T15" fmla="*/ 53 h 3650"/>
                <a:gd name="T16" fmla="*/ 272 w 3182"/>
                <a:gd name="T17" fmla="*/ 192 h 3650"/>
                <a:gd name="T18" fmla="*/ 272 w 3182"/>
                <a:gd name="T19" fmla="*/ 1138 h 3650"/>
                <a:gd name="T20" fmla="*/ 77 w 3182"/>
                <a:gd name="T21" fmla="*/ 1138 h 3650"/>
                <a:gd name="T22" fmla="*/ 0 w 3182"/>
                <a:gd name="T23" fmla="*/ 1215 h 3650"/>
                <a:gd name="T24" fmla="*/ 0 w 3182"/>
                <a:gd name="T25" fmla="*/ 2660 h 3650"/>
                <a:gd name="T26" fmla="*/ 60 w 3182"/>
                <a:gd name="T27" fmla="*/ 2735 h 3650"/>
                <a:gd name="T28" fmla="*/ 968 w 3182"/>
                <a:gd name="T29" fmla="*/ 3650 h 3650"/>
                <a:gd name="T30" fmla="*/ 3182 w 3182"/>
                <a:gd name="T31" fmla="*/ 1752 h 3650"/>
                <a:gd name="T32" fmla="*/ 1598 w 3182"/>
                <a:gd name="T33" fmla="*/ 169 h 3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82" h="3650">
                  <a:moveTo>
                    <a:pt x="1598" y="169"/>
                  </a:moveTo>
                  <a:cubicBezTo>
                    <a:pt x="1598" y="171"/>
                    <a:pt x="1598" y="173"/>
                    <a:pt x="1598" y="175"/>
                  </a:cubicBezTo>
                  <a:cubicBezTo>
                    <a:pt x="1591" y="106"/>
                    <a:pt x="1539" y="53"/>
                    <a:pt x="1469" y="53"/>
                  </a:cubicBezTo>
                  <a:cubicBezTo>
                    <a:pt x="1407" y="53"/>
                    <a:pt x="1407" y="53"/>
                    <a:pt x="1407" y="53"/>
                  </a:cubicBezTo>
                  <a:cubicBezTo>
                    <a:pt x="1384" y="23"/>
                    <a:pt x="1353" y="0"/>
                    <a:pt x="1307" y="0"/>
                  </a:cubicBezTo>
                  <a:cubicBezTo>
                    <a:pt x="993" y="0"/>
                    <a:pt x="993" y="0"/>
                    <a:pt x="993" y="0"/>
                  </a:cubicBezTo>
                  <a:cubicBezTo>
                    <a:pt x="947" y="0"/>
                    <a:pt x="908" y="23"/>
                    <a:pt x="893" y="53"/>
                  </a:cubicBezTo>
                  <a:cubicBezTo>
                    <a:pt x="410" y="53"/>
                    <a:pt x="410" y="53"/>
                    <a:pt x="410" y="53"/>
                  </a:cubicBezTo>
                  <a:cubicBezTo>
                    <a:pt x="333" y="53"/>
                    <a:pt x="272" y="115"/>
                    <a:pt x="272" y="192"/>
                  </a:cubicBezTo>
                  <a:cubicBezTo>
                    <a:pt x="272" y="561"/>
                    <a:pt x="272" y="873"/>
                    <a:pt x="272" y="1138"/>
                  </a:cubicBezTo>
                  <a:cubicBezTo>
                    <a:pt x="161" y="1138"/>
                    <a:pt x="77" y="1138"/>
                    <a:pt x="77" y="1138"/>
                  </a:cubicBezTo>
                  <a:cubicBezTo>
                    <a:pt x="31" y="1138"/>
                    <a:pt x="0" y="1176"/>
                    <a:pt x="0" y="1215"/>
                  </a:cubicBezTo>
                  <a:cubicBezTo>
                    <a:pt x="0" y="2660"/>
                    <a:pt x="0" y="2660"/>
                    <a:pt x="0" y="2660"/>
                  </a:cubicBezTo>
                  <a:cubicBezTo>
                    <a:pt x="0" y="2700"/>
                    <a:pt x="24" y="2729"/>
                    <a:pt x="60" y="2735"/>
                  </a:cubicBezTo>
                  <a:cubicBezTo>
                    <a:pt x="968" y="3650"/>
                    <a:pt x="968" y="3650"/>
                    <a:pt x="968" y="3650"/>
                  </a:cubicBezTo>
                  <a:cubicBezTo>
                    <a:pt x="2082" y="3627"/>
                    <a:pt x="2997" y="2812"/>
                    <a:pt x="3182" y="1752"/>
                  </a:cubicBezTo>
                  <a:lnTo>
                    <a:pt x="1598" y="169"/>
                  </a:lnTo>
                  <a:close/>
                </a:path>
              </a:pathLst>
            </a:custGeom>
            <a:solidFill>
              <a:srgbClr val="00A3E1"/>
            </a:solidFill>
            <a:ln>
              <a:noFill/>
            </a:ln>
          </p:spPr>
          <p:txBody>
            <a:bodyPr vert="horz" wrap="square" lIns="91440" tIns="45720" rIns="91440" bIns="45720" numCol="1" anchor="t" anchorCtr="0" compatLnSpc="1">
              <a:prstTxWarp prst="textNoShape">
                <a:avLst/>
              </a:prstTxWarp>
            </a:bodyPr>
            <a:lstStyle/>
            <a:p>
              <a:endParaRPr lang="en-US"/>
            </a:p>
          </p:txBody>
        </p:sp>
        <p:sp>
          <p:nvSpPr>
            <p:cNvPr id="283" name="Freeform 25">
              <a:extLst>
                <a:ext uri="{FF2B5EF4-FFF2-40B4-BE49-F238E27FC236}">
                  <a16:creationId xmlns:a16="http://schemas.microsoft.com/office/drawing/2014/main" id="{56B7CC69-451A-4725-A370-20A508584D61}"/>
                </a:ext>
              </a:extLst>
            </p:cNvPr>
            <p:cNvSpPr>
              <a:spLocks/>
            </p:cNvSpPr>
            <p:nvPr/>
          </p:nvSpPr>
          <p:spPr bwMode="auto">
            <a:xfrm>
              <a:off x="662" y="-1613"/>
              <a:ext cx="4437" cy="6469"/>
            </a:xfrm>
            <a:custGeom>
              <a:avLst/>
              <a:gdLst>
                <a:gd name="T0" fmla="*/ 1800 w 1877"/>
                <a:gd name="T1" fmla="*/ 1138 h 2737"/>
                <a:gd name="T2" fmla="*/ 1601 w 1877"/>
                <a:gd name="T3" fmla="*/ 1138 h 2737"/>
                <a:gd name="T4" fmla="*/ 1599 w 1877"/>
                <a:gd name="T5" fmla="*/ 1138 h 2737"/>
                <a:gd name="T6" fmla="*/ 1599 w 1877"/>
                <a:gd name="T7" fmla="*/ 192 h 2737"/>
                <a:gd name="T8" fmla="*/ 1469 w 1877"/>
                <a:gd name="T9" fmla="*/ 53 h 2737"/>
                <a:gd name="T10" fmla="*/ 1407 w 1877"/>
                <a:gd name="T11" fmla="*/ 53 h 2737"/>
                <a:gd name="T12" fmla="*/ 1307 w 1877"/>
                <a:gd name="T13" fmla="*/ 0 h 2737"/>
                <a:gd name="T14" fmla="*/ 993 w 1877"/>
                <a:gd name="T15" fmla="*/ 0 h 2737"/>
                <a:gd name="T16" fmla="*/ 893 w 1877"/>
                <a:gd name="T17" fmla="*/ 53 h 2737"/>
                <a:gd name="T18" fmla="*/ 410 w 1877"/>
                <a:gd name="T19" fmla="*/ 53 h 2737"/>
                <a:gd name="T20" fmla="*/ 272 w 1877"/>
                <a:gd name="T21" fmla="*/ 192 h 2737"/>
                <a:gd name="T22" fmla="*/ 272 w 1877"/>
                <a:gd name="T23" fmla="*/ 1138 h 2737"/>
                <a:gd name="T24" fmla="*/ 77 w 1877"/>
                <a:gd name="T25" fmla="*/ 1138 h 2737"/>
                <a:gd name="T26" fmla="*/ 0 w 1877"/>
                <a:gd name="T27" fmla="*/ 1215 h 2737"/>
                <a:gd name="T28" fmla="*/ 0 w 1877"/>
                <a:gd name="T29" fmla="*/ 2660 h 2737"/>
                <a:gd name="T30" fmla="*/ 77 w 1877"/>
                <a:gd name="T31" fmla="*/ 2737 h 2737"/>
                <a:gd name="T32" fmla="*/ 408 w 1877"/>
                <a:gd name="T33" fmla="*/ 2737 h 2737"/>
                <a:gd name="T34" fmla="*/ 402 w 1877"/>
                <a:gd name="T35" fmla="*/ 2737 h 2737"/>
                <a:gd name="T36" fmla="*/ 410 w 1877"/>
                <a:gd name="T37" fmla="*/ 2737 h 2737"/>
                <a:gd name="T38" fmla="*/ 1469 w 1877"/>
                <a:gd name="T39" fmla="*/ 2737 h 2737"/>
                <a:gd name="T40" fmla="*/ 1471 w 1877"/>
                <a:gd name="T41" fmla="*/ 2737 h 2737"/>
                <a:gd name="T42" fmla="*/ 1470 w 1877"/>
                <a:gd name="T43" fmla="*/ 2737 h 2737"/>
                <a:gd name="T44" fmla="*/ 1800 w 1877"/>
                <a:gd name="T45" fmla="*/ 2737 h 2737"/>
                <a:gd name="T46" fmla="*/ 1877 w 1877"/>
                <a:gd name="T47" fmla="*/ 2660 h 2737"/>
                <a:gd name="T48" fmla="*/ 1877 w 1877"/>
                <a:gd name="T49" fmla="*/ 1215 h 2737"/>
                <a:gd name="T50" fmla="*/ 1800 w 1877"/>
                <a:gd name="T51" fmla="*/ 1138 h 2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77" h="2737">
                  <a:moveTo>
                    <a:pt x="1800" y="1138"/>
                  </a:moveTo>
                  <a:cubicBezTo>
                    <a:pt x="1689" y="1138"/>
                    <a:pt x="1630" y="1138"/>
                    <a:pt x="1601" y="1138"/>
                  </a:cubicBezTo>
                  <a:cubicBezTo>
                    <a:pt x="1600" y="1138"/>
                    <a:pt x="1599" y="1138"/>
                    <a:pt x="1599" y="1138"/>
                  </a:cubicBezTo>
                  <a:cubicBezTo>
                    <a:pt x="1599" y="192"/>
                    <a:pt x="1599" y="192"/>
                    <a:pt x="1599" y="192"/>
                  </a:cubicBezTo>
                  <a:cubicBezTo>
                    <a:pt x="1599" y="115"/>
                    <a:pt x="1545" y="53"/>
                    <a:pt x="1469" y="53"/>
                  </a:cubicBezTo>
                  <a:cubicBezTo>
                    <a:pt x="1407" y="53"/>
                    <a:pt x="1407" y="53"/>
                    <a:pt x="1407" y="53"/>
                  </a:cubicBezTo>
                  <a:cubicBezTo>
                    <a:pt x="1384" y="23"/>
                    <a:pt x="1353" y="0"/>
                    <a:pt x="1307" y="0"/>
                  </a:cubicBezTo>
                  <a:cubicBezTo>
                    <a:pt x="993" y="0"/>
                    <a:pt x="993" y="0"/>
                    <a:pt x="993" y="0"/>
                  </a:cubicBezTo>
                  <a:cubicBezTo>
                    <a:pt x="947" y="0"/>
                    <a:pt x="908" y="23"/>
                    <a:pt x="893" y="53"/>
                  </a:cubicBezTo>
                  <a:cubicBezTo>
                    <a:pt x="410" y="53"/>
                    <a:pt x="410" y="53"/>
                    <a:pt x="410" y="53"/>
                  </a:cubicBezTo>
                  <a:cubicBezTo>
                    <a:pt x="333" y="53"/>
                    <a:pt x="272" y="115"/>
                    <a:pt x="272" y="192"/>
                  </a:cubicBezTo>
                  <a:cubicBezTo>
                    <a:pt x="272" y="561"/>
                    <a:pt x="272" y="873"/>
                    <a:pt x="272" y="1138"/>
                  </a:cubicBezTo>
                  <a:cubicBezTo>
                    <a:pt x="161" y="1138"/>
                    <a:pt x="77" y="1138"/>
                    <a:pt x="77" y="1138"/>
                  </a:cubicBezTo>
                  <a:cubicBezTo>
                    <a:pt x="31" y="1138"/>
                    <a:pt x="0" y="1176"/>
                    <a:pt x="0" y="1215"/>
                  </a:cubicBezTo>
                  <a:cubicBezTo>
                    <a:pt x="0" y="2660"/>
                    <a:pt x="0" y="2660"/>
                    <a:pt x="0" y="2660"/>
                  </a:cubicBezTo>
                  <a:cubicBezTo>
                    <a:pt x="0" y="2706"/>
                    <a:pt x="31" y="2737"/>
                    <a:pt x="77" y="2737"/>
                  </a:cubicBezTo>
                  <a:cubicBezTo>
                    <a:pt x="408" y="2737"/>
                    <a:pt x="408" y="2737"/>
                    <a:pt x="408" y="2737"/>
                  </a:cubicBezTo>
                  <a:cubicBezTo>
                    <a:pt x="406" y="2737"/>
                    <a:pt x="404" y="2737"/>
                    <a:pt x="402" y="2737"/>
                  </a:cubicBezTo>
                  <a:cubicBezTo>
                    <a:pt x="405" y="2737"/>
                    <a:pt x="407" y="2737"/>
                    <a:pt x="410" y="2737"/>
                  </a:cubicBezTo>
                  <a:cubicBezTo>
                    <a:pt x="1469" y="2737"/>
                    <a:pt x="1469" y="2737"/>
                    <a:pt x="1469" y="2737"/>
                  </a:cubicBezTo>
                  <a:cubicBezTo>
                    <a:pt x="1469" y="2737"/>
                    <a:pt x="1470" y="2737"/>
                    <a:pt x="1471" y="2737"/>
                  </a:cubicBezTo>
                  <a:cubicBezTo>
                    <a:pt x="1471" y="2737"/>
                    <a:pt x="1470" y="2737"/>
                    <a:pt x="1470" y="2737"/>
                  </a:cubicBezTo>
                  <a:cubicBezTo>
                    <a:pt x="1800" y="2737"/>
                    <a:pt x="1800" y="2737"/>
                    <a:pt x="1800" y="2737"/>
                  </a:cubicBezTo>
                  <a:cubicBezTo>
                    <a:pt x="1846" y="2737"/>
                    <a:pt x="1877" y="2706"/>
                    <a:pt x="1877" y="2660"/>
                  </a:cubicBezTo>
                  <a:cubicBezTo>
                    <a:pt x="1877" y="1215"/>
                    <a:pt x="1877" y="1215"/>
                    <a:pt x="1877" y="1215"/>
                  </a:cubicBezTo>
                  <a:cubicBezTo>
                    <a:pt x="1877" y="1176"/>
                    <a:pt x="1846" y="1138"/>
                    <a:pt x="1800" y="11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4" name="Freeform 26">
              <a:extLst>
                <a:ext uri="{FF2B5EF4-FFF2-40B4-BE49-F238E27FC236}">
                  <a16:creationId xmlns:a16="http://schemas.microsoft.com/office/drawing/2014/main" id="{240264D9-CA62-4CF9-A28A-059CD3F80B6B}"/>
                </a:ext>
              </a:extLst>
            </p:cNvPr>
            <p:cNvSpPr>
              <a:spLocks/>
            </p:cNvSpPr>
            <p:nvPr/>
          </p:nvSpPr>
          <p:spPr bwMode="auto">
            <a:xfrm>
              <a:off x="2534" y="3943"/>
              <a:ext cx="690" cy="913"/>
            </a:xfrm>
            <a:custGeom>
              <a:avLst/>
              <a:gdLst>
                <a:gd name="T0" fmla="*/ 254 w 292"/>
                <a:gd name="T1" fmla="*/ 0 h 386"/>
                <a:gd name="T2" fmla="*/ 39 w 292"/>
                <a:gd name="T3" fmla="*/ 0 h 386"/>
                <a:gd name="T4" fmla="*/ 0 w 292"/>
                <a:gd name="T5" fmla="*/ 38 h 386"/>
                <a:gd name="T6" fmla="*/ 0 w 292"/>
                <a:gd name="T7" fmla="*/ 386 h 386"/>
                <a:gd name="T8" fmla="*/ 292 w 292"/>
                <a:gd name="T9" fmla="*/ 386 h 386"/>
                <a:gd name="T10" fmla="*/ 292 w 292"/>
                <a:gd name="T11" fmla="*/ 38 h 386"/>
                <a:gd name="T12" fmla="*/ 254 w 292"/>
                <a:gd name="T13" fmla="*/ 0 h 386"/>
              </a:gdLst>
              <a:ahLst/>
              <a:cxnLst>
                <a:cxn ang="0">
                  <a:pos x="T0" y="T1"/>
                </a:cxn>
                <a:cxn ang="0">
                  <a:pos x="T2" y="T3"/>
                </a:cxn>
                <a:cxn ang="0">
                  <a:pos x="T4" y="T5"/>
                </a:cxn>
                <a:cxn ang="0">
                  <a:pos x="T6" y="T7"/>
                </a:cxn>
                <a:cxn ang="0">
                  <a:pos x="T8" y="T9"/>
                </a:cxn>
                <a:cxn ang="0">
                  <a:pos x="T10" y="T11"/>
                </a:cxn>
                <a:cxn ang="0">
                  <a:pos x="T12" y="T13"/>
                </a:cxn>
              </a:cxnLst>
              <a:rect l="0" t="0" r="r" b="b"/>
              <a:pathLst>
                <a:path w="292" h="386">
                  <a:moveTo>
                    <a:pt x="254" y="0"/>
                  </a:moveTo>
                  <a:cubicBezTo>
                    <a:pt x="39" y="0"/>
                    <a:pt x="39" y="0"/>
                    <a:pt x="39" y="0"/>
                  </a:cubicBezTo>
                  <a:cubicBezTo>
                    <a:pt x="23" y="0"/>
                    <a:pt x="0" y="15"/>
                    <a:pt x="0" y="38"/>
                  </a:cubicBezTo>
                  <a:cubicBezTo>
                    <a:pt x="0" y="386"/>
                    <a:pt x="0" y="386"/>
                    <a:pt x="0" y="386"/>
                  </a:cubicBezTo>
                  <a:cubicBezTo>
                    <a:pt x="292" y="386"/>
                    <a:pt x="292" y="386"/>
                    <a:pt x="292" y="386"/>
                  </a:cubicBezTo>
                  <a:cubicBezTo>
                    <a:pt x="292" y="38"/>
                    <a:pt x="292" y="38"/>
                    <a:pt x="292" y="38"/>
                  </a:cubicBezTo>
                  <a:cubicBezTo>
                    <a:pt x="292" y="15"/>
                    <a:pt x="277" y="0"/>
                    <a:pt x="25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5" name="Freeform 27">
              <a:extLst>
                <a:ext uri="{FF2B5EF4-FFF2-40B4-BE49-F238E27FC236}">
                  <a16:creationId xmlns:a16="http://schemas.microsoft.com/office/drawing/2014/main" id="{D21A5BBF-D52A-42D9-B896-76403F193A0C}"/>
                </a:ext>
              </a:extLst>
            </p:cNvPr>
            <p:cNvSpPr>
              <a:spLocks/>
            </p:cNvSpPr>
            <p:nvPr/>
          </p:nvSpPr>
          <p:spPr bwMode="auto">
            <a:xfrm>
              <a:off x="3411" y="-1015"/>
              <a:ext cx="669" cy="676"/>
            </a:xfrm>
            <a:custGeom>
              <a:avLst/>
              <a:gdLst>
                <a:gd name="T0" fmla="*/ 283 w 283"/>
                <a:gd name="T1" fmla="*/ 286 h 286"/>
                <a:gd name="T2" fmla="*/ 0 w 283"/>
                <a:gd name="T3" fmla="*/ 286 h 286"/>
                <a:gd name="T4" fmla="*/ 0 w 283"/>
                <a:gd name="T5" fmla="*/ 286 h 286"/>
                <a:gd name="T6" fmla="*/ 0 w 283"/>
                <a:gd name="T7" fmla="*/ 0 h 286"/>
                <a:gd name="T8" fmla="*/ 0 w 283"/>
                <a:gd name="T9" fmla="*/ 0 h 286"/>
                <a:gd name="T10" fmla="*/ 283 w 283"/>
                <a:gd name="T11" fmla="*/ 0 h 286"/>
                <a:gd name="T12" fmla="*/ 283 w 283"/>
                <a:gd name="T13" fmla="*/ 0 h 286"/>
                <a:gd name="T14" fmla="*/ 283 w 283"/>
                <a:gd name="T15" fmla="*/ 286 h 286"/>
                <a:gd name="T16" fmla="*/ 283 w 283"/>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86">
                  <a:moveTo>
                    <a:pt x="283" y="286"/>
                  </a:moveTo>
                  <a:cubicBezTo>
                    <a:pt x="0" y="286"/>
                    <a:pt x="0" y="286"/>
                    <a:pt x="0" y="286"/>
                  </a:cubicBezTo>
                  <a:cubicBezTo>
                    <a:pt x="0" y="286"/>
                    <a:pt x="0" y="286"/>
                    <a:pt x="0" y="286"/>
                  </a:cubicBezTo>
                  <a:cubicBezTo>
                    <a:pt x="0" y="0"/>
                    <a:pt x="0" y="0"/>
                    <a:pt x="0" y="0"/>
                  </a:cubicBezTo>
                  <a:cubicBezTo>
                    <a:pt x="0" y="0"/>
                    <a:pt x="0" y="0"/>
                    <a:pt x="0" y="0"/>
                  </a:cubicBezTo>
                  <a:cubicBezTo>
                    <a:pt x="283" y="0"/>
                    <a:pt x="283" y="0"/>
                    <a:pt x="283" y="0"/>
                  </a:cubicBezTo>
                  <a:cubicBezTo>
                    <a:pt x="283" y="0"/>
                    <a:pt x="283" y="0"/>
                    <a:pt x="283" y="0"/>
                  </a:cubicBezTo>
                  <a:cubicBezTo>
                    <a:pt x="283" y="286"/>
                    <a:pt x="283" y="286"/>
                    <a:pt x="283" y="286"/>
                  </a:cubicBezTo>
                  <a:cubicBezTo>
                    <a:pt x="283" y="286"/>
                    <a:pt x="283" y="286"/>
                    <a:pt x="283" y="28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 name="Freeform 28">
              <a:extLst>
                <a:ext uri="{FF2B5EF4-FFF2-40B4-BE49-F238E27FC236}">
                  <a16:creationId xmlns:a16="http://schemas.microsoft.com/office/drawing/2014/main" id="{0325D476-ED21-469F-8F93-D0E1B8E0D14A}"/>
                </a:ext>
              </a:extLst>
            </p:cNvPr>
            <p:cNvSpPr>
              <a:spLocks/>
            </p:cNvSpPr>
            <p:nvPr/>
          </p:nvSpPr>
          <p:spPr bwMode="auto">
            <a:xfrm>
              <a:off x="1678" y="-1015"/>
              <a:ext cx="695" cy="676"/>
            </a:xfrm>
            <a:custGeom>
              <a:avLst/>
              <a:gdLst>
                <a:gd name="T0" fmla="*/ 294 w 294"/>
                <a:gd name="T1" fmla="*/ 286 h 286"/>
                <a:gd name="T2" fmla="*/ 8 w 294"/>
                <a:gd name="T3" fmla="*/ 286 h 286"/>
                <a:gd name="T4" fmla="*/ 0 w 294"/>
                <a:gd name="T5" fmla="*/ 286 h 286"/>
                <a:gd name="T6" fmla="*/ 0 w 294"/>
                <a:gd name="T7" fmla="*/ 0 h 286"/>
                <a:gd name="T8" fmla="*/ 8 w 294"/>
                <a:gd name="T9" fmla="*/ 0 h 286"/>
                <a:gd name="T10" fmla="*/ 294 w 294"/>
                <a:gd name="T11" fmla="*/ 0 h 286"/>
                <a:gd name="T12" fmla="*/ 294 w 294"/>
                <a:gd name="T13" fmla="*/ 0 h 286"/>
                <a:gd name="T14" fmla="*/ 294 w 294"/>
                <a:gd name="T15" fmla="*/ 286 h 286"/>
                <a:gd name="T16" fmla="*/ 294 w 294"/>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4" h="286">
                  <a:moveTo>
                    <a:pt x="294" y="286"/>
                  </a:moveTo>
                  <a:cubicBezTo>
                    <a:pt x="8" y="286"/>
                    <a:pt x="8" y="286"/>
                    <a:pt x="8" y="286"/>
                  </a:cubicBezTo>
                  <a:cubicBezTo>
                    <a:pt x="0" y="286"/>
                    <a:pt x="0" y="286"/>
                    <a:pt x="0" y="286"/>
                  </a:cubicBezTo>
                  <a:cubicBezTo>
                    <a:pt x="0" y="0"/>
                    <a:pt x="0" y="0"/>
                    <a:pt x="0" y="0"/>
                  </a:cubicBezTo>
                  <a:cubicBezTo>
                    <a:pt x="0" y="0"/>
                    <a:pt x="0" y="0"/>
                    <a:pt x="8" y="0"/>
                  </a:cubicBezTo>
                  <a:cubicBezTo>
                    <a:pt x="294" y="0"/>
                    <a:pt x="294" y="0"/>
                    <a:pt x="294" y="0"/>
                  </a:cubicBezTo>
                  <a:cubicBezTo>
                    <a:pt x="294" y="0"/>
                    <a:pt x="294" y="0"/>
                    <a:pt x="294" y="0"/>
                  </a:cubicBezTo>
                  <a:cubicBezTo>
                    <a:pt x="294" y="286"/>
                    <a:pt x="294" y="286"/>
                    <a:pt x="294" y="286"/>
                  </a:cubicBezTo>
                  <a:cubicBezTo>
                    <a:pt x="294" y="286"/>
                    <a:pt x="294" y="286"/>
                    <a:pt x="294" y="28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 name="Freeform 29">
              <a:extLst>
                <a:ext uri="{FF2B5EF4-FFF2-40B4-BE49-F238E27FC236}">
                  <a16:creationId xmlns:a16="http://schemas.microsoft.com/office/drawing/2014/main" id="{95EC2C92-E629-4818-A198-E14414E3712A}"/>
                </a:ext>
              </a:extLst>
            </p:cNvPr>
            <p:cNvSpPr>
              <a:spLocks/>
            </p:cNvSpPr>
            <p:nvPr/>
          </p:nvSpPr>
          <p:spPr bwMode="auto">
            <a:xfrm>
              <a:off x="2534" y="-1015"/>
              <a:ext cx="690" cy="676"/>
            </a:xfrm>
            <a:custGeom>
              <a:avLst/>
              <a:gdLst>
                <a:gd name="T0" fmla="*/ 292 w 292"/>
                <a:gd name="T1" fmla="*/ 286 h 286"/>
                <a:gd name="T2" fmla="*/ 8 w 292"/>
                <a:gd name="T3" fmla="*/ 286 h 286"/>
                <a:gd name="T4" fmla="*/ 0 w 292"/>
                <a:gd name="T5" fmla="*/ 286 h 286"/>
                <a:gd name="T6" fmla="*/ 0 w 292"/>
                <a:gd name="T7" fmla="*/ 0 h 286"/>
                <a:gd name="T8" fmla="*/ 8 w 292"/>
                <a:gd name="T9" fmla="*/ 0 h 286"/>
                <a:gd name="T10" fmla="*/ 292 w 292"/>
                <a:gd name="T11" fmla="*/ 0 h 286"/>
                <a:gd name="T12" fmla="*/ 292 w 292"/>
                <a:gd name="T13" fmla="*/ 0 h 286"/>
                <a:gd name="T14" fmla="*/ 292 w 292"/>
                <a:gd name="T15" fmla="*/ 286 h 286"/>
                <a:gd name="T16" fmla="*/ 292 w 292"/>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286">
                  <a:moveTo>
                    <a:pt x="292" y="286"/>
                  </a:moveTo>
                  <a:cubicBezTo>
                    <a:pt x="8" y="286"/>
                    <a:pt x="8" y="286"/>
                    <a:pt x="8" y="286"/>
                  </a:cubicBezTo>
                  <a:cubicBezTo>
                    <a:pt x="0" y="286"/>
                    <a:pt x="0" y="286"/>
                    <a:pt x="0" y="286"/>
                  </a:cubicBezTo>
                  <a:cubicBezTo>
                    <a:pt x="0" y="0"/>
                    <a:pt x="0" y="0"/>
                    <a:pt x="0" y="0"/>
                  </a:cubicBezTo>
                  <a:cubicBezTo>
                    <a:pt x="8" y="0"/>
                    <a:pt x="8" y="0"/>
                    <a:pt x="8" y="0"/>
                  </a:cubicBezTo>
                  <a:cubicBezTo>
                    <a:pt x="292" y="0"/>
                    <a:pt x="292" y="0"/>
                    <a:pt x="292" y="0"/>
                  </a:cubicBezTo>
                  <a:cubicBezTo>
                    <a:pt x="292" y="0"/>
                    <a:pt x="292" y="0"/>
                    <a:pt x="292" y="0"/>
                  </a:cubicBezTo>
                  <a:cubicBezTo>
                    <a:pt x="292" y="286"/>
                    <a:pt x="292" y="286"/>
                    <a:pt x="292" y="286"/>
                  </a:cubicBezTo>
                  <a:cubicBezTo>
                    <a:pt x="292" y="286"/>
                    <a:pt x="292" y="286"/>
                    <a:pt x="292" y="28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 name="Freeform 30">
              <a:extLst>
                <a:ext uri="{FF2B5EF4-FFF2-40B4-BE49-F238E27FC236}">
                  <a16:creationId xmlns:a16="http://schemas.microsoft.com/office/drawing/2014/main" id="{657F1DB2-20E3-4E96-BF02-209EFB68419A}"/>
                </a:ext>
              </a:extLst>
            </p:cNvPr>
            <p:cNvSpPr>
              <a:spLocks/>
            </p:cNvSpPr>
            <p:nvPr/>
          </p:nvSpPr>
          <p:spPr bwMode="auto">
            <a:xfrm>
              <a:off x="3411" y="-37"/>
              <a:ext cx="669" cy="676"/>
            </a:xfrm>
            <a:custGeom>
              <a:avLst/>
              <a:gdLst>
                <a:gd name="T0" fmla="*/ 283 w 283"/>
                <a:gd name="T1" fmla="*/ 286 h 286"/>
                <a:gd name="T2" fmla="*/ 0 w 283"/>
                <a:gd name="T3" fmla="*/ 286 h 286"/>
                <a:gd name="T4" fmla="*/ 0 w 283"/>
                <a:gd name="T5" fmla="*/ 286 h 286"/>
                <a:gd name="T6" fmla="*/ 0 w 283"/>
                <a:gd name="T7" fmla="*/ 0 h 286"/>
                <a:gd name="T8" fmla="*/ 0 w 283"/>
                <a:gd name="T9" fmla="*/ 0 h 286"/>
                <a:gd name="T10" fmla="*/ 283 w 283"/>
                <a:gd name="T11" fmla="*/ 0 h 286"/>
                <a:gd name="T12" fmla="*/ 283 w 283"/>
                <a:gd name="T13" fmla="*/ 0 h 286"/>
                <a:gd name="T14" fmla="*/ 283 w 283"/>
                <a:gd name="T15" fmla="*/ 286 h 286"/>
                <a:gd name="T16" fmla="*/ 283 w 283"/>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86">
                  <a:moveTo>
                    <a:pt x="283" y="286"/>
                  </a:moveTo>
                  <a:cubicBezTo>
                    <a:pt x="0" y="286"/>
                    <a:pt x="0" y="286"/>
                    <a:pt x="0" y="286"/>
                  </a:cubicBezTo>
                  <a:cubicBezTo>
                    <a:pt x="0" y="286"/>
                    <a:pt x="0" y="286"/>
                    <a:pt x="0" y="286"/>
                  </a:cubicBezTo>
                  <a:cubicBezTo>
                    <a:pt x="0" y="0"/>
                    <a:pt x="0" y="0"/>
                    <a:pt x="0" y="0"/>
                  </a:cubicBezTo>
                  <a:cubicBezTo>
                    <a:pt x="0" y="0"/>
                    <a:pt x="0" y="0"/>
                    <a:pt x="0" y="0"/>
                  </a:cubicBezTo>
                  <a:cubicBezTo>
                    <a:pt x="283" y="0"/>
                    <a:pt x="283" y="0"/>
                    <a:pt x="283" y="0"/>
                  </a:cubicBezTo>
                  <a:cubicBezTo>
                    <a:pt x="283" y="0"/>
                    <a:pt x="283" y="0"/>
                    <a:pt x="283" y="0"/>
                  </a:cubicBezTo>
                  <a:cubicBezTo>
                    <a:pt x="283" y="286"/>
                    <a:pt x="283" y="286"/>
                    <a:pt x="283" y="286"/>
                  </a:cubicBezTo>
                  <a:cubicBezTo>
                    <a:pt x="283" y="286"/>
                    <a:pt x="283" y="286"/>
                    <a:pt x="283" y="28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9" name="Freeform 31">
              <a:extLst>
                <a:ext uri="{FF2B5EF4-FFF2-40B4-BE49-F238E27FC236}">
                  <a16:creationId xmlns:a16="http://schemas.microsoft.com/office/drawing/2014/main" id="{32156AEF-C1B3-4ED1-BBA7-C2B0D1C2672E}"/>
                </a:ext>
              </a:extLst>
            </p:cNvPr>
            <p:cNvSpPr>
              <a:spLocks/>
            </p:cNvSpPr>
            <p:nvPr/>
          </p:nvSpPr>
          <p:spPr bwMode="auto">
            <a:xfrm>
              <a:off x="1678" y="-37"/>
              <a:ext cx="695" cy="676"/>
            </a:xfrm>
            <a:custGeom>
              <a:avLst/>
              <a:gdLst>
                <a:gd name="T0" fmla="*/ 294 w 294"/>
                <a:gd name="T1" fmla="*/ 286 h 286"/>
                <a:gd name="T2" fmla="*/ 8 w 294"/>
                <a:gd name="T3" fmla="*/ 286 h 286"/>
                <a:gd name="T4" fmla="*/ 0 w 294"/>
                <a:gd name="T5" fmla="*/ 286 h 286"/>
                <a:gd name="T6" fmla="*/ 0 w 294"/>
                <a:gd name="T7" fmla="*/ 0 h 286"/>
                <a:gd name="T8" fmla="*/ 8 w 294"/>
                <a:gd name="T9" fmla="*/ 0 h 286"/>
                <a:gd name="T10" fmla="*/ 294 w 294"/>
                <a:gd name="T11" fmla="*/ 0 h 286"/>
                <a:gd name="T12" fmla="*/ 294 w 294"/>
                <a:gd name="T13" fmla="*/ 0 h 286"/>
                <a:gd name="T14" fmla="*/ 294 w 294"/>
                <a:gd name="T15" fmla="*/ 286 h 286"/>
                <a:gd name="T16" fmla="*/ 294 w 294"/>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4" h="286">
                  <a:moveTo>
                    <a:pt x="294" y="286"/>
                  </a:moveTo>
                  <a:cubicBezTo>
                    <a:pt x="8" y="286"/>
                    <a:pt x="8" y="286"/>
                    <a:pt x="8" y="286"/>
                  </a:cubicBezTo>
                  <a:cubicBezTo>
                    <a:pt x="0" y="286"/>
                    <a:pt x="0" y="286"/>
                    <a:pt x="0" y="286"/>
                  </a:cubicBezTo>
                  <a:cubicBezTo>
                    <a:pt x="0" y="0"/>
                    <a:pt x="0" y="0"/>
                    <a:pt x="0" y="0"/>
                  </a:cubicBezTo>
                  <a:cubicBezTo>
                    <a:pt x="0" y="0"/>
                    <a:pt x="0" y="0"/>
                    <a:pt x="8" y="0"/>
                  </a:cubicBezTo>
                  <a:cubicBezTo>
                    <a:pt x="294" y="0"/>
                    <a:pt x="294" y="0"/>
                    <a:pt x="294" y="0"/>
                  </a:cubicBezTo>
                  <a:cubicBezTo>
                    <a:pt x="294" y="0"/>
                    <a:pt x="294" y="0"/>
                    <a:pt x="294" y="0"/>
                  </a:cubicBezTo>
                  <a:cubicBezTo>
                    <a:pt x="294" y="286"/>
                    <a:pt x="294" y="286"/>
                    <a:pt x="294" y="286"/>
                  </a:cubicBezTo>
                  <a:cubicBezTo>
                    <a:pt x="294" y="286"/>
                    <a:pt x="294" y="286"/>
                    <a:pt x="294" y="28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0" name="Freeform 32">
              <a:extLst>
                <a:ext uri="{FF2B5EF4-FFF2-40B4-BE49-F238E27FC236}">
                  <a16:creationId xmlns:a16="http://schemas.microsoft.com/office/drawing/2014/main" id="{C1372A77-4190-4C18-9CBC-92CEBFAB4A0F}"/>
                </a:ext>
              </a:extLst>
            </p:cNvPr>
            <p:cNvSpPr>
              <a:spLocks/>
            </p:cNvSpPr>
            <p:nvPr/>
          </p:nvSpPr>
          <p:spPr bwMode="auto">
            <a:xfrm>
              <a:off x="2534" y="-37"/>
              <a:ext cx="690" cy="676"/>
            </a:xfrm>
            <a:custGeom>
              <a:avLst/>
              <a:gdLst>
                <a:gd name="T0" fmla="*/ 292 w 292"/>
                <a:gd name="T1" fmla="*/ 286 h 286"/>
                <a:gd name="T2" fmla="*/ 8 w 292"/>
                <a:gd name="T3" fmla="*/ 286 h 286"/>
                <a:gd name="T4" fmla="*/ 0 w 292"/>
                <a:gd name="T5" fmla="*/ 286 h 286"/>
                <a:gd name="T6" fmla="*/ 0 w 292"/>
                <a:gd name="T7" fmla="*/ 0 h 286"/>
                <a:gd name="T8" fmla="*/ 8 w 292"/>
                <a:gd name="T9" fmla="*/ 0 h 286"/>
                <a:gd name="T10" fmla="*/ 292 w 292"/>
                <a:gd name="T11" fmla="*/ 0 h 286"/>
                <a:gd name="T12" fmla="*/ 292 w 292"/>
                <a:gd name="T13" fmla="*/ 0 h 286"/>
                <a:gd name="T14" fmla="*/ 292 w 292"/>
                <a:gd name="T15" fmla="*/ 286 h 286"/>
                <a:gd name="T16" fmla="*/ 292 w 292"/>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286">
                  <a:moveTo>
                    <a:pt x="292" y="286"/>
                  </a:moveTo>
                  <a:cubicBezTo>
                    <a:pt x="8" y="286"/>
                    <a:pt x="8" y="286"/>
                    <a:pt x="8" y="286"/>
                  </a:cubicBezTo>
                  <a:cubicBezTo>
                    <a:pt x="0" y="286"/>
                    <a:pt x="0" y="286"/>
                    <a:pt x="0" y="286"/>
                  </a:cubicBezTo>
                  <a:cubicBezTo>
                    <a:pt x="0" y="0"/>
                    <a:pt x="0" y="0"/>
                    <a:pt x="0" y="0"/>
                  </a:cubicBezTo>
                  <a:cubicBezTo>
                    <a:pt x="8" y="0"/>
                    <a:pt x="8" y="0"/>
                    <a:pt x="8" y="0"/>
                  </a:cubicBezTo>
                  <a:cubicBezTo>
                    <a:pt x="292" y="0"/>
                    <a:pt x="292" y="0"/>
                    <a:pt x="292" y="0"/>
                  </a:cubicBezTo>
                  <a:cubicBezTo>
                    <a:pt x="292" y="0"/>
                    <a:pt x="292" y="0"/>
                    <a:pt x="292" y="0"/>
                  </a:cubicBezTo>
                  <a:cubicBezTo>
                    <a:pt x="292" y="286"/>
                    <a:pt x="292" y="286"/>
                    <a:pt x="292" y="286"/>
                  </a:cubicBezTo>
                  <a:cubicBezTo>
                    <a:pt x="292" y="286"/>
                    <a:pt x="292" y="286"/>
                    <a:pt x="292" y="28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1" name="Freeform 33">
              <a:extLst>
                <a:ext uri="{FF2B5EF4-FFF2-40B4-BE49-F238E27FC236}">
                  <a16:creationId xmlns:a16="http://schemas.microsoft.com/office/drawing/2014/main" id="{74EA7471-472D-4032-8B91-063C9DD4BD0F}"/>
                </a:ext>
              </a:extLst>
            </p:cNvPr>
            <p:cNvSpPr>
              <a:spLocks/>
            </p:cNvSpPr>
            <p:nvPr/>
          </p:nvSpPr>
          <p:spPr bwMode="auto">
            <a:xfrm>
              <a:off x="3411" y="930"/>
              <a:ext cx="669" cy="688"/>
            </a:xfrm>
            <a:custGeom>
              <a:avLst/>
              <a:gdLst>
                <a:gd name="T0" fmla="*/ 283 w 283"/>
                <a:gd name="T1" fmla="*/ 291 h 291"/>
                <a:gd name="T2" fmla="*/ 0 w 283"/>
                <a:gd name="T3" fmla="*/ 291 h 291"/>
                <a:gd name="T4" fmla="*/ 0 w 283"/>
                <a:gd name="T5" fmla="*/ 291 h 291"/>
                <a:gd name="T6" fmla="*/ 0 w 283"/>
                <a:gd name="T7" fmla="*/ 7 h 291"/>
                <a:gd name="T8" fmla="*/ 0 w 283"/>
                <a:gd name="T9" fmla="*/ 0 h 291"/>
                <a:gd name="T10" fmla="*/ 283 w 283"/>
                <a:gd name="T11" fmla="*/ 0 h 291"/>
                <a:gd name="T12" fmla="*/ 283 w 283"/>
                <a:gd name="T13" fmla="*/ 7 h 291"/>
                <a:gd name="T14" fmla="*/ 283 w 283"/>
                <a:gd name="T15" fmla="*/ 291 h 291"/>
                <a:gd name="T16" fmla="*/ 283 w 283"/>
                <a:gd name="T17" fmla="*/ 291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91">
                  <a:moveTo>
                    <a:pt x="283" y="291"/>
                  </a:moveTo>
                  <a:cubicBezTo>
                    <a:pt x="0" y="291"/>
                    <a:pt x="0" y="291"/>
                    <a:pt x="0" y="291"/>
                  </a:cubicBezTo>
                  <a:cubicBezTo>
                    <a:pt x="0" y="291"/>
                    <a:pt x="0" y="291"/>
                    <a:pt x="0" y="291"/>
                  </a:cubicBezTo>
                  <a:cubicBezTo>
                    <a:pt x="0" y="7"/>
                    <a:pt x="0" y="7"/>
                    <a:pt x="0" y="7"/>
                  </a:cubicBezTo>
                  <a:cubicBezTo>
                    <a:pt x="0" y="0"/>
                    <a:pt x="0" y="0"/>
                    <a:pt x="0" y="0"/>
                  </a:cubicBezTo>
                  <a:cubicBezTo>
                    <a:pt x="283" y="0"/>
                    <a:pt x="283" y="0"/>
                    <a:pt x="283" y="0"/>
                  </a:cubicBezTo>
                  <a:cubicBezTo>
                    <a:pt x="283" y="7"/>
                    <a:pt x="283" y="7"/>
                    <a:pt x="283" y="7"/>
                  </a:cubicBezTo>
                  <a:cubicBezTo>
                    <a:pt x="283" y="291"/>
                    <a:pt x="283" y="291"/>
                    <a:pt x="283" y="291"/>
                  </a:cubicBezTo>
                  <a:cubicBezTo>
                    <a:pt x="283" y="291"/>
                    <a:pt x="283" y="291"/>
                    <a:pt x="283" y="29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2" name="Freeform 34">
              <a:extLst>
                <a:ext uri="{FF2B5EF4-FFF2-40B4-BE49-F238E27FC236}">
                  <a16:creationId xmlns:a16="http://schemas.microsoft.com/office/drawing/2014/main" id="{16BA18E4-95B9-46BD-BC78-38CC3EEA7043}"/>
                </a:ext>
              </a:extLst>
            </p:cNvPr>
            <p:cNvSpPr>
              <a:spLocks/>
            </p:cNvSpPr>
            <p:nvPr/>
          </p:nvSpPr>
          <p:spPr bwMode="auto">
            <a:xfrm>
              <a:off x="1678" y="930"/>
              <a:ext cx="695" cy="688"/>
            </a:xfrm>
            <a:custGeom>
              <a:avLst/>
              <a:gdLst>
                <a:gd name="T0" fmla="*/ 294 w 294"/>
                <a:gd name="T1" fmla="*/ 291 h 291"/>
                <a:gd name="T2" fmla="*/ 8 w 294"/>
                <a:gd name="T3" fmla="*/ 291 h 291"/>
                <a:gd name="T4" fmla="*/ 0 w 294"/>
                <a:gd name="T5" fmla="*/ 291 h 291"/>
                <a:gd name="T6" fmla="*/ 0 w 294"/>
                <a:gd name="T7" fmla="*/ 7 h 291"/>
                <a:gd name="T8" fmla="*/ 8 w 294"/>
                <a:gd name="T9" fmla="*/ 0 h 291"/>
                <a:gd name="T10" fmla="*/ 294 w 294"/>
                <a:gd name="T11" fmla="*/ 0 h 291"/>
                <a:gd name="T12" fmla="*/ 294 w 294"/>
                <a:gd name="T13" fmla="*/ 7 h 291"/>
                <a:gd name="T14" fmla="*/ 294 w 294"/>
                <a:gd name="T15" fmla="*/ 291 h 291"/>
                <a:gd name="T16" fmla="*/ 294 w 294"/>
                <a:gd name="T17" fmla="*/ 291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4" h="291">
                  <a:moveTo>
                    <a:pt x="294" y="291"/>
                  </a:moveTo>
                  <a:cubicBezTo>
                    <a:pt x="8" y="291"/>
                    <a:pt x="8" y="291"/>
                    <a:pt x="8" y="291"/>
                  </a:cubicBezTo>
                  <a:cubicBezTo>
                    <a:pt x="0" y="291"/>
                    <a:pt x="0" y="291"/>
                    <a:pt x="0" y="291"/>
                  </a:cubicBezTo>
                  <a:cubicBezTo>
                    <a:pt x="0" y="7"/>
                    <a:pt x="0" y="7"/>
                    <a:pt x="0" y="7"/>
                  </a:cubicBezTo>
                  <a:cubicBezTo>
                    <a:pt x="0" y="7"/>
                    <a:pt x="0" y="0"/>
                    <a:pt x="8" y="0"/>
                  </a:cubicBezTo>
                  <a:cubicBezTo>
                    <a:pt x="294" y="0"/>
                    <a:pt x="294" y="0"/>
                    <a:pt x="294" y="0"/>
                  </a:cubicBezTo>
                  <a:cubicBezTo>
                    <a:pt x="294" y="7"/>
                    <a:pt x="294" y="7"/>
                    <a:pt x="294" y="7"/>
                  </a:cubicBezTo>
                  <a:cubicBezTo>
                    <a:pt x="294" y="291"/>
                    <a:pt x="294" y="291"/>
                    <a:pt x="294" y="291"/>
                  </a:cubicBezTo>
                  <a:cubicBezTo>
                    <a:pt x="294" y="291"/>
                    <a:pt x="294" y="291"/>
                    <a:pt x="294" y="29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3" name="Freeform 35">
              <a:extLst>
                <a:ext uri="{FF2B5EF4-FFF2-40B4-BE49-F238E27FC236}">
                  <a16:creationId xmlns:a16="http://schemas.microsoft.com/office/drawing/2014/main" id="{0E6BB36A-9883-4F2E-9828-B860F282926A}"/>
                </a:ext>
              </a:extLst>
            </p:cNvPr>
            <p:cNvSpPr>
              <a:spLocks/>
            </p:cNvSpPr>
            <p:nvPr/>
          </p:nvSpPr>
          <p:spPr bwMode="auto">
            <a:xfrm>
              <a:off x="2534" y="930"/>
              <a:ext cx="690" cy="688"/>
            </a:xfrm>
            <a:custGeom>
              <a:avLst/>
              <a:gdLst>
                <a:gd name="T0" fmla="*/ 292 w 292"/>
                <a:gd name="T1" fmla="*/ 291 h 291"/>
                <a:gd name="T2" fmla="*/ 8 w 292"/>
                <a:gd name="T3" fmla="*/ 291 h 291"/>
                <a:gd name="T4" fmla="*/ 0 w 292"/>
                <a:gd name="T5" fmla="*/ 291 h 291"/>
                <a:gd name="T6" fmla="*/ 0 w 292"/>
                <a:gd name="T7" fmla="*/ 7 h 291"/>
                <a:gd name="T8" fmla="*/ 8 w 292"/>
                <a:gd name="T9" fmla="*/ 0 h 291"/>
                <a:gd name="T10" fmla="*/ 292 w 292"/>
                <a:gd name="T11" fmla="*/ 0 h 291"/>
                <a:gd name="T12" fmla="*/ 292 w 292"/>
                <a:gd name="T13" fmla="*/ 7 h 291"/>
                <a:gd name="T14" fmla="*/ 292 w 292"/>
                <a:gd name="T15" fmla="*/ 291 h 291"/>
                <a:gd name="T16" fmla="*/ 292 w 292"/>
                <a:gd name="T17" fmla="*/ 291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291">
                  <a:moveTo>
                    <a:pt x="292" y="291"/>
                  </a:moveTo>
                  <a:cubicBezTo>
                    <a:pt x="8" y="291"/>
                    <a:pt x="8" y="291"/>
                    <a:pt x="8" y="291"/>
                  </a:cubicBezTo>
                  <a:cubicBezTo>
                    <a:pt x="0" y="291"/>
                    <a:pt x="0" y="291"/>
                    <a:pt x="0" y="291"/>
                  </a:cubicBezTo>
                  <a:cubicBezTo>
                    <a:pt x="0" y="7"/>
                    <a:pt x="0" y="7"/>
                    <a:pt x="0" y="7"/>
                  </a:cubicBezTo>
                  <a:cubicBezTo>
                    <a:pt x="8" y="0"/>
                    <a:pt x="8" y="0"/>
                    <a:pt x="8" y="0"/>
                  </a:cubicBezTo>
                  <a:cubicBezTo>
                    <a:pt x="292" y="0"/>
                    <a:pt x="292" y="0"/>
                    <a:pt x="292" y="0"/>
                  </a:cubicBezTo>
                  <a:cubicBezTo>
                    <a:pt x="292" y="7"/>
                    <a:pt x="292" y="7"/>
                    <a:pt x="292" y="7"/>
                  </a:cubicBezTo>
                  <a:cubicBezTo>
                    <a:pt x="292" y="291"/>
                    <a:pt x="292" y="291"/>
                    <a:pt x="292" y="291"/>
                  </a:cubicBezTo>
                  <a:cubicBezTo>
                    <a:pt x="292" y="291"/>
                    <a:pt x="292" y="291"/>
                    <a:pt x="292" y="29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4" name="Freeform 36">
              <a:extLst>
                <a:ext uri="{FF2B5EF4-FFF2-40B4-BE49-F238E27FC236}">
                  <a16:creationId xmlns:a16="http://schemas.microsoft.com/office/drawing/2014/main" id="{20BCB14B-EBFB-47A6-8B2E-EBA0E946C980}"/>
                </a:ext>
              </a:extLst>
            </p:cNvPr>
            <p:cNvSpPr>
              <a:spLocks/>
            </p:cNvSpPr>
            <p:nvPr/>
          </p:nvSpPr>
          <p:spPr bwMode="auto">
            <a:xfrm>
              <a:off x="3411" y="1908"/>
              <a:ext cx="669" cy="690"/>
            </a:xfrm>
            <a:custGeom>
              <a:avLst/>
              <a:gdLst>
                <a:gd name="T0" fmla="*/ 283 w 283"/>
                <a:gd name="T1" fmla="*/ 292 h 292"/>
                <a:gd name="T2" fmla="*/ 0 w 283"/>
                <a:gd name="T3" fmla="*/ 292 h 292"/>
                <a:gd name="T4" fmla="*/ 0 w 283"/>
                <a:gd name="T5" fmla="*/ 292 h 292"/>
                <a:gd name="T6" fmla="*/ 0 w 283"/>
                <a:gd name="T7" fmla="*/ 8 h 292"/>
                <a:gd name="T8" fmla="*/ 0 w 283"/>
                <a:gd name="T9" fmla="*/ 0 h 292"/>
                <a:gd name="T10" fmla="*/ 283 w 283"/>
                <a:gd name="T11" fmla="*/ 0 h 292"/>
                <a:gd name="T12" fmla="*/ 283 w 283"/>
                <a:gd name="T13" fmla="*/ 8 h 292"/>
                <a:gd name="T14" fmla="*/ 283 w 283"/>
                <a:gd name="T15" fmla="*/ 292 h 292"/>
                <a:gd name="T16" fmla="*/ 283 w 283"/>
                <a:gd name="T17"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92">
                  <a:moveTo>
                    <a:pt x="283" y="292"/>
                  </a:moveTo>
                  <a:cubicBezTo>
                    <a:pt x="0" y="292"/>
                    <a:pt x="0" y="292"/>
                    <a:pt x="0" y="292"/>
                  </a:cubicBezTo>
                  <a:cubicBezTo>
                    <a:pt x="0" y="292"/>
                    <a:pt x="0" y="292"/>
                    <a:pt x="0" y="292"/>
                  </a:cubicBezTo>
                  <a:cubicBezTo>
                    <a:pt x="0" y="8"/>
                    <a:pt x="0" y="8"/>
                    <a:pt x="0" y="8"/>
                  </a:cubicBezTo>
                  <a:cubicBezTo>
                    <a:pt x="0" y="0"/>
                    <a:pt x="0" y="0"/>
                    <a:pt x="0" y="0"/>
                  </a:cubicBezTo>
                  <a:cubicBezTo>
                    <a:pt x="283" y="0"/>
                    <a:pt x="283" y="0"/>
                    <a:pt x="283" y="0"/>
                  </a:cubicBezTo>
                  <a:cubicBezTo>
                    <a:pt x="283" y="0"/>
                    <a:pt x="283" y="0"/>
                    <a:pt x="283" y="8"/>
                  </a:cubicBezTo>
                  <a:cubicBezTo>
                    <a:pt x="283" y="292"/>
                    <a:pt x="283" y="292"/>
                    <a:pt x="283" y="292"/>
                  </a:cubicBezTo>
                  <a:cubicBezTo>
                    <a:pt x="283" y="292"/>
                    <a:pt x="283" y="292"/>
                    <a:pt x="283" y="29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5" name="Freeform 37">
              <a:extLst>
                <a:ext uri="{FF2B5EF4-FFF2-40B4-BE49-F238E27FC236}">
                  <a16:creationId xmlns:a16="http://schemas.microsoft.com/office/drawing/2014/main" id="{52825C77-02D8-4C7D-9FE5-249840083B1E}"/>
                </a:ext>
              </a:extLst>
            </p:cNvPr>
            <p:cNvSpPr>
              <a:spLocks/>
            </p:cNvSpPr>
            <p:nvPr/>
          </p:nvSpPr>
          <p:spPr bwMode="auto">
            <a:xfrm>
              <a:off x="1678" y="1908"/>
              <a:ext cx="695" cy="690"/>
            </a:xfrm>
            <a:custGeom>
              <a:avLst/>
              <a:gdLst>
                <a:gd name="T0" fmla="*/ 294 w 294"/>
                <a:gd name="T1" fmla="*/ 292 h 292"/>
                <a:gd name="T2" fmla="*/ 8 w 294"/>
                <a:gd name="T3" fmla="*/ 292 h 292"/>
                <a:gd name="T4" fmla="*/ 0 w 294"/>
                <a:gd name="T5" fmla="*/ 292 h 292"/>
                <a:gd name="T6" fmla="*/ 0 w 294"/>
                <a:gd name="T7" fmla="*/ 8 h 292"/>
                <a:gd name="T8" fmla="*/ 8 w 294"/>
                <a:gd name="T9" fmla="*/ 0 h 292"/>
                <a:gd name="T10" fmla="*/ 294 w 294"/>
                <a:gd name="T11" fmla="*/ 0 h 292"/>
                <a:gd name="T12" fmla="*/ 294 w 294"/>
                <a:gd name="T13" fmla="*/ 8 h 292"/>
                <a:gd name="T14" fmla="*/ 294 w 294"/>
                <a:gd name="T15" fmla="*/ 292 h 292"/>
                <a:gd name="T16" fmla="*/ 294 w 294"/>
                <a:gd name="T17"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4" h="292">
                  <a:moveTo>
                    <a:pt x="294" y="292"/>
                  </a:moveTo>
                  <a:cubicBezTo>
                    <a:pt x="8" y="292"/>
                    <a:pt x="8" y="292"/>
                    <a:pt x="8" y="292"/>
                  </a:cubicBezTo>
                  <a:cubicBezTo>
                    <a:pt x="0" y="292"/>
                    <a:pt x="0" y="292"/>
                    <a:pt x="0" y="292"/>
                  </a:cubicBezTo>
                  <a:cubicBezTo>
                    <a:pt x="0" y="8"/>
                    <a:pt x="0" y="8"/>
                    <a:pt x="0" y="8"/>
                  </a:cubicBezTo>
                  <a:cubicBezTo>
                    <a:pt x="0" y="0"/>
                    <a:pt x="0" y="0"/>
                    <a:pt x="8" y="0"/>
                  </a:cubicBezTo>
                  <a:cubicBezTo>
                    <a:pt x="294" y="0"/>
                    <a:pt x="294" y="0"/>
                    <a:pt x="294" y="0"/>
                  </a:cubicBezTo>
                  <a:cubicBezTo>
                    <a:pt x="294" y="0"/>
                    <a:pt x="294" y="0"/>
                    <a:pt x="294" y="8"/>
                  </a:cubicBezTo>
                  <a:cubicBezTo>
                    <a:pt x="294" y="292"/>
                    <a:pt x="294" y="292"/>
                    <a:pt x="294" y="292"/>
                  </a:cubicBezTo>
                  <a:cubicBezTo>
                    <a:pt x="294" y="292"/>
                    <a:pt x="294" y="292"/>
                    <a:pt x="294" y="29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6" name="Freeform 38">
              <a:extLst>
                <a:ext uri="{FF2B5EF4-FFF2-40B4-BE49-F238E27FC236}">
                  <a16:creationId xmlns:a16="http://schemas.microsoft.com/office/drawing/2014/main" id="{805A2EB9-5B2C-41B8-9574-6AF64B6E4FDF}"/>
                </a:ext>
              </a:extLst>
            </p:cNvPr>
            <p:cNvSpPr>
              <a:spLocks/>
            </p:cNvSpPr>
            <p:nvPr/>
          </p:nvSpPr>
          <p:spPr bwMode="auto">
            <a:xfrm>
              <a:off x="2534" y="1908"/>
              <a:ext cx="690" cy="690"/>
            </a:xfrm>
            <a:custGeom>
              <a:avLst/>
              <a:gdLst>
                <a:gd name="T0" fmla="*/ 292 w 292"/>
                <a:gd name="T1" fmla="*/ 292 h 292"/>
                <a:gd name="T2" fmla="*/ 8 w 292"/>
                <a:gd name="T3" fmla="*/ 292 h 292"/>
                <a:gd name="T4" fmla="*/ 0 w 292"/>
                <a:gd name="T5" fmla="*/ 292 h 292"/>
                <a:gd name="T6" fmla="*/ 0 w 292"/>
                <a:gd name="T7" fmla="*/ 8 h 292"/>
                <a:gd name="T8" fmla="*/ 8 w 292"/>
                <a:gd name="T9" fmla="*/ 0 h 292"/>
                <a:gd name="T10" fmla="*/ 292 w 292"/>
                <a:gd name="T11" fmla="*/ 0 h 292"/>
                <a:gd name="T12" fmla="*/ 292 w 292"/>
                <a:gd name="T13" fmla="*/ 8 h 292"/>
                <a:gd name="T14" fmla="*/ 292 w 292"/>
                <a:gd name="T15" fmla="*/ 292 h 292"/>
                <a:gd name="T16" fmla="*/ 292 w 292"/>
                <a:gd name="T17"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292">
                  <a:moveTo>
                    <a:pt x="292" y="292"/>
                  </a:moveTo>
                  <a:cubicBezTo>
                    <a:pt x="8" y="292"/>
                    <a:pt x="8" y="292"/>
                    <a:pt x="8" y="292"/>
                  </a:cubicBezTo>
                  <a:cubicBezTo>
                    <a:pt x="0" y="292"/>
                    <a:pt x="0" y="292"/>
                    <a:pt x="0" y="292"/>
                  </a:cubicBezTo>
                  <a:cubicBezTo>
                    <a:pt x="0" y="8"/>
                    <a:pt x="0" y="8"/>
                    <a:pt x="0" y="8"/>
                  </a:cubicBezTo>
                  <a:cubicBezTo>
                    <a:pt x="0" y="0"/>
                    <a:pt x="8" y="0"/>
                    <a:pt x="8" y="0"/>
                  </a:cubicBezTo>
                  <a:cubicBezTo>
                    <a:pt x="292" y="0"/>
                    <a:pt x="292" y="0"/>
                    <a:pt x="292" y="0"/>
                  </a:cubicBezTo>
                  <a:cubicBezTo>
                    <a:pt x="292" y="0"/>
                    <a:pt x="292" y="0"/>
                    <a:pt x="292" y="8"/>
                  </a:cubicBezTo>
                  <a:cubicBezTo>
                    <a:pt x="292" y="292"/>
                    <a:pt x="292" y="292"/>
                    <a:pt x="292" y="292"/>
                  </a:cubicBezTo>
                  <a:cubicBezTo>
                    <a:pt x="292" y="292"/>
                    <a:pt x="292" y="292"/>
                    <a:pt x="292" y="29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7" name="Freeform 39">
              <a:extLst>
                <a:ext uri="{FF2B5EF4-FFF2-40B4-BE49-F238E27FC236}">
                  <a16:creationId xmlns:a16="http://schemas.microsoft.com/office/drawing/2014/main" id="{461C9067-6C5C-446D-B529-54DEF452D6D2}"/>
                </a:ext>
              </a:extLst>
            </p:cNvPr>
            <p:cNvSpPr>
              <a:spLocks/>
            </p:cNvSpPr>
            <p:nvPr/>
          </p:nvSpPr>
          <p:spPr bwMode="auto">
            <a:xfrm>
              <a:off x="3411" y="2887"/>
              <a:ext cx="669" cy="690"/>
            </a:xfrm>
            <a:custGeom>
              <a:avLst/>
              <a:gdLst>
                <a:gd name="T0" fmla="*/ 283 w 283"/>
                <a:gd name="T1" fmla="*/ 292 h 292"/>
                <a:gd name="T2" fmla="*/ 0 w 283"/>
                <a:gd name="T3" fmla="*/ 292 h 292"/>
                <a:gd name="T4" fmla="*/ 0 w 283"/>
                <a:gd name="T5" fmla="*/ 284 h 292"/>
                <a:gd name="T6" fmla="*/ 0 w 283"/>
                <a:gd name="T7" fmla="*/ 0 h 292"/>
                <a:gd name="T8" fmla="*/ 0 w 283"/>
                <a:gd name="T9" fmla="*/ 0 h 292"/>
                <a:gd name="T10" fmla="*/ 283 w 283"/>
                <a:gd name="T11" fmla="*/ 0 h 292"/>
                <a:gd name="T12" fmla="*/ 283 w 283"/>
                <a:gd name="T13" fmla="*/ 0 h 292"/>
                <a:gd name="T14" fmla="*/ 283 w 283"/>
                <a:gd name="T15" fmla="*/ 284 h 292"/>
                <a:gd name="T16" fmla="*/ 283 w 283"/>
                <a:gd name="T17"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92">
                  <a:moveTo>
                    <a:pt x="283" y="292"/>
                  </a:moveTo>
                  <a:cubicBezTo>
                    <a:pt x="0" y="292"/>
                    <a:pt x="0" y="292"/>
                    <a:pt x="0" y="292"/>
                  </a:cubicBezTo>
                  <a:cubicBezTo>
                    <a:pt x="0" y="292"/>
                    <a:pt x="0" y="292"/>
                    <a:pt x="0" y="284"/>
                  </a:cubicBezTo>
                  <a:cubicBezTo>
                    <a:pt x="0" y="0"/>
                    <a:pt x="0" y="0"/>
                    <a:pt x="0" y="0"/>
                  </a:cubicBezTo>
                  <a:cubicBezTo>
                    <a:pt x="0" y="0"/>
                    <a:pt x="0" y="0"/>
                    <a:pt x="0" y="0"/>
                  </a:cubicBezTo>
                  <a:cubicBezTo>
                    <a:pt x="283" y="0"/>
                    <a:pt x="283" y="0"/>
                    <a:pt x="283" y="0"/>
                  </a:cubicBezTo>
                  <a:cubicBezTo>
                    <a:pt x="283" y="0"/>
                    <a:pt x="283" y="0"/>
                    <a:pt x="283" y="0"/>
                  </a:cubicBezTo>
                  <a:cubicBezTo>
                    <a:pt x="283" y="284"/>
                    <a:pt x="283" y="284"/>
                    <a:pt x="283" y="284"/>
                  </a:cubicBezTo>
                  <a:cubicBezTo>
                    <a:pt x="283" y="292"/>
                    <a:pt x="283" y="292"/>
                    <a:pt x="283" y="29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8" name="Freeform 40">
              <a:extLst>
                <a:ext uri="{FF2B5EF4-FFF2-40B4-BE49-F238E27FC236}">
                  <a16:creationId xmlns:a16="http://schemas.microsoft.com/office/drawing/2014/main" id="{B0B4AC76-658E-45D1-96B8-A642476AC362}"/>
                </a:ext>
              </a:extLst>
            </p:cNvPr>
            <p:cNvSpPr>
              <a:spLocks/>
            </p:cNvSpPr>
            <p:nvPr/>
          </p:nvSpPr>
          <p:spPr bwMode="auto">
            <a:xfrm>
              <a:off x="1678" y="2887"/>
              <a:ext cx="695" cy="690"/>
            </a:xfrm>
            <a:custGeom>
              <a:avLst/>
              <a:gdLst>
                <a:gd name="T0" fmla="*/ 294 w 294"/>
                <a:gd name="T1" fmla="*/ 292 h 292"/>
                <a:gd name="T2" fmla="*/ 8 w 294"/>
                <a:gd name="T3" fmla="*/ 292 h 292"/>
                <a:gd name="T4" fmla="*/ 0 w 294"/>
                <a:gd name="T5" fmla="*/ 284 h 292"/>
                <a:gd name="T6" fmla="*/ 0 w 294"/>
                <a:gd name="T7" fmla="*/ 0 h 292"/>
                <a:gd name="T8" fmla="*/ 8 w 294"/>
                <a:gd name="T9" fmla="*/ 0 h 292"/>
                <a:gd name="T10" fmla="*/ 294 w 294"/>
                <a:gd name="T11" fmla="*/ 0 h 292"/>
                <a:gd name="T12" fmla="*/ 294 w 294"/>
                <a:gd name="T13" fmla="*/ 0 h 292"/>
                <a:gd name="T14" fmla="*/ 294 w 294"/>
                <a:gd name="T15" fmla="*/ 284 h 292"/>
                <a:gd name="T16" fmla="*/ 294 w 294"/>
                <a:gd name="T17"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4" h="292">
                  <a:moveTo>
                    <a:pt x="294" y="292"/>
                  </a:moveTo>
                  <a:cubicBezTo>
                    <a:pt x="8" y="292"/>
                    <a:pt x="8" y="292"/>
                    <a:pt x="8" y="292"/>
                  </a:cubicBezTo>
                  <a:cubicBezTo>
                    <a:pt x="0" y="292"/>
                    <a:pt x="0" y="292"/>
                    <a:pt x="0" y="284"/>
                  </a:cubicBezTo>
                  <a:cubicBezTo>
                    <a:pt x="0" y="0"/>
                    <a:pt x="0" y="0"/>
                    <a:pt x="0" y="0"/>
                  </a:cubicBezTo>
                  <a:cubicBezTo>
                    <a:pt x="0" y="0"/>
                    <a:pt x="0" y="0"/>
                    <a:pt x="8" y="0"/>
                  </a:cubicBezTo>
                  <a:cubicBezTo>
                    <a:pt x="294" y="0"/>
                    <a:pt x="294" y="0"/>
                    <a:pt x="294" y="0"/>
                  </a:cubicBezTo>
                  <a:cubicBezTo>
                    <a:pt x="294" y="0"/>
                    <a:pt x="294" y="0"/>
                    <a:pt x="294" y="0"/>
                  </a:cubicBezTo>
                  <a:cubicBezTo>
                    <a:pt x="294" y="284"/>
                    <a:pt x="294" y="284"/>
                    <a:pt x="294" y="284"/>
                  </a:cubicBezTo>
                  <a:cubicBezTo>
                    <a:pt x="294" y="292"/>
                    <a:pt x="294" y="292"/>
                    <a:pt x="294" y="29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9" name="Freeform 41">
              <a:extLst>
                <a:ext uri="{FF2B5EF4-FFF2-40B4-BE49-F238E27FC236}">
                  <a16:creationId xmlns:a16="http://schemas.microsoft.com/office/drawing/2014/main" id="{7696C8ED-0BCC-424E-B8A2-79922E4FEB7A}"/>
                </a:ext>
              </a:extLst>
            </p:cNvPr>
            <p:cNvSpPr>
              <a:spLocks/>
            </p:cNvSpPr>
            <p:nvPr/>
          </p:nvSpPr>
          <p:spPr bwMode="auto">
            <a:xfrm>
              <a:off x="2534" y="2887"/>
              <a:ext cx="690" cy="690"/>
            </a:xfrm>
            <a:custGeom>
              <a:avLst/>
              <a:gdLst>
                <a:gd name="T0" fmla="*/ 292 w 292"/>
                <a:gd name="T1" fmla="*/ 292 h 292"/>
                <a:gd name="T2" fmla="*/ 8 w 292"/>
                <a:gd name="T3" fmla="*/ 292 h 292"/>
                <a:gd name="T4" fmla="*/ 0 w 292"/>
                <a:gd name="T5" fmla="*/ 284 h 292"/>
                <a:gd name="T6" fmla="*/ 0 w 292"/>
                <a:gd name="T7" fmla="*/ 0 h 292"/>
                <a:gd name="T8" fmla="*/ 8 w 292"/>
                <a:gd name="T9" fmla="*/ 0 h 292"/>
                <a:gd name="T10" fmla="*/ 292 w 292"/>
                <a:gd name="T11" fmla="*/ 0 h 292"/>
                <a:gd name="T12" fmla="*/ 292 w 292"/>
                <a:gd name="T13" fmla="*/ 0 h 292"/>
                <a:gd name="T14" fmla="*/ 292 w 292"/>
                <a:gd name="T15" fmla="*/ 284 h 292"/>
                <a:gd name="T16" fmla="*/ 292 w 292"/>
                <a:gd name="T17"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292">
                  <a:moveTo>
                    <a:pt x="292" y="292"/>
                  </a:moveTo>
                  <a:cubicBezTo>
                    <a:pt x="8" y="292"/>
                    <a:pt x="8" y="292"/>
                    <a:pt x="8" y="292"/>
                  </a:cubicBezTo>
                  <a:cubicBezTo>
                    <a:pt x="8" y="292"/>
                    <a:pt x="0" y="292"/>
                    <a:pt x="0" y="284"/>
                  </a:cubicBezTo>
                  <a:cubicBezTo>
                    <a:pt x="0" y="0"/>
                    <a:pt x="0" y="0"/>
                    <a:pt x="0" y="0"/>
                  </a:cubicBezTo>
                  <a:cubicBezTo>
                    <a:pt x="8" y="0"/>
                    <a:pt x="8" y="0"/>
                    <a:pt x="8" y="0"/>
                  </a:cubicBezTo>
                  <a:cubicBezTo>
                    <a:pt x="292" y="0"/>
                    <a:pt x="292" y="0"/>
                    <a:pt x="292" y="0"/>
                  </a:cubicBezTo>
                  <a:cubicBezTo>
                    <a:pt x="292" y="0"/>
                    <a:pt x="292" y="0"/>
                    <a:pt x="292" y="0"/>
                  </a:cubicBezTo>
                  <a:cubicBezTo>
                    <a:pt x="292" y="284"/>
                    <a:pt x="292" y="284"/>
                    <a:pt x="292" y="284"/>
                  </a:cubicBezTo>
                  <a:cubicBezTo>
                    <a:pt x="292" y="292"/>
                    <a:pt x="292" y="292"/>
                    <a:pt x="292" y="29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00" name="Group 22">
            <a:extLst>
              <a:ext uri="{FF2B5EF4-FFF2-40B4-BE49-F238E27FC236}">
                <a16:creationId xmlns:a16="http://schemas.microsoft.com/office/drawing/2014/main" id="{2914CFEB-9F2E-45BD-9025-87196C211023}"/>
              </a:ext>
            </a:extLst>
          </p:cNvPr>
          <p:cNvGrpSpPr>
            <a:grpSpLocks noChangeAspect="1"/>
          </p:cNvGrpSpPr>
          <p:nvPr/>
        </p:nvGrpSpPr>
        <p:grpSpPr bwMode="auto">
          <a:xfrm>
            <a:off x="4282305" y="3446217"/>
            <a:ext cx="663227" cy="665323"/>
            <a:chOff x="-2499" y="-3778"/>
            <a:chExt cx="10758" cy="10792"/>
          </a:xfrm>
        </p:grpSpPr>
        <p:sp>
          <p:nvSpPr>
            <p:cNvPr id="301" name="Oval 23">
              <a:extLst>
                <a:ext uri="{FF2B5EF4-FFF2-40B4-BE49-F238E27FC236}">
                  <a16:creationId xmlns:a16="http://schemas.microsoft.com/office/drawing/2014/main" id="{45837F0C-920D-4701-92CC-FC5E1AED9E42}"/>
                </a:ext>
              </a:extLst>
            </p:cNvPr>
            <p:cNvSpPr>
              <a:spLocks noChangeArrowheads="1"/>
            </p:cNvSpPr>
            <p:nvPr/>
          </p:nvSpPr>
          <p:spPr bwMode="auto">
            <a:xfrm>
              <a:off x="-2499" y="-3778"/>
              <a:ext cx="10758" cy="10792"/>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02" name="Freeform 24">
              <a:extLst>
                <a:ext uri="{FF2B5EF4-FFF2-40B4-BE49-F238E27FC236}">
                  <a16:creationId xmlns:a16="http://schemas.microsoft.com/office/drawing/2014/main" id="{46336434-0A05-4856-83DC-F95E41B307D1}"/>
                </a:ext>
              </a:extLst>
            </p:cNvPr>
            <p:cNvSpPr>
              <a:spLocks/>
            </p:cNvSpPr>
            <p:nvPr/>
          </p:nvSpPr>
          <p:spPr bwMode="auto">
            <a:xfrm>
              <a:off x="662" y="-1613"/>
              <a:ext cx="7521" cy="8627"/>
            </a:xfrm>
            <a:custGeom>
              <a:avLst/>
              <a:gdLst>
                <a:gd name="T0" fmla="*/ 1598 w 3182"/>
                <a:gd name="T1" fmla="*/ 169 h 3650"/>
                <a:gd name="T2" fmla="*/ 1598 w 3182"/>
                <a:gd name="T3" fmla="*/ 175 h 3650"/>
                <a:gd name="T4" fmla="*/ 1469 w 3182"/>
                <a:gd name="T5" fmla="*/ 53 h 3650"/>
                <a:gd name="T6" fmla="*/ 1407 w 3182"/>
                <a:gd name="T7" fmla="*/ 53 h 3650"/>
                <a:gd name="T8" fmla="*/ 1307 w 3182"/>
                <a:gd name="T9" fmla="*/ 0 h 3650"/>
                <a:gd name="T10" fmla="*/ 993 w 3182"/>
                <a:gd name="T11" fmla="*/ 0 h 3650"/>
                <a:gd name="T12" fmla="*/ 893 w 3182"/>
                <a:gd name="T13" fmla="*/ 53 h 3650"/>
                <a:gd name="T14" fmla="*/ 410 w 3182"/>
                <a:gd name="T15" fmla="*/ 53 h 3650"/>
                <a:gd name="T16" fmla="*/ 272 w 3182"/>
                <a:gd name="T17" fmla="*/ 192 h 3650"/>
                <a:gd name="T18" fmla="*/ 272 w 3182"/>
                <a:gd name="T19" fmla="*/ 1138 h 3650"/>
                <a:gd name="T20" fmla="*/ 77 w 3182"/>
                <a:gd name="T21" fmla="*/ 1138 h 3650"/>
                <a:gd name="T22" fmla="*/ 0 w 3182"/>
                <a:gd name="T23" fmla="*/ 1215 h 3650"/>
                <a:gd name="T24" fmla="*/ 0 w 3182"/>
                <a:gd name="T25" fmla="*/ 2660 h 3650"/>
                <a:gd name="T26" fmla="*/ 60 w 3182"/>
                <a:gd name="T27" fmla="*/ 2735 h 3650"/>
                <a:gd name="T28" fmla="*/ 968 w 3182"/>
                <a:gd name="T29" fmla="*/ 3650 h 3650"/>
                <a:gd name="T30" fmla="*/ 3182 w 3182"/>
                <a:gd name="T31" fmla="*/ 1752 h 3650"/>
                <a:gd name="T32" fmla="*/ 1598 w 3182"/>
                <a:gd name="T33" fmla="*/ 169 h 3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82" h="3650">
                  <a:moveTo>
                    <a:pt x="1598" y="169"/>
                  </a:moveTo>
                  <a:cubicBezTo>
                    <a:pt x="1598" y="171"/>
                    <a:pt x="1598" y="173"/>
                    <a:pt x="1598" y="175"/>
                  </a:cubicBezTo>
                  <a:cubicBezTo>
                    <a:pt x="1591" y="106"/>
                    <a:pt x="1539" y="53"/>
                    <a:pt x="1469" y="53"/>
                  </a:cubicBezTo>
                  <a:cubicBezTo>
                    <a:pt x="1407" y="53"/>
                    <a:pt x="1407" y="53"/>
                    <a:pt x="1407" y="53"/>
                  </a:cubicBezTo>
                  <a:cubicBezTo>
                    <a:pt x="1384" y="23"/>
                    <a:pt x="1353" y="0"/>
                    <a:pt x="1307" y="0"/>
                  </a:cubicBezTo>
                  <a:cubicBezTo>
                    <a:pt x="993" y="0"/>
                    <a:pt x="993" y="0"/>
                    <a:pt x="993" y="0"/>
                  </a:cubicBezTo>
                  <a:cubicBezTo>
                    <a:pt x="947" y="0"/>
                    <a:pt x="908" y="23"/>
                    <a:pt x="893" y="53"/>
                  </a:cubicBezTo>
                  <a:cubicBezTo>
                    <a:pt x="410" y="53"/>
                    <a:pt x="410" y="53"/>
                    <a:pt x="410" y="53"/>
                  </a:cubicBezTo>
                  <a:cubicBezTo>
                    <a:pt x="333" y="53"/>
                    <a:pt x="272" y="115"/>
                    <a:pt x="272" y="192"/>
                  </a:cubicBezTo>
                  <a:cubicBezTo>
                    <a:pt x="272" y="561"/>
                    <a:pt x="272" y="873"/>
                    <a:pt x="272" y="1138"/>
                  </a:cubicBezTo>
                  <a:cubicBezTo>
                    <a:pt x="161" y="1138"/>
                    <a:pt x="77" y="1138"/>
                    <a:pt x="77" y="1138"/>
                  </a:cubicBezTo>
                  <a:cubicBezTo>
                    <a:pt x="31" y="1138"/>
                    <a:pt x="0" y="1176"/>
                    <a:pt x="0" y="1215"/>
                  </a:cubicBezTo>
                  <a:cubicBezTo>
                    <a:pt x="0" y="2660"/>
                    <a:pt x="0" y="2660"/>
                    <a:pt x="0" y="2660"/>
                  </a:cubicBezTo>
                  <a:cubicBezTo>
                    <a:pt x="0" y="2700"/>
                    <a:pt x="24" y="2729"/>
                    <a:pt x="60" y="2735"/>
                  </a:cubicBezTo>
                  <a:cubicBezTo>
                    <a:pt x="968" y="3650"/>
                    <a:pt x="968" y="3650"/>
                    <a:pt x="968" y="3650"/>
                  </a:cubicBezTo>
                  <a:cubicBezTo>
                    <a:pt x="2082" y="3627"/>
                    <a:pt x="2997" y="2812"/>
                    <a:pt x="3182" y="1752"/>
                  </a:cubicBezTo>
                  <a:lnTo>
                    <a:pt x="1598" y="169"/>
                  </a:lnTo>
                  <a:close/>
                </a:path>
              </a:pathLst>
            </a:custGeom>
            <a:solidFill>
              <a:srgbClr val="00A3E1"/>
            </a:solidFill>
            <a:ln>
              <a:noFill/>
            </a:ln>
          </p:spPr>
          <p:txBody>
            <a:bodyPr vert="horz" wrap="square" lIns="91440" tIns="45720" rIns="91440" bIns="45720" numCol="1" anchor="t" anchorCtr="0" compatLnSpc="1">
              <a:prstTxWarp prst="textNoShape">
                <a:avLst/>
              </a:prstTxWarp>
            </a:bodyPr>
            <a:lstStyle/>
            <a:p>
              <a:endParaRPr lang="en-US"/>
            </a:p>
          </p:txBody>
        </p:sp>
        <p:sp>
          <p:nvSpPr>
            <p:cNvPr id="303" name="Freeform 25">
              <a:extLst>
                <a:ext uri="{FF2B5EF4-FFF2-40B4-BE49-F238E27FC236}">
                  <a16:creationId xmlns:a16="http://schemas.microsoft.com/office/drawing/2014/main" id="{E33CC383-BF6D-4B0C-AFF4-1C5E60C3D0B2}"/>
                </a:ext>
              </a:extLst>
            </p:cNvPr>
            <p:cNvSpPr>
              <a:spLocks/>
            </p:cNvSpPr>
            <p:nvPr/>
          </p:nvSpPr>
          <p:spPr bwMode="auto">
            <a:xfrm>
              <a:off x="662" y="-1613"/>
              <a:ext cx="4437" cy="6469"/>
            </a:xfrm>
            <a:custGeom>
              <a:avLst/>
              <a:gdLst>
                <a:gd name="T0" fmla="*/ 1800 w 1877"/>
                <a:gd name="T1" fmla="*/ 1138 h 2737"/>
                <a:gd name="T2" fmla="*/ 1601 w 1877"/>
                <a:gd name="T3" fmla="*/ 1138 h 2737"/>
                <a:gd name="T4" fmla="*/ 1599 w 1877"/>
                <a:gd name="T5" fmla="*/ 1138 h 2737"/>
                <a:gd name="T6" fmla="*/ 1599 w 1877"/>
                <a:gd name="T7" fmla="*/ 192 h 2737"/>
                <a:gd name="T8" fmla="*/ 1469 w 1877"/>
                <a:gd name="T9" fmla="*/ 53 h 2737"/>
                <a:gd name="T10" fmla="*/ 1407 w 1877"/>
                <a:gd name="T11" fmla="*/ 53 h 2737"/>
                <a:gd name="T12" fmla="*/ 1307 w 1877"/>
                <a:gd name="T13" fmla="*/ 0 h 2737"/>
                <a:gd name="T14" fmla="*/ 993 w 1877"/>
                <a:gd name="T15" fmla="*/ 0 h 2737"/>
                <a:gd name="T16" fmla="*/ 893 w 1877"/>
                <a:gd name="T17" fmla="*/ 53 h 2737"/>
                <a:gd name="T18" fmla="*/ 410 w 1877"/>
                <a:gd name="T19" fmla="*/ 53 h 2737"/>
                <a:gd name="T20" fmla="*/ 272 w 1877"/>
                <a:gd name="T21" fmla="*/ 192 h 2737"/>
                <a:gd name="T22" fmla="*/ 272 w 1877"/>
                <a:gd name="T23" fmla="*/ 1138 h 2737"/>
                <a:gd name="T24" fmla="*/ 77 w 1877"/>
                <a:gd name="T25" fmla="*/ 1138 h 2737"/>
                <a:gd name="T26" fmla="*/ 0 w 1877"/>
                <a:gd name="T27" fmla="*/ 1215 h 2737"/>
                <a:gd name="T28" fmla="*/ 0 w 1877"/>
                <a:gd name="T29" fmla="*/ 2660 h 2737"/>
                <a:gd name="T30" fmla="*/ 77 w 1877"/>
                <a:gd name="T31" fmla="*/ 2737 h 2737"/>
                <a:gd name="T32" fmla="*/ 408 w 1877"/>
                <a:gd name="T33" fmla="*/ 2737 h 2737"/>
                <a:gd name="T34" fmla="*/ 402 w 1877"/>
                <a:gd name="T35" fmla="*/ 2737 h 2737"/>
                <a:gd name="T36" fmla="*/ 410 w 1877"/>
                <a:gd name="T37" fmla="*/ 2737 h 2737"/>
                <a:gd name="T38" fmla="*/ 1469 w 1877"/>
                <a:gd name="T39" fmla="*/ 2737 h 2737"/>
                <a:gd name="T40" fmla="*/ 1471 w 1877"/>
                <a:gd name="T41" fmla="*/ 2737 h 2737"/>
                <a:gd name="T42" fmla="*/ 1470 w 1877"/>
                <a:gd name="T43" fmla="*/ 2737 h 2737"/>
                <a:gd name="T44" fmla="*/ 1800 w 1877"/>
                <a:gd name="T45" fmla="*/ 2737 h 2737"/>
                <a:gd name="T46" fmla="*/ 1877 w 1877"/>
                <a:gd name="T47" fmla="*/ 2660 h 2737"/>
                <a:gd name="T48" fmla="*/ 1877 w 1877"/>
                <a:gd name="T49" fmla="*/ 1215 h 2737"/>
                <a:gd name="T50" fmla="*/ 1800 w 1877"/>
                <a:gd name="T51" fmla="*/ 1138 h 2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77" h="2737">
                  <a:moveTo>
                    <a:pt x="1800" y="1138"/>
                  </a:moveTo>
                  <a:cubicBezTo>
                    <a:pt x="1689" y="1138"/>
                    <a:pt x="1630" y="1138"/>
                    <a:pt x="1601" y="1138"/>
                  </a:cubicBezTo>
                  <a:cubicBezTo>
                    <a:pt x="1600" y="1138"/>
                    <a:pt x="1599" y="1138"/>
                    <a:pt x="1599" y="1138"/>
                  </a:cubicBezTo>
                  <a:cubicBezTo>
                    <a:pt x="1599" y="192"/>
                    <a:pt x="1599" y="192"/>
                    <a:pt x="1599" y="192"/>
                  </a:cubicBezTo>
                  <a:cubicBezTo>
                    <a:pt x="1599" y="115"/>
                    <a:pt x="1545" y="53"/>
                    <a:pt x="1469" y="53"/>
                  </a:cubicBezTo>
                  <a:cubicBezTo>
                    <a:pt x="1407" y="53"/>
                    <a:pt x="1407" y="53"/>
                    <a:pt x="1407" y="53"/>
                  </a:cubicBezTo>
                  <a:cubicBezTo>
                    <a:pt x="1384" y="23"/>
                    <a:pt x="1353" y="0"/>
                    <a:pt x="1307" y="0"/>
                  </a:cubicBezTo>
                  <a:cubicBezTo>
                    <a:pt x="993" y="0"/>
                    <a:pt x="993" y="0"/>
                    <a:pt x="993" y="0"/>
                  </a:cubicBezTo>
                  <a:cubicBezTo>
                    <a:pt x="947" y="0"/>
                    <a:pt x="908" y="23"/>
                    <a:pt x="893" y="53"/>
                  </a:cubicBezTo>
                  <a:cubicBezTo>
                    <a:pt x="410" y="53"/>
                    <a:pt x="410" y="53"/>
                    <a:pt x="410" y="53"/>
                  </a:cubicBezTo>
                  <a:cubicBezTo>
                    <a:pt x="333" y="53"/>
                    <a:pt x="272" y="115"/>
                    <a:pt x="272" y="192"/>
                  </a:cubicBezTo>
                  <a:cubicBezTo>
                    <a:pt x="272" y="561"/>
                    <a:pt x="272" y="873"/>
                    <a:pt x="272" y="1138"/>
                  </a:cubicBezTo>
                  <a:cubicBezTo>
                    <a:pt x="161" y="1138"/>
                    <a:pt x="77" y="1138"/>
                    <a:pt x="77" y="1138"/>
                  </a:cubicBezTo>
                  <a:cubicBezTo>
                    <a:pt x="31" y="1138"/>
                    <a:pt x="0" y="1176"/>
                    <a:pt x="0" y="1215"/>
                  </a:cubicBezTo>
                  <a:cubicBezTo>
                    <a:pt x="0" y="2660"/>
                    <a:pt x="0" y="2660"/>
                    <a:pt x="0" y="2660"/>
                  </a:cubicBezTo>
                  <a:cubicBezTo>
                    <a:pt x="0" y="2706"/>
                    <a:pt x="31" y="2737"/>
                    <a:pt x="77" y="2737"/>
                  </a:cubicBezTo>
                  <a:cubicBezTo>
                    <a:pt x="408" y="2737"/>
                    <a:pt x="408" y="2737"/>
                    <a:pt x="408" y="2737"/>
                  </a:cubicBezTo>
                  <a:cubicBezTo>
                    <a:pt x="406" y="2737"/>
                    <a:pt x="404" y="2737"/>
                    <a:pt x="402" y="2737"/>
                  </a:cubicBezTo>
                  <a:cubicBezTo>
                    <a:pt x="405" y="2737"/>
                    <a:pt x="407" y="2737"/>
                    <a:pt x="410" y="2737"/>
                  </a:cubicBezTo>
                  <a:cubicBezTo>
                    <a:pt x="1469" y="2737"/>
                    <a:pt x="1469" y="2737"/>
                    <a:pt x="1469" y="2737"/>
                  </a:cubicBezTo>
                  <a:cubicBezTo>
                    <a:pt x="1469" y="2737"/>
                    <a:pt x="1470" y="2737"/>
                    <a:pt x="1471" y="2737"/>
                  </a:cubicBezTo>
                  <a:cubicBezTo>
                    <a:pt x="1471" y="2737"/>
                    <a:pt x="1470" y="2737"/>
                    <a:pt x="1470" y="2737"/>
                  </a:cubicBezTo>
                  <a:cubicBezTo>
                    <a:pt x="1800" y="2737"/>
                    <a:pt x="1800" y="2737"/>
                    <a:pt x="1800" y="2737"/>
                  </a:cubicBezTo>
                  <a:cubicBezTo>
                    <a:pt x="1846" y="2737"/>
                    <a:pt x="1877" y="2706"/>
                    <a:pt x="1877" y="2660"/>
                  </a:cubicBezTo>
                  <a:cubicBezTo>
                    <a:pt x="1877" y="1215"/>
                    <a:pt x="1877" y="1215"/>
                    <a:pt x="1877" y="1215"/>
                  </a:cubicBezTo>
                  <a:cubicBezTo>
                    <a:pt x="1877" y="1176"/>
                    <a:pt x="1846" y="1138"/>
                    <a:pt x="1800" y="11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4" name="Freeform 26">
              <a:extLst>
                <a:ext uri="{FF2B5EF4-FFF2-40B4-BE49-F238E27FC236}">
                  <a16:creationId xmlns:a16="http://schemas.microsoft.com/office/drawing/2014/main" id="{E7078E57-DBAB-4473-A26C-BEB5DABA0DA1}"/>
                </a:ext>
              </a:extLst>
            </p:cNvPr>
            <p:cNvSpPr>
              <a:spLocks/>
            </p:cNvSpPr>
            <p:nvPr/>
          </p:nvSpPr>
          <p:spPr bwMode="auto">
            <a:xfrm>
              <a:off x="2534" y="3943"/>
              <a:ext cx="690" cy="913"/>
            </a:xfrm>
            <a:custGeom>
              <a:avLst/>
              <a:gdLst>
                <a:gd name="T0" fmla="*/ 254 w 292"/>
                <a:gd name="T1" fmla="*/ 0 h 386"/>
                <a:gd name="T2" fmla="*/ 39 w 292"/>
                <a:gd name="T3" fmla="*/ 0 h 386"/>
                <a:gd name="T4" fmla="*/ 0 w 292"/>
                <a:gd name="T5" fmla="*/ 38 h 386"/>
                <a:gd name="T6" fmla="*/ 0 w 292"/>
                <a:gd name="T7" fmla="*/ 386 h 386"/>
                <a:gd name="T8" fmla="*/ 292 w 292"/>
                <a:gd name="T9" fmla="*/ 386 h 386"/>
                <a:gd name="T10" fmla="*/ 292 w 292"/>
                <a:gd name="T11" fmla="*/ 38 h 386"/>
                <a:gd name="T12" fmla="*/ 254 w 292"/>
                <a:gd name="T13" fmla="*/ 0 h 386"/>
              </a:gdLst>
              <a:ahLst/>
              <a:cxnLst>
                <a:cxn ang="0">
                  <a:pos x="T0" y="T1"/>
                </a:cxn>
                <a:cxn ang="0">
                  <a:pos x="T2" y="T3"/>
                </a:cxn>
                <a:cxn ang="0">
                  <a:pos x="T4" y="T5"/>
                </a:cxn>
                <a:cxn ang="0">
                  <a:pos x="T6" y="T7"/>
                </a:cxn>
                <a:cxn ang="0">
                  <a:pos x="T8" y="T9"/>
                </a:cxn>
                <a:cxn ang="0">
                  <a:pos x="T10" y="T11"/>
                </a:cxn>
                <a:cxn ang="0">
                  <a:pos x="T12" y="T13"/>
                </a:cxn>
              </a:cxnLst>
              <a:rect l="0" t="0" r="r" b="b"/>
              <a:pathLst>
                <a:path w="292" h="386">
                  <a:moveTo>
                    <a:pt x="254" y="0"/>
                  </a:moveTo>
                  <a:cubicBezTo>
                    <a:pt x="39" y="0"/>
                    <a:pt x="39" y="0"/>
                    <a:pt x="39" y="0"/>
                  </a:cubicBezTo>
                  <a:cubicBezTo>
                    <a:pt x="23" y="0"/>
                    <a:pt x="0" y="15"/>
                    <a:pt x="0" y="38"/>
                  </a:cubicBezTo>
                  <a:cubicBezTo>
                    <a:pt x="0" y="386"/>
                    <a:pt x="0" y="386"/>
                    <a:pt x="0" y="386"/>
                  </a:cubicBezTo>
                  <a:cubicBezTo>
                    <a:pt x="292" y="386"/>
                    <a:pt x="292" y="386"/>
                    <a:pt x="292" y="386"/>
                  </a:cubicBezTo>
                  <a:cubicBezTo>
                    <a:pt x="292" y="38"/>
                    <a:pt x="292" y="38"/>
                    <a:pt x="292" y="38"/>
                  </a:cubicBezTo>
                  <a:cubicBezTo>
                    <a:pt x="292" y="15"/>
                    <a:pt x="277" y="0"/>
                    <a:pt x="25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5" name="Freeform 27">
              <a:extLst>
                <a:ext uri="{FF2B5EF4-FFF2-40B4-BE49-F238E27FC236}">
                  <a16:creationId xmlns:a16="http://schemas.microsoft.com/office/drawing/2014/main" id="{BF003D78-185B-4755-9CA8-772ED3545FD0}"/>
                </a:ext>
              </a:extLst>
            </p:cNvPr>
            <p:cNvSpPr>
              <a:spLocks/>
            </p:cNvSpPr>
            <p:nvPr/>
          </p:nvSpPr>
          <p:spPr bwMode="auto">
            <a:xfrm>
              <a:off x="3411" y="-1015"/>
              <a:ext cx="669" cy="676"/>
            </a:xfrm>
            <a:custGeom>
              <a:avLst/>
              <a:gdLst>
                <a:gd name="T0" fmla="*/ 283 w 283"/>
                <a:gd name="T1" fmla="*/ 286 h 286"/>
                <a:gd name="T2" fmla="*/ 0 w 283"/>
                <a:gd name="T3" fmla="*/ 286 h 286"/>
                <a:gd name="T4" fmla="*/ 0 w 283"/>
                <a:gd name="T5" fmla="*/ 286 h 286"/>
                <a:gd name="T6" fmla="*/ 0 w 283"/>
                <a:gd name="T7" fmla="*/ 0 h 286"/>
                <a:gd name="T8" fmla="*/ 0 w 283"/>
                <a:gd name="T9" fmla="*/ 0 h 286"/>
                <a:gd name="T10" fmla="*/ 283 w 283"/>
                <a:gd name="T11" fmla="*/ 0 h 286"/>
                <a:gd name="T12" fmla="*/ 283 w 283"/>
                <a:gd name="T13" fmla="*/ 0 h 286"/>
                <a:gd name="T14" fmla="*/ 283 w 283"/>
                <a:gd name="T15" fmla="*/ 286 h 286"/>
                <a:gd name="T16" fmla="*/ 283 w 283"/>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86">
                  <a:moveTo>
                    <a:pt x="283" y="286"/>
                  </a:moveTo>
                  <a:cubicBezTo>
                    <a:pt x="0" y="286"/>
                    <a:pt x="0" y="286"/>
                    <a:pt x="0" y="286"/>
                  </a:cubicBezTo>
                  <a:cubicBezTo>
                    <a:pt x="0" y="286"/>
                    <a:pt x="0" y="286"/>
                    <a:pt x="0" y="286"/>
                  </a:cubicBezTo>
                  <a:cubicBezTo>
                    <a:pt x="0" y="0"/>
                    <a:pt x="0" y="0"/>
                    <a:pt x="0" y="0"/>
                  </a:cubicBezTo>
                  <a:cubicBezTo>
                    <a:pt x="0" y="0"/>
                    <a:pt x="0" y="0"/>
                    <a:pt x="0" y="0"/>
                  </a:cubicBezTo>
                  <a:cubicBezTo>
                    <a:pt x="283" y="0"/>
                    <a:pt x="283" y="0"/>
                    <a:pt x="283" y="0"/>
                  </a:cubicBezTo>
                  <a:cubicBezTo>
                    <a:pt x="283" y="0"/>
                    <a:pt x="283" y="0"/>
                    <a:pt x="283" y="0"/>
                  </a:cubicBezTo>
                  <a:cubicBezTo>
                    <a:pt x="283" y="286"/>
                    <a:pt x="283" y="286"/>
                    <a:pt x="283" y="286"/>
                  </a:cubicBezTo>
                  <a:cubicBezTo>
                    <a:pt x="283" y="286"/>
                    <a:pt x="283" y="286"/>
                    <a:pt x="283" y="28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6" name="Freeform 28">
              <a:extLst>
                <a:ext uri="{FF2B5EF4-FFF2-40B4-BE49-F238E27FC236}">
                  <a16:creationId xmlns:a16="http://schemas.microsoft.com/office/drawing/2014/main" id="{54A74BBE-537E-4121-A460-B6A2892D8821}"/>
                </a:ext>
              </a:extLst>
            </p:cNvPr>
            <p:cNvSpPr>
              <a:spLocks/>
            </p:cNvSpPr>
            <p:nvPr/>
          </p:nvSpPr>
          <p:spPr bwMode="auto">
            <a:xfrm>
              <a:off x="1678" y="-1015"/>
              <a:ext cx="695" cy="676"/>
            </a:xfrm>
            <a:custGeom>
              <a:avLst/>
              <a:gdLst>
                <a:gd name="T0" fmla="*/ 294 w 294"/>
                <a:gd name="T1" fmla="*/ 286 h 286"/>
                <a:gd name="T2" fmla="*/ 8 w 294"/>
                <a:gd name="T3" fmla="*/ 286 h 286"/>
                <a:gd name="T4" fmla="*/ 0 w 294"/>
                <a:gd name="T5" fmla="*/ 286 h 286"/>
                <a:gd name="T6" fmla="*/ 0 w 294"/>
                <a:gd name="T7" fmla="*/ 0 h 286"/>
                <a:gd name="T8" fmla="*/ 8 w 294"/>
                <a:gd name="T9" fmla="*/ 0 h 286"/>
                <a:gd name="T10" fmla="*/ 294 w 294"/>
                <a:gd name="T11" fmla="*/ 0 h 286"/>
                <a:gd name="T12" fmla="*/ 294 w 294"/>
                <a:gd name="T13" fmla="*/ 0 h 286"/>
                <a:gd name="T14" fmla="*/ 294 w 294"/>
                <a:gd name="T15" fmla="*/ 286 h 286"/>
                <a:gd name="T16" fmla="*/ 294 w 294"/>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4" h="286">
                  <a:moveTo>
                    <a:pt x="294" y="286"/>
                  </a:moveTo>
                  <a:cubicBezTo>
                    <a:pt x="8" y="286"/>
                    <a:pt x="8" y="286"/>
                    <a:pt x="8" y="286"/>
                  </a:cubicBezTo>
                  <a:cubicBezTo>
                    <a:pt x="0" y="286"/>
                    <a:pt x="0" y="286"/>
                    <a:pt x="0" y="286"/>
                  </a:cubicBezTo>
                  <a:cubicBezTo>
                    <a:pt x="0" y="0"/>
                    <a:pt x="0" y="0"/>
                    <a:pt x="0" y="0"/>
                  </a:cubicBezTo>
                  <a:cubicBezTo>
                    <a:pt x="0" y="0"/>
                    <a:pt x="0" y="0"/>
                    <a:pt x="8" y="0"/>
                  </a:cubicBezTo>
                  <a:cubicBezTo>
                    <a:pt x="294" y="0"/>
                    <a:pt x="294" y="0"/>
                    <a:pt x="294" y="0"/>
                  </a:cubicBezTo>
                  <a:cubicBezTo>
                    <a:pt x="294" y="0"/>
                    <a:pt x="294" y="0"/>
                    <a:pt x="294" y="0"/>
                  </a:cubicBezTo>
                  <a:cubicBezTo>
                    <a:pt x="294" y="286"/>
                    <a:pt x="294" y="286"/>
                    <a:pt x="294" y="286"/>
                  </a:cubicBezTo>
                  <a:cubicBezTo>
                    <a:pt x="294" y="286"/>
                    <a:pt x="294" y="286"/>
                    <a:pt x="294" y="28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7" name="Freeform 29">
              <a:extLst>
                <a:ext uri="{FF2B5EF4-FFF2-40B4-BE49-F238E27FC236}">
                  <a16:creationId xmlns:a16="http://schemas.microsoft.com/office/drawing/2014/main" id="{80CC32DD-3109-4ED3-99FC-2CE88257CF4C}"/>
                </a:ext>
              </a:extLst>
            </p:cNvPr>
            <p:cNvSpPr>
              <a:spLocks/>
            </p:cNvSpPr>
            <p:nvPr/>
          </p:nvSpPr>
          <p:spPr bwMode="auto">
            <a:xfrm>
              <a:off x="2534" y="-1015"/>
              <a:ext cx="690" cy="676"/>
            </a:xfrm>
            <a:custGeom>
              <a:avLst/>
              <a:gdLst>
                <a:gd name="T0" fmla="*/ 292 w 292"/>
                <a:gd name="T1" fmla="*/ 286 h 286"/>
                <a:gd name="T2" fmla="*/ 8 w 292"/>
                <a:gd name="T3" fmla="*/ 286 h 286"/>
                <a:gd name="T4" fmla="*/ 0 w 292"/>
                <a:gd name="T5" fmla="*/ 286 h 286"/>
                <a:gd name="T6" fmla="*/ 0 w 292"/>
                <a:gd name="T7" fmla="*/ 0 h 286"/>
                <a:gd name="T8" fmla="*/ 8 w 292"/>
                <a:gd name="T9" fmla="*/ 0 h 286"/>
                <a:gd name="T10" fmla="*/ 292 w 292"/>
                <a:gd name="T11" fmla="*/ 0 h 286"/>
                <a:gd name="T12" fmla="*/ 292 w 292"/>
                <a:gd name="T13" fmla="*/ 0 h 286"/>
                <a:gd name="T14" fmla="*/ 292 w 292"/>
                <a:gd name="T15" fmla="*/ 286 h 286"/>
                <a:gd name="T16" fmla="*/ 292 w 292"/>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286">
                  <a:moveTo>
                    <a:pt x="292" y="286"/>
                  </a:moveTo>
                  <a:cubicBezTo>
                    <a:pt x="8" y="286"/>
                    <a:pt x="8" y="286"/>
                    <a:pt x="8" y="286"/>
                  </a:cubicBezTo>
                  <a:cubicBezTo>
                    <a:pt x="0" y="286"/>
                    <a:pt x="0" y="286"/>
                    <a:pt x="0" y="286"/>
                  </a:cubicBezTo>
                  <a:cubicBezTo>
                    <a:pt x="0" y="0"/>
                    <a:pt x="0" y="0"/>
                    <a:pt x="0" y="0"/>
                  </a:cubicBezTo>
                  <a:cubicBezTo>
                    <a:pt x="8" y="0"/>
                    <a:pt x="8" y="0"/>
                    <a:pt x="8" y="0"/>
                  </a:cubicBezTo>
                  <a:cubicBezTo>
                    <a:pt x="292" y="0"/>
                    <a:pt x="292" y="0"/>
                    <a:pt x="292" y="0"/>
                  </a:cubicBezTo>
                  <a:cubicBezTo>
                    <a:pt x="292" y="0"/>
                    <a:pt x="292" y="0"/>
                    <a:pt x="292" y="0"/>
                  </a:cubicBezTo>
                  <a:cubicBezTo>
                    <a:pt x="292" y="286"/>
                    <a:pt x="292" y="286"/>
                    <a:pt x="292" y="286"/>
                  </a:cubicBezTo>
                  <a:cubicBezTo>
                    <a:pt x="292" y="286"/>
                    <a:pt x="292" y="286"/>
                    <a:pt x="292" y="28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 name="Freeform 30">
              <a:extLst>
                <a:ext uri="{FF2B5EF4-FFF2-40B4-BE49-F238E27FC236}">
                  <a16:creationId xmlns:a16="http://schemas.microsoft.com/office/drawing/2014/main" id="{7BB186A1-92FE-411F-80F4-2824BE23B1D6}"/>
                </a:ext>
              </a:extLst>
            </p:cNvPr>
            <p:cNvSpPr>
              <a:spLocks/>
            </p:cNvSpPr>
            <p:nvPr/>
          </p:nvSpPr>
          <p:spPr bwMode="auto">
            <a:xfrm>
              <a:off x="3411" y="-37"/>
              <a:ext cx="669" cy="676"/>
            </a:xfrm>
            <a:custGeom>
              <a:avLst/>
              <a:gdLst>
                <a:gd name="T0" fmla="*/ 283 w 283"/>
                <a:gd name="T1" fmla="*/ 286 h 286"/>
                <a:gd name="T2" fmla="*/ 0 w 283"/>
                <a:gd name="T3" fmla="*/ 286 h 286"/>
                <a:gd name="T4" fmla="*/ 0 w 283"/>
                <a:gd name="T5" fmla="*/ 286 h 286"/>
                <a:gd name="T6" fmla="*/ 0 w 283"/>
                <a:gd name="T7" fmla="*/ 0 h 286"/>
                <a:gd name="T8" fmla="*/ 0 w 283"/>
                <a:gd name="T9" fmla="*/ 0 h 286"/>
                <a:gd name="T10" fmla="*/ 283 w 283"/>
                <a:gd name="T11" fmla="*/ 0 h 286"/>
                <a:gd name="T12" fmla="*/ 283 w 283"/>
                <a:gd name="T13" fmla="*/ 0 h 286"/>
                <a:gd name="T14" fmla="*/ 283 w 283"/>
                <a:gd name="T15" fmla="*/ 286 h 286"/>
                <a:gd name="T16" fmla="*/ 283 w 283"/>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86">
                  <a:moveTo>
                    <a:pt x="283" y="286"/>
                  </a:moveTo>
                  <a:cubicBezTo>
                    <a:pt x="0" y="286"/>
                    <a:pt x="0" y="286"/>
                    <a:pt x="0" y="286"/>
                  </a:cubicBezTo>
                  <a:cubicBezTo>
                    <a:pt x="0" y="286"/>
                    <a:pt x="0" y="286"/>
                    <a:pt x="0" y="286"/>
                  </a:cubicBezTo>
                  <a:cubicBezTo>
                    <a:pt x="0" y="0"/>
                    <a:pt x="0" y="0"/>
                    <a:pt x="0" y="0"/>
                  </a:cubicBezTo>
                  <a:cubicBezTo>
                    <a:pt x="0" y="0"/>
                    <a:pt x="0" y="0"/>
                    <a:pt x="0" y="0"/>
                  </a:cubicBezTo>
                  <a:cubicBezTo>
                    <a:pt x="283" y="0"/>
                    <a:pt x="283" y="0"/>
                    <a:pt x="283" y="0"/>
                  </a:cubicBezTo>
                  <a:cubicBezTo>
                    <a:pt x="283" y="0"/>
                    <a:pt x="283" y="0"/>
                    <a:pt x="283" y="0"/>
                  </a:cubicBezTo>
                  <a:cubicBezTo>
                    <a:pt x="283" y="286"/>
                    <a:pt x="283" y="286"/>
                    <a:pt x="283" y="286"/>
                  </a:cubicBezTo>
                  <a:cubicBezTo>
                    <a:pt x="283" y="286"/>
                    <a:pt x="283" y="286"/>
                    <a:pt x="283" y="28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9" name="Freeform 31">
              <a:extLst>
                <a:ext uri="{FF2B5EF4-FFF2-40B4-BE49-F238E27FC236}">
                  <a16:creationId xmlns:a16="http://schemas.microsoft.com/office/drawing/2014/main" id="{AEB2C10A-EEC3-4299-B061-8106AF6C2442}"/>
                </a:ext>
              </a:extLst>
            </p:cNvPr>
            <p:cNvSpPr>
              <a:spLocks/>
            </p:cNvSpPr>
            <p:nvPr/>
          </p:nvSpPr>
          <p:spPr bwMode="auto">
            <a:xfrm>
              <a:off x="1678" y="-37"/>
              <a:ext cx="695" cy="676"/>
            </a:xfrm>
            <a:custGeom>
              <a:avLst/>
              <a:gdLst>
                <a:gd name="T0" fmla="*/ 294 w 294"/>
                <a:gd name="T1" fmla="*/ 286 h 286"/>
                <a:gd name="T2" fmla="*/ 8 w 294"/>
                <a:gd name="T3" fmla="*/ 286 h 286"/>
                <a:gd name="T4" fmla="*/ 0 w 294"/>
                <a:gd name="T5" fmla="*/ 286 h 286"/>
                <a:gd name="T6" fmla="*/ 0 w 294"/>
                <a:gd name="T7" fmla="*/ 0 h 286"/>
                <a:gd name="T8" fmla="*/ 8 w 294"/>
                <a:gd name="T9" fmla="*/ 0 h 286"/>
                <a:gd name="T10" fmla="*/ 294 w 294"/>
                <a:gd name="T11" fmla="*/ 0 h 286"/>
                <a:gd name="T12" fmla="*/ 294 w 294"/>
                <a:gd name="T13" fmla="*/ 0 h 286"/>
                <a:gd name="T14" fmla="*/ 294 w 294"/>
                <a:gd name="T15" fmla="*/ 286 h 286"/>
                <a:gd name="T16" fmla="*/ 294 w 294"/>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4" h="286">
                  <a:moveTo>
                    <a:pt x="294" y="286"/>
                  </a:moveTo>
                  <a:cubicBezTo>
                    <a:pt x="8" y="286"/>
                    <a:pt x="8" y="286"/>
                    <a:pt x="8" y="286"/>
                  </a:cubicBezTo>
                  <a:cubicBezTo>
                    <a:pt x="0" y="286"/>
                    <a:pt x="0" y="286"/>
                    <a:pt x="0" y="286"/>
                  </a:cubicBezTo>
                  <a:cubicBezTo>
                    <a:pt x="0" y="0"/>
                    <a:pt x="0" y="0"/>
                    <a:pt x="0" y="0"/>
                  </a:cubicBezTo>
                  <a:cubicBezTo>
                    <a:pt x="0" y="0"/>
                    <a:pt x="0" y="0"/>
                    <a:pt x="8" y="0"/>
                  </a:cubicBezTo>
                  <a:cubicBezTo>
                    <a:pt x="294" y="0"/>
                    <a:pt x="294" y="0"/>
                    <a:pt x="294" y="0"/>
                  </a:cubicBezTo>
                  <a:cubicBezTo>
                    <a:pt x="294" y="0"/>
                    <a:pt x="294" y="0"/>
                    <a:pt x="294" y="0"/>
                  </a:cubicBezTo>
                  <a:cubicBezTo>
                    <a:pt x="294" y="286"/>
                    <a:pt x="294" y="286"/>
                    <a:pt x="294" y="286"/>
                  </a:cubicBezTo>
                  <a:cubicBezTo>
                    <a:pt x="294" y="286"/>
                    <a:pt x="294" y="286"/>
                    <a:pt x="294" y="28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0" name="Freeform 32">
              <a:extLst>
                <a:ext uri="{FF2B5EF4-FFF2-40B4-BE49-F238E27FC236}">
                  <a16:creationId xmlns:a16="http://schemas.microsoft.com/office/drawing/2014/main" id="{6FB88D49-97CC-4238-844A-357ACA01E6A2}"/>
                </a:ext>
              </a:extLst>
            </p:cNvPr>
            <p:cNvSpPr>
              <a:spLocks/>
            </p:cNvSpPr>
            <p:nvPr/>
          </p:nvSpPr>
          <p:spPr bwMode="auto">
            <a:xfrm>
              <a:off x="2534" y="-37"/>
              <a:ext cx="690" cy="676"/>
            </a:xfrm>
            <a:custGeom>
              <a:avLst/>
              <a:gdLst>
                <a:gd name="T0" fmla="*/ 292 w 292"/>
                <a:gd name="T1" fmla="*/ 286 h 286"/>
                <a:gd name="T2" fmla="*/ 8 w 292"/>
                <a:gd name="T3" fmla="*/ 286 h 286"/>
                <a:gd name="T4" fmla="*/ 0 w 292"/>
                <a:gd name="T5" fmla="*/ 286 h 286"/>
                <a:gd name="T6" fmla="*/ 0 w 292"/>
                <a:gd name="T7" fmla="*/ 0 h 286"/>
                <a:gd name="T8" fmla="*/ 8 w 292"/>
                <a:gd name="T9" fmla="*/ 0 h 286"/>
                <a:gd name="T10" fmla="*/ 292 w 292"/>
                <a:gd name="T11" fmla="*/ 0 h 286"/>
                <a:gd name="T12" fmla="*/ 292 w 292"/>
                <a:gd name="T13" fmla="*/ 0 h 286"/>
                <a:gd name="T14" fmla="*/ 292 w 292"/>
                <a:gd name="T15" fmla="*/ 286 h 286"/>
                <a:gd name="T16" fmla="*/ 292 w 292"/>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286">
                  <a:moveTo>
                    <a:pt x="292" y="286"/>
                  </a:moveTo>
                  <a:cubicBezTo>
                    <a:pt x="8" y="286"/>
                    <a:pt x="8" y="286"/>
                    <a:pt x="8" y="286"/>
                  </a:cubicBezTo>
                  <a:cubicBezTo>
                    <a:pt x="0" y="286"/>
                    <a:pt x="0" y="286"/>
                    <a:pt x="0" y="286"/>
                  </a:cubicBezTo>
                  <a:cubicBezTo>
                    <a:pt x="0" y="0"/>
                    <a:pt x="0" y="0"/>
                    <a:pt x="0" y="0"/>
                  </a:cubicBezTo>
                  <a:cubicBezTo>
                    <a:pt x="8" y="0"/>
                    <a:pt x="8" y="0"/>
                    <a:pt x="8" y="0"/>
                  </a:cubicBezTo>
                  <a:cubicBezTo>
                    <a:pt x="292" y="0"/>
                    <a:pt x="292" y="0"/>
                    <a:pt x="292" y="0"/>
                  </a:cubicBezTo>
                  <a:cubicBezTo>
                    <a:pt x="292" y="0"/>
                    <a:pt x="292" y="0"/>
                    <a:pt x="292" y="0"/>
                  </a:cubicBezTo>
                  <a:cubicBezTo>
                    <a:pt x="292" y="286"/>
                    <a:pt x="292" y="286"/>
                    <a:pt x="292" y="286"/>
                  </a:cubicBezTo>
                  <a:cubicBezTo>
                    <a:pt x="292" y="286"/>
                    <a:pt x="292" y="286"/>
                    <a:pt x="292" y="28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1" name="Freeform 33">
              <a:extLst>
                <a:ext uri="{FF2B5EF4-FFF2-40B4-BE49-F238E27FC236}">
                  <a16:creationId xmlns:a16="http://schemas.microsoft.com/office/drawing/2014/main" id="{28D33FE4-93CF-429D-9DB4-8DEE76BA940B}"/>
                </a:ext>
              </a:extLst>
            </p:cNvPr>
            <p:cNvSpPr>
              <a:spLocks/>
            </p:cNvSpPr>
            <p:nvPr/>
          </p:nvSpPr>
          <p:spPr bwMode="auto">
            <a:xfrm>
              <a:off x="3411" y="930"/>
              <a:ext cx="669" cy="688"/>
            </a:xfrm>
            <a:custGeom>
              <a:avLst/>
              <a:gdLst>
                <a:gd name="T0" fmla="*/ 283 w 283"/>
                <a:gd name="T1" fmla="*/ 291 h 291"/>
                <a:gd name="T2" fmla="*/ 0 w 283"/>
                <a:gd name="T3" fmla="*/ 291 h 291"/>
                <a:gd name="T4" fmla="*/ 0 w 283"/>
                <a:gd name="T5" fmla="*/ 291 h 291"/>
                <a:gd name="T6" fmla="*/ 0 w 283"/>
                <a:gd name="T7" fmla="*/ 7 h 291"/>
                <a:gd name="T8" fmla="*/ 0 w 283"/>
                <a:gd name="T9" fmla="*/ 0 h 291"/>
                <a:gd name="T10" fmla="*/ 283 w 283"/>
                <a:gd name="T11" fmla="*/ 0 h 291"/>
                <a:gd name="T12" fmla="*/ 283 w 283"/>
                <a:gd name="T13" fmla="*/ 7 h 291"/>
                <a:gd name="T14" fmla="*/ 283 w 283"/>
                <a:gd name="T15" fmla="*/ 291 h 291"/>
                <a:gd name="T16" fmla="*/ 283 w 283"/>
                <a:gd name="T17" fmla="*/ 291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91">
                  <a:moveTo>
                    <a:pt x="283" y="291"/>
                  </a:moveTo>
                  <a:cubicBezTo>
                    <a:pt x="0" y="291"/>
                    <a:pt x="0" y="291"/>
                    <a:pt x="0" y="291"/>
                  </a:cubicBezTo>
                  <a:cubicBezTo>
                    <a:pt x="0" y="291"/>
                    <a:pt x="0" y="291"/>
                    <a:pt x="0" y="291"/>
                  </a:cubicBezTo>
                  <a:cubicBezTo>
                    <a:pt x="0" y="7"/>
                    <a:pt x="0" y="7"/>
                    <a:pt x="0" y="7"/>
                  </a:cubicBezTo>
                  <a:cubicBezTo>
                    <a:pt x="0" y="0"/>
                    <a:pt x="0" y="0"/>
                    <a:pt x="0" y="0"/>
                  </a:cubicBezTo>
                  <a:cubicBezTo>
                    <a:pt x="283" y="0"/>
                    <a:pt x="283" y="0"/>
                    <a:pt x="283" y="0"/>
                  </a:cubicBezTo>
                  <a:cubicBezTo>
                    <a:pt x="283" y="7"/>
                    <a:pt x="283" y="7"/>
                    <a:pt x="283" y="7"/>
                  </a:cubicBezTo>
                  <a:cubicBezTo>
                    <a:pt x="283" y="291"/>
                    <a:pt x="283" y="291"/>
                    <a:pt x="283" y="291"/>
                  </a:cubicBezTo>
                  <a:cubicBezTo>
                    <a:pt x="283" y="291"/>
                    <a:pt x="283" y="291"/>
                    <a:pt x="283" y="29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2" name="Freeform 34">
              <a:extLst>
                <a:ext uri="{FF2B5EF4-FFF2-40B4-BE49-F238E27FC236}">
                  <a16:creationId xmlns:a16="http://schemas.microsoft.com/office/drawing/2014/main" id="{547E5E46-CC04-41D8-A45F-A520650B3212}"/>
                </a:ext>
              </a:extLst>
            </p:cNvPr>
            <p:cNvSpPr>
              <a:spLocks/>
            </p:cNvSpPr>
            <p:nvPr/>
          </p:nvSpPr>
          <p:spPr bwMode="auto">
            <a:xfrm>
              <a:off x="1678" y="930"/>
              <a:ext cx="695" cy="688"/>
            </a:xfrm>
            <a:custGeom>
              <a:avLst/>
              <a:gdLst>
                <a:gd name="T0" fmla="*/ 294 w 294"/>
                <a:gd name="T1" fmla="*/ 291 h 291"/>
                <a:gd name="T2" fmla="*/ 8 w 294"/>
                <a:gd name="T3" fmla="*/ 291 h 291"/>
                <a:gd name="T4" fmla="*/ 0 w 294"/>
                <a:gd name="T5" fmla="*/ 291 h 291"/>
                <a:gd name="T6" fmla="*/ 0 w 294"/>
                <a:gd name="T7" fmla="*/ 7 h 291"/>
                <a:gd name="T8" fmla="*/ 8 w 294"/>
                <a:gd name="T9" fmla="*/ 0 h 291"/>
                <a:gd name="T10" fmla="*/ 294 w 294"/>
                <a:gd name="T11" fmla="*/ 0 h 291"/>
                <a:gd name="T12" fmla="*/ 294 w 294"/>
                <a:gd name="T13" fmla="*/ 7 h 291"/>
                <a:gd name="T14" fmla="*/ 294 w 294"/>
                <a:gd name="T15" fmla="*/ 291 h 291"/>
                <a:gd name="T16" fmla="*/ 294 w 294"/>
                <a:gd name="T17" fmla="*/ 291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4" h="291">
                  <a:moveTo>
                    <a:pt x="294" y="291"/>
                  </a:moveTo>
                  <a:cubicBezTo>
                    <a:pt x="8" y="291"/>
                    <a:pt x="8" y="291"/>
                    <a:pt x="8" y="291"/>
                  </a:cubicBezTo>
                  <a:cubicBezTo>
                    <a:pt x="0" y="291"/>
                    <a:pt x="0" y="291"/>
                    <a:pt x="0" y="291"/>
                  </a:cubicBezTo>
                  <a:cubicBezTo>
                    <a:pt x="0" y="7"/>
                    <a:pt x="0" y="7"/>
                    <a:pt x="0" y="7"/>
                  </a:cubicBezTo>
                  <a:cubicBezTo>
                    <a:pt x="0" y="7"/>
                    <a:pt x="0" y="0"/>
                    <a:pt x="8" y="0"/>
                  </a:cubicBezTo>
                  <a:cubicBezTo>
                    <a:pt x="294" y="0"/>
                    <a:pt x="294" y="0"/>
                    <a:pt x="294" y="0"/>
                  </a:cubicBezTo>
                  <a:cubicBezTo>
                    <a:pt x="294" y="7"/>
                    <a:pt x="294" y="7"/>
                    <a:pt x="294" y="7"/>
                  </a:cubicBezTo>
                  <a:cubicBezTo>
                    <a:pt x="294" y="291"/>
                    <a:pt x="294" y="291"/>
                    <a:pt x="294" y="291"/>
                  </a:cubicBezTo>
                  <a:cubicBezTo>
                    <a:pt x="294" y="291"/>
                    <a:pt x="294" y="291"/>
                    <a:pt x="294" y="29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3" name="Freeform 35">
              <a:extLst>
                <a:ext uri="{FF2B5EF4-FFF2-40B4-BE49-F238E27FC236}">
                  <a16:creationId xmlns:a16="http://schemas.microsoft.com/office/drawing/2014/main" id="{7A967D89-DBEB-48DA-9CEA-B0896AD80E36}"/>
                </a:ext>
              </a:extLst>
            </p:cNvPr>
            <p:cNvSpPr>
              <a:spLocks/>
            </p:cNvSpPr>
            <p:nvPr/>
          </p:nvSpPr>
          <p:spPr bwMode="auto">
            <a:xfrm>
              <a:off x="2534" y="930"/>
              <a:ext cx="690" cy="688"/>
            </a:xfrm>
            <a:custGeom>
              <a:avLst/>
              <a:gdLst>
                <a:gd name="T0" fmla="*/ 292 w 292"/>
                <a:gd name="T1" fmla="*/ 291 h 291"/>
                <a:gd name="T2" fmla="*/ 8 w 292"/>
                <a:gd name="T3" fmla="*/ 291 h 291"/>
                <a:gd name="T4" fmla="*/ 0 w 292"/>
                <a:gd name="T5" fmla="*/ 291 h 291"/>
                <a:gd name="T6" fmla="*/ 0 w 292"/>
                <a:gd name="T7" fmla="*/ 7 h 291"/>
                <a:gd name="T8" fmla="*/ 8 w 292"/>
                <a:gd name="T9" fmla="*/ 0 h 291"/>
                <a:gd name="T10" fmla="*/ 292 w 292"/>
                <a:gd name="T11" fmla="*/ 0 h 291"/>
                <a:gd name="T12" fmla="*/ 292 w 292"/>
                <a:gd name="T13" fmla="*/ 7 h 291"/>
                <a:gd name="T14" fmla="*/ 292 w 292"/>
                <a:gd name="T15" fmla="*/ 291 h 291"/>
                <a:gd name="T16" fmla="*/ 292 w 292"/>
                <a:gd name="T17" fmla="*/ 291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291">
                  <a:moveTo>
                    <a:pt x="292" y="291"/>
                  </a:moveTo>
                  <a:cubicBezTo>
                    <a:pt x="8" y="291"/>
                    <a:pt x="8" y="291"/>
                    <a:pt x="8" y="291"/>
                  </a:cubicBezTo>
                  <a:cubicBezTo>
                    <a:pt x="0" y="291"/>
                    <a:pt x="0" y="291"/>
                    <a:pt x="0" y="291"/>
                  </a:cubicBezTo>
                  <a:cubicBezTo>
                    <a:pt x="0" y="7"/>
                    <a:pt x="0" y="7"/>
                    <a:pt x="0" y="7"/>
                  </a:cubicBezTo>
                  <a:cubicBezTo>
                    <a:pt x="8" y="0"/>
                    <a:pt x="8" y="0"/>
                    <a:pt x="8" y="0"/>
                  </a:cubicBezTo>
                  <a:cubicBezTo>
                    <a:pt x="292" y="0"/>
                    <a:pt x="292" y="0"/>
                    <a:pt x="292" y="0"/>
                  </a:cubicBezTo>
                  <a:cubicBezTo>
                    <a:pt x="292" y="7"/>
                    <a:pt x="292" y="7"/>
                    <a:pt x="292" y="7"/>
                  </a:cubicBezTo>
                  <a:cubicBezTo>
                    <a:pt x="292" y="291"/>
                    <a:pt x="292" y="291"/>
                    <a:pt x="292" y="291"/>
                  </a:cubicBezTo>
                  <a:cubicBezTo>
                    <a:pt x="292" y="291"/>
                    <a:pt x="292" y="291"/>
                    <a:pt x="292" y="29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4" name="Freeform 36">
              <a:extLst>
                <a:ext uri="{FF2B5EF4-FFF2-40B4-BE49-F238E27FC236}">
                  <a16:creationId xmlns:a16="http://schemas.microsoft.com/office/drawing/2014/main" id="{7A4C9A65-B0AD-49BC-81FA-F1668E99E67E}"/>
                </a:ext>
              </a:extLst>
            </p:cNvPr>
            <p:cNvSpPr>
              <a:spLocks/>
            </p:cNvSpPr>
            <p:nvPr/>
          </p:nvSpPr>
          <p:spPr bwMode="auto">
            <a:xfrm>
              <a:off x="3411" y="1908"/>
              <a:ext cx="669" cy="690"/>
            </a:xfrm>
            <a:custGeom>
              <a:avLst/>
              <a:gdLst>
                <a:gd name="T0" fmla="*/ 283 w 283"/>
                <a:gd name="T1" fmla="*/ 292 h 292"/>
                <a:gd name="T2" fmla="*/ 0 w 283"/>
                <a:gd name="T3" fmla="*/ 292 h 292"/>
                <a:gd name="T4" fmla="*/ 0 w 283"/>
                <a:gd name="T5" fmla="*/ 292 h 292"/>
                <a:gd name="T6" fmla="*/ 0 w 283"/>
                <a:gd name="T7" fmla="*/ 8 h 292"/>
                <a:gd name="T8" fmla="*/ 0 w 283"/>
                <a:gd name="T9" fmla="*/ 0 h 292"/>
                <a:gd name="T10" fmla="*/ 283 w 283"/>
                <a:gd name="T11" fmla="*/ 0 h 292"/>
                <a:gd name="T12" fmla="*/ 283 w 283"/>
                <a:gd name="T13" fmla="*/ 8 h 292"/>
                <a:gd name="T14" fmla="*/ 283 w 283"/>
                <a:gd name="T15" fmla="*/ 292 h 292"/>
                <a:gd name="T16" fmla="*/ 283 w 283"/>
                <a:gd name="T17"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92">
                  <a:moveTo>
                    <a:pt x="283" y="292"/>
                  </a:moveTo>
                  <a:cubicBezTo>
                    <a:pt x="0" y="292"/>
                    <a:pt x="0" y="292"/>
                    <a:pt x="0" y="292"/>
                  </a:cubicBezTo>
                  <a:cubicBezTo>
                    <a:pt x="0" y="292"/>
                    <a:pt x="0" y="292"/>
                    <a:pt x="0" y="292"/>
                  </a:cubicBezTo>
                  <a:cubicBezTo>
                    <a:pt x="0" y="8"/>
                    <a:pt x="0" y="8"/>
                    <a:pt x="0" y="8"/>
                  </a:cubicBezTo>
                  <a:cubicBezTo>
                    <a:pt x="0" y="0"/>
                    <a:pt x="0" y="0"/>
                    <a:pt x="0" y="0"/>
                  </a:cubicBezTo>
                  <a:cubicBezTo>
                    <a:pt x="283" y="0"/>
                    <a:pt x="283" y="0"/>
                    <a:pt x="283" y="0"/>
                  </a:cubicBezTo>
                  <a:cubicBezTo>
                    <a:pt x="283" y="0"/>
                    <a:pt x="283" y="0"/>
                    <a:pt x="283" y="8"/>
                  </a:cubicBezTo>
                  <a:cubicBezTo>
                    <a:pt x="283" y="292"/>
                    <a:pt x="283" y="292"/>
                    <a:pt x="283" y="292"/>
                  </a:cubicBezTo>
                  <a:cubicBezTo>
                    <a:pt x="283" y="292"/>
                    <a:pt x="283" y="292"/>
                    <a:pt x="283" y="29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5" name="Freeform 37">
              <a:extLst>
                <a:ext uri="{FF2B5EF4-FFF2-40B4-BE49-F238E27FC236}">
                  <a16:creationId xmlns:a16="http://schemas.microsoft.com/office/drawing/2014/main" id="{D9543701-9124-492C-B88A-6BB25E961300}"/>
                </a:ext>
              </a:extLst>
            </p:cNvPr>
            <p:cNvSpPr>
              <a:spLocks/>
            </p:cNvSpPr>
            <p:nvPr/>
          </p:nvSpPr>
          <p:spPr bwMode="auto">
            <a:xfrm>
              <a:off x="1678" y="1908"/>
              <a:ext cx="695" cy="690"/>
            </a:xfrm>
            <a:custGeom>
              <a:avLst/>
              <a:gdLst>
                <a:gd name="T0" fmla="*/ 294 w 294"/>
                <a:gd name="T1" fmla="*/ 292 h 292"/>
                <a:gd name="T2" fmla="*/ 8 w 294"/>
                <a:gd name="T3" fmla="*/ 292 h 292"/>
                <a:gd name="T4" fmla="*/ 0 w 294"/>
                <a:gd name="T5" fmla="*/ 292 h 292"/>
                <a:gd name="T6" fmla="*/ 0 w 294"/>
                <a:gd name="T7" fmla="*/ 8 h 292"/>
                <a:gd name="T8" fmla="*/ 8 w 294"/>
                <a:gd name="T9" fmla="*/ 0 h 292"/>
                <a:gd name="T10" fmla="*/ 294 w 294"/>
                <a:gd name="T11" fmla="*/ 0 h 292"/>
                <a:gd name="T12" fmla="*/ 294 w 294"/>
                <a:gd name="T13" fmla="*/ 8 h 292"/>
                <a:gd name="T14" fmla="*/ 294 w 294"/>
                <a:gd name="T15" fmla="*/ 292 h 292"/>
                <a:gd name="T16" fmla="*/ 294 w 294"/>
                <a:gd name="T17"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4" h="292">
                  <a:moveTo>
                    <a:pt x="294" y="292"/>
                  </a:moveTo>
                  <a:cubicBezTo>
                    <a:pt x="8" y="292"/>
                    <a:pt x="8" y="292"/>
                    <a:pt x="8" y="292"/>
                  </a:cubicBezTo>
                  <a:cubicBezTo>
                    <a:pt x="0" y="292"/>
                    <a:pt x="0" y="292"/>
                    <a:pt x="0" y="292"/>
                  </a:cubicBezTo>
                  <a:cubicBezTo>
                    <a:pt x="0" y="8"/>
                    <a:pt x="0" y="8"/>
                    <a:pt x="0" y="8"/>
                  </a:cubicBezTo>
                  <a:cubicBezTo>
                    <a:pt x="0" y="0"/>
                    <a:pt x="0" y="0"/>
                    <a:pt x="8" y="0"/>
                  </a:cubicBezTo>
                  <a:cubicBezTo>
                    <a:pt x="294" y="0"/>
                    <a:pt x="294" y="0"/>
                    <a:pt x="294" y="0"/>
                  </a:cubicBezTo>
                  <a:cubicBezTo>
                    <a:pt x="294" y="0"/>
                    <a:pt x="294" y="0"/>
                    <a:pt x="294" y="8"/>
                  </a:cubicBezTo>
                  <a:cubicBezTo>
                    <a:pt x="294" y="292"/>
                    <a:pt x="294" y="292"/>
                    <a:pt x="294" y="292"/>
                  </a:cubicBezTo>
                  <a:cubicBezTo>
                    <a:pt x="294" y="292"/>
                    <a:pt x="294" y="292"/>
                    <a:pt x="294" y="29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6" name="Freeform 38">
              <a:extLst>
                <a:ext uri="{FF2B5EF4-FFF2-40B4-BE49-F238E27FC236}">
                  <a16:creationId xmlns:a16="http://schemas.microsoft.com/office/drawing/2014/main" id="{3A664CAD-16C0-4C87-AA66-18F23BECA448}"/>
                </a:ext>
              </a:extLst>
            </p:cNvPr>
            <p:cNvSpPr>
              <a:spLocks/>
            </p:cNvSpPr>
            <p:nvPr/>
          </p:nvSpPr>
          <p:spPr bwMode="auto">
            <a:xfrm>
              <a:off x="2534" y="1908"/>
              <a:ext cx="690" cy="690"/>
            </a:xfrm>
            <a:custGeom>
              <a:avLst/>
              <a:gdLst>
                <a:gd name="T0" fmla="*/ 292 w 292"/>
                <a:gd name="T1" fmla="*/ 292 h 292"/>
                <a:gd name="T2" fmla="*/ 8 w 292"/>
                <a:gd name="T3" fmla="*/ 292 h 292"/>
                <a:gd name="T4" fmla="*/ 0 w 292"/>
                <a:gd name="T5" fmla="*/ 292 h 292"/>
                <a:gd name="T6" fmla="*/ 0 w 292"/>
                <a:gd name="T7" fmla="*/ 8 h 292"/>
                <a:gd name="T8" fmla="*/ 8 w 292"/>
                <a:gd name="T9" fmla="*/ 0 h 292"/>
                <a:gd name="T10" fmla="*/ 292 w 292"/>
                <a:gd name="T11" fmla="*/ 0 h 292"/>
                <a:gd name="T12" fmla="*/ 292 w 292"/>
                <a:gd name="T13" fmla="*/ 8 h 292"/>
                <a:gd name="T14" fmla="*/ 292 w 292"/>
                <a:gd name="T15" fmla="*/ 292 h 292"/>
                <a:gd name="T16" fmla="*/ 292 w 292"/>
                <a:gd name="T17"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292">
                  <a:moveTo>
                    <a:pt x="292" y="292"/>
                  </a:moveTo>
                  <a:cubicBezTo>
                    <a:pt x="8" y="292"/>
                    <a:pt x="8" y="292"/>
                    <a:pt x="8" y="292"/>
                  </a:cubicBezTo>
                  <a:cubicBezTo>
                    <a:pt x="0" y="292"/>
                    <a:pt x="0" y="292"/>
                    <a:pt x="0" y="292"/>
                  </a:cubicBezTo>
                  <a:cubicBezTo>
                    <a:pt x="0" y="8"/>
                    <a:pt x="0" y="8"/>
                    <a:pt x="0" y="8"/>
                  </a:cubicBezTo>
                  <a:cubicBezTo>
                    <a:pt x="0" y="0"/>
                    <a:pt x="8" y="0"/>
                    <a:pt x="8" y="0"/>
                  </a:cubicBezTo>
                  <a:cubicBezTo>
                    <a:pt x="292" y="0"/>
                    <a:pt x="292" y="0"/>
                    <a:pt x="292" y="0"/>
                  </a:cubicBezTo>
                  <a:cubicBezTo>
                    <a:pt x="292" y="0"/>
                    <a:pt x="292" y="0"/>
                    <a:pt x="292" y="8"/>
                  </a:cubicBezTo>
                  <a:cubicBezTo>
                    <a:pt x="292" y="292"/>
                    <a:pt x="292" y="292"/>
                    <a:pt x="292" y="292"/>
                  </a:cubicBezTo>
                  <a:cubicBezTo>
                    <a:pt x="292" y="292"/>
                    <a:pt x="292" y="292"/>
                    <a:pt x="292" y="29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 name="Freeform 39">
              <a:extLst>
                <a:ext uri="{FF2B5EF4-FFF2-40B4-BE49-F238E27FC236}">
                  <a16:creationId xmlns:a16="http://schemas.microsoft.com/office/drawing/2014/main" id="{24BB4C25-37F0-459D-9E39-F251DB367C81}"/>
                </a:ext>
              </a:extLst>
            </p:cNvPr>
            <p:cNvSpPr>
              <a:spLocks/>
            </p:cNvSpPr>
            <p:nvPr/>
          </p:nvSpPr>
          <p:spPr bwMode="auto">
            <a:xfrm>
              <a:off x="3411" y="2887"/>
              <a:ext cx="669" cy="690"/>
            </a:xfrm>
            <a:custGeom>
              <a:avLst/>
              <a:gdLst>
                <a:gd name="T0" fmla="*/ 283 w 283"/>
                <a:gd name="T1" fmla="*/ 292 h 292"/>
                <a:gd name="T2" fmla="*/ 0 w 283"/>
                <a:gd name="T3" fmla="*/ 292 h 292"/>
                <a:gd name="T4" fmla="*/ 0 w 283"/>
                <a:gd name="T5" fmla="*/ 284 h 292"/>
                <a:gd name="T6" fmla="*/ 0 w 283"/>
                <a:gd name="T7" fmla="*/ 0 h 292"/>
                <a:gd name="T8" fmla="*/ 0 w 283"/>
                <a:gd name="T9" fmla="*/ 0 h 292"/>
                <a:gd name="T10" fmla="*/ 283 w 283"/>
                <a:gd name="T11" fmla="*/ 0 h 292"/>
                <a:gd name="T12" fmla="*/ 283 w 283"/>
                <a:gd name="T13" fmla="*/ 0 h 292"/>
                <a:gd name="T14" fmla="*/ 283 w 283"/>
                <a:gd name="T15" fmla="*/ 284 h 292"/>
                <a:gd name="T16" fmla="*/ 283 w 283"/>
                <a:gd name="T17"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92">
                  <a:moveTo>
                    <a:pt x="283" y="292"/>
                  </a:moveTo>
                  <a:cubicBezTo>
                    <a:pt x="0" y="292"/>
                    <a:pt x="0" y="292"/>
                    <a:pt x="0" y="292"/>
                  </a:cubicBezTo>
                  <a:cubicBezTo>
                    <a:pt x="0" y="292"/>
                    <a:pt x="0" y="292"/>
                    <a:pt x="0" y="284"/>
                  </a:cubicBezTo>
                  <a:cubicBezTo>
                    <a:pt x="0" y="0"/>
                    <a:pt x="0" y="0"/>
                    <a:pt x="0" y="0"/>
                  </a:cubicBezTo>
                  <a:cubicBezTo>
                    <a:pt x="0" y="0"/>
                    <a:pt x="0" y="0"/>
                    <a:pt x="0" y="0"/>
                  </a:cubicBezTo>
                  <a:cubicBezTo>
                    <a:pt x="283" y="0"/>
                    <a:pt x="283" y="0"/>
                    <a:pt x="283" y="0"/>
                  </a:cubicBezTo>
                  <a:cubicBezTo>
                    <a:pt x="283" y="0"/>
                    <a:pt x="283" y="0"/>
                    <a:pt x="283" y="0"/>
                  </a:cubicBezTo>
                  <a:cubicBezTo>
                    <a:pt x="283" y="284"/>
                    <a:pt x="283" y="284"/>
                    <a:pt x="283" y="284"/>
                  </a:cubicBezTo>
                  <a:cubicBezTo>
                    <a:pt x="283" y="292"/>
                    <a:pt x="283" y="292"/>
                    <a:pt x="283" y="29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 name="Freeform 40">
              <a:extLst>
                <a:ext uri="{FF2B5EF4-FFF2-40B4-BE49-F238E27FC236}">
                  <a16:creationId xmlns:a16="http://schemas.microsoft.com/office/drawing/2014/main" id="{4FBDB4A8-DF26-4C71-B640-86ADB9734068}"/>
                </a:ext>
              </a:extLst>
            </p:cNvPr>
            <p:cNvSpPr>
              <a:spLocks/>
            </p:cNvSpPr>
            <p:nvPr/>
          </p:nvSpPr>
          <p:spPr bwMode="auto">
            <a:xfrm>
              <a:off x="1678" y="2887"/>
              <a:ext cx="695" cy="690"/>
            </a:xfrm>
            <a:custGeom>
              <a:avLst/>
              <a:gdLst>
                <a:gd name="T0" fmla="*/ 294 w 294"/>
                <a:gd name="T1" fmla="*/ 292 h 292"/>
                <a:gd name="T2" fmla="*/ 8 w 294"/>
                <a:gd name="T3" fmla="*/ 292 h 292"/>
                <a:gd name="T4" fmla="*/ 0 w 294"/>
                <a:gd name="T5" fmla="*/ 284 h 292"/>
                <a:gd name="T6" fmla="*/ 0 w 294"/>
                <a:gd name="T7" fmla="*/ 0 h 292"/>
                <a:gd name="T8" fmla="*/ 8 w 294"/>
                <a:gd name="T9" fmla="*/ 0 h 292"/>
                <a:gd name="T10" fmla="*/ 294 w 294"/>
                <a:gd name="T11" fmla="*/ 0 h 292"/>
                <a:gd name="T12" fmla="*/ 294 w 294"/>
                <a:gd name="T13" fmla="*/ 0 h 292"/>
                <a:gd name="T14" fmla="*/ 294 w 294"/>
                <a:gd name="T15" fmla="*/ 284 h 292"/>
                <a:gd name="T16" fmla="*/ 294 w 294"/>
                <a:gd name="T17"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4" h="292">
                  <a:moveTo>
                    <a:pt x="294" y="292"/>
                  </a:moveTo>
                  <a:cubicBezTo>
                    <a:pt x="8" y="292"/>
                    <a:pt x="8" y="292"/>
                    <a:pt x="8" y="292"/>
                  </a:cubicBezTo>
                  <a:cubicBezTo>
                    <a:pt x="0" y="292"/>
                    <a:pt x="0" y="292"/>
                    <a:pt x="0" y="284"/>
                  </a:cubicBezTo>
                  <a:cubicBezTo>
                    <a:pt x="0" y="0"/>
                    <a:pt x="0" y="0"/>
                    <a:pt x="0" y="0"/>
                  </a:cubicBezTo>
                  <a:cubicBezTo>
                    <a:pt x="0" y="0"/>
                    <a:pt x="0" y="0"/>
                    <a:pt x="8" y="0"/>
                  </a:cubicBezTo>
                  <a:cubicBezTo>
                    <a:pt x="294" y="0"/>
                    <a:pt x="294" y="0"/>
                    <a:pt x="294" y="0"/>
                  </a:cubicBezTo>
                  <a:cubicBezTo>
                    <a:pt x="294" y="0"/>
                    <a:pt x="294" y="0"/>
                    <a:pt x="294" y="0"/>
                  </a:cubicBezTo>
                  <a:cubicBezTo>
                    <a:pt x="294" y="284"/>
                    <a:pt x="294" y="284"/>
                    <a:pt x="294" y="284"/>
                  </a:cubicBezTo>
                  <a:cubicBezTo>
                    <a:pt x="294" y="292"/>
                    <a:pt x="294" y="292"/>
                    <a:pt x="294" y="29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9" name="Freeform 41">
              <a:extLst>
                <a:ext uri="{FF2B5EF4-FFF2-40B4-BE49-F238E27FC236}">
                  <a16:creationId xmlns:a16="http://schemas.microsoft.com/office/drawing/2014/main" id="{344E5876-F7F7-4B57-989B-E19695D46839}"/>
                </a:ext>
              </a:extLst>
            </p:cNvPr>
            <p:cNvSpPr>
              <a:spLocks/>
            </p:cNvSpPr>
            <p:nvPr/>
          </p:nvSpPr>
          <p:spPr bwMode="auto">
            <a:xfrm>
              <a:off x="2534" y="2887"/>
              <a:ext cx="690" cy="690"/>
            </a:xfrm>
            <a:custGeom>
              <a:avLst/>
              <a:gdLst>
                <a:gd name="T0" fmla="*/ 292 w 292"/>
                <a:gd name="T1" fmla="*/ 292 h 292"/>
                <a:gd name="T2" fmla="*/ 8 w 292"/>
                <a:gd name="T3" fmla="*/ 292 h 292"/>
                <a:gd name="T4" fmla="*/ 0 w 292"/>
                <a:gd name="T5" fmla="*/ 284 h 292"/>
                <a:gd name="T6" fmla="*/ 0 w 292"/>
                <a:gd name="T7" fmla="*/ 0 h 292"/>
                <a:gd name="T8" fmla="*/ 8 w 292"/>
                <a:gd name="T9" fmla="*/ 0 h 292"/>
                <a:gd name="T10" fmla="*/ 292 w 292"/>
                <a:gd name="T11" fmla="*/ 0 h 292"/>
                <a:gd name="T12" fmla="*/ 292 w 292"/>
                <a:gd name="T13" fmla="*/ 0 h 292"/>
                <a:gd name="T14" fmla="*/ 292 w 292"/>
                <a:gd name="T15" fmla="*/ 284 h 292"/>
                <a:gd name="T16" fmla="*/ 292 w 292"/>
                <a:gd name="T17"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292">
                  <a:moveTo>
                    <a:pt x="292" y="292"/>
                  </a:moveTo>
                  <a:cubicBezTo>
                    <a:pt x="8" y="292"/>
                    <a:pt x="8" y="292"/>
                    <a:pt x="8" y="292"/>
                  </a:cubicBezTo>
                  <a:cubicBezTo>
                    <a:pt x="8" y="292"/>
                    <a:pt x="0" y="292"/>
                    <a:pt x="0" y="284"/>
                  </a:cubicBezTo>
                  <a:cubicBezTo>
                    <a:pt x="0" y="0"/>
                    <a:pt x="0" y="0"/>
                    <a:pt x="0" y="0"/>
                  </a:cubicBezTo>
                  <a:cubicBezTo>
                    <a:pt x="8" y="0"/>
                    <a:pt x="8" y="0"/>
                    <a:pt x="8" y="0"/>
                  </a:cubicBezTo>
                  <a:cubicBezTo>
                    <a:pt x="292" y="0"/>
                    <a:pt x="292" y="0"/>
                    <a:pt x="292" y="0"/>
                  </a:cubicBezTo>
                  <a:cubicBezTo>
                    <a:pt x="292" y="0"/>
                    <a:pt x="292" y="0"/>
                    <a:pt x="292" y="0"/>
                  </a:cubicBezTo>
                  <a:cubicBezTo>
                    <a:pt x="292" y="284"/>
                    <a:pt x="292" y="284"/>
                    <a:pt x="292" y="284"/>
                  </a:cubicBezTo>
                  <a:cubicBezTo>
                    <a:pt x="292" y="292"/>
                    <a:pt x="292" y="292"/>
                    <a:pt x="292" y="29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20" name="Group 22">
            <a:extLst>
              <a:ext uri="{FF2B5EF4-FFF2-40B4-BE49-F238E27FC236}">
                <a16:creationId xmlns:a16="http://schemas.microsoft.com/office/drawing/2014/main" id="{7761F413-9A72-448A-B3B5-72E864B92DF3}"/>
              </a:ext>
            </a:extLst>
          </p:cNvPr>
          <p:cNvGrpSpPr>
            <a:grpSpLocks noChangeAspect="1"/>
          </p:cNvGrpSpPr>
          <p:nvPr/>
        </p:nvGrpSpPr>
        <p:grpSpPr bwMode="auto">
          <a:xfrm>
            <a:off x="2634890" y="3446217"/>
            <a:ext cx="663227" cy="665323"/>
            <a:chOff x="-2499" y="-3778"/>
            <a:chExt cx="10758" cy="10792"/>
          </a:xfrm>
        </p:grpSpPr>
        <p:sp>
          <p:nvSpPr>
            <p:cNvPr id="321" name="Oval 23">
              <a:extLst>
                <a:ext uri="{FF2B5EF4-FFF2-40B4-BE49-F238E27FC236}">
                  <a16:creationId xmlns:a16="http://schemas.microsoft.com/office/drawing/2014/main" id="{D332F36B-029B-47D0-B777-2C53EDA1E598}"/>
                </a:ext>
              </a:extLst>
            </p:cNvPr>
            <p:cNvSpPr>
              <a:spLocks noChangeArrowheads="1"/>
            </p:cNvSpPr>
            <p:nvPr/>
          </p:nvSpPr>
          <p:spPr bwMode="auto">
            <a:xfrm>
              <a:off x="-2499" y="-3778"/>
              <a:ext cx="10758" cy="10792"/>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22" name="Freeform 24">
              <a:extLst>
                <a:ext uri="{FF2B5EF4-FFF2-40B4-BE49-F238E27FC236}">
                  <a16:creationId xmlns:a16="http://schemas.microsoft.com/office/drawing/2014/main" id="{5C52246B-CAB8-4A05-94D5-A6DF8DBC0203}"/>
                </a:ext>
              </a:extLst>
            </p:cNvPr>
            <p:cNvSpPr>
              <a:spLocks/>
            </p:cNvSpPr>
            <p:nvPr/>
          </p:nvSpPr>
          <p:spPr bwMode="auto">
            <a:xfrm>
              <a:off x="662" y="-1613"/>
              <a:ext cx="7521" cy="8627"/>
            </a:xfrm>
            <a:custGeom>
              <a:avLst/>
              <a:gdLst>
                <a:gd name="T0" fmla="*/ 1598 w 3182"/>
                <a:gd name="T1" fmla="*/ 169 h 3650"/>
                <a:gd name="T2" fmla="*/ 1598 w 3182"/>
                <a:gd name="T3" fmla="*/ 175 h 3650"/>
                <a:gd name="T4" fmla="*/ 1469 w 3182"/>
                <a:gd name="T5" fmla="*/ 53 h 3650"/>
                <a:gd name="T6" fmla="*/ 1407 w 3182"/>
                <a:gd name="T7" fmla="*/ 53 h 3650"/>
                <a:gd name="T8" fmla="*/ 1307 w 3182"/>
                <a:gd name="T9" fmla="*/ 0 h 3650"/>
                <a:gd name="T10" fmla="*/ 993 w 3182"/>
                <a:gd name="T11" fmla="*/ 0 h 3650"/>
                <a:gd name="T12" fmla="*/ 893 w 3182"/>
                <a:gd name="T13" fmla="*/ 53 h 3650"/>
                <a:gd name="T14" fmla="*/ 410 w 3182"/>
                <a:gd name="T15" fmla="*/ 53 h 3650"/>
                <a:gd name="T16" fmla="*/ 272 w 3182"/>
                <a:gd name="T17" fmla="*/ 192 h 3650"/>
                <a:gd name="T18" fmla="*/ 272 w 3182"/>
                <a:gd name="T19" fmla="*/ 1138 h 3650"/>
                <a:gd name="T20" fmla="*/ 77 w 3182"/>
                <a:gd name="T21" fmla="*/ 1138 h 3650"/>
                <a:gd name="T22" fmla="*/ 0 w 3182"/>
                <a:gd name="T23" fmla="*/ 1215 h 3650"/>
                <a:gd name="T24" fmla="*/ 0 w 3182"/>
                <a:gd name="T25" fmla="*/ 2660 h 3650"/>
                <a:gd name="T26" fmla="*/ 60 w 3182"/>
                <a:gd name="T27" fmla="*/ 2735 h 3650"/>
                <a:gd name="T28" fmla="*/ 968 w 3182"/>
                <a:gd name="T29" fmla="*/ 3650 h 3650"/>
                <a:gd name="T30" fmla="*/ 3182 w 3182"/>
                <a:gd name="T31" fmla="*/ 1752 h 3650"/>
                <a:gd name="T32" fmla="*/ 1598 w 3182"/>
                <a:gd name="T33" fmla="*/ 169 h 3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82" h="3650">
                  <a:moveTo>
                    <a:pt x="1598" y="169"/>
                  </a:moveTo>
                  <a:cubicBezTo>
                    <a:pt x="1598" y="171"/>
                    <a:pt x="1598" y="173"/>
                    <a:pt x="1598" y="175"/>
                  </a:cubicBezTo>
                  <a:cubicBezTo>
                    <a:pt x="1591" y="106"/>
                    <a:pt x="1539" y="53"/>
                    <a:pt x="1469" y="53"/>
                  </a:cubicBezTo>
                  <a:cubicBezTo>
                    <a:pt x="1407" y="53"/>
                    <a:pt x="1407" y="53"/>
                    <a:pt x="1407" y="53"/>
                  </a:cubicBezTo>
                  <a:cubicBezTo>
                    <a:pt x="1384" y="23"/>
                    <a:pt x="1353" y="0"/>
                    <a:pt x="1307" y="0"/>
                  </a:cubicBezTo>
                  <a:cubicBezTo>
                    <a:pt x="993" y="0"/>
                    <a:pt x="993" y="0"/>
                    <a:pt x="993" y="0"/>
                  </a:cubicBezTo>
                  <a:cubicBezTo>
                    <a:pt x="947" y="0"/>
                    <a:pt x="908" y="23"/>
                    <a:pt x="893" y="53"/>
                  </a:cubicBezTo>
                  <a:cubicBezTo>
                    <a:pt x="410" y="53"/>
                    <a:pt x="410" y="53"/>
                    <a:pt x="410" y="53"/>
                  </a:cubicBezTo>
                  <a:cubicBezTo>
                    <a:pt x="333" y="53"/>
                    <a:pt x="272" y="115"/>
                    <a:pt x="272" y="192"/>
                  </a:cubicBezTo>
                  <a:cubicBezTo>
                    <a:pt x="272" y="561"/>
                    <a:pt x="272" y="873"/>
                    <a:pt x="272" y="1138"/>
                  </a:cubicBezTo>
                  <a:cubicBezTo>
                    <a:pt x="161" y="1138"/>
                    <a:pt x="77" y="1138"/>
                    <a:pt x="77" y="1138"/>
                  </a:cubicBezTo>
                  <a:cubicBezTo>
                    <a:pt x="31" y="1138"/>
                    <a:pt x="0" y="1176"/>
                    <a:pt x="0" y="1215"/>
                  </a:cubicBezTo>
                  <a:cubicBezTo>
                    <a:pt x="0" y="2660"/>
                    <a:pt x="0" y="2660"/>
                    <a:pt x="0" y="2660"/>
                  </a:cubicBezTo>
                  <a:cubicBezTo>
                    <a:pt x="0" y="2700"/>
                    <a:pt x="24" y="2729"/>
                    <a:pt x="60" y="2735"/>
                  </a:cubicBezTo>
                  <a:cubicBezTo>
                    <a:pt x="968" y="3650"/>
                    <a:pt x="968" y="3650"/>
                    <a:pt x="968" y="3650"/>
                  </a:cubicBezTo>
                  <a:cubicBezTo>
                    <a:pt x="2082" y="3627"/>
                    <a:pt x="2997" y="2812"/>
                    <a:pt x="3182" y="1752"/>
                  </a:cubicBezTo>
                  <a:lnTo>
                    <a:pt x="1598" y="169"/>
                  </a:lnTo>
                  <a:close/>
                </a:path>
              </a:pathLst>
            </a:custGeom>
            <a:solidFill>
              <a:srgbClr val="00A3E1"/>
            </a:solidFill>
            <a:ln>
              <a:noFill/>
            </a:ln>
          </p:spPr>
          <p:txBody>
            <a:bodyPr vert="horz" wrap="square" lIns="91440" tIns="45720" rIns="91440" bIns="45720" numCol="1" anchor="t" anchorCtr="0" compatLnSpc="1">
              <a:prstTxWarp prst="textNoShape">
                <a:avLst/>
              </a:prstTxWarp>
            </a:bodyPr>
            <a:lstStyle/>
            <a:p>
              <a:endParaRPr lang="en-US"/>
            </a:p>
          </p:txBody>
        </p:sp>
        <p:sp>
          <p:nvSpPr>
            <p:cNvPr id="323" name="Freeform 25">
              <a:extLst>
                <a:ext uri="{FF2B5EF4-FFF2-40B4-BE49-F238E27FC236}">
                  <a16:creationId xmlns:a16="http://schemas.microsoft.com/office/drawing/2014/main" id="{C9067695-552C-4476-9B20-BDCAB26DEC9B}"/>
                </a:ext>
              </a:extLst>
            </p:cNvPr>
            <p:cNvSpPr>
              <a:spLocks/>
            </p:cNvSpPr>
            <p:nvPr/>
          </p:nvSpPr>
          <p:spPr bwMode="auto">
            <a:xfrm>
              <a:off x="662" y="-1613"/>
              <a:ext cx="4437" cy="6469"/>
            </a:xfrm>
            <a:custGeom>
              <a:avLst/>
              <a:gdLst>
                <a:gd name="T0" fmla="*/ 1800 w 1877"/>
                <a:gd name="T1" fmla="*/ 1138 h 2737"/>
                <a:gd name="T2" fmla="*/ 1601 w 1877"/>
                <a:gd name="T3" fmla="*/ 1138 h 2737"/>
                <a:gd name="T4" fmla="*/ 1599 w 1877"/>
                <a:gd name="T5" fmla="*/ 1138 h 2737"/>
                <a:gd name="T6" fmla="*/ 1599 w 1877"/>
                <a:gd name="T7" fmla="*/ 192 h 2737"/>
                <a:gd name="T8" fmla="*/ 1469 w 1877"/>
                <a:gd name="T9" fmla="*/ 53 h 2737"/>
                <a:gd name="T10" fmla="*/ 1407 w 1877"/>
                <a:gd name="T11" fmla="*/ 53 h 2737"/>
                <a:gd name="T12" fmla="*/ 1307 w 1877"/>
                <a:gd name="T13" fmla="*/ 0 h 2737"/>
                <a:gd name="T14" fmla="*/ 993 w 1877"/>
                <a:gd name="T15" fmla="*/ 0 h 2737"/>
                <a:gd name="T16" fmla="*/ 893 w 1877"/>
                <a:gd name="T17" fmla="*/ 53 h 2737"/>
                <a:gd name="T18" fmla="*/ 410 w 1877"/>
                <a:gd name="T19" fmla="*/ 53 h 2737"/>
                <a:gd name="T20" fmla="*/ 272 w 1877"/>
                <a:gd name="T21" fmla="*/ 192 h 2737"/>
                <a:gd name="T22" fmla="*/ 272 w 1877"/>
                <a:gd name="T23" fmla="*/ 1138 h 2737"/>
                <a:gd name="T24" fmla="*/ 77 w 1877"/>
                <a:gd name="T25" fmla="*/ 1138 h 2737"/>
                <a:gd name="T26" fmla="*/ 0 w 1877"/>
                <a:gd name="T27" fmla="*/ 1215 h 2737"/>
                <a:gd name="T28" fmla="*/ 0 w 1877"/>
                <a:gd name="T29" fmla="*/ 2660 h 2737"/>
                <a:gd name="T30" fmla="*/ 77 w 1877"/>
                <a:gd name="T31" fmla="*/ 2737 h 2737"/>
                <a:gd name="T32" fmla="*/ 408 w 1877"/>
                <a:gd name="T33" fmla="*/ 2737 h 2737"/>
                <a:gd name="T34" fmla="*/ 402 w 1877"/>
                <a:gd name="T35" fmla="*/ 2737 h 2737"/>
                <a:gd name="T36" fmla="*/ 410 w 1877"/>
                <a:gd name="T37" fmla="*/ 2737 h 2737"/>
                <a:gd name="T38" fmla="*/ 1469 w 1877"/>
                <a:gd name="T39" fmla="*/ 2737 h 2737"/>
                <a:gd name="T40" fmla="*/ 1471 w 1877"/>
                <a:gd name="T41" fmla="*/ 2737 h 2737"/>
                <a:gd name="T42" fmla="*/ 1470 w 1877"/>
                <a:gd name="T43" fmla="*/ 2737 h 2737"/>
                <a:gd name="T44" fmla="*/ 1800 w 1877"/>
                <a:gd name="T45" fmla="*/ 2737 h 2737"/>
                <a:gd name="T46" fmla="*/ 1877 w 1877"/>
                <a:gd name="T47" fmla="*/ 2660 h 2737"/>
                <a:gd name="T48" fmla="*/ 1877 w 1877"/>
                <a:gd name="T49" fmla="*/ 1215 h 2737"/>
                <a:gd name="T50" fmla="*/ 1800 w 1877"/>
                <a:gd name="T51" fmla="*/ 1138 h 2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77" h="2737">
                  <a:moveTo>
                    <a:pt x="1800" y="1138"/>
                  </a:moveTo>
                  <a:cubicBezTo>
                    <a:pt x="1689" y="1138"/>
                    <a:pt x="1630" y="1138"/>
                    <a:pt x="1601" y="1138"/>
                  </a:cubicBezTo>
                  <a:cubicBezTo>
                    <a:pt x="1600" y="1138"/>
                    <a:pt x="1599" y="1138"/>
                    <a:pt x="1599" y="1138"/>
                  </a:cubicBezTo>
                  <a:cubicBezTo>
                    <a:pt x="1599" y="192"/>
                    <a:pt x="1599" y="192"/>
                    <a:pt x="1599" y="192"/>
                  </a:cubicBezTo>
                  <a:cubicBezTo>
                    <a:pt x="1599" y="115"/>
                    <a:pt x="1545" y="53"/>
                    <a:pt x="1469" y="53"/>
                  </a:cubicBezTo>
                  <a:cubicBezTo>
                    <a:pt x="1407" y="53"/>
                    <a:pt x="1407" y="53"/>
                    <a:pt x="1407" y="53"/>
                  </a:cubicBezTo>
                  <a:cubicBezTo>
                    <a:pt x="1384" y="23"/>
                    <a:pt x="1353" y="0"/>
                    <a:pt x="1307" y="0"/>
                  </a:cubicBezTo>
                  <a:cubicBezTo>
                    <a:pt x="993" y="0"/>
                    <a:pt x="993" y="0"/>
                    <a:pt x="993" y="0"/>
                  </a:cubicBezTo>
                  <a:cubicBezTo>
                    <a:pt x="947" y="0"/>
                    <a:pt x="908" y="23"/>
                    <a:pt x="893" y="53"/>
                  </a:cubicBezTo>
                  <a:cubicBezTo>
                    <a:pt x="410" y="53"/>
                    <a:pt x="410" y="53"/>
                    <a:pt x="410" y="53"/>
                  </a:cubicBezTo>
                  <a:cubicBezTo>
                    <a:pt x="333" y="53"/>
                    <a:pt x="272" y="115"/>
                    <a:pt x="272" y="192"/>
                  </a:cubicBezTo>
                  <a:cubicBezTo>
                    <a:pt x="272" y="561"/>
                    <a:pt x="272" y="873"/>
                    <a:pt x="272" y="1138"/>
                  </a:cubicBezTo>
                  <a:cubicBezTo>
                    <a:pt x="161" y="1138"/>
                    <a:pt x="77" y="1138"/>
                    <a:pt x="77" y="1138"/>
                  </a:cubicBezTo>
                  <a:cubicBezTo>
                    <a:pt x="31" y="1138"/>
                    <a:pt x="0" y="1176"/>
                    <a:pt x="0" y="1215"/>
                  </a:cubicBezTo>
                  <a:cubicBezTo>
                    <a:pt x="0" y="2660"/>
                    <a:pt x="0" y="2660"/>
                    <a:pt x="0" y="2660"/>
                  </a:cubicBezTo>
                  <a:cubicBezTo>
                    <a:pt x="0" y="2706"/>
                    <a:pt x="31" y="2737"/>
                    <a:pt x="77" y="2737"/>
                  </a:cubicBezTo>
                  <a:cubicBezTo>
                    <a:pt x="408" y="2737"/>
                    <a:pt x="408" y="2737"/>
                    <a:pt x="408" y="2737"/>
                  </a:cubicBezTo>
                  <a:cubicBezTo>
                    <a:pt x="406" y="2737"/>
                    <a:pt x="404" y="2737"/>
                    <a:pt x="402" y="2737"/>
                  </a:cubicBezTo>
                  <a:cubicBezTo>
                    <a:pt x="405" y="2737"/>
                    <a:pt x="407" y="2737"/>
                    <a:pt x="410" y="2737"/>
                  </a:cubicBezTo>
                  <a:cubicBezTo>
                    <a:pt x="1469" y="2737"/>
                    <a:pt x="1469" y="2737"/>
                    <a:pt x="1469" y="2737"/>
                  </a:cubicBezTo>
                  <a:cubicBezTo>
                    <a:pt x="1469" y="2737"/>
                    <a:pt x="1470" y="2737"/>
                    <a:pt x="1471" y="2737"/>
                  </a:cubicBezTo>
                  <a:cubicBezTo>
                    <a:pt x="1471" y="2737"/>
                    <a:pt x="1470" y="2737"/>
                    <a:pt x="1470" y="2737"/>
                  </a:cubicBezTo>
                  <a:cubicBezTo>
                    <a:pt x="1800" y="2737"/>
                    <a:pt x="1800" y="2737"/>
                    <a:pt x="1800" y="2737"/>
                  </a:cubicBezTo>
                  <a:cubicBezTo>
                    <a:pt x="1846" y="2737"/>
                    <a:pt x="1877" y="2706"/>
                    <a:pt x="1877" y="2660"/>
                  </a:cubicBezTo>
                  <a:cubicBezTo>
                    <a:pt x="1877" y="1215"/>
                    <a:pt x="1877" y="1215"/>
                    <a:pt x="1877" y="1215"/>
                  </a:cubicBezTo>
                  <a:cubicBezTo>
                    <a:pt x="1877" y="1176"/>
                    <a:pt x="1846" y="1138"/>
                    <a:pt x="1800" y="11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4" name="Freeform 26">
              <a:extLst>
                <a:ext uri="{FF2B5EF4-FFF2-40B4-BE49-F238E27FC236}">
                  <a16:creationId xmlns:a16="http://schemas.microsoft.com/office/drawing/2014/main" id="{A257A147-B751-48A7-9C3F-87F2D6B54766}"/>
                </a:ext>
              </a:extLst>
            </p:cNvPr>
            <p:cNvSpPr>
              <a:spLocks/>
            </p:cNvSpPr>
            <p:nvPr/>
          </p:nvSpPr>
          <p:spPr bwMode="auto">
            <a:xfrm>
              <a:off x="2534" y="3943"/>
              <a:ext cx="690" cy="913"/>
            </a:xfrm>
            <a:custGeom>
              <a:avLst/>
              <a:gdLst>
                <a:gd name="T0" fmla="*/ 254 w 292"/>
                <a:gd name="T1" fmla="*/ 0 h 386"/>
                <a:gd name="T2" fmla="*/ 39 w 292"/>
                <a:gd name="T3" fmla="*/ 0 h 386"/>
                <a:gd name="T4" fmla="*/ 0 w 292"/>
                <a:gd name="T5" fmla="*/ 38 h 386"/>
                <a:gd name="T6" fmla="*/ 0 w 292"/>
                <a:gd name="T7" fmla="*/ 386 h 386"/>
                <a:gd name="T8" fmla="*/ 292 w 292"/>
                <a:gd name="T9" fmla="*/ 386 h 386"/>
                <a:gd name="T10" fmla="*/ 292 w 292"/>
                <a:gd name="T11" fmla="*/ 38 h 386"/>
                <a:gd name="T12" fmla="*/ 254 w 292"/>
                <a:gd name="T13" fmla="*/ 0 h 386"/>
              </a:gdLst>
              <a:ahLst/>
              <a:cxnLst>
                <a:cxn ang="0">
                  <a:pos x="T0" y="T1"/>
                </a:cxn>
                <a:cxn ang="0">
                  <a:pos x="T2" y="T3"/>
                </a:cxn>
                <a:cxn ang="0">
                  <a:pos x="T4" y="T5"/>
                </a:cxn>
                <a:cxn ang="0">
                  <a:pos x="T6" y="T7"/>
                </a:cxn>
                <a:cxn ang="0">
                  <a:pos x="T8" y="T9"/>
                </a:cxn>
                <a:cxn ang="0">
                  <a:pos x="T10" y="T11"/>
                </a:cxn>
                <a:cxn ang="0">
                  <a:pos x="T12" y="T13"/>
                </a:cxn>
              </a:cxnLst>
              <a:rect l="0" t="0" r="r" b="b"/>
              <a:pathLst>
                <a:path w="292" h="386">
                  <a:moveTo>
                    <a:pt x="254" y="0"/>
                  </a:moveTo>
                  <a:cubicBezTo>
                    <a:pt x="39" y="0"/>
                    <a:pt x="39" y="0"/>
                    <a:pt x="39" y="0"/>
                  </a:cubicBezTo>
                  <a:cubicBezTo>
                    <a:pt x="23" y="0"/>
                    <a:pt x="0" y="15"/>
                    <a:pt x="0" y="38"/>
                  </a:cubicBezTo>
                  <a:cubicBezTo>
                    <a:pt x="0" y="386"/>
                    <a:pt x="0" y="386"/>
                    <a:pt x="0" y="386"/>
                  </a:cubicBezTo>
                  <a:cubicBezTo>
                    <a:pt x="292" y="386"/>
                    <a:pt x="292" y="386"/>
                    <a:pt x="292" y="386"/>
                  </a:cubicBezTo>
                  <a:cubicBezTo>
                    <a:pt x="292" y="38"/>
                    <a:pt x="292" y="38"/>
                    <a:pt x="292" y="38"/>
                  </a:cubicBezTo>
                  <a:cubicBezTo>
                    <a:pt x="292" y="15"/>
                    <a:pt x="277" y="0"/>
                    <a:pt x="25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5" name="Freeform 27">
              <a:extLst>
                <a:ext uri="{FF2B5EF4-FFF2-40B4-BE49-F238E27FC236}">
                  <a16:creationId xmlns:a16="http://schemas.microsoft.com/office/drawing/2014/main" id="{A790C396-FBB9-4DE8-B8C3-7DBEE2E74898}"/>
                </a:ext>
              </a:extLst>
            </p:cNvPr>
            <p:cNvSpPr>
              <a:spLocks/>
            </p:cNvSpPr>
            <p:nvPr/>
          </p:nvSpPr>
          <p:spPr bwMode="auto">
            <a:xfrm>
              <a:off x="3411" y="-1015"/>
              <a:ext cx="669" cy="676"/>
            </a:xfrm>
            <a:custGeom>
              <a:avLst/>
              <a:gdLst>
                <a:gd name="T0" fmla="*/ 283 w 283"/>
                <a:gd name="T1" fmla="*/ 286 h 286"/>
                <a:gd name="T2" fmla="*/ 0 w 283"/>
                <a:gd name="T3" fmla="*/ 286 h 286"/>
                <a:gd name="T4" fmla="*/ 0 w 283"/>
                <a:gd name="T5" fmla="*/ 286 h 286"/>
                <a:gd name="T6" fmla="*/ 0 w 283"/>
                <a:gd name="T7" fmla="*/ 0 h 286"/>
                <a:gd name="T8" fmla="*/ 0 w 283"/>
                <a:gd name="T9" fmla="*/ 0 h 286"/>
                <a:gd name="T10" fmla="*/ 283 w 283"/>
                <a:gd name="T11" fmla="*/ 0 h 286"/>
                <a:gd name="T12" fmla="*/ 283 w 283"/>
                <a:gd name="T13" fmla="*/ 0 h 286"/>
                <a:gd name="T14" fmla="*/ 283 w 283"/>
                <a:gd name="T15" fmla="*/ 286 h 286"/>
                <a:gd name="T16" fmla="*/ 283 w 283"/>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86">
                  <a:moveTo>
                    <a:pt x="283" y="286"/>
                  </a:moveTo>
                  <a:cubicBezTo>
                    <a:pt x="0" y="286"/>
                    <a:pt x="0" y="286"/>
                    <a:pt x="0" y="286"/>
                  </a:cubicBezTo>
                  <a:cubicBezTo>
                    <a:pt x="0" y="286"/>
                    <a:pt x="0" y="286"/>
                    <a:pt x="0" y="286"/>
                  </a:cubicBezTo>
                  <a:cubicBezTo>
                    <a:pt x="0" y="0"/>
                    <a:pt x="0" y="0"/>
                    <a:pt x="0" y="0"/>
                  </a:cubicBezTo>
                  <a:cubicBezTo>
                    <a:pt x="0" y="0"/>
                    <a:pt x="0" y="0"/>
                    <a:pt x="0" y="0"/>
                  </a:cubicBezTo>
                  <a:cubicBezTo>
                    <a:pt x="283" y="0"/>
                    <a:pt x="283" y="0"/>
                    <a:pt x="283" y="0"/>
                  </a:cubicBezTo>
                  <a:cubicBezTo>
                    <a:pt x="283" y="0"/>
                    <a:pt x="283" y="0"/>
                    <a:pt x="283" y="0"/>
                  </a:cubicBezTo>
                  <a:cubicBezTo>
                    <a:pt x="283" y="286"/>
                    <a:pt x="283" y="286"/>
                    <a:pt x="283" y="286"/>
                  </a:cubicBezTo>
                  <a:cubicBezTo>
                    <a:pt x="283" y="286"/>
                    <a:pt x="283" y="286"/>
                    <a:pt x="283" y="28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6" name="Freeform 28">
              <a:extLst>
                <a:ext uri="{FF2B5EF4-FFF2-40B4-BE49-F238E27FC236}">
                  <a16:creationId xmlns:a16="http://schemas.microsoft.com/office/drawing/2014/main" id="{A3CD38FF-E55C-48B2-8E61-C5A19A6C4944}"/>
                </a:ext>
              </a:extLst>
            </p:cNvPr>
            <p:cNvSpPr>
              <a:spLocks/>
            </p:cNvSpPr>
            <p:nvPr/>
          </p:nvSpPr>
          <p:spPr bwMode="auto">
            <a:xfrm>
              <a:off x="1678" y="-1015"/>
              <a:ext cx="695" cy="676"/>
            </a:xfrm>
            <a:custGeom>
              <a:avLst/>
              <a:gdLst>
                <a:gd name="T0" fmla="*/ 294 w 294"/>
                <a:gd name="T1" fmla="*/ 286 h 286"/>
                <a:gd name="T2" fmla="*/ 8 w 294"/>
                <a:gd name="T3" fmla="*/ 286 h 286"/>
                <a:gd name="T4" fmla="*/ 0 w 294"/>
                <a:gd name="T5" fmla="*/ 286 h 286"/>
                <a:gd name="T6" fmla="*/ 0 w 294"/>
                <a:gd name="T7" fmla="*/ 0 h 286"/>
                <a:gd name="T8" fmla="*/ 8 w 294"/>
                <a:gd name="T9" fmla="*/ 0 h 286"/>
                <a:gd name="T10" fmla="*/ 294 w 294"/>
                <a:gd name="T11" fmla="*/ 0 h 286"/>
                <a:gd name="T12" fmla="*/ 294 w 294"/>
                <a:gd name="T13" fmla="*/ 0 h 286"/>
                <a:gd name="T14" fmla="*/ 294 w 294"/>
                <a:gd name="T15" fmla="*/ 286 h 286"/>
                <a:gd name="T16" fmla="*/ 294 w 294"/>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4" h="286">
                  <a:moveTo>
                    <a:pt x="294" y="286"/>
                  </a:moveTo>
                  <a:cubicBezTo>
                    <a:pt x="8" y="286"/>
                    <a:pt x="8" y="286"/>
                    <a:pt x="8" y="286"/>
                  </a:cubicBezTo>
                  <a:cubicBezTo>
                    <a:pt x="0" y="286"/>
                    <a:pt x="0" y="286"/>
                    <a:pt x="0" y="286"/>
                  </a:cubicBezTo>
                  <a:cubicBezTo>
                    <a:pt x="0" y="0"/>
                    <a:pt x="0" y="0"/>
                    <a:pt x="0" y="0"/>
                  </a:cubicBezTo>
                  <a:cubicBezTo>
                    <a:pt x="0" y="0"/>
                    <a:pt x="0" y="0"/>
                    <a:pt x="8" y="0"/>
                  </a:cubicBezTo>
                  <a:cubicBezTo>
                    <a:pt x="294" y="0"/>
                    <a:pt x="294" y="0"/>
                    <a:pt x="294" y="0"/>
                  </a:cubicBezTo>
                  <a:cubicBezTo>
                    <a:pt x="294" y="0"/>
                    <a:pt x="294" y="0"/>
                    <a:pt x="294" y="0"/>
                  </a:cubicBezTo>
                  <a:cubicBezTo>
                    <a:pt x="294" y="286"/>
                    <a:pt x="294" y="286"/>
                    <a:pt x="294" y="286"/>
                  </a:cubicBezTo>
                  <a:cubicBezTo>
                    <a:pt x="294" y="286"/>
                    <a:pt x="294" y="286"/>
                    <a:pt x="294" y="28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7" name="Freeform 29">
              <a:extLst>
                <a:ext uri="{FF2B5EF4-FFF2-40B4-BE49-F238E27FC236}">
                  <a16:creationId xmlns:a16="http://schemas.microsoft.com/office/drawing/2014/main" id="{9481D310-2255-4D19-BB92-242385D682A9}"/>
                </a:ext>
              </a:extLst>
            </p:cNvPr>
            <p:cNvSpPr>
              <a:spLocks/>
            </p:cNvSpPr>
            <p:nvPr/>
          </p:nvSpPr>
          <p:spPr bwMode="auto">
            <a:xfrm>
              <a:off x="2534" y="-1015"/>
              <a:ext cx="690" cy="676"/>
            </a:xfrm>
            <a:custGeom>
              <a:avLst/>
              <a:gdLst>
                <a:gd name="T0" fmla="*/ 292 w 292"/>
                <a:gd name="T1" fmla="*/ 286 h 286"/>
                <a:gd name="T2" fmla="*/ 8 w 292"/>
                <a:gd name="T3" fmla="*/ 286 h 286"/>
                <a:gd name="T4" fmla="*/ 0 w 292"/>
                <a:gd name="T5" fmla="*/ 286 h 286"/>
                <a:gd name="T6" fmla="*/ 0 w 292"/>
                <a:gd name="T7" fmla="*/ 0 h 286"/>
                <a:gd name="T8" fmla="*/ 8 w 292"/>
                <a:gd name="T9" fmla="*/ 0 h 286"/>
                <a:gd name="T10" fmla="*/ 292 w 292"/>
                <a:gd name="T11" fmla="*/ 0 h 286"/>
                <a:gd name="T12" fmla="*/ 292 w 292"/>
                <a:gd name="T13" fmla="*/ 0 h 286"/>
                <a:gd name="T14" fmla="*/ 292 w 292"/>
                <a:gd name="T15" fmla="*/ 286 h 286"/>
                <a:gd name="T16" fmla="*/ 292 w 292"/>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286">
                  <a:moveTo>
                    <a:pt x="292" y="286"/>
                  </a:moveTo>
                  <a:cubicBezTo>
                    <a:pt x="8" y="286"/>
                    <a:pt x="8" y="286"/>
                    <a:pt x="8" y="286"/>
                  </a:cubicBezTo>
                  <a:cubicBezTo>
                    <a:pt x="0" y="286"/>
                    <a:pt x="0" y="286"/>
                    <a:pt x="0" y="286"/>
                  </a:cubicBezTo>
                  <a:cubicBezTo>
                    <a:pt x="0" y="0"/>
                    <a:pt x="0" y="0"/>
                    <a:pt x="0" y="0"/>
                  </a:cubicBezTo>
                  <a:cubicBezTo>
                    <a:pt x="8" y="0"/>
                    <a:pt x="8" y="0"/>
                    <a:pt x="8" y="0"/>
                  </a:cubicBezTo>
                  <a:cubicBezTo>
                    <a:pt x="292" y="0"/>
                    <a:pt x="292" y="0"/>
                    <a:pt x="292" y="0"/>
                  </a:cubicBezTo>
                  <a:cubicBezTo>
                    <a:pt x="292" y="0"/>
                    <a:pt x="292" y="0"/>
                    <a:pt x="292" y="0"/>
                  </a:cubicBezTo>
                  <a:cubicBezTo>
                    <a:pt x="292" y="286"/>
                    <a:pt x="292" y="286"/>
                    <a:pt x="292" y="286"/>
                  </a:cubicBezTo>
                  <a:cubicBezTo>
                    <a:pt x="292" y="286"/>
                    <a:pt x="292" y="286"/>
                    <a:pt x="292" y="28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8" name="Freeform 30">
              <a:extLst>
                <a:ext uri="{FF2B5EF4-FFF2-40B4-BE49-F238E27FC236}">
                  <a16:creationId xmlns:a16="http://schemas.microsoft.com/office/drawing/2014/main" id="{E01DECA2-C28C-4C0D-96FC-4443C902E28F}"/>
                </a:ext>
              </a:extLst>
            </p:cNvPr>
            <p:cNvSpPr>
              <a:spLocks/>
            </p:cNvSpPr>
            <p:nvPr/>
          </p:nvSpPr>
          <p:spPr bwMode="auto">
            <a:xfrm>
              <a:off x="3411" y="-37"/>
              <a:ext cx="669" cy="676"/>
            </a:xfrm>
            <a:custGeom>
              <a:avLst/>
              <a:gdLst>
                <a:gd name="T0" fmla="*/ 283 w 283"/>
                <a:gd name="T1" fmla="*/ 286 h 286"/>
                <a:gd name="T2" fmla="*/ 0 w 283"/>
                <a:gd name="T3" fmla="*/ 286 h 286"/>
                <a:gd name="T4" fmla="*/ 0 w 283"/>
                <a:gd name="T5" fmla="*/ 286 h 286"/>
                <a:gd name="T6" fmla="*/ 0 w 283"/>
                <a:gd name="T7" fmla="*/ 0 h 286"/>
                <a:gd name="T8" fmla="*/ 0 w 283"/>
                <a:gd name="T9" fmla="*/ 0 h 286"/>
                <a:gd name="T10" fmla="*/ 283 w 283"/>
                <a:gd name="T11" fmla="*/ 0 h 286"/>
                <a:gd name="T12" fmla="*/ 283 w 283"/>
                <a:gd name="T13" fmla="*/ 0 h 286"/>
                <a:gd name="T14" fmla="*/ 283 w 283"/>
                <a:gd name="T15" fmla="*/ 286 h 286"/>
                <a:gd name="T16" fmla="*/ 283 w 283"/>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86">
                  <a:moveTo>
                    <a:pt x="283" y="286"/>
                  </a:moveTo>
                  <a:cubicBezTo>
                    <a:pt x="0" y="286"/>
                    <a:pt x="0" y="286"/>
                    <a:pt x="0" y="286"/>
                  </a:cubicBezTo>
                  <a:cubicBezTo>
                    <a:pt x="0" y="286"/>
                    <a:pt x="0" y="286"/>
                    <a:pt x="0" y="286"/>
                  </a:cubicBezTo>
                  <a:cubicBezTo>
                    <a:pt x="0" y="0"/>
                    <a:pt x="0" y="0"/>
                    <a:pt x="0" y="0"/>
                  </a:cubicBezTo>
                  <a:cubicBezTo>
                    <a:pt x="0" y="0"/>
                    <a:pt x="0" y="0"/>
                    <a:pt x="0" y="0"/>
                  </a:cubicBezTo>
                  <a:cubicBezTo>
                    <a:pt x="283" y="0"/>
                    <a:pt x="283" y="0"/>
                    <a:pt x="283" y="0"/>
                  </a:cubicBezTo>
                  <a:cubicBezTo>
                    <a:pt x="283" y="0"/>
                    <a:pt x="283" y="0"/>
                    <a:pt x="283" y="0"/>
                  </a:cubicBezTo>
                  <a:cubicBezTo>
                    <a:pt x="283" y="286"/>
                    <a:pt x="283" y="286"/>
                    <a:pt x="283" y="286"/>
                  </a:cubicBezTo>
                  <a:cubicBezTo>
                    <a:pt x="283" y="286"/>
                    <a:pt x="283" y="286"/>
                    <a:pt x="283" y="28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9" name="Freeform 31">
              <a:extLst>
                <a:ext uri="{FF2B5EF4-FFF2-40B4-BE49-F238E27FC236}">
                  <a16:creationId xmlns:a16="http://schemas.microsoft.com/office/drawing/2014/main" id="{4F0B895F-F1D9-401F-B215-7107C88420F8}"/>
                </a:ext>
              </a:extLst>
            </p:cNvPr>
            <p:cNvSpPr>
              <a:spLocks/>
            </p:cNvSpPr>
            <p:nvPr/>
          </p:nvSpPr>
          <p:spPr bwMode="auto">
            <a:xfrm>
              <a:off x="1678" y="-37"/>
              <a:ext cx="695" cy="676"/>
            </a:xfrm>
            <a:custGeom>
              <a:avLst/>
              <a:gdLst>
                <a:gd name="T0" fmla="*/ 294 w 294"/>
                <a:gd name="T1" fmla="*/ 286 h 286"/>
                <a:gd name="T2" fmla="*/ 8 w 294"/>
                <a:gd name="T3" fmla="*/ 286 h 286"/>
                <a:gd name="T4" fmla="*/ 0 w 294"/>
                <a:gd name="T5" fmla="*/ 286 h 286"/>
                <a:gd name="T6" fmla="*/ 0 w 294"/>
                <a:gd name="T7" fmla="*/ 0 h 286"/>
                <a:gd name="T8" fmla="*/ 8 w 294"/>
                <a:gd name="T9" fmla="*/ 0 h 286"/>
                <a:gd name="T10" fmla="*/ 294 w 294"/>
                <a:gd name="T11" fmla="*/ 0 h 286"/>
                <a:gd name="T12" fmla="*/ 294 w 294"/>
                <a:gd name="T13" fmla="*/ 0 h 286"/>
                <a:gd name="T14" fmla="*/ 294 w 294"/>
                <a:gd name="T15" fmla="*/ 286 h 286"/>
                <a:gd name="T16" fmla="*/ 294 w 294"/>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4" h="286">
                  <a:moveTo>
                    <a:pt x="294" y="286"/>
                  </a:moveTo>
                  <a:cubicBezTo>
                    <a:pt x="8" y="286"/>
                    <a:pt x="8" y="286"/>
                    <a:pt x="8" y="286"/>
                  </a:cubicBezTo>
                  <a:cubicBezTo>
                    <a:pt x="0" y="286"/>
                    <a:pt x="0" y="286"/>
                    <a:pt x="0" y="286"/>
                  </a:cubicBezTo>
                  <a:cubicBezTo>
                    <a:pt x="0" y="0"/>
                    <a:pt x="0" y="0"/>
                    <a:pt x="0" y="0"/>
                  </a:cubicBezTo>
                  <a:cubicBezTo>
                    <a:pt x="0" y="0"/>
                    <a:pt x="0" y="0"/>
                    <a:pt x="8" y="0"/>
                  </a:cubicBezTo>
                  <a:cubicBezTo>
                    <a:pt x="294" y="0"/>
                    <a:pt x="294" y="0"/>
                    <a:pt x="294" y="0"/>
                  </a:cubicBezTo>
                  <a:cubicBezTo>
                    <a:pt x="294" y="0"/>
                    <a:pt x="294" y="0"/>
                    <a:pt x="294" y="0"/>
                  </a:cubicBezTo>
                  <a:cubicBezTo>
                    <a:pt x="294" y="286"/>
                    <a:pt x="294" y="286"/>
                    <a:pt x="294" y="286"/>
                  </a:cubicBezTo>
                  <a:cubicBezTo>
                    <a:pt x="294" y="286"/>
                    <a:pt x="294" y="286"/>
                    <a:pt x="294" y="28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0" name="Freeform 32">
              <a:extLst>
                <a:ext uri="{FF2B5EF4-FFF2-40B4-BE49-F238E27FC236}">
                  <a16:creationId xmlns:a16="http://schemas.microsoft.com/office/drawing/2014/main" id="{DAF0F368-ADE5-4F3A-8E05-023A8565C235}"/>
                </a:ext>
              </a:extLst>
            </p:cNvPr>
            <p:cNvSpPr>
              <a:spLocks/>
            </p:cNvSpPr>
            <p:nvPr/>
          </p:nvSpPr>
          <p:spPr bwMode="auto">
            <a:xfrm>
              <a:off x="2534" y="-37"/>
              <a:ext cx="690" cy="676"/>
            </a:xfrm>
            <a:custGeom>
              <a:avLst/>
              <a:gdLst>
                <a:gd name="T0" fmla="*/ 292 w 292"/>
                <a:gd name="T1" fmla="*/ 286 h 286"/>
                <a:gd name="T2" fmla="*/ 8 w 292"/>
                <a:gd name="T3" fmla="*/ 286 h 286"/>
                <a:gd name="T4" fmla="*/ 0 w 292"/>
                <a:gd name="T5" fmla="*/ 286 h 286"/>
                <a:gd name="T6" fmla="*/ 0 w 292"/>
                <a:gd name="T7" fmla="*/ 0 h 286"/>
                <a:gd name="T8" fmla="*/ 8 w 292"/>
                <a:gd name="T9" fmla="*/ 0 h 286"/>
                <a:gd name="T10" fmla="*/ 292 w 292"/>
                <a:gd name="T11" fmla="*/ 0 h 286"/>
                <a:gd name="T12" fmla="*/ 292 w 292"/>
                <a:gd name="T13" fmla="*/ 0 h 286"/>
                <a:gd name="T14" fmla="*/ 292 w 292"/>
                <a:gd name="T15" fmla="*/ 286 h 286"/>
                <a:gd name="T16" fmla="*/ 292 w 292"/>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286">
                  <a:moveTo>
                    <a:pt x="292" y="286"/>
                  </a:moveTo>
                  <a:cubicBezTo>
                    <a:pt x="8" y="286"/>
                    <a:pt x="8" y="286"/>
                    <a:pt x="8" y="286"/>
                  </a:cubicBezTo>
                  <a:cubicBezTo>
                    <a:pt x="0" y="286"/>
                    <a:pt x="0" y="286"/>
                    <a:pt x="0" y="286"/>
                  </a:cubicBezTo>
                  <a:cubicBezTo>
                    <a:pt x="0" y="0"/>
                    <a:pt x="0" y="0"/>
                    <a:pt x="0" y="0"/>
                  </a:cubicBezTo>
                  <a:cubicBezTo>
                    <a:pt x="8" y="0"/>
                    <a:pt x="8" y="0"/>
                    <a:pt x="8" y="0"/>
                  </a:cubicBezTo>
                  <a:cubicBezTo>
                    <a:pt x="292" y="0"/>
                    <a:pt x="292" y="0"/>
                    <a:pt x="292" y="0"/>
                  </a:cubicBezTo>
                  <a:cubicBezTo>
                    <a:pt x="292" y="0"/>
                    <a:pt x="292" y="0"/>
                    <a:pt x="292" y="0"/>
                  </a:cubicBezTo>
                  <a:cubicBezTo>
                    <a:pt x="292" y="286"/>
                    <a:pt x="292" y="286"/>
                    <a:pt x="292" y="286"/>
                  </a:cubicBezTo>
                  <a:cubicBezTo>
                    <a:pt x="292" y="286"/>
                    <a:pt x="292" y="286"/>
                    <a:pt x="292" y="28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1" name="Freeform 33">
              <a:extLst>
                <a:ext uri="{FF2B5EF4-FFF2-40B4-BE49-F238E27FC236}">
                  <a16:creationId xmlns:a16="http://schemas.microsoft.com/office/drawing/2014/main" id="{2CF3C005-A9E8-4648-AF04-2CDECC3A11E4}"/>
                </a:ext>
              </a:extLst>
            </p:cNvPr>
            <p:cNvSpPr>
              <a:spLocks/>
            </p:cNvSpPr>
            <p:nvPr/>
          </p:nvSpPr>
          <p:spPr bwMode="auto">
            <a:xfrm>
              <a:off x="3411" y="930"/>
              <a:ext cx="669" cy="688"/>
            </a:xfrm>
            <a:custGeom>
              <a:avLst/>
              <a:gdLst>
                <a:gd name="T0" fmla="*/ 283 w 283"/>
                <a:gd name="T1" fmla="*/ 291 h 291"/>
                <a:gd name="T2" fmla="*/ 0 w 283"/>
                <a:gd name="T3" fmla="*/ 291 h 291"/>
                <a:gd name="T4" fmla="*/ 0 w 283"/>
                <a:gd name="T5" fmla="*/ 291 h 291"/>
                <a:gd name="T6" fmla="*/ 0 w 283"/>
                <a:gd name="T7" fmla="*/ 7 h 291"/>
                <a:gd name="T8" fmla="*/ 0 w 283"/>
                <a:gd name="T9" fmla="*/ 0 h 291"/>
                <a:gd name="T10" fmla="*/ 283 w 283"/>
                <a:gd name="T11" fmla="*/ 0 h 291"/>
                <a:gd name="T12" fmla="*/ 283 w 283"/>
                <a:gd name="T13" fmla="*/ 7 h 291"/>
                <a:gd name="T14" fmla="*/ 283 w 283"/>
                <a:gd name="T15" fmla="*/ 291 h 291"/>
                <a:gd name="T16" fmla="*/ 283 w 283"/>
                <a:gd name="T17" fmla="*/ 291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91">
                  <a:moveTo>
                    <a:pt x="283" y="291"/>
                  </a:moveTo>
                  <a:cubicBezTo>
                    <a:pt x="0" y="291"/>
                    <a:pt x="0" y="291"/>
                    <a:pt x="0" y="291"/>
                  </a:cubicBezTo>
                  <a:cubicBezTo>
                    <a:pt x="0" y="291"/>
                    <a:pt x="0" y="291"/>
                    <a:pt x="0" y="291"/>
                  </a:cubicBezTo>
                  <a:cubicBezTo>
                    <a:pt x="0" y="7"/>
                    <a:pt x="0" y="7"/>
                    <a:pt x="0" y="7"/>
                  </a:cubicBezTo>
                  <a:cubicBezTo>
                    <a:pt x="0" y="0"/>
                    <a:pt x="0" y="0"/>
                    <a:pt x="0" y="0"/>
                  </a:cubicBezTo>
                  <a:cubicBezTo>
                    <a:pt x="283" y="0"/>
                    <a:pt x="283" y="0"/>
                    <a:pt x="283" y="0"/>
                  </a:cubicBezTo>
                  <a:cubicBezTo>
                    <a:pt x="283" y="7"/>
                    <a:pt x="283" y="7"/>
                    <a:pt x="283" y="7"/>
                  </a:cubicBezTo>
                  <a:cubicBezTo>
                    <a:pt x="283" y="291"/>
                    <a:pt x="283" y="291"/>
                    <a:pt x="283" y="291"/>
                  </a:cubicBezTo>
                  <a:cubicBezTo>
                    <a:pt x="283" y="291"/>
                    <a:pt x="283" y="291"/>
                    <a:pt x="283" y="29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2" name="Freeform 34">
              <a:extLst>
                <a:ext uri="{FF2B5EF4-FFF2-40B4-BE49-F238E27FC236}">
                  <a16:creationId xmlns:a16="http://schemas.microsoft.com/office/drawing/2014/main" id="{08F24453-6AA7-478D-9FC0-5BF57ADB663A}"/>
                </a:ext>
              </a:extLst>
            </p:cNvPr>
            <p:cNvSpPr>
              <a:spLocks/>
            </p:cNvSpPr>
            <p:nvPr/>
          </p:nvSpPr>
          <p:spPr bwMode="auto">
            <a:xfrm>
              <a:off x="1678" y="930"/>
              <a:ext cx="695" cy="688"/>
            </a:xfrm>
            <a:custGeom>
              <a:avLst/>
              <a:gdLst>
                <a:gd name="T0" fmla="*/ 294 w 294"/>
                <a:gd name="T1" fmla="*/ 291 h 291"/>
                <a:gd name="T2" fmla="*/ 8 w 294"/>
                <a:gd name="T3" fmla="*/ 291 h 291"/>
                <a:gd name="T4" fmla="*/ 0 w 294"/>
                <a:gd name="T5" fmla="*/ 291 h 291"/>
                <a:gd name="T6" fmla="*/ 0 w 294"/>
                <a:gd name="T7" fmla="*/ 7 h 291"/>
                <a:gd name="T8" fmla="*/ 8 w 294"/>
                <a:gd name="T9" fmla="*/ 0 h 291"/>
                <a:gd name="T10" fmla="*/ 294 w 294"/>
                <a:gd name="T11" fmla="*/ 0 h 291"/>
                <a:gd name="T12" fmla="*/ 294 w 294"/>
                <a:gd name="T13" fmla="*/ 7 h 291"/>
                <a:gd name="T14" fmla="*/ 294 w 294"/>
                <a:gd name="T15" fmla="*/ 291 h 291"/>
                <a:gd name="T16" fmla="*/ 294 w 294"/>
                <a:gd name="T17" fmla="*/ 291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4" h="291">
                  <a:moveTo>
                    <a:pt x="294" y="291"/>
                  </a:moveTo>
                  <a:cubicBezTo>
                    <a:pt x="8" y="291"/>
                    <a:pt x="8" y="291"/>
                    <a:pt x="8" y="291"/>
                  </a:cubicBezTo>
                  <a:cubicBezTo>
                    <a:pt x="0" y="291"/>
                    <a:pt x="0" y="291"/>
                    <a:pt x="0" y="291"/>
                  </a:cubicBezTo>
                  <a:cubicBezTo>
                    <a:pt x="0" y="7"/>
                    <a:pt x="0" y="7"/>
                    <a:pt x="0" y="7"/>
                  </a:cubicBezTo>
                  <a:cubicBezTo>
                    <a:pt x="0" y="7"/>
                    <a:pt x="0" y="0"/>
                    <a:pt x="8" y="0"/>
                  </a:cubicBezTo>
                  <a:cubicBezTo>
                    <a:pt x="294" y="0"/>
                    <a:pt x="294" y="0"/>
                    <a:pt x="294" y="0"/>
                  </a:cubicBezTo>
                  <a:cubicBezTo>
                    <a:pt x="294" y="7"/>
                    <a:pt x="294" y="7"/>
                    <a:pt x="294" y="7"/>
                  </a:cubicBezTo>
                  <a:cubicBezTo>
                    <a:pt x="294" y="291"/>
                    <a:pt x="294" y="291"/>
                    <a:pt x="294" y="291"/>
                  </a:cubicBezTo>
                  <a:cubicBezTo>
                    <a:pt x="294" y="291"/>
                    <a:pt x="294" y="291"/>
                    <a:pt x="294" y="29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3" name="Freeform 35">
              <a:extLst>
                <a:ext uri="{FF2B5EF4-FFF2-40B4-BE49-F238E27FC236}">
                  <a16:creationId xmlns:a16="http://schemas.microsoft.com/office/drawing/2014/main" id="{916A3CED-4F96-4CA2-A835-FA66ECEABF86}"/>
                </a:ext>
              </a:extLst>
            </p:cNvPr>
            <p:cNvSpPr>
              <a:spLocks/>
            </p:cNvSpPr>
            <p:nvPr/>
          </p:nvSpPr>
          <p:spPr bwMode="auto">
            <a:xfrm>
              <a:off x="2534" y="930"/>
              <a:ext cx="690" cy="688"/>
            </a:xfrm>
            <a:custGeom>
              <a:avLst/>
              <a:gdLst>
                <a:gd name="T0" fmla="*/ 292 w 292"/>
                <a:gd name="T1" fmla="*/ 291 h 291"/>
                <a:gd name="T2" fmla="*/ 8 w 292"/>
                <a:gd name="T3" fmla="*/ 291 h 291"/>
                <a:gd name="T4" fmla="*/ 0 w 292"/>
                <a:gd name="T5" fmla="*/ 291 h 291"/>
                <a:gd name="T6" fmla="*/ 0 w 292"/>
                <a:gd name="T7" fmla="*/ 7 h 291"/>
                <a:gd name="T8" fmla="*/ 8 w 292"/>
                <a:gd name="T9" fmla="*/ 0 h 291"/>
                <a:gd name="T10" fmla="*/ 292 w 292"/>
                <a:gd name="T11" fmla="*/ 0 h 291"/>
                <a:gd name="T12" fmla="*/ 292 w 292"/>
                <a:gd name="T13" fmla="*/ 7 h 291"/>
                <a:gd name="T14" fmla="*/ 292 w 292"/>
                <a:gd name="T15" fmla="*/ 291 h 291"/>
                <a:gd name="T16" fmla="*/ 292 w 292"/>
                <a:gd name="T17" fmla="*/ 291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291">
                  <a:moveTo>
                    <a:pt x="292" y="291"/>
                  </a:moveTo>
                  <a:cubicBezTo>
                    <a:pt x="8" y="291"/>
                    <a:pt x="8" y="291"/>
                    <a:pt x="8" y="291"/>
                  </a:cubicBezTo>
                  <a:cubicBezTo>
                    <a:pt x="0" y="291"/>
                    <a:pt x="0" y="291"/>
                    <a:pt x="0" y="291"/>
                  </a:cubicBezTo>
                  <a:cubicBezTo>
                    <a:pt x="0" y="7"/>
                    <a:pt x="0" y="7"/>
                    <a:pt x="0" y="7"/>
                  </a:cubicBezTo>
                  <a:cubicBezTo>
                    <a:pt x="8" y="0"/>
                    <a:pt x="8" y="0"/>
                    <a:pt x="8" y="0"/>
                  </a:cubicBezTo>
                  <a:cubicBezTo>
                    <a:pt x="292" y="0"/>
                    <a:pt x="292" y="0"/>
                    <a:pt x="292" y="0"/>
                  </a:cubicBezTo>
                  <a:cubicBezTo>
                    <a:pt x="292" y="7"/>
                    <a:pt x="292" y="7"/>
                    <a:pt x="292" y="7"/>
                  </a:cubicBezTo>
                  <a:cubicBezTo>
                    <a:pt x="292" y="291"/>
                    <a:pt x="292" y="291"/>
                    <a:pt x="292" y="291"/>
                  </a:cubicBezTo>
                  <a:cubicBezTo>
                    <a:pt x="292" y="291"/>
                    <a:pt x="292" y="291"/>
                    <a:pt x="292" y="29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4" name="Freeform 36">
              <a:extLst>
                <a:ext uri="{FF2B5EF4-FFF2-40B4-BE49-F238E27FC236}">
                  <a16:creationId xmlns:a16="http://schemas.microsoft.com/office/drawing/2014/main" id="{2AAC936D-7E7F-4076-BA5D-BEEAB8A67178}"/>
                </a:ext>
              </a:extLst>
            </p:cNvPr>
            <p:cNvSpPr>
              <a:spLocks/>
            </p:cNvSpPr>
            <p:nvPr/>
          </p:nvSpPr>
          <p:spPr bwMode="auto">
            <a:xfrm>
              <a:off x="3411" y="1908"/>
              <a:ext cx="669" cy="690"/>
            </a:xfrm>
            <a:custGeom>
              <a:avLst/>
              <a:gdLst>
                <a:gd name="T0" fmla="*/ 283 w 283"/>
                <a:gd name="T1" fmla="*/ 292 h 292"/>
                <a:gd name="T2" fmla="*/ 0 w 283"/>
                <a:gd name="T3" fmla="*/ 292 h 292"/>
                <a:gd name="T4" fmla="*/ 0 w 283"/>
                <a:gd name="T5" fmla="*/ 292 h 292"/>
                <a:gd name="T6" fmla="*/ 0 w 283"/>
                <a:gd name="T7" fmla="*/ 8 h 292"/>
                <a:gd name="T8" fmla="*/ 0 w 283"/>
                <a:gd name="T9" fmla="*/ 0 h 292"/>
                <a:gd name="T10" fmla="*/ 283 w 283"/>
                <a:gd name="T11" fmla="*/ 0 h 292"/>
                <a:gd name="T12" fmla="*/ 283 w 283"/>
                <a:gd name="T13" fmla="*/ 8 h 292"/>
                <a:gd name="T14" fmla="*/ 283 w 283"/>
                <a:gd name="T15" fmla="*/ 292 h 292"/>
                <a:gd name="T16" fmla="*/ 283 w 283"/>
                <a:gd name="T17"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92">
                  <a:moveTo>
                    <a:pt x="283" y="292"/>
                  </a:moveTo>
                  <a:cubicBezTo>
                    <a:pt x="0" y="292"/>
                    <a:pt x="0" y="292"/>
                    <a:pt x="0" y="292"/>
                  </a:cubicBezTo>
                  <a:cubicBezTo>
                    <a:pt x="0" y="292"/>
                    <a:pt x="0" y="292"/>
                    <a:pt x="0" y="292"/>
                  </a:cubicBezTo>
                  <a:cubicBezTo>
                    <a:pt x="0" y="8"/>
                    <a:pt x="0" y="8"/>
                    <a:pt x="0" y="8"/>
                  </a:cubicBezTo>
                  <a:cubicBezTo>
                    <a:pt x="0" y="0"/>
                    <a:pt x="0" y="0"/>
                    <a:pt x="0" y="0"/>
                  </a:cubicBezTo>
                  <a:cubicBezTo>
                    <a:pt x="283" y="0"/>
                    <a:pt x="283" y="0"/>
                    <a:pt x="283" y="0"/>
                  </a:cubicBezTo>
                  <a:cubicBezTo>
                    <a:pt x="283" y="0"/>
                    <a:pt x="283" y="0"/>
                    <a:pt x="283" y="8"/>
                  </a:cubicBezTo>
                  <a:cubicBezTo>
                    <a:pt x="283" y="292"/>
                    <a:pt x="283" y="292"/>
                    <a:pt x="283" y="292"/>
                  </a:cubicBezTo>
                  <a:cubicBezTo>
                    <a:pt x="283" y="292"/>
                    <a:pt x="283" y="292"/>
                    <a:pt x="283" y="29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5" name="Freeform 37">
              <a:extLst>
                <a:ext uri="{FF2B5EF4-FFF2-40B4-BE49-F238E27FC236}">
                  <a16:creationId xmlns:a16="http://schemas.microsoft.com/office/drawing/2014/main" id="{5B8AE892-D06C-4BDB-ADF6-CA088909E9F5}"/>
                </a:ext>
              </a:extLst>
            </p:cNvPr>
            <p:cNvSpPr>
              <a:spLocks/>
            </p:cNvSpPr>
            <p:nvPr/>
          </p:nvSpPr>
          <p:spPr bwMode="auto">
            <a:xfrm>
              <a:off x="1678" y="1908"/>
              <a:ext cx="695" cy="690"/>
            </a:xfrm>
            <a:custGeom>
              <a:avLst/>
              <a:gdLst>
                <a:gd name="T0" fmla="*/ 294 w 294"/>
                <a:gd name="T1" fmla="*/ 292 h 292"/>
                <a:gd name="T2" fmla="*/ 8 w 294"/>
                <a:gd name="T3" fmla="*/ 292 h 292"/>
                <a:gd name="T4" fmla="*/ 0 w 294"/>
                <a:gd name="T5" fmla="*/ 292 h 292"/>
                <a:gd name="T6" fmla="*/ 0 w 294"/>
                <a:gd name="T7" fmla="*/ 8 h 292"/>
                <a:gd name="T8" fmla="*/ 8 w 294"/>
                <a:gd name="T9" fmla="*/ 0 h 292"/>
                <a:gd name="T10" fmla="*/ 294 w 294"/>
                <a:gd name="T11" fmla="*/ 0 h 292"/>
                <a:gd name="T12" fmla="*/ 294 w 294"/>
                <a:gd name="T13" fmla="*/ 8 h 292"/>
                <a:gd name="T14" fmla="*/ 294 w 294"/>
                <a:gd name="T15" fmla="*/ 292 h 292"/>
                <a:gd name="T16" fmla="*/ 294 w 294"/>
                <a:gd name="T17"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4" h="292">
                  <a:moveTo>
                    <a:pt x="294" y="292"/>
                  </a:moveTo>
                  <a:cubicBezTo>
                    <a:pt x="8" y="292"/>
                    <a:pt x="8" y="292"/>
                    <a:pt x="8" y="292"/>
                  </a:cubicBezTo>
                  <a:cubicBezTo>
                    <a:pt x="0" y="292"/>
                    <a:pt x="0" y="292"/>
                    <a:pt x="0" y="292"/>
                  </a:cubicBezTo>
                  <a:cubicBezTo>
                    <a:pt x="0" y="8"/>
                    <a:pt x="0" y="8"/>
                    <a:pt x="0" y="8"/>
                  </a:cubicBezTo>
                  <a:cubicBezTo>
                    <a:pt x="0" y="0"/>
                    <a:pt x="0" y="0"/>
                    <a:pt x="8" y="0"/>
                  </a:cubicBezTo>
                  <a:cubicBezTo>
                    <a:pt x="294" y="0"/>
                    <a:pt x="294" y="0"/>
                    <a:pt x="294" y="0"/>
                  </a:cubicBezTo>
                  <a:cubicBezTo>
                    <a:pt x="294" y="0"/>
                    <a:pt x="294" y="0"/>
                    <a:pt x="294" y="8"/>
                  </a:cubicBezTo>
                  <a:cubicBezTo>
                    <a:pt x="294" y="292"/>
                    <a:pt x="294" y="292"/>
                    <a:pt x="294" y="292"/>
                  </a:cubicBezTo>
                  <a:cubicBezTo>
                    <a:pt x="294" y="292"/>
                    <a:pt x="294" y="292"/>
                    <a:pt x="294" y="29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6" name="Freeform 38">
              <a:extLst>
                <a:ext uri="{FF2B5EF4-FFF2-40B4-BE49-F238E27FC236}">
                  <a16:creationId xmlns:a16="http://schemas.microsoft.com/office/drawing/2014/main" id="{7BD706AF-ACE6-4C83-9E9E-096E508058B1}"/>
                </a:ext>
              </a:extLst>
            </p:cNvPr>
            <p:cNvSpPr>
              <a:spLocks/>
            </p:cNvSpPr>
            <p:nvPr/>
          </p:nvSpPr>
          <p:spPr bwMode="auto">
            <a:xfrm>
              <a:off x="2534" y="1908"/>
              <a:ext cx="690" cy="690"/>
            </a:xfrm>
            <a:custGeom>
              <a:avLst/>
              <a:gdLst>
                <a:gd name="T0" fmla="*/ 292 w 292"/>
                <a:gd name="T1" fmla="*/ 292 h 292"/>
                <a:gd name="T2" fmla="*/ 8 w 292"/>
                <a:gd name="T3" fmla="*/ 292 h 292"/>
                <a:gd name="T4" fmla="*/ 0 w 292"/>
                <a:gd name="T5" fmla="*/ 292 h 292"/>
                <a:gd name="T6" fmla="*/ 0 w 292"/>
                <a:gd name="T7" fmla="*/ 8 h 292"/>
                <a:gd name="T8" fmla="*/ 8 w 292"/>
                <a:gd name="T9" fmla="*/ 0 h 292"/>
                <a:gd name="T10" fmla="*/ 292 w 292"/>
                <a:gd name="T11" fmla="*/ 0 h 292"/>
                <a:gd name="T12" fmla="*/ 292 w 292"/>
                <a:gd name="T13" fmla="*/ 8 h 292"/>
                <a:gd name="T14" fmla="*/ 292 w 292"/>
                <a:gd name="T15" fmla="*/ 292 h 292"/>
                <a:gd name="T16" fmla="*/ 292 w 292"/>
                <a:gd name="T17"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292">
                  <a:moveTo>
                    <a:pt x="292" y="292"/>
                  </a:moveTo>
                  <a:cubicBezTo>
                    <a:pt x="8" y="292"/>
                    <a:pt x="8" y="292"/>
                    <a:pt x="8" y="292"/>
                  </a:cubicBezTo>
                  <a:cubicBezTo>
                    <a:pt x="0" y="292"/>
                    <a:pt x="0" y="292"/>
                    <a:pt x="0" y="292"/>
                  </a:cubicBezTo>
                  <a:cubicBezTo>
                    <a:pt x="0" y="8"/>
                    <a:pt x="0" y="8"/>
                    <a:pt x="0" y="8"/>
                  </a:cubicBezTo>
                  <a:cubicBezTo>
                    <a:pt x="0" y="0"/>
                    <a:pt x="8" y="0"/>
                    <a:pt x="8" y="0"/>
                  </a:cubicBezTo>
                  <a:cubicBezTo>
                    <a:pt x="292" y="0"/>
                    <a:pt x="292" y="0"/>
                    <a:pt x="292" y="0"/>
                  </a:cubicBezTo>
                  <a:cubicBezTo>
                    <a:pt x="292" y="0"/>
                    <a:pt x="292" y="0"/>
                    <a:pt x="292" y="8"/>
                  </a:cubicBezTo>
                  <a:cubicBezTo>
                    <a:pt x="292" y="292"/>
                    <a:pt x="292" y="292"/>
                    <a:pt x="292" y="292"/>
                  </a:cubicBezTo>
                  <a:cubicBezTo>
                    <a:pt x="292" y="292"/>
                    <a:pt x="292" y="292"/>
                    <a:pt x="292" y="29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7" name="Freeform 39">
              <a:extLst>
                <a:ext uri="{FF2B5EF4-FFF2-40B4-BE49-F238E27FC236}">
                  <a16:creationId xmlns:a16="http://schemas.microsoft.com/office/drawing/2014/main" id="{7117E4FF-93EA-46F8-8F60-10C57F6B6AD6}"/>
                </a:ext>
              </a:extLst>
            </p:cNvPr>
            <p:cNvSpPr>
              <a:spLocks/>
            </p:cNvSpPr>
            <p:nvPr/>
          </p:nvSpPr>
          <p:spPr bwMode="auto">
            <a:xfrm>
              <a:off x="3411" y="2887"/>
              <a:ext cx="669" cy="690"/>
            </a:xfrm>
            <a:custGeom>
              <a:avLst/>
              <a:gdLst>
                <a:gd name="T0" fmla="*/ 283 w 283"/>
                <a:gd name="T1" fmla="*/ 292 h 292"/>
                <a:gd name="T2" fmla="*/ 0 w 283"/>
                <a:gd name="T3" fmla="*/ 292 h 292"/>
                <a:gd name="T4" fmla="*/ 0 w 283"/>
                <a:gd name="T5" fmla="*/ 284 h 292"/>
                <a:gd name="T6" fmla="*/ 0 w 283"/>
                <a:gd name="T7" fmla="*/ 0 h 292"/>
                <a:gd name="T8" fmla="*/ 0 w 283"/>
                <a:gd name="T9" fmla="*/ 0 h 292"/>
                <a:gd name="T10" fmla="*/ 283 w 283"/>
                <a:gd name="T11" fmla="*/ 0 h 292"/>
                <a:gd name="T12" fmla="*/ 283 w 283"/>
                <a:gd name="T13" fmla="*/ 0 h 292"/>
                <a:gd name="T14" fmla="*/ 283 w 283"/>
                <a:gd name="T15" fmla="*/ 284 h 292"/>
                <a:gd name="T16" fmla="*/ 283 w 283"/>
                <a:gd name="T17"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92">
                  <a:moveTo>
                    <a:pt x="283" y="292"/>
                  </a:moveTo>
                  <a:cubicBezTo>
                    <a:pt x="0" y="292"/>
                    <a:pt x="0" y="292"/>
                    <a:pt x="0" y="292"/>
                  </a:cubicBezTo>
                  <a:cubicBezTo>
                    <a:pt x="0" y="292"/>
                    <a:pt x="0" y="292"/>
                    <a:pt x="0" y="284"/>
                  </a:cubicBezTo>
                  <a:cubicBezTo>
                    <a:pt x="0" y="0"/>
                    <a:pt x="0" y="0"/>
                    <a:pt x="0" y="0"/>
                  </a:cubicBezTo>
                  <a:cubicBezTo>
                    <a:pt x="0" y="0"/>
                    <a:pt x="0" y="0"/>
                    <a:pt x="0" y="0"/>
                  </a:cubicBezTo>
                  <a:cubicBezTo>
                    <a:pt x="283" y="0"/>
                    <a:pt x="283" y="0"/>
                    <a:pt x="283" y="0"/>
                  </a:cubicBezTo>
                  <a:cubicBezTo>
                    <a:pt x="283" y="0"/>
                    <a:pt x="283" y="0"/>
                    <a:pt x="283" y="0"/>
                  </a:cubicBezTo>
                  <a:cubicBezTo>
                    <a:pt x="283" y="284"/>
                    <a:pt x="283" y="284"/>
                    <a:pt x="283" y="284"/>
                  </a:cubicBezTo>
                  <a:cubicBezTo>
                    <a:pt x="283" y="292"/>
                    <a:pt x="283" y="292"/>
                    <a:pt x="283" y="29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8" name="Freeform 40">
              <a:extLst>
                <a:ext uri="{FF2B5EF4-FFF2-40B4-BE49-F238E27FC236}">
                  <a16:creationId xmlns:a16="http://schemas.microsoft.com/office/drawing/2014/main" id="{A37D8034-4F99-47AC-BA2F-377AAFD1E1F7}"/>
                </a:ext>
              </a:extLst>
            </p:cNvPr>
            <p:cNvSpPr>
              <a:spLocks/>
            </p:cNvSpPr>
            <p:nvPr/>
          </p:nvSpPr>
          <p:spPr bwMode="auto">
            <a:xfrm>
              <a:off x="1678" y="2887"/>
              <a:ext cx="695" cy="690"/>
            </a:xfrm>
            <a:custGeom>
              <a:avLst/>
              <a:gdLst>
                <a:gd name="T0" fmla="*/ 294 w 294"/>
                <a:gd name="T1" fmla="*/ 292 h 292"/>
                <a:gd name="T2" fmla="*/ 8 w 294"/>
                <a:gd name="T3" fmla="*/ 292 h 292"/>
                <a:gd name="T4" fmla="*/ 0 w 294"/>
                <a:gd name="T5" fmla="*/ 284 h 292"/>
                <a:gd name="T6" fmla="*/ 0 w 294"/>
                <a:gd name="T7" fmla="*/ 0 h 292"/>
                <a:gd name="T8" fmla="*/ 8 w 294"/>
                <a:gd name="T9" fmla="*/ 0 h 292"/>
                <a:gd name="T10" fmla="*/ 294 w 294"/>
                <a:gd name="T11" fmla="*/ 0 h 292"/>
                <a:gd name="T12" fmla="*/ 294 w 294"/>
                <a:gd name="T13" fmla="*/ 0 h 292"/>
                <a:gd name="T14" fmla="*/ 294 w 294"/>
                <a:gd name="T15" fmla="*/ 284 h 292"/>
                <a:gd name="T16" fmla="*/ 294 w 294"/>
                <a:gd name="T17"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4" h="292">
                  <a:moveTo>
                    <a:pt x="294" y="292"/>
                  </a:moveTo>
                  <a:cubicBezTo>
                    <a:pt x="8" y="292"/>
                    <a:pt x="8" y="292"/>
                    <a:pt x="8" y="292"/>
                  </a:cubicBezTo>
                  <a:cubicBezTo>
                    <a:pt x="0" y="292"/>
                    <a:pt x="0" y="292"/>
                    <a:pt x="0" y="284"/>
                  </a:cubicBezTo>
                  <a:cubicBezTo>
                    <a:pt x="0" y="0"/>
                    <a:pt x="0" y="0"/>
                    <a:pt x="0" y="0"/>
                  </a:cubicBezTo>
                  <a:cubicBezTo>
                    <a:pt x="0" y="0"/>
                    <a:pt x="0" y="0"/>
                    <a:pt x="8" y="0"/>
                  </a:cubicBezTo>
                  <a:cubicBezTo>
                    <a:pt x="294" y="0"/>
                    <a:pt x="294" y="0"/>
                    <a:pt x="294" y="0"/>
                  </a:cubicBezTo>
                  <a:cubicBezTo>
                    <a:pt x="294" y="0"/>
                    <a:pt x="294" y="0"/>
                    <a:pt x="294" y="0"/>
                  </a:cubicBezTo>
                  <a:cubicBezTo>
                    <a:pt x="294" y="284"/>
                    <a:pt x="294" y="284"/>
                    <a:pt x="294" y="284"/>
                  </a:cubicBezTo>
                  <a:cubicBezTo>
                    <a:pt x="294" y="292"/>
                    <a:pt x="294" y="292"/>
                    <a:pt x="294" y="29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9" name="Freeform 41">
              <a:extLst>
                <a:ext uri="{FF2B5EF4-FFF2-40B4-BE49-F238E27FC236}">
                  <a16:creationId xmlns:a16="http://schemas.microsoft.com/office/drawing/2014/main" id="{7984F249-93D1-4635-B36A-781C48B67762}"/>
                </a:ext>
              </a:extLst>
            </p:cNvPr>
            <p:cNvSpPr>
              <a:spLocks/>
            </p:cNvSpPr>
            <p:nvPr/>
          </p:nvSpPr>
          <p:spPr bwMode="auto">
            <a:xfrm>
              <a:off x="2534" y="2887"/>
              <a:ext cx="690" cy="690"/>
            </a:xfrm>
            <a:custGeom>
              <a:avLst/>
              <a:gdLst>
                <a:gd name="T0" fmla="*/ 292 w 292"/>
                <a:gd name="T1" fmla="*/ 292 h 292"/>
                <a:gd name="T2" fmla="*/ 8 w 292"/>
                <a:gd name="T3" fmla="*/ 292 h 292"/>
                <a:gd name="T4" fmla="*/ 0 w 292"/>
                <a:gd name="T5" fmla="*/ 284 h 292"/>
                <a:gd name="T6" fmla="*/ 0 w 292"/>
                <a:gd name="T7" fmla="*/ 0 h 292"/>
                <a:gd name="T8" fmla="*/ 8 w 292"/>
                <a:gd name="T9" fmla="*/ 0 h 292"/>
                <a:gd name="T10" fmla="*/ 292 w 292"/>
                <a:gd name="T11" fmla="*/ 0 h 292"/>
                <a:gd name="T12" fmla="*/ 292 w 292"/>
                <a:gd name="T13" fmla="*/ 0 h 292"/>
                <a:gd name="T14" fmla="*/ 292 w 292"/>
                <a:gd name="T15" fmla="*/ 284 h 292"/>
                <a:gd name="T16" fmla="*/ 292 w 292"/>
                <a:gd name="T17"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292">
                  <a:moveTo>
                    <a:pt x="292" y="292"/>
                  </a:moveTo>
                  <a:cubicBezTo>
                    <a:pt x="8" y="292"/>
                    <a:pt x="8" y="292"/>
                    <a:pt x="8" y="292"/>
                  </a:cubicBezTo>
                  <a:cubicBezTo>
                    <a:pt x="8" y="292"/>
                    <a:pt x="0" y="292"/>
                    <a:pt x="0" y="284"/>
                  </a:cubicBezTo>
                  <a:cubicBezTo>
                    <a:pt x="0" y="0"/>
                    <a:pt x="0" y="0"/>
                    <a:pt x="0" y="0"/>
                  </a:cubicBezTo>
                  <a:cubicBezTo>
                    <a:pt x="8" y="0"/>
                    <a:pt x="8" y="0"/>
                    <a:pt x="8" y="0"/>
                  </a:cubicBezTo>
                  <a:cubicBezTo>
                    <a:pt x="292" y="0"/>
                    <a:pt x="292" y="0"/>
                    <a:pt x="292" y="0"/>
                  </a:cubicBezTo>
                  <a:cubicBezTo>
                    <a:pt x="292" y="0"/>
                    <a:pt x="292" y="0"/>
                    <a:pt x="292" y="0"/>
                  </a:cubicBezTo>
                  <a:cubicBezTo>
                    <a:pt x="292" y="284"/>
                    <a:pt x="292" y="284"/>
                    <a:pt x="292" y="284"/>
                  </a:cubicBezTo>
                  <a:cubicBezTo>
                    <a:pt x="292" y="292"/>
                    <a:pt x="292" y="292"/>
                    <a:pt x="292" y="29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40" name="Rectangle 339">
            <a:extLst>
              <a:ext uri="{FF2B5EF4-FFF2-40B4-BE49-F238E27FC236}">
                <a16:creationId xmlns:a16="http://schemas.microsoft.com/office/drawing/2014/main" id="{D26EDED6-B2DA-4482-8A22-E92690D4B5A3}"/>
              </a:ext>
            </a:extLst>
          </p:cNvPr>
          <p:cNvSpPr/>
          <p:nvPr/>
        </p:nvSpPr>
        <p:spPr>
          <a:xfrm>
            <a:off x="0" y="4331950"/>
            <a:ext cx="9151272" cy="45628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85" indent="0" algn="ctr">
              <a:buNone/>
            </a:pPr>
            <a:r>
              <a:rPr lang="en-US" sz="1600" dirty="0">
                <a:solidFill>
                  <a:schemeClr val="accent2"/>
                </a:solidFill>
              </a:rPr>
              <a:t>Simplified Compute and Storage Management Across Sites</a:t>
            </a:r>
          </a:p>
        </p:txBody>
      </p:sp>
      <p:pic>
        <p:nvPicPr>
          <p:cNvPr id="341" name="Picture 340">
            <a:extLst>
              <a:ext uri="{FF2B5EF4-FFF2-40B4-BE49-F238E27FC236}">
                <a16:creationId xmlns:a16="http://schemas.microsoft.com/office/drawing/2014/main" id="{349029B6-8D1C-4DC4-8F84-3634783A50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80236" y="1407103"/>
            <a:ext cx="665296" cy="665296"/>
          </a:xfrm>
          <a:prstGeom prst="rect">
            <a:avLst/>
          </a:prstGeom>
        </p:spPr>
      </p:pic>
      <p:grpSp>
        <p:nvGrpSpPr>
          <p:cNvPr id="148" name="Group 147">
            <a:extLst>
              <a:ext uri="{FF2B5EF4-FFF2-40B4-BE49-F238E27FC236}">
                <a16:creationId xmlns:a16="http://schemas.microsoft.com/office/drawing/2014/main" id="{5394F748-98D2-43FB-9941-8B6126909EE2}"/>
              </a:ext>
            </a:extLst>
          </p:cNvPr>
          <p:cNvGrpSpPr/>
          <p:nvPr/>
        </p:nvGrpSpPr>
        <p:grpSpPr>
          <a:xfrm>
            <a:off x="614520" y="2467988"/>
            <a:ext cx="1401748" cy="452241"/>
            <a:chOff x="614520" y="2069884"/>
            <a:chExt cx="1401748" cy="452241"/>
          </a:xfrm>
        </p:grpSpPr>
        <p:pic>
          <p:nvPicPr>
            <p:cNvPr id="149" name="Picture 148">
              <a:extLst>
                <a:ext uri="{FF2B5EF4-FFF2-40B4-BE49-F238E27FC236}">
                  <a16:creationId xmlns:a16="http://schemas.microsoft.com/office/drawing/2014/main" id="{1372C76D-2523-4639-BC3C-CBE588845EE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4520" y="2298484"/>
              <a:ext cx="1401748" cy="223641"/>
            </a:xfrm>
            <a:prstGeom prst="rect">
              <a:avLst/>
            </a:prstGeom>
          </p:spPr>
        </p:pic>
        <p:pic>
          <p:nvPicPr>
            <p:cNvPr id="150" name="Picture 149">
              <a:extLst>
                <a:ext uri="{FF2B5EF4-FFF2-40B4-BE49-F238E27FC236}">
                  <a16:creationId xmlns:a16="http://schemas.microsoft.com/office/drawing/2014/main" id="{00EBB0B0-41E8-4B93-9DB9-69906791BC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4520" y="2184184"/>
              <a:ext cx="1401748" cy="223641"/>
            </a:xfrm>
            <a:prstGeom prst="rect">
              <a:avLst/>
            </a:prstGeom>
          </p:spPr>
        </p:pic>
        <p:pic>
          <p:nvPicPr>
            <p:cNvPr id="151" name="Picture 150">
              <a:extLst>
                <a:ext uri="{FF2B5EF4-FFF2-40B4-BE49-F238E27FC236}">
                  <a16:creationId xmlns:a16="http://schemas.microsoft.com/office/drawing/2014/main" id="{AAA2CA4E-CA56-4778-B7D0-11F0EFD74A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4520" y="2069884"/>
              <a:ext cx="1401748" cy="223641"/>
            </a:xfrm>
            <a:prstGeom prst="rect">
              <a:avLst/>
            </a:prstGeom>
          </p:spPr>
        </p:pic>
      </p:grpSp>
      <p:grpSp>
        <p:nvGrpSpPr>
          <p:cNvPr id="152" name="Group 151">
            <a:extLst>
              <a:ext uri="{FF2B5EF4-FFF2-40B4-BE49-F238E27FC236}">
                <a16:creationId xmlns:a16="http://schemas.microsoft.com/office/drawing/2014/main" id="{0B964788-E4F1-45BE-9F5C-3F98F20547AC}"/>
              </a:ext>
            </a:extLst>
          </p:cNvPr>
          <p:cNvGrpSpPr/>
          <p:nvPr/>
        </p:nvGrpSpPr>
        <p:grpSpPr>
          <a:xfrm>
            <a:off x="3913634" y="2758225"/>
            <a:ext cx="1401748" cy="452241"/>
            <a:chOff x="614520" y="2069884"/>
            <a:chExt cx="1401748" cy="452241"/>
          </a:xfrm>
        </p:grpSpPr>
        <p:pic>
          <p:nvPicPr>
            <p:cNvPr id="153" name="Picture 152">
              <a:extLst>
                <a:ext uri="{FF2B5EF4-FFF2-40B4-BE49-F238E27FC236}">
                  <a16:creationId xmlns:a16="http://schemas.microsoft.com/office/drawing/2014/main" id="{09D5CC4B-2518-4C62-BD57-B9A2EF3A7E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4520" y="2298484"/>
              <a:ext cx="1401748" cy="223641"/>
            </a:xfrm>
            <a:prstGeom prst="rect">
              <a:avLst/>
            </a:prstGeom>
          </p:spPr>
        </p:pic>
        <p:pic>
          <p:nvPicPr>
            <p:cNvPr id="154" name="Picture 153">
              <a:extLst>
                <a:ext uri="{FF2B5EF4-FFF2-40B4-BE49-F238E27FC236}">
                  <a16:creationId xmlns:a16="http://schemas.microsoft.com/office/drawing/2014/main" id="{BF25DDFD-CCAA-4D50-853E-463DC7CD3A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4520" y="2184184"/>
              <a:ext cx="1401748" cy="223641"/>
            </a:xfrm>
            <a:prstGeom prst="rect">
              <a:avLst/>
            </a:prstGeom>
          </p:spPr>
        </p:pic>
        <p:pic>
          <p:nvPicPr>
            <p:cNvPr id="155" name="Picture 154">
              <a:extLst>
                <a:ext uri="{FF2B5EF4-FFF2-40B4-BE49-F238E27FC236}">
                  <a16:creationId xmlns:a16="http://schemas.microsoft.com/office/drawing/2014/main" id="{2138F490-64AD-4522-80C5-933F737036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4520" y="2069884"/>
              <a:ext cx="1401748" cy="223641"/>
            </a:xfrm>
            <a:prstGeom prst="rect">
              <a:avLst/>
            </a:prstGeom>
          </p:spPr>
        </p:pic>
      </p:grpSp>
      <p:grpSp>
        <p:nvGrpSpPr>
          <p:cNvPr id="156" name="Group 155">
            <a:extLst>
              <a:ext uri="{FF2B5EF4-FFF2-40B4-BE49-F238E27FC236}">
                <a16:creationId xmlns:a16="http://schemas.microsoft.com/office/drawing/2014/main" id="{33E192E0-173E-4560-964F-19FC7E7F7A6F}"/>
              </a:ext>
            </a:extLst>
          </p:cNvPr>
          <p:cNvGrpSpPr/>
          <p:nvPr/>
        </p:nvGrpSpPr>
        <p:grpSpPr>
          <a:xfrm>
            <a:off x="7207551" y="2467988"/>
            <a:ext cx="1401748" cy="452241"/>
            <a:chOff x="614520" y="2069884"/>
            <a:chExt cx="1401748" cy="452241"/>
          </a:xfrm>
        </p:grpSpPr>
        <p:pic>
          <p:nvPicPr>
            <p:cNvPr id="157" name="Picture 156">
              <a:extLst>
                <a:ext uri="{FF2B5EF4-FFF2-40B4-BE49-F238E27FC236}">
                  <a16:creationId xmlns:a16="http://schemas.microsoft.com/office/drawing/2014/main" id="{0E87B62A-01BA-47D4-A417-3B70253C81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4520" y="2298484"/>
              <a:ext cx="1401748" cy="223641"/>
            </a:xfrm>
            <a:prstGeom prst="rect">
              <a:avLst/>
            </a:prstGeom>
          </p:spPr>
        </p:pic>
        <p:pic>
          <p:nvPicPr>
            <p:cNvPr id="158" name="Picture 157">
              <a:extLst>
                <a:ext uri="{FF2B5EF4-FFF2-40B4-BE49-F238E27FC236}">
                  <a16:creationId xmlns:a16="http://schemas.microsoft.com/office/drawing/2014/main" id="{B4749425-E577-42C2-9D71-E915DA0B8F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4520" y="2184184"/>
              <a:ext cx="1401748" cy="223641"/>
            </a:xfrm>
            <a:prstGeom prst="rect">
              <a:avLst/>
            </a:prstGeom>
          </p:spPr>
        </p:pic>
        <p:pic>
          <p:nvPicPr>
            <p:cNvPr id="159" name="Picture 158">
              <a:extLst>
                <a:ext uri="{FF2B5EF4-FFF2-40B4-BE49-F238E27FC236}">
                  <a16:creationId xmlns:a16="http://schemas.microsoft.com/office/drawing/2014/main" id="{38227316-4F6F-48F0-B591-89B508BF14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4520" y="2069884"/>
              <a:ext cx="1401748" cy="223641"/>
            </a:xfrm>
            <a:prstGeom prst="rect">
              <a:avLst/>
            </a:prstGeom>
          </p:spPr>
        </p:pic>
      </p:grpSp>
      <p:grpSp>
        <p:nvGrpSpPr>
          <p:cNvPr id="160" name="Group 159">
            <a:extLst>
              <a:ext uri="{FF2B5EF4-FFF2-40B4-BE49-F238E27FC236}">
                <a16:creationId xmlns:a16="http://schemas.microsoft.com/office/drawing/2014/main" id="{94E5A2C9-768F-4DA2-9DE9-7F47E0B57952}"/>
              </a:ext>
            </a:extLst>
          </p:cNvPr>
          <p:cNvGrpSpPr/>
          <p:nvPr/>
        </p:nvGrpSpPr>
        <p:grpSpPr>
          <a:xfrm>
            <a:off x="2266676" y="2495659"/>
            <a:ext cx="1401748" cy="337941"/>
            <a:chOff x="614520" y="2184184"/>
            <a:chExt cx="1401748" cy="337941"/>
          </a:xfrm>
        </p:grpSpPr>
        <p:pic>
          <p:nvPicPr>
            <p:cNvPr id="161" name="Picture 160">
              <a:extLst>
                <a:ext uri="{FF2B5EF4-FFF2-40B4-BE49-F238E27FC236}">
                  <a16:creationId xmlns:a16="http://schemas.microsoft.com/office/drawing/2014/main" id="{83612FB4-F388-4510-836E-E06CA60F009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4520" y="2298484"/>
              <a:ext cx="1401748" cy="223641"/>
            </a:xfrm>
            <a:prstGeom prst="rect">
              <a:avLst/>
            </a:prstGeom>
          </p:spPr>
        </p:pic>
        <p:pic>
          <p:nvPicPr>
            <p:cNvPr id="162" name="Picture 161">
              <a:extLst>
                <a:ext uri="{FF2B5EF4-FFF2-40B4-BE49-F238E27FC236}">
                  <a16:creationId xmlns:a16="http://schemas.microsoft.com/office/drawing/2014/main" id="{3B523A34-4AE3-45D0-89C8-DA436FED8B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4520" y="2184184"/>
              <a:ext cx="1401748" cy="223641"/>
            </a:xfrm>
            <a:prstGeom prst="rect">
              <a:avLst/>
            </a:prstGeom>
          </p:spPr>
        </p:pic>
      </p:grpSp>
      <p:grpSp>
        <p:nvGrpSpPr>
          <p:cNvPr id="167" name="Group 166">
            <a:extLst>
              <a:ext uri="{FF2B5EF4-FFF2-40B4-BE49-F238E27FC236}">
                <a16:creationId xmlns:a16="http://schemas.microsoft.com/office/drawing/2014/main" id="{97745B37-D286-4EFB-AEE0-6FD4D1B43FC9}"/>
              </a:ext>
            </a:extLst>
          </p:cNvPr>
          <p:cNvGrpSpPr/>
          <p:nvPr/>
        </p:nvGrpSpPr>
        <p:grpSpPr>
          <a:xfrm>
            <a:off x="5560590" y="2495659"/>
            <a:ext cx="1401748" cy="337941"/>
            <a:chOff x="614520" y="2184184"/>
            <a:chExt cx="1401748" cy="337941"/>
          </a:xfrm>
        </p:grpSpPr>
        <p:pic>
          <p:nvPicPr>
            <p:cNvPr id="168" name="Picture 167">
              <a:extLst>
                <a:ext uri="{FF2B5EF4-FFF2-40B4-BE49-F238E27FC236}">
                  <a16:creationId xmlns:a16="http://schemas.microsoft.com/office/drawing/2014/main" id="{C44BF368-87C7-42A7-A223-87894C938F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4520" y="2298484"/>
              <a:ext cx="1401748" cy="223641"/>
            </a:xfrm>
            <a:prstGeom prst="rect">
              <a:avLst/>
            </a:prstGeom>
          </p:spPr>
        </p:pic>
        <p:pic>
          <p:nvPicPr>
            <p:cNvPr id="169" name="Picture 168">
              <a:extLst>
                <a:ext uri="{FF2B5EF4-FFF2-40B4-BE49-F238E27FC236}">
                  <a16:creationId xmlns:a16="http://schemas.microsoft.com/office/drawing/2014/main" id="{F7ECBACE-FDD3-40B8-960A-BC93D7E7C64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4520" y="2184184"/>
              <a:ext cx="1401748" cy="223641"/>
            </a:xfrm>
            <a:prstGeom prst="rect">
              <a:avLst/>
            </a:prstGeom>
          </p:spPr>
        </p:pic>
      </p:grpSp>
      <p:grpSp>
        <p:nvGrpSpPr>
          <p:cNvPr id="11" name="Group 10">
            <a:extLst>
              <a:ext uri="{FF2B5EF4-FFF2-40B4-BE49-F238E27FC236}">
                <a16:creationId xmlns:a16="http://schemas.microsoft.com/office/drawing/2014/main" id="{4D27F6C0-26CD-4A59-90D7-EB1C8270C7B6}"/>
              </a:ext>
            </a:extLst>
          </p:cNvPr>
          <p:cNvGrpSpPr/>
          <p:nvPr/>
        </p:nvGrpSpPr>
        <p:grpSpPr>
          <a:xfrm>
            <a:off x="357449" y="4392261"/>
            <a:ext cx="8450427" cy="389659"/>
            <a:chOff x="0" y="4288426"/>
            <a:chExt cx="9151272" cy="389659"/>
          </a:xfrm>
        </p:grpSpPr>
        <p:cxnSp>
          <p:nvCxnSpPr>
            <p:cNvPr id="172" name="Straight Connector 171">
              <a:extLst>
                <a:ext uri="{FF2B5EF4-FFF2-40B4-BE49-F238E27FC236}">
                  <a16:creationId xmlns:a16="http://schemas.microsoft.com/office/drawing/2014/main" id="{A55C3555-A02A-4384-BD6A-F5D1DFDD7379}"/>
                </a:ext>
              </a:extLst>
            </p:cNvPr>
            <p:cNvCxnSpPr/>
            <p:nvPr/>
          </p:nvCxnSpPr>
          <p:spPr>
            <a:xfrm>
              <a:off x="0" y="4288426"/>
              <a:ext cx="915127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3B61709A-41FE-4297-B611-F1DDC7596C1F}"/>
                </a:ext>
              </a:extLst>
            </p:cNvPr>
            <p:cNvCxnSpPr/>
            <p:nvPr/>
          </p:nvCxnSpPr>
          <p:spPr>
            <a:xfrm>
              <a:off x="0" y="4678085"/>
              <a:ext cx="915127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147" name="Picture 146" descr="HKL17572.png">
            <a:extLst>
              <a:ext uri="{FF2B5EF4-FFF2-40B4-BE49-F238E27FC236}">
                <a16:creationId xmlns:a16="http://schemas.microsoft.com/office/drawing/2014/main" id="{E85F17A1-FD5B-3748-AFFF-4BA225CA84B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944492" y="2527390"/>
            <a:ext cx="1316963" cy="134614"/>
          </a:xfrm>
          <a:prstGeom prst="rect">
            <a:avLst/>
          </a:prstGeom>
        </p:spPr>
      </p:pic>
      <p:pic>
        <p:nvPicPr>
          <p:cNvPr id="164" name="Picture 163" descr="HKL17572.png">
            <a:extLst>
              <a:ext uri="{FF2B5EF4-FFF2-40B4-BE49-F238E27FC236}">
                <a16:creationId xmlns:a16="http://schemas.microsoft.com/office/drawing/2014/main" id="{A3637E7A-B52C-0349-B91D-C4F215E13D3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942697" y="2656406"/>
            <a:ext cx="1316963" cy="134614"/>
          </a:xfrm>
          <a:prstGeom prst="rect">
            <a:avLst/>
          </a:prstGeom>
        </p:spPr>
      </p:pic>
      <p:grpSp>
        <p:nvGrpSpPr>
          <p:cNvPr id="165" name="Group 164">
            <a:extLst>
              <a:ext uri="{FF2B5EF4-FFF2-40B4-BE49-F238E27FC236}">
                <a16:creationId xmlns:a16="http://schemas.microsoft.com/office/drawing/2014/main" id="{CA487875-0899-4C42-BD64-AA831966BD0A}"/>
              </a:ext>
            </a:extLst>
          </p:cNvPr>
          <p:cNvGrpSpPr/>
          <p:nvPr/>
        </p:nvGrpSpPr>
        <p:grpSpPr>
          <a:xfrm>
            <a:off x="3909636" y="3105676"/>
            <a:ext cx="1401748" cy="337941"/>
            <a:chOff x="614520" y="2069884"/>
            <a:chExt cx="1401748" cy="337941"/>
          </a:xfrm>
        </p:grpSpPr>
        <p:pic>
          <p:nvPicPr>
            <p:cNvPr id="170" name="Picture 169">
              <a:extLst>
                <a:ext uri="{FF2B5EF4-FFF2-40B4-BE49-F238E27FC236}">
                  <a16:creationId xmlns:a16="http://schemas.microsoft.com/office/drawing/2014/main" id="{A51F28CF-0221-2F49-89B1-AF3A871EFD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4520" y="2184184"/>
              <a:ext cx="1401748" cy="223641"/>
            </a:xfrm>
            <a:prstGeom prst="rect">
              <a:avLst/>
            </a:prstGeom>
          </p:spPr>
        </p:pic>
        <p:pic>
          <p:nvPicPr>
            <p:cNvPr id="171" name="Picture 170">
              <a:extLst>
                <a:ext uri="{FF2B5EF4-FFF2-40B4-BE49-F238E27FC236}">
                  <a16:creationId xmlns:a16="http://schemas.microsoft.com/office/drawing/2014/main" id="{2605EAF3-F82D-6D44-8D5D-755C883D8F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4520" y="2069884"/>
              <a:ext cx="1401748" cy="223641"/>
            </a:xfrm>
            <a:prstGeom prst="rect">
              <a:avLst/>
            </a:prstGeom>
          </p:spPr>
        </p:pic>
      </p:grpSp>
    </p:spTree>
    <p:extLst>
      <p:ext uri="{BB962C8B-B14F-4D97-AF65-F5344CB8AC3E}">
        <p14:creationId xmlns:p14="http://schemas.microsoft.com/office/powerpoint/2010/main" val="1550808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Cisco HyperFlex Architectural Differentiators</a:t>
            </a:r>
            <a:br>
              <a:rPr lang="de-DE" dirty="0"/>
            </a:br>
            <a:r>
              <a:rPr lang="de-DE" sz="2000" dirty="0">
                <a:solidFill>
                  <a:schemeClr val="accent4"/>
                </a:solidFill>
              </a:rPr>
              <a:t>Hardware and Software Engineered Together</a:t>
            </a:r>
          </a:p>
        </p:txBody>
      </p:sp>
      <p:grpSp>
        <p:nvGrpSpPr>
          <p:cNvPr id="6" name="Group 5">
            <a:extLst>
              <a:ext uri="{FF2B5EF4-FFF2-40B4-BE49-F238E27FC236}">
                <a16:creationId xmlns:a16="http://schemas.microsoft.com/office/drawing/2014/main" id="{1926EBF0-173E-2D4E-B540-A4B119FED401}"/>
              </a:ext>
            </a:extLst>
          </p:cNvPr>
          <p:cNvGrpSpPr/>
          <p:nvPr/>
        </p:nvGrpSpPr>
        <p:grpSpPr>
          <a:xfrm>
            <a:off x="216311" y="1662507"/>
            <a:ext cx="3266210" cy="895685"/>
            <a:chOff x="623920" y="2468508"/>
            <a:chExt cx="2703802" cy="769986"/>
          </a:xfrm>
        </p:grpSpPr>
        <p:sp>
          <p:nvSpPr>
            <p:cNvPr id="165" name="Rounded Rectangle 164"/>
            <p:cNvSpPr/>
            <p:nvPr/>
          </p:nvSpPr>
          <p:spPr>
            <a:xfrm>
              <a:off x="623920" y="2468508"/>
              <a:ext cx="2703802" cy="351766"/>
            </a:xfrm>
            <a:prstGeom prst="roundRect">
              <a:avLst/>
            </a:prstGeom>
            <a:no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0" fontAlgn="base" latinLnBrk="0" hangingPunct="0">
                <a:lnSpc>
                  <a:spcPct val="90000"/>
                </a:lnSpc>
                <a:spcBef>
                  <a:spcPct val="30000"/>
                </a:spcBef>
                <a:spcAft>
                  <a:spcPct val="10000"/>
                </a:spcAft>
                <a:buClrTx/>
                <a:buSzTx/>
                <a:buFontTx/>
                <a:buNone/>
                <a:tabLst/>
                <a:defRPr/>
              </a:pPr>
              <a:r>
                <a:rPr kumimoji="0" lang="en-US" sz="1600" b="1" i="0" u="none" strike="noStrike" kern="1200" cap="none" spc="0" normalizeH="0" baseline="0" noProof="0" dirty="0">
                  <a:ln>
                    <a:noFill/>
                  </a:ln>
                  <a:solidFill>
                    <a:srgbClr val="005073"/>
                  </a:solidFill>
                  <a:effectLst/>
                  <a:uLnTx/>
                  <a:uFillTx/>
                  <a:latin typeface="CiscoSansTT ExtraLight"/>
                  <a:ea typeface="+mn-ea"/>
                  <a:cs typeface="+mn-cs"/>
                </a:rPr>
                <a:t>Complete Hyperconvergence with Integrated Network Fabric</a:t>
              </a:r>
            </a:p>
          </p:txBody>
        </p:sp>
        <p:sp>
          <p:nvSpPr>
            <p:cNvPr id="166" name="TextBox 165"/>
            <p:cNvSpPr txBox="1"/>
            <p:nvPr/>
          </p:nvSpPr>
          <p:spPr>
            <a:xfrm>
              <a:off x="742866" y="2825744"/>
              <a:ext cx="2347974" cy="412750"/>
            </a:xfrm>
            <a:prstGeom prst="rect">
              <a:avLst/>
            </a:prstGeom>
            <a:noFill/>
          </p:spPr>
          <p:txBody>
            <a:bodyPr wrap="square" rtlCol="0">
              <a:spAutoFit/>
            </a:bodyPr>
            <a:lstStyle/>
            <a:p>
              <a:pPr marL="171450" marR="0" lvl="0" indent="-171450" algn="l" defTabSz="685800" rtl="0" eaLnBrk="0" fontAlgn="base" latinLnBrk="0" hangingPunct="0">
                <a:lnSpc>
                  <a:spcPct val="100000"/>
                </a:lnSpc>
                <a:spcBef>
                  <a:spcPts val="0"/>
                </a:spcBef>
                <a:spcAft>
                  <a:spcPct val="100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5073">
                      <a:lumMod val="50000"/>
                    </a:srgbClr>
                  </a:solidFill>
                  <a:effectLst/>
                  <a:uLnTx/>
                  <a:uFillTx/>
                  <a:latin typeface="CiscoSansTT ExtraLight"/>
                  <a:ea typeface="Arial Unicode MS" pitchFamily="34" charset="-128"/>
                  <a:cs typeface="Arial Unicode MS" pitchFamily="34" charset="-128"/>
                </a:rPr>
                <a:t>Unified Network Infrastructure</a:t>
              </a:r>
            </a:p>
            <a:p>
              <a:pPr marL="171450" marR="0" lvl="0" indent="-171450" algn="l" defTabSz="685800" rtl="0" eaLnBrk="0" fontAlgn="base" latinLnBrk="0" hangingPunct="0">
                <a:lnSpc>
                  <a:spcPct val="100000"/>
                </a:lnSpc>
                <a:spcBef>
                  <a:spcPts val="0"/>
                </a:spcBef>
                <a:spcAft>
                  <a:spcPct val="100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5073">
                      <a:lumMod val="50000"/>
                    </a:srgbClr>
                  </a:solidFill>
                  <a:effectLst/>
                  <a:uLnTx/>
                  <a:uFillTx/>
                  <a:latin typeface="CiscoSansTT ExtraLight"/>
                  <a:ea typeface="Arial Unicode MS" pitchFamily="34" charset="-128"/>
                  <a:cs typeface="Arial Unicode MS" pitchFamily="34" charset="-128"/>
                </a:rPr>
                <a:t>Guaranteed QoS with low latency</a:t>
              </a:r>
            </a:p>
          </p:txBody>
        </p:sp>
      </p:grpSp>
      <p:grpSp>
        <p:nvGrpSpPr>
          <p:cNvPr id="8" name="Group 7">
            <a:extLst>
              <a:ext uri="{FF2B5EF4-FFF2-40B4-BE49-F238E27FC236}">
                <a16:creationId xmlns:a16="http://schemas.microsoft.com/office/drawing/2014/main" id="{9CBEF6BA-5506-CE49-8017-2557174EB107}"/>
              </a:ext>
            </a:extLst>
          </p:cNvPr>
          <p:cNvGrpSpPr/>
          <p:nvPr/>
        </p:nvGrpSpPr>
        <p:grpSpPr>
          <a:xfrm>
            <a:off x="3125682" y="1569017"/>
            <a:ext cx="2562916" cy="2059086"/>
            <a:chOff x="3419707" y="1429887"/>
            <a:chExt cx="2304587" cy="1877988"/>
          </a:xfrm>
        </p:grpSpPr>
        <p:grpSp>
          <p:nvGrpSpPr>
            <p:cNvPr id="3" name="Group 2"/>
            <p:cNvGrpSpPr/>
            <p:nvPr/>
          </p:nvGrpSpPr>
          <p:grpSpPr>
            <a:xfrm>
              <a:off x="3419707" y="1429887"/>
              <a:ext cx="2304587" cy="1818877"/>
              <a:chOff x="7080558" y="2395247"/>
              <a:chExt cx="3848483" cy="3037388"/>
            </a:xfrm>
          </p:grpSpPr>
          <p:grpSp>
            <p:nvGrpSpPr>
              <p:cNvPr id="15" name="Group 14"/>
              <p:cNvGrpSpPr/>
              <p:nvPr/>
            </p:nvGrpSpPr>
            <p:grpSpPr>
              <a:xfrm>
                <a:off x="7384212" y="2553497"/>
                <a:ext cx="882609" cy="2841445"/>
                <a:chOff x="5538161" y="1915122"/>
                <a:chExt cx="661959" cy="2131085"/>
              </a:xfrm>
            </p:grpSpPr>
            <p:cxnSp>
              <p:nvCxnSpPr>
                <p:cNvPr id="99" name="Elbow Connector 98"/>
                <p:cNvCxnSpPr/>
                <p:nvPr/>
              </p:nvCxnSpPr>
              <p:spPr>
                <a:xfrm rot="10800000">
                  <a:off x="5898375" y="1915123"/>
                  <a:ext cx="231955" cy="207114"/>
                </a:xfrm>
                <a:prstGeom prst="bentConnector3">
                  <a:avLst>
                    <a:gd name="adj1" fmla="val 99277"/>
                  </a:avLst>
                </a:prstGeom>
                <a:ln w="12700">
                  <a:solidFill>
                    <a:schemeClr val="tx1">
                      <a:lumMod val="50000"/>
                      <a:lumOff val="50000"/>
                    </a:schemeClr>
                  </a:solidFill>
                </a:ln>
              </p:spPr>
              <p:style>
                <a:lnRef idx="1">
                  <a:schemeClr val="accent4"/>
                </a:lnRef>
                <a:fillRef idx="0">
                  <a:schemeClr val="accent4"/>
                </a:fillRef>
                <a:effectRef idx="0">
                  <a:schemeClr val="accent4"/>
                </a:effectRef>
                <a:fontRef idx="minor">
                  <a:schemeClr val="tx1"/>
                </a:fontRef>
              </p:style>
            </p:cxnSp>
            <p:cxnSp>
              <p:nvCxnSpPr>
                <p:cNvPr id="100" name="Elbow Connector 99"/>
                <p:cNvCxnSpPr/>
                <p:nvPr/>
              </p:nvCxnSpPr>
              <p:spPr>
                <a:xfrm rot="10800000">
                  <a:off x="5843555" y="1957868"/>
                  <a:ext cx="286772" cy="479082"/>
                </a:xfrm>
                <a:prstGeom prst="bentConnector2">
                  <a:avLst/>
                </a:prstGeom>
                <a:ln w="12700">
                  <a:solidFill>
                    <a:schemeClr val="tx1">
                      <a:lumMod val="50000"/>
                      <a:lumOff val="50000"/>
                    </a:schemeClr>
                  </a:solidFill>
                </a:ln>
              </p:spPr>
              <p:style>
                <a:lnRef idx="1">
                  <a:schemeClr val="accent4"/>
                </a:lnRef>
                <a:fillRef idx="0">
                  <a:schemeClr val="accent4"/>
                </a:fillRef>
                <a:effectRef idx="0">
                  <a:schemeClr val="accent4"/>
                </a:effectRef>
                <a:fontRef idx="minor">
                  <a:schemeClr val="tx1"/>
                </a:fontRef>
              </p:style>
            </p:cxnSp>
            <p:cxnSp>
              <p:nvCxnSpPr>
                <p:cNvPr id="101" name="Elbow Connector 100"/>
                <p:cNvCxnSpPr/>
                <p:nvPr/>
              </p:nvCxnSpPr>
              <p:spPr>
                <a:xfrm rot="16200000" flipV="1">
                  <a:off x="5554645" y="2176064"/>
                  <a:ext cx="808477" cy="342892"/>
                </a:xfrm>
                <a:prstGeom prst="bentConnector3">
                  <a:avLst>
                    <a:gd name="adj1" fmla="val 11"/>
                  </a:avLst>
                </a:prstGeom>
                <a:ln w="12700">
                  <a:solidFill>
                    <a:schemeClr val="tx1">
                      <a:lumMod val="50000"/>
                      <a:lumOff val="50000"/>
                    </a:schemeClr>
                  </a:solidFill>
                </a:ln>
              </p:spPr>
              <p:style>
                <a:lnRef idx="1">
                  <a:schemeClr val="accent4"/>
                </a:lnRef>
                <a:fillRef idx="0">
                  <a:schemeClr val="accent4"/>
                </a:fillRef>
                <a:effectRef idx="0">
                  <a:schemeClr val="accent4"/>
                </a:effectRef>
                <a:fontRef idx="minor">
                  <a:schemeClr val="tx1"/>
                </a:fontRef>
              </p:style>
            </p:cxnSp>
            <p:cxnSp>
              <p:nvCxnSpPr>
                <p:cNvPr id="102" name="Elbow Connector 101"/>
                <p:cNvCxnSpPr/>
                <p:nvPr/>
              </p:nvCxnSpPr>
              <p:spPr>
                <a:xfrm rot="16200000" flipV="1">
                  <a:off x="5359028" y="2302087"/>
                  <a:ext cx="1136648" cy="384916"/>
                </a:xfrm>
                <a:prstGeom prst="bentConnector3">
                  <a:avLst>
                    <a:gd name="adj1" fmla="val -1113"/>
                  </a:avLst>
                </a:prstGeom>
                <a:ln w="12700">
                  <a:solidFill>
                    <a:schemeClr val="tx1">
                      <a:lumMod val="50000"/>
                      <a:lumOff val="50000"/>
                    </a:schemeClr>
                  </a:solidFill>
                </a:ln>
              </p:spPr>
              <p:style>
                <a:lnRef idx="1">
                  <a:schemeClr val="accent4"/>
                </a:lnRef>
                <a:fillRef idx="0">
                  <a:schemeClr val="accent4"/>
                </a:fillRef>
                <a:effectRef idx="0">
                  <a:schemeClr val="accent4"/>
                </a:effectRef>
                <a:fontRef idx="minor">
                  <a:schemeClr val="tx1"/>
                </a:fontRef>
              </p:style>
            </p:cxnSp>
            <p:cxnSp>
              <p:nvCxnSpPr>
                <p:cNvPr id="106" name="Elbow Connector 105"/>
                <p:cNvCxnSpPr/>
                <p:nvPr/>
              </p:nvCxnSpPr>
              <p:spPr>
                <a:xfrm rot="16200000" flipV="1">
                  <a:off x="4803598" y="2649685"/>
                  <a:ext cx="2131085" cy="661959"/>
                </a:xfrm>
                <a:prstGeom prst="bentConnector3">
                  <a:avLst>
                    <a:gd name="adj1" fmla="val 1640"/>
                  </a:avLst>
                </a:prstGeom>
                <a:ln w="12700">
                  <a:solidFill>
                    <a:schemeClr val="tx1">
                      <a:lumMod val="50000"/>
                      <a:lumOff val="50000"/>
                    </a:schemeClr>
                  </a:solidFill>
                </a:ln>
              </p:spPr>
              <p:style>
                <a:lnRef idx="1">
                  <a:schemeClr val="accent4"/>
                </a:lnRef>
                <a:fillRef idx="0">
                  <a:schemeClr val="accent4"/>
                </a:fillRef>
                <a:effectRef idx="0">
                  <a:schemeClr val="accent4"/>
                </a:effectRef>
                <a:fontRef idx="minor">
                  <a:schemeClr val="tx1"/>
                </a:fontRef>
              </p:style>
            </p:cxnSp>
          </p:grpSp>
          <p:grpSp>
            <p:nvGrpSpPr>
              <p:cNvPr id="16" name="Group 15"/>
              <p:cNvGrpSpPr/>
              <p:nvPr/>
            </p:nvGrpSpPr>
            <p:grpSpPr>
              <a:xfrm>
                <a:off x="9940072" y="2551372"/>
                <a:ext cx="756873" cy="2881263"/>
                <a:chOff x="7455050" y="1913529"/>
                <a:chExt cx="567656" cy="2160947"/>
              </a:xfrm>
            </p:grpSpPr>
            <p:cxnSp>
              <p:nvCxnSpPr>
                <p:cNvPr id="108" name="Elbow Connector 107"/>
                <p:cNvCxnSpPr/>
                <p:nvPr/>
              </p:nvCxnSpPr>
              <p:spPr>
                <a:xfrm flipV="1">
                  <a:off x="7517264" y="1913529"/>
                  <a:ext cx="169982" cy="208706"/>
                </a:xfrm>
                <a:prstGeom prst="bentConnector2">
                  <a:avLst/>
                </a:prstGeom>
                <a:ln w="12700">
                  <a:solidFill>
                    <a:schemeClr val="tx1">
                      <a:lumMod val="50000"/>
                      <a:lumOff val="50000"/>
                    </a:schemeClr>
                  </a:solidFill>
                </a:ln>
              </p:spPr>
              <p:style>
                <a:lnRef idx="1">
                  <a:schemeClr val="accent4"/>
                </a:lnRef>
                <a:fillRef idx="0">
                  <a:schemeClr val="accent4"/>
                </a:fillRef>
                <a:effectRef idx="0">
                  <a:schemeClr val="accent4"/>
                </a:effectRef>
                <a:fontRef idx="minor">
                  <a:schemeClr val="tx1"/>
                </a:fontRef>
              </p:style>
            </p:cxnSp>
            <p:cxnSp>
              <p:nvCxnSpPr>
                <p:cNvPr id="109" name="Elbow Connector 108"/>
                <p:cNvCxnSpPr/>
                <p:nvPr/>
              </p:nvCxnSpPr>
              <p:spPr>
                <a:xfrm flipV="1">
                  <a:off x="7517265" y="1957869"/>
                  <a:ext cx="211028" cy="479085"/>
                </a:xfrm>
                <a:prstGeom prst="bentConnector2">
                  <a:avLst/>
                </a:prstGeom>
                <a:ln w="12700">
                  <a:solidFill>
                    <a:schemeClr val="tx1">
                      <a:lumMod val="50000"/>
                      <a:lumOff val="50000"/>
                    </a:schemeClr>
                  </a:solidFill>
                </a:ln>
              </p:spPr>
              <p:style>
                <a:lnRef idx="1">
                  <a:schemeClr val="accent4"/>
                </a:lnRef>
                <a:fillRef idx="0">
                  <a:schemeClr val="accent4"/>
                </a:fillRef>
                <a:effectRef idx="0">
                  <a:schemeClr val="accent4"/>
                </a:effectRef>
                <a:fontRef idx="minor">
                  <a:schemeClr val="tx1"/>
                </a:fontRef>
              </p:style>
            </p:cxnSp>
            <p:cxnSp>
              <p:nvCxnSpPr>
                <p:cNvPr id="110" name="Elbow Connector 109"/>
                <p:cNvCxnSpPr/>
                <p:nvPr/>
              </p:nvCxnSpPr>
              <p:spPr>
                <a:xfrm rot="5400000" flipH="1" flipV="1">
                  <a:off x="7253525" y="2207015"/>
                  <a:ext cx="784865" cy="257382"/>
                </a:xfrm>
                <a:prstGeom prst="bentConnector3">
                  <a:avLst>
                    <a:gd name="adj1" fmla="val -1494"/>
                  </a:avLst>
                </a:prstGeom>
                <a:ln w="12700">
                  <a:solidFill>
                    <a:schemeClr val="tx1">
                      <a:lumMod val="50000"/>
                      <a:lumOff val="50000"/>
                    </a:schemeClr>
                  </a:solidFill>
                </a:ln>
              </p:spPr>
              <p:style>
                <a:lnRef idx="1">
                  <a:schemeClr val="accent4"/>
                </a:lnRef>
                <a:fillRef idx="0">
                  <a:schemeClr val="accent4"/>
                </a:fillRef>
                <a:effectRef idx="0">
                  <a:schemeClr val="accent4"/>
                </a:effectRef>
                <a:fontRef idx="minor">
                  <a:schemeClr val="tx1"/>
                </a:fontRef>
              </p:style>
            </p:cxnSp>
            <p:cxnSp>
              <p:nvCxnSpPr>
                <p:cNvPr id="111" name="Elbow Connector 110"/>
                <p:cNvCxnSpPr/>
                <p:nvPr/>
              </p:nvCxnSpPr>
              <p:spPr>
                <a:xfrm rot="5400000" flipH="1" flipV="1">
                  <a:off x="7097789" y="2362749"/>
                  <a:ext cx="1136589" cy="297637"/>
                </a:xfrm>
                <a:prstGeom prst="bentConnector3">
                  <a:avLst>
                    <a:gd name="adj1" fmla="val 663"/>
                  </a:avLst>
                </a:prstGeom>
                <a:ln w="12700">
                  <a:solidFill>
                    <a:schemeClr val="tx1">
                      <a:lumMod val="50000"/>
                      <a:lumOff val="50000"/>
                    </a:schemeClr>
                  </a:solidFill>
                </a:ln>
              </p:spPr>
              <p:style>
                <a:lnRef idx="1">
                  <a:schemeClr val="accent4"/>
                </a:lnRef>
                <a:fillRef idx="0">
                  <a:schemeClr val="accent4"/>
                </a:fillRef>
                <a:effectRef idx="0">
                  <a:schemeClr val="accent4"/>
                </a:effectRef>
                <a:fontRef idx="minor">
                  <a:schemeClr val="tx1"/>
                </a:fontRef>
              </p:style>
            </p:cxnSp>
            <p:cxnSp>
              <p:nvCxnSpPr>
                <p:cNvPr id="115" name="Elbow Connector 114"/>
                <p:cNvCxnSpPr/>
                <p:nvPr/>
              </p:nvCxnSpPr>
              <p:spPr>
                <a:xfrm rot="5400000" flipH="1" flipV="1">
                  <a:off x="6659199" y="2710970"/>
                  <a:ext cx="2159357" cy="567656"/>
                </a:xfrm>
                <a:prstGeom prst="bentConnector3">
                  <a:avLst>
                    <a:gd name="adj1" fmla="val 3208"/>
                  </a:avLst>
                </a:prstGeom>
                <a:ln w="12700">
                  <a:solidFill>
                    <a:schemeClr val="tx1">
                      <a:lumMod val="50000"/>
                      <a:lumOff val="50000"/>
                    </a:schemeClr>
                  </a:solidFill>
                </a:ln>
              </p:spPr>
              <p:style>
                <a:lnRef idx="1">
                  <a:schemeClr val="accent4"/>
                </a:lnRef>
                <a:fillRef idx="0">
                  <a:schemeClr val="accent4"/>
                </a:fillRef>
                <a:effectRef idx="0">
                  <a:schemeClr val="accent4"/>
                </a:effectRef>
                <a:fontRef idx="minor">
                  <a:schemeClr val="tx1"/>
                </a:fontRef>
              </p:style>
            </p:cxnSp>
          </p:grpSp>
          <p:grpSp>
            <p:nvGrpSpPr>
              <p:cNvPr id="78" name="Group 77"/>
              <p:cNvGrpSpPr/>
              <p:nvPr/>
            </p:nvGrpSpPr>
            <p:grpSpPr>
              <a:xfrm>
                <a:off x="7080558" y="2395247"/>
                <a:ext cx="3848483" cy="244095"/>
                <a:chOff x="618808" y="1306295"/>
                <a:chExt cx="3839436" cy="243521"/>
              </a:xfrm>
            </p:grpSpPr>
            <p:pic>
              <p:nvPicPr>
                <p:cNvPr id="79" name="Picture 14" descr="C:\Users\rasrivas\Documents\wip\2011 projects\Shanaz-Patricia-2011\Capitola PPT for Beautification- June 2011\product photos from Ravi\LKL17572-Fabric Interconnect – 6248  .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8808" y="1309237"/>
                  <a:ext cx="1866014" cy="240579"/>
                </a:xfrm>
                <a:prstGeom prst="rect">
                  <a:avLst/>
                </a:prstGeom>
                <a:noFill/>
                <a:ln>
                  <a:noFill/>
                </a:ln>
                <a:effectLst/>
              </p:spPr>
            </p:pic>
            <p:pic>
              <p:nvPicPr>
                <p:cNvPr id="80" name="Picture 14" descr="C:\Users\rasrivas\Documents\wip\2011 projects\Shanaz-Patricia-2011\Capitola PPT for Beautification- June 2011\product photos from Ravi\LKL17572-Fabric Interconnect – 6248  .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2232" y="1306295"/>
                  <a:ext cx="1866012" cy="240579"/>
                </a:xfrm>
                <a:prstGeom prst="rect">
                  <a:avLst/>
                </a:prstGeom>
                <a:noFill/>
                <a:ln>
                  <a:noFill/>
                </a:ln>
                <a:effectLst/>
              </p:spPr>
            </p:pic>
          </p:grpSp>
        </p:grpSp>
        <p:pic>
          <p:nvPicPr>
            <p:cNvPr id="52"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07747" y="2645532"/>
              <a:ext cx="1248089" cy="66234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7" name="Picture 56">
              <a:extLst>
                <a:ext uri="{FF2B5EF4-FFF2-40B4-BE49-F238E27FC236}">
                  <a16:creationId xmlns:a16="http://schemas.microsoft.com/office/drawing/2014/main" id="{7818BD13-EEAD-40BA-8156-2AC9A59584F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48936" y="1573749"/>
              <a:ext cx="1337548" cy="342480"/>
            </a:xfrm>
            <a:prstGeom prst="rect">
              <a:avLst/>
            </a:prstGeom>
            <a:ln>
              <a:noFill/>
            </a:ln>
          </p:spPr>
        </p:pic>
        <p:pic>
          <p:nvPicPr>
            <p:cNvPr id="58" name="Picture 57">
              <a:extLst>
                <a:ext uri="{FF2B5EF4-FFF2-40B4-BE49-F238E27FC236}">
                  <a16:creationId xmlns:a16="http://schemas.microsoft.com/office/drawing/2014/main" id="{7818BD13-EEAD-40BA-8156-2AC9A59584F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49579" y="1828484"/>
              <a:ext cx="1337548" cy="342480"/>
            </a:xfrm>
            <a:prstGeom prst="rect">
              <a:avLst/>
            </a:prstGeom>
            <a:ln>
              <a:noFill/>
            </a:ln>
          </p:spPr>
        </p:pic>
        <p:pic>
          <p:nvPicPr>
            <p:cNvPr id="59" name="Picture 58">
              <a:extLst>
                <a:ext uri="{FF2B5EF4-FFF2-40B4-BE49-F238E27FC236}">
                  <a16:creationId xmlns:a16="http://schemas.microsoft.com/office/drawing/2014/main" id="{7818BD13-EEAD-40BA-8156-2AC9A59584F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57432" y="2081044"/>
              <a:ext cx="1337548" cy="342480"/>
            </a:xfrm>
            <a:prstGeom prst="rect">
              <a:avLst/>
            </a:prstGeom>
            <a:ln>
              <a:noFill/>
            </a:ln>
          </p:spPr>
        </p:pic>
        <p:pic>
          <p:nvPicPr>
            <p:cNvPr id="60" name="Picture 59">
              <a:extLst>
                <a:ext uri="{FF2B5EF4-FFF2-40B4-BE49-F238E27FC236}">
                  <a16:creationId xmlns:a16="http://schemas.microsoft.com/office/drawing/2014/main" id="{7818BD13-EEAD-40BA-8156-2AC9A59584F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63017" y="2339326"/>
              <a:ext cx="1337548" cy="342480"/>
            </a:xfrm>
            <a:prstGeom prst="rect">
              <a:avLst/>
            </a:prstGeom>
            <a:ln>
              <a:noFill/>
            </a:ln>
          </p:spPr>
        </p:pic>
      </p:grpSp>
      <p:sp>
        <p:nvSpPr>
          <p:cNvPr id="10" name="TextBox 9">
            <a:extLst>
              <a:ext uri="{FF2B5EF4-FFF2-40B4-BE49-F238E27FC236}">
                <a16:creationId xmlns:a16="http://schemas.microsoft.com/office/drawing/2014/main" id="{8856A149-4183-4ED9-AA60-CFC4151822F4}"/>
              </a:ext>
            </a:extLst>
          </p:cNvPr>
          <p:cNvSpPr txBox="1"/>
          <p:nvPr/>
        </p:nvSpPr>
        <p:spPr>
          <a:xfrm>
            <a:off x="3376146" y="3772524"/>
            <a:ext cx="2165978" cy="307777"/>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5073"/>
                </a:solidFill>
                <a:effectLst/>
                <a:uLnTx/>
                <a:uFillTx/>
                <a:latin typeface="CiscoSansTT ExtraLight"/>
                <a:ea typeface="ＭＳ Ｐゴシック" charset="0"/>
              </a:rPr>
              <a:t>Cisco </a:t>
            </a:r>
            <a:r>
              <a:rPr kumimoji="0" lang="en-US" sz="1400" b="1" i="0" u="none" strike="noStrike" kern="1200" cap="none" spc="0" normalizeH="0" baseline="0" noProof="0" dirty="0" err="1">
                <a:ln>
                  <a:noFill/>
                </a:ln>
                <a:solidFill>
                  <a:srgbClr val="005073"/>
                </a:solidFill>
                <a:effectLst/>
                <a:uLnTx/>
                <a:uFillTx/>
                <a:latin typeface="CiscoSansTT ExtraLight"/>
                <a:ea typeface="ＭＳ Ｐゴシック" charset="0"/>
              </a:rPr>
              <a:t>HyperFlex</a:t>
            </a:r>
            <a:r>
              <a:rPr kumimoji="0" lang="en-US" sz="1400" b="1" i="0" u="none" strike="noStrike" kern="1200" cap="none" spc="0" normalizeH="0" baseline="0" noProof="0" dirty="0">
                <a:ln>
                  <a:noFill/>
                </a:ln>
                <a:solidFill>
                  <a:srgbClr val="005073"/>
                </a:solidFill>
                <a:effectLst/>
                <a:uLnTx/>
                <a:uFillTx/>
                <a:latin typeface="CiscoSansTT ExtraLight"/>
                <a:ea typeface="ＭＳ Ｐゴシック" charset="0"/>
              </a:rPr>
              <a:t> System</a:t>
            </a:r>
          </a:p>
        </p:txBody>
      </p:sp>
      <p:cxnSp>
        <p:nvCxnSpPr>
          <p:cNvPr id="12" name="Straight Connector 11">
            <a:extLst>
              <a:ext uri="{FF2B5EF4-FFF2-40B4-BE49-F238E27FC236}">
                <a16:creationId xmlns:a16="http://schemas.microsoft.com/office/drawing/2014/main" id="{F1E65C41-2A3C-4CB7-905F-762317DB9989}"/>
              </a:ext>
            </a:extLst>
          </p:cNvPr>
          <p:cNvCxnSpPr>
            <a:cxnSpLocks/>
          </p:cNvCxnSpPr>
          <p:nvPr/>
        </p:nvCxnSpPr>
        <p:spPr>
          <a:xfrm>
            <a:off x="359999" y="2798452"/>
            <a:ext cx="26279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CA6E8A9-D9AB-4F26-9E6F-EC9DA58E539E}"/>
              </a:ext>
            </a:extLst>
          </p:cNvPr>
          <p:cNvCxnSpPr>
            <a:cxnSpLocks/>
          </p:cNvCxnSpPr>
          <p:nvPr/>
        </p:nvCxnSpPr>
        <p:spPr>
          <a:xfrm>
            <a:off x="5863991" y="2798452"/>
            <a:ext cx="2919263" cy="0"/>
          </a:xfrm>
          <a:prstGeom prst="line">
            <a:avLst/>
          </a:prstGeom>
        </p:spPr>
        <p:style>
          <a:lnRef idx="1">
            <a:schemeClr val="accent1"/>
          </a:lnRef>
          <a:fillRef idx="0">
            <a:schemeClr val="accent1"/>
          </a:fillRef>
          <a:effectRef idx="0">
            <a:schemeClr val="accent1"/>
          </a:effectRef>
          <a:fontRef idx="minor">
            <a:schemeClr val="tx1"/>
          </a:fontRef>
        </p:style>
      </p:cxnSp>
      <p:pic>
        <p:nvPicPr>
          <p:cNvPr id="47" name="Picture 46"/>
          <p:cNvPicPr>
            <a:picLocks noChangeAspect="1"/>
          </p:cNvPicPr>
          <p:nvPr/>
        </p:nvPicPr>
        <p:blipFill>
          <a:blip r:embed="rId6">
            <a:clrChange>
              <a:clrFrom>
                <a:srgbClr val="FFFFFF"/>
              </a:clrFrom>
              <a:clrTo>
                <a:srgbClr val="FFFFFF">
                  <a:alpha val="0"/>
                </a:srgbClr>
              </a:clrTo>
            </a:clrChange>
          </a:blip>
          <a:stretch>
            <a:fillRect/>
          </a:stretch>
        </p:blipFill>
        <p:spPr>
          <a:xfrm>
            <a:off x="7544138" y="4419053"/>
            <a:ext cx="1434032" cy="580455"/>
          </a:xfrm>
          <a:prstGeom prst="rect">
            <a:avLst/>
          </a:prstGeom>
        </p:spPr>
      </p:pic>
      <p:grpSp>
        <p:nvGrpSpPr>
          <p:cNvPr id="63" name="Group 62">
            <a:extLst>
              <a:ext uri="{FF2B5EF4-FFF2-40B4-BE49-F238E27FC236}">
                <a16:creationId xmlns:a16="http://schemas.microsoft.com/office/drawing/2014/main" id="{1926EBF0-173E-2D4E-B540-A4B119FED401}"/>
              </a:ext>
            </a:extLst>
          </p:cNvPr>
          <p:cNvGrpSpPr/>
          <p:nvPr/>
        </p:nvGrpSpPr>
        <p:grpSpPr>
          <a:xfrm>
            <a:off x="5920546" y="1623061"/>
            <a:ext cx="2957982" cy="1022033"/>
            <a:chOff x="623920" y="2468508"/>
            <a:chExt cx="2555052" cy="1022033"/>
          </a:xfrm>
        </p:grpSpPr>
        <p:sp>
          <p:nvSpPr>
            <p:cNvPr id="64" name="Rounded Rectangle 63"/>
            <p:cNvSpPr/>
            <p:nvPr/>
          </p:nvSpPr>
          <p:spPr>
            <a:xfrm>
              <a:off x="623920" y="2468508"/>
              <a:ext cx="2472756" cy="351766"/>
            </a:xfrm>
            <a:prstGeom prst="roundRect">
              <a:avLst/>
            </a:prstGeom>
            <a:no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0" fontAlgn="base" latinLnBrk="0" hangingPunct="0">
                <a:lnSpc>
                  <a:spcPct val="90000"/>
                </a:lnSpc>
                <a:spcBef>
                  <a:spcPct val="30000"/>
                </a:spcBef>
                <a:spcAft>
                  <a:spcPct val="10000"/>
                </a:spcAft>
                <a:buClrTx/>
                <a:buSzTx/>
                <a:buFontTx/>
                <a:buNone/>
                <a:tabLst/>
                <a:defRPr/>
              </a:pPr>
              <a:r>
                <a:rPr kumimoji="0" lang="en-US" sz="1600" b="1" i="0" u="none" strike="noStrike" kern="1200" cap="none" spc="0" normalizeH="0" baseline="0" noProof="0" dirty="0">
                  <a:ln>
                    <a:noFill/>
                  </a:ln>
                  <a:solidFill>
                    <a:srgbClr val="005073"/>
                  </a:solidFill>
                  <a:effectLst/>
                  <a:uLnTx/>
                  <a:uFillTx/>
                  <a:latin typeface="CiscoSansTT ExtraLight"/>
                  <a:ea typeface="+mn-ea"/>
                  <a:cs typeface="+mn-cs"/>
                </a:rPr>
                <a:t>Independent</a:t>
              </a:r>
              <a:r>
                <a:rPr kumimoji="0" lang="en-US" sz="1600" b="1" i="0" u="none" strike="noStrike" kern="1200" cap="none" spc="0" normalizeH="0" noProof="0" dirty="0">
                  <a:ln>
                    <a:noFill/>
                  </a:ln>
                  <a:solidFill>
                    <a:srgbClr val="005073"/>
                  </a:solidFill>
                  <a:effectLst/>
                  <a:uLnTx/>
                  <a:uFillTx/>
                  <a:latin typeface="CiscoSansTT ExtraLight"/>
                  <a:ea typeface="+mn-ea"/>
                  <a:cs typeface="+mn-cs"/>
                </a:rPr>
                <a:t> Scaling </a:t>
              </a:r>
              <a:endParaRPr kumimoji="0" lang="en-US" sz="1600" b="1"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5" name="TextBox 64"/>
            <p:cNvSpPr txBox="1"/>
            <p:nvPr/>
          </p:nvSpPr>
          <p:spPr>
            <a:xfrm>
              <a:off x="742865" y="2825744"/>
              <a:ext cx="2436107" cy="664797"/>
            </a:xfrm>
            <a:prstGeom prst="rect">
              <a:avLst/>
            </a:prstGeom>
            <a:noFill/>
          </p:spPr>
          <p:txBody>
            <a:bodyPr wrap="square" rtlCol="0">
              <a:spAutoFit/>
            </a:bodyPr>
            <a:lstStyle/>
            <a:p>
              <a:pPr marL="171450" marR="0" lvl="0" indent="-171450" algn="l" defTabSz="685800" rtl="0" eaLnBrk="0" fontAlgn="base" latinLnBrk="0" hangingPunct="0">
                <a:lnSpc>
                  <a:spcPct val="100000"/>
                </a:lnSpc>
                <a:spcBef>
                  <a:spcPts val="0"/>
                </a:spcBef>
                <a:spcAft>
                  <a:spcPct val="100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5073">
                      <a:lumMod val="50000"/>
                    </a:srgbClr>
                  </a:solidFill>
                  <a:effectLst/>
                  <a:uLnTx/>
                  <a:uFillTx/>
                  <a:latin typeface="CiscoSansTT ExtraLight"/>
                  <a:ea typeface="Arial Unicode MS" pitchFamily="34" charset="-128"/>
                  <a:cs typeface="Arial Unicode MS" pitchFamily="34" charset="-128"/>
                </a:rPr>
                <a:t>Use diskless</a:t>
              </a:r>
              <a:r>
                <a:rPr kumimoji="0" lang="en-US" sz="1200" b="0" i="0" u="none" strike="noStrike" kern="1200" cap="none" spc="0" normalizeH="0" noProof="0" dirty="0">
                  <a:ln>
                    <a:noFill/>
                  </a:ln>
                  <a:solidFill>
                    <a:srgbClr val="005073">
                      <a:lumMod val="50000"/>
                    </a:srgbClr>
                  </a:solidFill>
                  <a:effectLst/>
                  <a:uLnTx/>
                  <a:uFillTx/>
                  <a:latin typeface="CiscoSansTT ExtraLight"/>
                  <a:ea typeface="Arial Unicode MS" pitchFamily="34" charset="-128"/>
                  <a:cs typeface="Arial Unicode MS" pitchFamily="34" charset="-128"/>
                </a:rPr>
                <a:t> UCS rack/blade servers </a:t>
              </a:r>
              <a:endParaRPr kumimoji="0" lang="en-US" sz="1200" b="0" i="0" u="none" strike="noStrike" kern="1200" cap="none" spc="0" normalizeH="0" baseline="0" noProof="0" dirty="0">
                <a:ln>
                  <a:noFill/>
                </a:ln>
                <a:solidFill>
                  <a:srgbClr val="005073">
                    <a:lumMod val="50000"/>
                  </a:srgbClr>
                </a:solidFill>
                <a:effectLst/>
                <a:uLnTx/>
                <a:uFillTx/>
                <a:latin typeface="CiscoSansTT ExtraLight"/>
                <a:ea typeface="Arial Unicode MS" pitchFamily="34" charset="-128"/>
                <a:cs typeface="Arial Unicode MS" pitchFamily="34" charset="-128"/>
              </a:endParaRPr>
            </a:p>
            <a:p>
              <a:pPr marL="171450" lvl="0" indent="-171450" defTabSz="685800" eaLnBrk="0" hangingPunct="0">
                <a:spcBef>
                  <a:spcPts val="0"/>
                </a:spcBef>
                <a:spcAft>
                  <a:spcPct val="10000"/>
                </a:spcAft>
                <a:buFont typeface="Arial" panose="020B0604020202020204" pitchFamily="34" charset="0"/>
                <a:buChar char="•"/>
                <a:defRPr/>
              </a:pPr>
              <a:r>
                <a:rPr kumimoji="0" lang="en-US" sz="1200" b="0" i="0" u="none" strike="noStrike" kern="1200" cap="none" spc="0" normalizeH="0" baseline="0" noProof="0" dirty="0">
                  <a:ln>
                    <a:noFill/>
                  </a:ln>
                  <a:solidFill>
                    <a:srgbClr val="005073">
                      <a:lumMod val="50000"/>
                    </a:srgbClr>
                  </a:solidFill>
                  <a:effectLst/>
                  <a:uLnTx/>
                  <a:uFillTx/>
                  <a:latin typeface="CiscoSansTT ExtraLight"/>
                  <a:ea typeface="Arial Unicode MS" pitchFamily="34" charset="-128"/>
                  <a:cs typeface="Arial Unicode MS" pitchFamily="34" charset="-128"/>
                </a:rPr>
                <a:t>No additional</a:t>
              </a:r>
              <a:r>
                <a:rPr kumimoji="0" lang="en-US" sz="1200" b="0" i="0" u="none" strike="noStrike" kern="1200" cap="none" spc="0" normalizeH="0" noProof="0" dirty="0">
                  <a:ln>
                    <a:noFill/>
                  </a:ln>
                  <a:solidFill>
                    <a:srgbClr val="005073">
                      <a:lumMod val="50000"/>
                    </a:srgbClr>
                  </a:solidFill>
                  <a:effectLst/>
                  <a:uLnTx/>
                  <a:uFillTx/>
                  <a:latin typeface="CiscoSansTT ExtraLight"/>
                  <a:ea typeface="Arial Unicode MS" pitchFamily="34" charset="-128"/>
                  <a:cs typeface="Arial Unicode MS" pitchFamily="34" charset="-128"/>
                </a:rPr>
                <a:t> </a:t>
              </a:r>
              <a:r>
                <a:rPr lang="en-US" sz="1200" dirty="0" err="1">
                  <a:solidFill>
                    <a:srgbClr val="005073">
                      <a:lumMod val="50000"/>
                    </a:srgbClr>
                  </a:solidFill>
                  <a:latin typeface="CiscoSansTT ExtraLight"/>
                  <a:ea typeface="Arial Unicode MS" pitchFamily="34" charset="-128"/>
                  <a:cs typeface="Arial Unicode MS" pitchFamily="34" charset="-128"/>
                </a:rPr>
                <a:t>HyperFlex</a:t>
              </a:r>
              <a:r>
                <a:rPr lang="en-US" sz="1200" dirty="0">
                  <a:solidFill>
                    <a:srgbClr val="005073">
                      <a:lumMod val="50000"/>
                    </a:srgbClr>
                  </a:solidFill>
                  <a:latin typeface="CiscoSansTT ExtraLight"/>
                  <a:ea typeface="Arial Unicode MS" pitchFamily="34" charset="-128"/>
                  <a:cs typeface="Arial Unicode MS" pitchFamily="34" charset="-128"/>
                </a:rPr>
                <a:t> </a:t>
              </a:r>
              <a:r>
                <a:rPr kumimoji="0" lang="en-US" sz="1200" b="0" i="0" u="none" strike="noStrike" kern="1200" cap="none" spc="0" normalizeH="0" noProof="0" dirty="0">
                  <a:ln>
                    <a:noFill/>
                  </a:ln>
                  <a:solidFill>
                    <a:srgbClr val="005073">
                      <a:lumMod val="50000"/>
                    </a:srgbClr>
                  </a:solidFill>
                  <a:effectLst/>
                  <a:uLnTx/>
                  <a:uFillTx/>
                  <a:latin typeface="CiscoSansTT ExtraLight"/>
                  <a:ea typeface="Arial Unicode MS" pitchFamily="34" charset="-128"/>
                  <a:cs typeface="Arial Unicode MS" pitchFamily="34" charset="-128"/>
                </a:rPr>
                <a:t>licenses</a:t>
              </a:r>
              <a:endParaRPr kumimoji="0" lang="en-US" sz="1200" b="0" i="0" u="none" strike="noStrike" kern="1200" cap="none" spc="0" normalizeH="0" baseline="0" noProof="0" dirty="0">
                <a:ln>
                  <a:noFill/>
                </a:ln>
                <a:solidFill>
                  <a:srgbClr val="005073">
                    <a:lumMod val="50000"/>
                  </a:srgbClr>
                </a:solidFill>
                <a:effectLst/>
                <a:uLnTx/>
                <a:uFillTx/>
                <a:latin typeface="CiscoSansTT ExtraLight"/>
                <a:ea typeface="Arial Unicode MS" pitchFamily="34" charset="-128"/>
                <a:cs typeface="Arial Unicode MS" pitchFamily="34" charset="-128"/>
              </a:endParaRPr>
            </a:p>
          </p:txBody>
        </p:sp>
      </p:grpSp>
      <p:grpSp>
        <p:nvGrpSpPr>
          <p:cNvPr id="66" name="Group 65">
            <a:extLst>
              <a:ext uri="{FF2B5EF4-FFF2-40B4-BE49-F238E27FC236}">
                <a16:creationId xmlns:a16="http://schemas.microsoft.com/office/drawing/2014/main" id="{0F70F75D-4758-0B43-9352-DB8E784DA164}"/>
              </a:ext>
            </a:extLst>
          </p:cNvPr>
          <p:cNvGrpSpPr/>
          <p:nvPr/>
        </p:nvGrpSpPr>
        <p:grpSpPr>
          <a:xfrm>
            <a:off x="359999" y="2964128"/>
            <a:ext cx="3157297" cy="1070475"/>
            <a:chOff x="5991923" y="1416980"/>
            <a:chExt cx="2706880" cy="1013302"/>
          </a:xfrm>
        </p:grpSpPr>
        <p:sp>
          <p:nvSpPr>
            <p:cNvPr id="67" name="Rounded Rectangle 166">
              <a:extLst>
                <a:ext uri="{FF2B5EF4-FFF2-40B4-BE49-F238E27FC236}">
                  <a16:creationId xmlns:a16="http://schemas.microsoft.com/office/drawing/2014/main" id="{46F6088E-7013-48C6-A57C-705344D2D881}"/>
                </a:ext>
              </a:extLst>
            </p:cNvPr>
            <p:cNvSpPr/>
            <p:nvPr/>
          </p:nvSpPr>
          <p:spPr>
            <a:xfrm>
              <a:off x="5991923" y="1416980"/>
              <a:ext cx="2585866" cy="381546"/>
            </a:xfrm>
            <a:prstGeom prst="roundRect">
              <a:avLst/>
            </a:prstGeom>
            <a:no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0" fontAlgn="base" latinLnBrk="0" hangingPunct="0">
                <a:lnSpc>
                  <a:spcPct val="90000"/>
                </a:lnSpc>
                <a:spcBef>
                  <a:spcPct val="30000"/>
                </a:spcBef>
                <a:spcAft>
                  <a:spcPct val="10000"/>
                </a:spcAft>
                <a:buClrTx/>
                <a:buSzTx/>
                <a:buFontTx/>
                <a:buNone/>
                <a:tabLst/>
                <a:defRPr/>
              </a:pPr>
              <a:r>
                <a:rPr kumimoji="0" lang="en-US" sz="1600" b="1" i="0" u="none" strike="noStrike" kern="1200" cap="none" spc="0" normalizeH="0" baseline="0" noProof="0" dirty="0">
                  <a:ln>
                    <a:noFill/>
                  </a:ln>
                  <a:solidFill>
                    <a:srgbClr val="005073"/>
                  </a:solidFill>
                  <a:effectLst/>
                  <a:uLnTx/>
                  <a:uFillTx/>
                  <a:latin typeface="CiscoSansTT ExtraLight"/>
                  <a:ea typeface="+mn-ea"/>
                  <a:cs typeface="+mn-cs"/>
                </a:rPr>
                <a:t>Unified Architecture</a:t>
              </a:r>
              <a:r>
                <a:rPr kumimoji="0" lang="en-US" sz="1600" b="1" i="0" u="none" strike="noStrike" kern="1200" cap="none" spc="0" normalizeH="0" noProof="0" dirty="0">
                  <a:ln>
                    <a:noFill/>
                  </a:ln>
                  <a:solidFill>
                    <a:srgbClr val="005073"/>
                  </a:solidFill>
                  <a:effectLst/>
                  <a:uLnTx/>
                  <a:uFillTx/>
                  <a:latin typeface="CiscoSansTT ExtraLight"/>
                  <a:ea typeface="+mn-ea"/>
                  <a:cs typeface="+mn-cs"/>
                </a:rPr>
                <a:t> </a:t>
              </a:r>
              <a:endParaRPr kumimoji="0" lang="en-US" sz="1600" b="1"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68" name="TextBox 67">
              <a:extLst>
                <a:ext uri="{FF2B5EF4-FFF2-40B4-BE49-F238E27FC236}">
                  <a16:creationId xmlns:a16="http://schemas.microsoft.com/office/drawing/2014/main" id="{758C21F8-CB3C-49B1-98E6-5F062F41CC36}"/>
                </a:ext>
              </a:extLst>
            </p:cNvPr>
            <p:cNvSpPr txBox="1"/>
            <p:nvPr/>
          </p:nvSpPr>
          <p:spPr>
            <a:xfrm>
              <a:off x="5991923" y="1800991"/>
              <a:ext cx="2706880" cy="629291"/>
            </a:xfrm>
            <a:prstGeom prst="rect">
              <a:avLst/>
            </a:prstGeom>
            <a:noFill/>
          </p:spPr>
          <p:txBody>
            <a:bodyPr wrap="square" rtlCol="0">
              <a:spAutoFit/>
            </a:bodyPr>
            <a:lstStyle/>
            <a:p>
              <a:pPr marL="171450" marR="0" lvl="0" indent="-171450" algn="l" defTabSz="685800" rtl="0" eaLnBrk="0" fontAlgn="base" latinLnBrk="0" hangingPunct="0">
                <a:lnSpc>
                  <a:spcPct val="100000"/>
                </a:lnSpc>
                <a:spcBef>
                  <a:spcPts val="0"/>
                </a:spcBef>
                <a:spcAft>
                  <a:spcPct val="100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5073">
                      <a:lumMod val="50000"/>
                    </a:srgbClr>
                  </a:solidFill>
                  <a:effectLst/>
                  <a:uLnTx/>
                  <a:uFillTx/>
                  <a:latin typeface="CiscoSansTT ExtraLight"/>
                  <a:ea typeface="Arial Unicode MS" pitchFamily="34" charset="-128"/>
                  <a:cs typeface="Arial Unicode MS" pitchFamily="34" charset="-128"/>
                </a:rPr>
                <a:t>Connect to existing storage</a:t>
              </a:r>
              <a:r>
                <a:rPr kumimoji="0" lang="en-US" sz="1200" b="0" i="0" u="none" strike="noStrike" kern="1200" cap="none" spc="0" normalizeH="0" noProof="0" dirty="0">
                  <a:ln>
                    <a:noFill/>
                  </a:ln>
                  <a:solidFill>
                    <a:srgbClr val="005073">
                      <a:lumMod val="50000"/>
                    </a:srgbClr>
                  </a:solidFill>
                  <a:effectLst/>
                  <a:uLnTx/>
                  <a:uFillTx/>
                  <a:latin typeface="CiscoSansTT ExtraLight"/>
                  <a:ea typeface="Arial Unicode MS" pitchFamily="34" charset="-128"/>
                  <a:cs typeface="Arial Unicode MS" pitchFamily="34" charset="-128"/>
                </a:rPr>
                <a:t> </a:t>
              </a:r>
            </a:p>
            <a:p>
              <a:pPr marL="171450" marR="0" lvl="0" indent="-171450" algn="l" defTabSz="685800" rtl="0" eaLnBrk="0" fontAlgn="base" latinLnBrk="0" hangingPunct="0">
                <a:lnSpc>
                  <a:spcPct val="100000"/>
                </a:lnSpc>
                <a:spcBef>
                  <a:spcPts val="0"/>
                </a:spcBef>
                <a:spcAft>
                  <a:spcPct val="10000"/>
                </a:spcAft>
                <a:buClrTx/>
                <a:buSzTx/>
                <a:buFont typeface="Arial" panose="020B0604020202020204" pitchFamily="34" charset="0"/>
                <a:buChar char="•"/>
                <a:tabLst/>
                <a:defRPr/>
              </a:pPr>
              <a:r>
                <a:rPr lang="en-US" sz="1200" noProof="0" dirty="0">
                  <a:solidFill>
                    <a:srgbClr val="005073">
                      <a:lumMod val="50000"/>
                    </a:srgbClr>
                  </a:solidFill>
                  <a:latin typeface="CiscoSansTT ExtraLight"/>
                  <a:ea typeface="Arial Unicode MS" pitchFamily="34" charset="-128"/>
                  <a:cs typeface="Arial Unicode MS" pitchFamily="34" charset="-128"/>
                </a:rPr>
                <a:t>Ideal for tiered storage architecture , migration , backup </a:t>
              </a:r>
              <a:r>
                <a:rPr lang="en-US" sz="1200" noProof="0" dirty="0" err="1">
                  <a:solidFill>
                    <a:srgbClr val="005073">
                      <a:lumMod val="50000"/>
                    </a:srgbClr>
                  </a:solidFill>
                  <a:latin typeface="CiscoSansTT ExtraLight"/>
                  <a:ea typeface="Arial Unicode MS" pitchFamily="34" charset="-128"/>
                  <a:cs typeface="Arial Unicode MS" pitchFamily="34" charset="-128"/>
                </a:rPr>
                <a:t>etc</a:t>
              </a:r>
              <a:endParaRPr kumimoji="0" lang="en-US" sz="1200" b="0" i="0" u="none" strike="noStrike" kern="1200" cap="none" spc="0" normalizeH="0" baseline="0" noProof="0" dirty="0">
                <a:ln>
                  <a:noFill/>
                </a:ln>
                <a:solidFill>
                  <a:srgbClr val="005073">
                    <a:lumMod val="50000"/>
                  </a:srgbClr>
                </a:solidFill>
                <a:effectLst/>
                <a:uLnTx/>
                <a:uFillTx/>
                <a:latin typeface="CiscoSansTT ExtraLight"/>
                <a:ea typeface="Arial Unicode MS" pitchFamily="34" charset="-128"/>
                <a:cs typeface="Arial Unicode MS" pitchFamily="34" charset="-128"/>
              </a:endParaRPr>
            </a:p>
          </p:txBody>
        </p:sp>
      </p:grpSp>
      <p:grpSp>
        <p:nvGrpSpPr>
          <p:cNvPr id="69" name="Group 68">
            <a:extLst>
              <a:ext uri="{FF2B5EF4-FFF2-40B4-BE49-F238E27FC236}">
                <a16:creationId xmlns:a16="http://schemas.microsoft.com/office/drawing/2014/main" id="{498F4BEB-474D-A14F-8CE7-5D88FEA60C59}"/>
              </a:ext>
            </a:extLst>
          </p:cNvPr>
          <p:cNvGrpSpPr/>
          <p:nvPr/>
        </p:nvGrpSpPr>
        <p:grpSpPr>
          <a:xfrm>
            <a:off x="5863991" y="2935859"/>
            <a:ext cx="3190960" cy="1429662"/>
            <a:chOff x="623921" y="1425271"/>
            <a:chExt cx="2703868" cy="1233614"/>
          </a:xfrm>
        </p:grpSpPr>
        <p:sp>
          <p:nvSpPr>
            <p:cNvPr id="70" name="Rounded Rectangle 69"/>
            <p:cNvSpPr/>
            <p:nvPr/>
          </p:nvSpPr>
          <p:spPr>
            <a:xfrm>
              <a:off x="623921" y="1425271"/>
              <a:ext cx="2585866" cy="381546"/>
            </a:xfrm>
            <a:prstGeom prst="roundRect">
              <a:avLst/>
            </a:prstGeom>
            <a:no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0" fontAlgn="base" latinLnBrk="0" hangingPunct="0">
                <a:lnSpc>
                  <a:spcPct val="90000"/>
                </a:lnSpc>
                <a:spcBef>
                  <a:spcPct val="30000"/>
                </a:spcBef>
                <a:spcAft>
                  <a:spcPct val="10000"/>
                </a:spcAft>
                <a:buClrTx/>
                <a:buSzTx/>
                <a:buFontTx/>
                <a:buNone/>
                <a:tabLst/>
                <a:defRPr/>
              </a:pPr>
              <a:r>
                <a:rPr kumimoji="0" lang="en-US" sz="1600" b="1" i="0" u="none" strike="noStrike" kern="1200" cap="none" spc="0" normalizeH="0" baseline="0" noProof="0" dirty="0">
                  <a:ln>
                    <a:noFill/>
                  </a:ln>
                  <a:solidFill>
                    <a:srgbClr val="005073"/>
                  </a:solidFill>
                  <a:effectLst/>
                  <a:uLnTx/>
                  <a:uFillTx/>
                  <a:latin typeface="CiscoSansTT ExtraLight"/>
                  <a:ea typeface="+mn-ea"/>
                  <a:cs typeface="+mn-cs"/>
                </a:rPr>
                <a:t>Enterprise</a:t>
              </a:r>
              <a:r>
                <a:rPr kumimoji="0" lang="en-US" sz="1600" b="1" i="0" u="none" strike="noStrike" kern="1200" cap="none" spc="0" normalizeH="0" noProof="0" dirty="0">
                  <a:ln>
                    <a:noFill/>
                  </a:ln>
                  <a:solidFill>
                    <a:srgbClr val="005073"/>
                  </a:solidFill>
                  <a:effectLst/>
                  <a:uLnTx/>
                  <a:uFillTx/>
                  <a:latin typeface="CiscoSansTT ExtraLight"/>
                  <a:ea typeface="+mn-ea"/>
                  <a:cs typeface="+mn-cs"/>
                </a:rPr>
                <a:t> Storage Features </a:t>
              </a:r>
              <a:endParaRPr kumimoji="0" lang="en-US" sz="1600" b="1"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71" name="TextBox 70"/>
            <p:cNvSpPr txBox="1"/>
            <p:nvPr/>
          </p:nvSpPr>
          <p:spPr>
            <a:xfrm>
              <a:off x="742867" y="1809422"/>
              <a:ext cx="2584922" cy="849463"/>
            </a:xfrm>
            <a:prstGeom prst="rect">
              <a:avLst/>
            </a:prstGeom>
            <a:noFill/>
          </p:spPr>
          <p:txBody>
            <a:bodyPr wrap="square" rtlCol="0">
              <a:spAutoFit/>
            </a:bodyPr>
            <a:lstStyle/>
            <a:p>
              <a:pPr marL="171450" marR="0" lvl="0" indent="-171450" algn="l" defTabSz="685800" rtl="0" eaLnBrk="0" fontAlgn="base" latinLnBrk="0" hangingPunct="0">
                <a:lnSpc>
                  <a:spcPct val="100000"/>
                </a:lnSpc>
                <a:spcBef>
                  <a:spcPts val="0"/>
                </a:spcBef>
                <a:spcAft>
                  <a:spcPct val="100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5073">
                      <a:lumMod val="50000"/>
                    </a:srgbClr>
                  </a:solidFill>
                  <a:effectLst/>
                  <a:uLnTx/>
                  <a:uFillTx/>
                  <a:latin typeface="CiscoSansTT ExtraLight"/>
                  <a:ea typeface="Arial Unicode MS" pitchFamily="34" charset="-128"/>
                  <a:cs typeface="Arial Unicode MS" pitchFamily="34" charset="-128"/>
                </a:rPr>
                <a:t>Snapshots ,</a:t>
              </a:r>
              <a:r>
                <a:rPr kumimoji="0" lang="en-US" sz="1200" b="0" i="0" u="none" strike="noStrike" kern="1200" cap="none" spc="0" normalizeH="0" noProof="0" dirty="0">
                  <a:ln>
                    <a:noFill/>
                  </a:ln>
                  <a:solidFill>
                    <a:srgbClr val="005073">
                      <a:lumMod val="50000"/>
                    </a:srgbClr>
                  </a:solidFill>
                  <a:effectLst/>
                  <a:uLnTx/>
                  <a:uFillTx/>
                  <a:latin typeface="CiscoSansTT ExtraLight"/>
                  <a:ea typeface="Arial Unicode MS" pitchFamily="34" charset="-128"/>
                  <a:cs typeface="Arial Unicode MS" pitchFamily="34" charset="-128"/>
                </a:rPr>
                <a:t> Dedupe , Compression</a:t>
              </a:r>
              <a:endParaRPr kumimoji="0" lang="en-US" sz="1200" b="0" i="0" u="none" strike="noStrike" kern="1200" cap="none" spc="0" normalizeH="0" baseline="0" noProof="0" dirty="0">
                <a:ln>
                  <a:noFill/>
                </a:ln>
                <a:solidFill>
                  <a:srgbClr val="005073">
                    <a:lumMod val="50000"/>
                  </a:srgbClr>
                </a:solidFill>
                <a:effectLst/>
                <a:uLnTx/>
                <a:uFillTx/>
                <a:latin typeface="CiscoSansTT ExtraLight"/>
                <a:ea typeface="Arial Unicode MS" pitchFamily="34" charset="-128"/>
                <a:cs typeface="Arial Unicode MS" pitchFamily="34" charset="-128"/>
              </a:endParaRPr>
            </a:p>
            <a:p>
              <a:pPr marL="171450" marR="0" lvl="0" indent="-171450" algn="l" defTabSz="685800" rtl="0" eaLnBrk="0" fontAlgn="base" latinLnBrk="0" hangingPunct="0">
                <a:lnSpc>
                  <a:spcPct val="100000"/>
                </a:lnSpc>
                <a:spcBef>
                  <a:spcPts val="0"/>
                </a:spcBef>
                <a:spcAft>
                  <a:spcPct val="10000"/>
                </a:spcAft>
                <a:buClrTx/>
                <a:buSzTx/>
                <a:buFont typeface="Arial" panose="020B0604020202020204" pitchFamily="34" charset="0"/>
                <a:buChar char="•"/>
                <a:tabLst/>
                <a:defRPr/>
              </a:pPr>
              <a:r>
                <a:rPr lang="en-US" sz="1200" noProof="0" dirty="0">
                  <a:solidFill>
                    <a:srgbClr val="005073">
                      <a:lumMod val="50000"/>
                    </a:srgbClr>
                  </a:solidFill>
                  <a:latin typeface="CiscoSansTT ExtraLight"/>
                  <a:ea typeface="Arial Unicode MS" pitchFamily="34" charset="-128"/>
                  <a:cs typeface="Arial Unicode MS" pitchFamily="34" charset="-128"/>
                </a:rPr>
                <a:t>No performance impact , no licenses </a:t>
              </a:r>
              <a:endParaRPr kumimoji="0" lang="en-US" sz="1200" b="0" i="0" u="none" strike="noStrike" kern="1200" cap="none" spc="0" normalizeH="0" baseline="0" noProof="0" dirty="0">
                <a:ln>
                  <a:noFill/>
                </a:ln>
                <a:solidFill>
                  <a:srgbClr val="005073">
                    <a:lumMod val="50000"/>
                  </a:srgbClr>
                </a:solidFill>
                <a:effectLst/>
                <a:uLnTx/>
                <a:uFillTx/>
                <a:latin typeface="CiscoSansTT ExtraLight"/>
                <a:ea typeface="Arial Unicode MS" pitchFamily="34" charset="-128"/>
                <a:cs typeface="Arial Unicode MS" pitchFamily="34" charset="-128"/>
              </a:endParaRPr>
            </a:p>
          </p:txBody>
        </p:sp>
      </p:grpSp>
    </p:spTree>
    <p:extLst>
      <p:ext uri="{BB962C8B-B14F-4D97-AF65-F5344CB8AC3E}">
        <p14:creationId xmlns:p14="http://schemas.microsoft.com/office/powerpoint/2010/main" val="141071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Unmatched Performance </a:t>
            </a:r>
          </a:p>
        </p:txBody>
      </p:sp>
      <p:sp>
        <p:nvSpPr>
          <p:cNvPr id="4" name="TextBox 3"/>
          <p:cNvSpPr txBox="1"/>
          <p:nvPr/>
        </p:nvSpPr>
        <p:spPr>
          <a:xfrm>
            <a:off x="4526961" y="4781422"/>
            <a:ext cx="4256293" cy="215444"/>
          </a:xfrm>
          <a:prstGeom prst="rect">
            <a:avLst/>
          </a:prstGeom>
          <a:noFill/>
        </p:spPr>
        <p:txBody>
          <a:bodyPr wrap="none" rtlCol="0">
            <a:spAutoFit/>
          </a:bodyPr>
          <a:lstStyle/>
          <a:p>
            <a:r>
              <a:rPr lang="en-US" sz="800" u="sng" dirty="0"/>
              <a:t>https://</a:t>
            </a:r>
            <a:r>
              <a:rPr lang="en-US" sz="800" u="sng" dirty="0" err="1"/>
              <a:t>research.esg-global.com</a:t>
            </a:r>
            <a:r>
              <a:rPr lang="en-US" sz="800" u="sng" dirty="0"/>
              <a:t>/</a:t>
            </a:r>
            <a:r>
              <a:rPr lang="en-US" sz="800" u="sng" dirty="0" err="1"/>
              <a:t>downloadfile</a:t>
            </a:r>
            <a:r>
              <a:rPr lang="en-US" sz="800" u="sng" dirty="0"/>
              <a:t>/</a:t>
            </a:r>
            <a:r>
              <a:rPr lang="en-US" sz="800" u="sng" dirty="0" err="1"/>
              <a:t>ciscoucs?shortCode</a:t>
            </a:r>
            <a:r>
              <a:rPr lang="en-US" sz="800" u="sng" dirty="0"/>
              <a:t>=ESG-Technical-</a:t>
            </a:r>
            <a:r>
              <a:rPr lang="en-US" sz="800" u="sng" dirty="0" err="1"/>
              <a:t>Valida</a:t>
            </a:r>
            <a:endParaRPr lang="en-US" sz="800" dirty="0">
              <a:latin typeface="+mn-lt"/>
            </a:endParaRPr>
          </a:p>
        </p:txBody>
      </p:sp>
      <p:pic>
        <p:nvPicPr>
          <p:cNvPr id="15" name="Picture 14">
            <a:extLst>
              <a:ext uri="{FF2B5EF4-FFF2-40B4-BE49-F238E27FC236}">
                <a16:creationId xmlns:a16="http://schemas.microsoft.com/office/drawing/2014/main" id="{97C991C4-2BF9-4656-A9EC-86E9323E9E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73499" y="3264439"/>
            <a:ext cx="1759831" cy="498491"/>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4" y="1183611"/>
            <a:ext cx="4645572" cy="2694933"/>
          </a:xfrm>
          <a:prstGeom prst="rect">
            <a:avLst/>
          </a:prstGeom>
        </p:spPr>
      </p:pic>
      <p:sp>
        <p:nvSpPr>
          <p:cNvPr id="10" name="TextBox 9"/>
          <p:cNvSpPr txBox="1"/>
          <p:nvPr/>
        </p:nvSpPr>
        <p:spPr>
          <a:xfrm>
            <a:off x="1300245" y="3912100"/>
            <a:ext cx="2276585" cy="369332"/>
          </a:xfrm>
          <a:prstGeom prst="rect">
            <a:avLst/>
          </a:prstGeom>
          <a:noFill/>
        </p:spPr>
        <p:txBody>
          <a:bodyPr wrap="none" rtlCol="0">
            <a:spAutoFit/>
          </a:bodyPr>
          <a:lstStyle/>
          <a:p>
            <a:r>
              <a:rPr lang="en-US" dirty="0">
                <a:latin typeface="+mn-lt"/>
              </a:rPr>
              <a:t>SQL as </a:t>
            </a:r>
            <a:r>
              <a:rPr lang="en-US">
                <a:latin typeface="+mn-lt"/>
              </a:rPr>
              <a:t>a workload  </a:t>
            </a:r>
            <a:endParaRPr lang="en-US" dirty="0">
              <a:latin typeface="+mn-lt"/>
            </a:endParaRPr>
          </a:p>
        </p:txBody>
      </p:sp>
      <p:pic>
        <p:nvPicPr>
          <p:cNvPr id="11" name="Picture 10">
            <a:extLst>
              <a:ext uri="{FF2B5EF4-FFF2-40B4-BE49-F238E27FC236}">
                <a16:creationId xmlns:a16="http://schemas.microsoft.com/office/drawing/2014/main" id="{97C991C4-2BF9-4656-A9EC-86E9323E9E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73498" y="2975403"/>
            <a:ext cx="1759831" cy="498491"/>
          </a:xfrm>
          <a:prstGeom prst="rect">
            <a:avLst/>
          </a:prstGeom>
        </p:spPr>
      </p:pic>
      <p:pic>
        <p:nvPicPr>
          <p:cNvPr id="14" name="Picture 13">
            <a:extLst>
              <a:ext uri="{FF2B5EF4-FFF2-40B4-BE49-F238E27FC236}">
                <a16:creationId xmlns:a16="http://schemas.microsoft.com/office/drawing/2014/main" id="{97C991C4-2BF9-4656-A9EC-86E9323E9E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73497" y="2674074"/>
            <a:ext cx="1759831" cy="498491"/>
          </a:xfrm>
          <a:prstGeom prst="rect">
            <a:avLst/>
          </a:prstGeom>
        </p:spPr>
      </p:pic>
      <p:pic>
        <p:nvPicPr>
          <p:cNvPr id="16" name="Picture 15">
            <a:extLst>
              <a:ext uri="{FF2B5EF4-FFF2-40B4-BE49-F238E27FC236}">
                <a16:creationId xmlns:a16="http://schemas.microsoft.com/office/drawing/2014/main" id="{97C991C4-2BF9-4656-A9EC-86E9323E9E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73496" y="2363032"/>
            <a:ext cx="1759831" cy="498491"/>
          </a:xfrm>
          <a:prstGeom prst="rect">
            <a:avLst/>
          </a:prstGeom>
        </p:spPr>
      </p:pic>
      <p:pic>
        <p:nvPicPr>
          <p:cNvPr id="6" name="Picture 5"/>
          <p:cNvPicPr>
            <a:picLocks noChangeAspect="1"/>
          </p:cNvPicPr>
          <p:nvPr/>
        </p:nvPicPr>
        <p:blipFill>
          <a:blip r:embed="rId4"/>
          <a:stretch>
            <a:fillRect/>
          </a:stretch>
        </p:blipFill>
        <p:spPr>
          <a:xfrm>
            <a:off x="7059811" y="3388149"/>
            <a:ext cx="1549401" cy="251069"/>
          </a:xfrm>
          <a:prstGeom prst="rect">
            <a:avLst/>
          </a:prstGeom>
        </p:spPr>
      </p:pic>
      <p:pic>
        <p:nvPicPr>
          <p:cNvPr id="19" name="Picture 18"/>
          <p:cNvPicPr>
            <a:picLocks noChangeAspect="1"/>
          </p:cNvPicPr>
          <p:nvPr/>
        </p:nvPicPr>
        <p:blipFill>
          <a:blip r:embed="rId4"/>
          <a:stretch>
            <a:fillRect/>
          </a:stretch>
        </p:blipFill>
        <p:spPr>
          <a:xfrm>
            <a:off x="7059810" y="3091634"/>
            <a:ext cx="1549401" cy="251069"/>
          </a:xfrm>
          <a:prstGeom prst="rect">
            <a:avLst/>
          </a:prstGeom>
        </p:spPr>
      </p:pic>
      <p:pic>
        <p:nvPicPr>
          <p:cNvPr id="20" name="Picture 19"/>
          <p:cNvPicPr>
            <a:picLocks noChangeAspect="1"/>
          </p:cNvPicPr>
          <p:nvPr/>
        </p:nvPicPr>
        <p:blipFill>
          <a:blip r:embed="rId4"/>
          <a:stretch>
            <a:fillRect/>
          </a:stretch>
        </p:blipFill>
        <p:spPr>
          <a:xfrm>
            <a:off x="7059809" y="2782010"/>
            <a:ext cx="1549401" cy="251069"/>
          </a:xfrm>
          <a:prstGeom prst="rect">
            <a:avLst/>
          </a:prstGeom>
        </p:spPr>
      </p:pic>
      <p:pic>
        <p:nvPicPr>
          <p:cNvPr id="21" name="Picture 20"/>
          <p:cNvPicPr>
            <a:picLocks noChangeAspect="1"/>
          </p:cNvPicPr>
          <p:nvPr/>
        </p:nvPicPr>
        <p:blipFill>
          <a:blip r:embed="rId4"/>
          <a:stretch>
            <a:fillRect/>
          </a:stretch>
        </p:blipFill>
        <p:spPr>
          <a:xfrm>
            <a:off x="7059808" y="2471336"/>
            <a:ext cx="1549401" cy="251069"/>
          </a:xfrm>
          <a:prstGeom prst="rect">
            <a:avLst/>
          </a:prstGeom>
        </p:spPr>
      </p:pic>
      <p:pic>
        <p:nvPicPr>
          <p:cNvPr id="22" name="Picture 21"/>
          <p:cNvPicPr>
            <a:picLocks noChangeAspect="1"/>
          </p:cNvPicPr>
          <p:nvPr/>
        </p:nvPicPr>
        <p:blipFill>
          <a:blip r:embed="rId4"/>
          <a:stretch>
            <a:fillRect/>
          </a:stretch>
        </p:blipFill>
        <p:spPr>
          <a:xfrm>
            <a:off x="7059808" y="2164195"/>
            <a:ext cx="1549401" cy="251069"/>
          </a:xfrm>
          <a:prstGeom prst="rect">
            <a:avLst/>
          </a:prstGeom>
        </p:spPr>
      </p:pic>
      <p:pic>
        <p:nvPicPr>
          <p:cNvPr id="23" name="Picture 22"/>
          <p:cNvPicPr>
            <a:picLocks noChangeAspect="1"/>
          </p:cNvPicPr>
          <p:nvPr/>
        </p:nvPicPr>
        <p:blipFill>
          <a:blip r:embed="rId4"/>
          <a:stretch>
            <a:fillRect/>
          </a:stretch>
        </p:blipFill>
        <p:spPr>
          <a:xfrm>
            <a:off x="7059807" y="1867680"/>
            <a:ext cx="1549401" cy="251069"/>
          </a:xfrm>
          <a:prstGeom prst="rect">
            <a:avLst/>
          </a:prstGeom>
        </p:spPr>
      </p:pic>
      <p:pic>
        <p:nvPicPr>
          <p:cNvPr id="24" name="Picture 23"/>
          <p:cNvPicPr>
            <a:picLocks noChangeAspect="1"/>
          </p:cNvPicPr>
          <p:nvPr/>
        </p:nvPicPr>
        <p:blipFill>
          <a:blip r:embed="rId4"/>
          <a:stretch>
            <a:fillRect/>
          </a:stretch>
        </p:blipFill>
        <p:spPr>
          <a:xfrm>
            <a:off x="7059806" y="1558056"/>
            <a:ext cx="1549401" cy="251069"/>
          </a:xfrm>
          <a:prstGeom prst="rect">
            <a:avLst/>
          </a:prstGeom>
        </p:spPr>
      </p:pic>
      <p:pic>
        <p:nvPicPr>
          <p:cNvPr id="25" name="Picture 24"/>
          <p:cNvPicPr>
            <a:picLocks noChangeAspect="1"/>
          </p:cNvPicPr>
          <p:nvPr/>
        </p:nvPicPr>
        <p:blipFill>
          <a:blip r:embed="rId4"/>
          <a:stretch>
            <a:fillRect/>
          </a:stretch>
        </p:blipFill>
        <p:spPr>
          <a:xfrm>
            <a:off x="7059805" y="1247382"/>
            <a:ext cx="1549401" cy="251069"/>
          </a:xfrm>
          <a:prstGeom prst="rect">
            <a:avLst/>
          </a:prstGeom>
        </p:spPr>
      </p:pic>
      <p:pic>
        <p:nvPicPr>
          <p:cNvPr id="26" name="Picture 25"/>
          <p:cNvPicPr>
            <a:picLocks noChangeAspect="1"/>
          </p:cNvPicPr>
          <p:nvPr/>
        </p:nvPicPr>
        <p:blipFill>
          <a:blip r:embed="rId4"/>
          <a:stretch>
            <a:fillRect/>
          </a:stretch>
        </p:blipFill>
        <p:spPr>
          <a:xfrm>
            <a:off x="7059806" y="920096"/>
            <a:ext cx="1549401" cy="251069"/>
          </a:xfrm>
          <a:prstGeom prst="rect">
            <a:avLst/>
          </a:prstGeom>
        </p:spPr>
      </p:pic>
      <p:pic>
        <p:nvPicPr>
          <p:cNvPr id="27" name="Picture 26"/>
          <p:cNvPicPr>
            <a:picLocks noChangeAspect="1"/>
          </p:cNvPicPr>
          <p:nvPr/>
        </p:nvPicPr>
        <p:blipFill>
          <a:blip r:embed="rId4"/>
          <a:stretch>
            <a:fillRect/>
          </a:stretch>
        </p:blipFill>
        <p:spPr>
          <a:xfrm>
            <a:off x="7059805" y="609422"/>
            <a:ext cx="1549401" cy="251069"/>
          </a:xfrm>
          <a:prstGeom prst="rect">
            <a:avLst/>
          </a:prstGeom>
        </p:spPr>
      </p:pic>
      <p:sp>
        <p:nvSpPr>
          <p:cNvPr id="28" name="TextBox 27"/>
          <p:cNvSpPr txBox="1"/>
          <p:nvPr/>
        </p:nvSpPr>
        <p:spPr>
          <a:xfrm>
            <a:off x="5039650" y="2127416"/>
            <a:ext cx="995785" cy="307777"/>
          </a:xfrm>
          <a:prstGeom prst="rect">
            <a:avLst/>
          </a:prstGeom>
          <a:noFill/>
        </p:spPr>
        <p:txBody>
          <a:bodyPr wrap="none" rtlCol="0">
            <a:spAutoFit/>
          </a:bodyPr>
          <a:lstStyle/>
          <a:p>
            <a:r>
              <a:rPr lang="en-US" sz="1400">
                <a:latin typeface="+mn-lt"/>
              </a:rPr>
              <a:t>HyperFlex</a:t>
            </a:r>
            <a:endParaRPr lang="en-US" sz="1400" dirty="0">
              <a:latin typeface="+mn-lt"/>
            </a:endParaRPr>
          </a:p>
        </p:txBody>
      </p:sp>
      <p:cxnSp>
        <p:nvCxnSpPr>
          <p:cNvPr id="9" name="Straight Arrow Connector 8"/>
          <p:cNvCxnSpPr/>
          <p:nvPr/>
        </p:nvCxnSpPr>
        <p:spPr>
          <a:xfrm flipV="1">
            <a:off x="6824548" y="609422"/>
            <a:ext cx="0" cy="3029797"/>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326730" y="3729024"/>
            <a:ext cx="939681" cy="307777"/>
          </a:xfrm>
          <a:prstGeom prst="rect">
            <a:avLst/>
          </a:prstGeom>
          <a:noFill/>
        </p:spPr>
        <p:txBody>
          <a:bodyPr wrap="none" rtlCol="0">
            <a:spAutoFit/>
          </a:bodyPr>
          <a:lstStyle/>
          <a:p>
            <a:r>
              <a:rPr lang="en-US" sz="1400" dirty="0">
                <a:latin typeface="+mn-lt"/>
              </a:rPr>
              <a:t>Vendor A</a:t>
            </a:r>
          </a:p>
        </p:txBody>
      </p:sp>
      <p:cxnSp>
        <p:nvCxnSpPr>
          <p:cNvPr id="33" name="Straight Arrow Connector 32"/>
          <p:cNvCxnSpPr/>
          <p:nvPr/>
        </p:nvCxnSpPr>
        <p:spPr>
          <a:xfrm flipV="1">
            <a:off x="8783254" y="1213930"/>
            <a:ext cx="0" cy="2425288"/>
          </a:xfrm>
          <a:prstGeom prst="straightConnector1">
            <a:avLst/>
          </a:prstGeom>
          <a:ln w="508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8204319" y="3713386"/>
            <a:ext cx="939681" cy="307777"/>
          </a:xfrm>
          <a:prstGeom prst="rect">
            <a:avLst/>
          </a:prstGeom>
          <a:noFill/>
        </p:spPr>
        <p:txBody>
          <a:bodyPr wrap="none" rtlCol="0">
            <a:spAutoFit/>
          </a:bodyPr>
          <a:lstStyle/>
          <a:p>
            <a:r>
              <a:rPr lang="en-US" sz="1400" dirty="0">
                <a:latin typeface="+mn-lt"/>
              </a:rPr>
              <a:t>Vendor B</a:t>
            </a:r>
          </a:p>
        </p:txBody>
      </p:sp>
    </p:spTree>
    <p:extLst>
      <p:ext uri="{BB962C8B-B14F-4D97-AF65-F5344CB8AC3E}">
        <p14:creationId xmlns:p14="http://schemas.microsoft.com/office/powerpoint/2010/main" val="153171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28" grpId="0"/>
      <p:bldP spid="32" grpId="0"/>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766" y="48149"/>
            <a:ext cx="8345488" cy="731837"/>
          </a:xfrm>
        </p:spPr>
        <p:txBody>
          <a:bodyPr/>
          <a:lstStyle/>
          <a:p>
            <a:r>
              <a:rPr lang="en-US" dirty="0" err="1"/>
              <a:t>HyperFlex</a:t>
            </a:r>
            <a:r>
              <a:rPr lang="en-US" dirty="0"/>
              <a:t> - Continuous Innovation </a:t>
            </a:r>
          </a:p>
        </p:txBody>
      </p:sp>
      <p:sp>
        <p:nvSpPr>
          <p:cNvPr id="757" name="AutoShape 2" descr="Image result for sap">
            <a:extLst>
              <a:ext uri="{FF2B5EF4-FFF2-40B4-BE49-F238E27FC236}">
                <a16:creationId xmlns:a16="http://schemas.microsoft.com/office/drawing/2014/main" id="{EAAFD499-5EF4-FC44-9AAF-5B34D084989E}"/>
              </a:ext>
            </a:extLst>
          </p:cNvPr>
          <p:cNvSpPr>
            <a:spLocks noChangeAspect="1" noChangeArrowheads="1"/>
          </p:cNvSpPr>
          <p:nvPr/>
        </p:nvSpPr>
        <p:spPr bwMode="auto">
          <a:xfrm>
            <a:off x="4645894" y="2825680"/>
            <a:ext cx="385921" cy="44908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189">
              <a:defRPr/>
            </a:pPr>
            <a:endParaRPr lang="en-US" sz="3200">
              <a:solidFill>
                <a:srgbClr val="005073"/>
              </a:solidFill>
            </a:endParaRPr>
          </a:p>
        </p:txBody>
      </p:sp>
      <p:grpSp>
        <p:nvGrpSpPr>
          <p:cNvPr id="12" name="Group 11">
            <a:extLst>
              <a:ext uri="{FF2B5EF4-FFF2-40B4-BE49-F238E27FC236}">
                <a16:creationId xmlns:a16="http://schemas.microsoft.com/office/drawing/2014/main" id="{2EC791BC-E2F6-2C4B-BC49-1BD42AC75049}"/>
              </a:ext>
            </a:extLst>
          </p:cNvPr>
          <p:cNvGrpSpPr/>
          <p:nvPr/>
        </p:nvGrpSpPr>
        <p:grpSpPr>
          <a:xfrm>
            <a:off x="5722261" y="2016556"/>
            <a:ext cx="1036014" cy="667410"/>
            <a:chOff x="125308" y="2414120"/>
            <a:chExt cx="1036014" cy="667410"/>
          </a:xfrm>
        </p:grpSpPr>
        <p:sp>
          <p:nvSpPr>
            <p:cNvPr id="749" name="TextBox 748">
              <a:extLst>
                <a:ext uri="{FF2B5EF4-FFF2-40B4-BE49-F238E27FC236}">
                  <a16:creationId xmlns:a16="http://schemas.microsoft.com/office/drawing/2014/main" id="{9503554B-DA71-3941-99DD-B34ADDD48061}"/>
                </a:ext>
              </a:extLst>
            </p:cNvPr>
            <p:cNvSpPr txBox="1"/>
            <p:nvPr/>
          </p:nvSpPr>
          <p:spPr>
            <a:xfrm>
              <a:off x="125308" y="2773753"/>
              <a:ext cx="1036014" cy="307777"/>
            </a:xfrm>
            <a:prstGeom prst="rect">
              <a:avLst/>
            </a:prstGeom>
            <a:noFill/>
          </p:spPr>
          <p:txBody>
            <a:bodyPr wrap="square" rtlCol="0" anchor="ctr">
              <a:spAutoFit/>
            </a:bodyPr>
            <a:lstStyle/>
            <a:p>
              <a:pPr algn="ctr" defTabSz="457166">
                <a:defRPr/>
              </a:pPr>
              <a:r>
                <a:rPr lang="en-US" sz="1400" dirty="0">
                  <a:solidFill>
                    <a:srgbClr val="58585B"/>
                  </a:solidFill>
                  <a:latin typeface="Arial"/>
                  <a:ea typeface="CiscoSansTT BoldOblique" charset="0"/>
                  <a:cs typeface="CiscoSansTT BoldOblique" charset="0"/>
                </a:rPr>
                <a:t>Hyper-V</a:t>
              </a:r>
            </a:p>
          </p:txBody>
        </p:sp>
        <p:grpSp>
          <p:nvGrpSpPr>
            <p:cNvPr id="762" name="Group 761">
              <a:extLst>
                <a:ext uri="{FF2B5EF4-FFF2-40B4-BE49-F238E27FC236}">
                  <a16:creationId xmlns:a16="http://schemas.microsoft.com/office/drawing/2014/main" id="{33099449-18CE-9340-8F99-6F3F70338C19}"/>
                </a:ext>
              </a:extLst>
            </p:cNvPr>
            <p:cNvGrpSpPr>
              <a:grpSpLocks noChangeAspect="1"/>
            </p:cNvGrpSpPr>
            <p:nvPr/>
          </p:nvGrpSpPr>
          <p:grpSpPr>
            <a:xfrm>
              <a:off x="463861" y="2414120"/>
              <a:ext cx="312482" cy="319740"/>
              <a:chOff x="6146801" y="2133602"/>
              <a:chExt cx="644525" cy="566738"/>
            </a:xfrm>
          </p:grpSpPr>
          <p:sp>
            <p:nvSpPr>
              <p:cNvPr id="763" name="Freeform 278">
                <a:extLst>
                  <a:ext uri="{FF2B5EF4-FFF2-40B4-BE49-F238E27FC236}">
                    <a16:creationId xmlns:a16="http://schemas.microsoft.com/office/drawing/2014/main" id="{FA3585FB-4C4F-F341-AA79-FB71E46AB963}"/>
                  </a:ext>
                </a:extLst>
              </p:cNvPr>
              <p:cNvSpPr>
                <a:spLocks/>
              </p:cNvSpPr>
              <p:nvPr/>
            </p:nvSpPr>
            <p:spPr bwMode="auto">
              <a:xfrm>
                <a:off x="6146801" y="2482852"/>
                <a:ext cx="644525" cy="103188"/>
              </a:xfrm>
              <a:custGeom>
                <a:avLst/>
                <a:gdLst>
                  <a:gd name="T0" fmla="*/ 387 w 387"/>
                  <a:gd name="T1" fmla="*/ 10 h 62"/>
                  <a:gd name="T2" fmla="*/ 387 w 387"/>
                  <a:gd name="T3" fmla="*/ 52 h 62"/>
                  <a:gd name="T4" fmla="*/ 376 w 387"/>
                  <a:gd name="T5" fmla="*/ 62 h 62"/>
                  <a:gd name="T6" fmla="*/ 11 w 387"/>
                  <a:gd name="T7" fmla="*/ 62 h 62"/>
                  <a:gd name="T8" fmla="*/ 0 w 387"/>
                  <a:gd name="T9" fmla="*/ 52 h 62"/>
                  <a:gd name="T10" fmla="*/ 0 w 387"/>
                  <a:gd name="T11" fmla="*/ 10 h 62"/>
                  <a:gd name="T12" fmla="*/ 11 w 387"/>
                  <a:gd name="T13" fmla="*/ 0 h 62"/>
                  <a:gd name="T14" fmla="*/ 376 w 387"/>
                  <a:gd name="T15" fmla="*/ 0 h 62"/>
                  <a:gd name="T16" fmla="*/ 387 w 387"/>
                  <a:gd name="T17"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0"/>
                    </a:moveTo>
                    <a:cubicBezTo>
                      <a:pt x="387" y="52"/>
                      <a:pt x="387" y="52"/>
                      <a:pt x="387" y="52"/>
                    </a:cubicBezTo>
                    <a:cubicBezTo>
                      <a:pt x="387" y="57"/>
                      <a:pt x="382" y="62"/>
                      <a:pt x="376" y="62"/>
                    </a:cubicBezTo>
                    <a:cubicBezTo>
                      <a:pt x="11" y="62"/>
                      <a:pt x="11" y="62"/>
                      <a:pt x="11" y="62"/>
                    </a:cubicBezTo>
                    <a:cubicBezTo>
                      <a:pt x="5" y="62"/>
                      <a:pt x="0" y="57"/>
                      <a:pt x="0" y="52"/>
                    </a:cubicBezTo>
                    <a:cubicBezTo>
                      <a:pt x="0" y="10"/>
                      <a:pt x="0" y="10"/>
                      <a:pt x="0" y="10"/>
                    </a:cubicBezTo>
                    <a:cubicBezTo>
                      <a:pt x="0" y="5"/>
                      <a:pt x="5" y="0"/>
                      <a:pt x="11" y="0"/>
                    </a:cubicBezTo>
                    <a:cubicBezTo>
                      <a:pt x="376" y="0"/>
                      <a:pt x="376" y="0"/>
                      <a:pt x="376" y="0"/>
                    </a:cubicBezTo>
                    <a:cubicBezTo>
                      <a:pt x="382" y="0"/>
                      <a:pt x="387" y="5"/>
                      <a:pt x="387" y="10"/>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28">
                  <a:defRPr/>
                </a:pPr>
                <a:endParaRPr lang="en-US" sz="2800">
                  <a:solidFill>
                    <a:srgbClr val="000000"/>
                  </a:solidFill>
                </a:endParaRPr>
              </a:p>
            </p:txBody>
          </p:sp>
          <p:sp>
            <p:nvSpPr>
              <p:cNvPr id="764" name="Line 279">
                <a:extLst>
                  <a:ext uri="{FF2B5EF4-FFF2-40B4-BE49-F238E27FC236}">
                    <a16:creationId xmlns:a16="http://schemas.microsoft.com/office/drawing/2014/main" id="{C5D5D9EB-5127-5848-A1FD-4C8250AAD8C3}"/>
                  </a:ext>
                </a:extLst>
              </p:cNvPr>
              <p:cNvSpPr>
                <a:spLocks noChangeShapeType="1"/>
              </p:cNvSpPr>
              <p:nvPr/>
            </p:nvSpPr>
            <p:spPr bwMode="auto">
              <a:xfrm flipV="1">
                <a:off x="6176964" y="2508252"/>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28">
                  <a:defRPr/>
                </a:pPr>
                <a:endParaRPr lang="en-US" sz="2800">
                  <a:solidFill>
                    <a:srgbClr val="000000"/>
                  </a:solidFill>
                </a:endParaRPr>
              </a:p>
            </p:txBody>
          </p:sp>
          <p:sp>
            <p:nvSpPr>
              <p:cNvPr id="765" name="Line 280">
                <a:extLst>
                  <a:ext uri="{FF2B5EF4-FFF2-40B4-BE49-F238E27FC236}">
                    <a16:creationId xmlns:a16="http://schemas.microsoft.com/office/drawing/2014/main" id="{6DC96EE6-D557-B140-9111-FA34C662A1F1}"/>
                  </a:ext>
                </a:extLst>
              </p:cNvPr>
              <p:cNvSpPr>
                <a:spLocks noChangeShapeType="1"/>
              </p:cNvSpPr>
              <p:nvPr/>
            </p:nvSpPr>
            <p:spPr bwMode="auto">
              <a:xfrm flipV="1">
                <a:off x="6207126" y="2508252"/>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28">
                  <a:defRPr/>
                </a:pPr>
                <a:endParaRPr lang="en-US" sz="2800">
                  <a:solidFill>
                    <a:srgbClr val="000000"/>
                  </a:solidFill>
                </a:endParaRPr>
              </a:p>
            </p:txBody>
          </p:sp>
          <p:sp>
            <p:nvSpPr>
              <p:cNvPr id="766" name="Line 281">
                <a:extLst>
                  <a:ext uri="{FF2B5EF4-FFF2-40B4-BE49-F238E27FC236}">
                    <a16:creationId xmlns:a16="http://schemas.microsoft.com/office/drawing/2014/main" id="{300B5C59-C322-EA49-A54D-3B24623FC1EA}"/>
                  </a:ext>
                </a:extLst>
              </p:cNvPr>
              <p:cNvSpPr>
                <a:spLocks noChangeShapeType="1"/>
              </p:cNvSpPr>
              <p:nvPr/>
            </p:nvSpPr>
            <p:spPr bwMode="auto">
              <a:xfrm flipV="1">
                <a:off x="6238876" y="2508252"/>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28">
                  <a:defRPr/>
                </a:pPr>
                <a:endParaRPr lang="en-US" sz="2800">
                  <a:solidFill>
                    <a:srgbClr val="000000"/>
                  </a:solidFill>
                </a:endParaRPr>
              </a:p>
            </p:txBody>
          </p:sp>
          <p:sp>
            <p:nvSpPr>
              <p:cNvPr id="767" name="Line 282">
                <a:extLst>
                  <a:ext uri="{FF2B5EF4-FFF2-40B4-BE49-F238E27FC236}">
                    <a16:creationId xmlns:a16="http://schemas.microsoft.com/office/drawing/2014/main" id="{65D9B8E3-BFE1-2F40-BD37-D45B75E6E85B}"/>
                  </a:ext>
                </a:extLst>
              </p:cNvPr>
              <p:cNvSpPr>
                <a:spLocks noChangeShapeType="1"/>
              </p:cNvSpPr>
              <p:nvPr/>
            </p:nvSpPr>
            <p:spPr bwMode="auto">
              <a:xfrm flipV="1">
                <a:off x="6267451" y="2508252"/>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28">
                  <a:defRPr/>
                </a:pPr>
                <a:endParaRPr lang="en-US" sz="2800">
                  <a:solidFill>
                    <a:srgbClr val="000000"/>
                  </a:solidFill>
                </a:endParaRPr>
              </a:p>
            </p:txBody>
          </p:sp>
          <p:sp>
            <p:nvSpPr>
              <p:cNvPr id="768" name="Line 283">
                <a:extLst>
                  <a:ext uri="{FF2B5EF4-FFF2-40B4-BE49-F238E27FC236}">
                    <a16:creationId xmlns:a16="http://schemas.microsoft.com/office/drawing/2014/main" id="{16317236-D589-2849-B4BC-7B127E7233A6}"/>
                  </a:ext>
                </a:extLst>
              </p:cNvPr>
              <p:cNvSpPr>
                <a:spLocks noChangeShapeType="1"/>
              </p:cNvSpPr>
              <p:nvPr/>
            </p:nvSpPr>
            <p:spPr bwMode="auto">
              <a:xfrm flipV="1">
                <a:off x="6297614" y="2508252"/>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28">
                  <a:defRPr/>
                </a:pPr>
                <a:endParaRPr lang="en-US" sz="2800">
                  <a:solidFill>
                    <a:srgbClr val="000000"/>
                  </a:solidFill>
                </a:endParaRPr>
              </a:p>
            </p:txBody>
          </p:sp>
          <p:sp>
            <p:nvSpPr>
              <p:cNvPr id="769" name="Freeform 284">
                <a:extLst>
                  <a:ext uri="{FF2B5EF4-FFF2-40B4-BE49-F238E27FC236}">
                    <a16:creationId xmlns:a16="http://schemas.microsoft.com/office/drawing/2014/main" id="{B4BE3E54-E49E-764A-A322-13B92692E423}"/>
                  </a:ext>
                </a:extLst>
              </p:cNvPr>
              <p:cNvSpPr>
                <a:spLocks/>
              </p:cNvSpPr>
              <p:nvPr/>
            </p:nvSpPr>
            <p:spPr bwMode="auto">
              <a:xfrm>
                <a:off x="6146801" y="2598740"/>
                <a:ext cx="644525" cy="101600"/>
              </a:xfrm>
              <a:custGeom>
                <a:avLst/>
                <a:gdLst>
                  <a:gd name="T0" fmla="*/ 387 w 387"/>
                  <a:gd name="T1" fmla="*/ 10 h 61"/>
                  <a:gd name="T2" fmla="*/ 387 w 387"/>
                  <a:gd name="T3" fmla="*/ 51 h 61"/>
                  <a:gd name="T4" fmla="*/ 376 w 387"/>
                  <a:gd name="T5" fmla="*/ 61 h 61"/>
                  <a:gd name="T6" fmla="*/ 11 w 387"/>
                  <a:gd name="T7" fmla="*/ 61 h 61"/>
                  <a:gd name="T8" fmla="*/ 0 w 387"/>
                  <a:gd name="T9" fmla="*/ 51 h 61"/>
                  <a:gd name="T10" fmla="*/ 0 w 387"/>
                  <a:gd name="T11" fmla="*/ 10 h 61"/>
                  <a:gd name="T12" fmla="*/ 11 w 387"/>
                  <a:gd name="T13" fmla="*/ 0 h 61"/>
                  <a:gd name="T14" fmla="*/ 376 w 387"/>
                  <a:gd name="T15" fmla="*/ 0 h 61"/>
                  <a:gd name="T16" fmla="*/ 387 w 387"/>
                  <a:gd name="T17"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1">
                    <a:moveTo>
                      <a:pt x="387" y="10"/>
                    </a:moveTo>
                    <a:cubicBezTo>
                      <a:pt x="387" y="51"/>
                      <a:pt x="387" y="51"/>
                      <a:pt x="387" y="51"/>
                    </a:cubicBezTo>
                    <a:cubicBezTo>
                      <a:pt x="387" y="57"/>
                      <a:pt x="382" y="61"/>
                      <a:pt x="376" y="61"/>
                    </a:cubicBezTo>
                    <a:cubicBezTo>
                      <a:pt x="11" y="61"/>
                      <a:pt x="11" y="61"/>
                      <a:pt x="11" y="61"/>
                    </a:cubicBezTo>
                    <a:cubicBezTo>
                      <a:pt x="5" y="61"/>
                      <a:pt x="0" y="57"/>
                      <a:pt x="0" y="51"/>
                    </a:cubicBezTo>
                    <a:cubicBezTo>
                      <a:pt x="0" y="10"/>
                      <a:pt x="0" y="10"/>
                      <a:pt x="0" y="10"/>
                    </a:cubicBezTo>
                    <a:cubicBezTo>
                      <a:pt x="0" y="4"/>
                      <a:pt x="5" y="0"/>
                      <a:pt x="11" y="0"/>
                    </a:cubicBezTo>
                    <a:cubicBezTo>
                      <a:pt x="376" y="0"/>
                      <a:pt x="376" y="0"/>
                      <a:pt x="376" y="0"/>
                    </a:cubicBezTo>
                    <a:cubicBezTo>
                      <a:pt x="382" y="0"/>
                      <a:pt x="387" y="4"/>
                      <a:pt x="387" y="1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28">
                  <a:defRPr/>
                </a:pPr>
                <a:endParaRPr lang="en-US" sz="2800">
                  <a:solidFill>
                    <a:srgbClr val="000000"/>
                  </a:solidFill>
                </a:endParaRPr>
              </a:p>
            </p:txBody>
          </p:sp>
          <p:sp>
            <p:nvSpPr>
              <p:cNvPr id="770" name="Line 285">
                <a:extLst>
                  <a:ext uri="{FF2B5EF4-FFF2-40B4-BE49-F238E27FC236}">
                    <a16:creationId xmlns:a16="http://schemas.microsoft.com/office/drawing/2014/main" id="{4D227CB3-02D9-984F-8370-E55085ED34D8}"/>
                  </a:ext>
                </a:extLst>
              </p:cNvPr>
              <p:cNvSpPr>
                <a:spLocks noChangeShapeType="1"/>
              </p:cNvSpPr>
              <p:nvPr/>
            </p:nvSpPr>
            <p:spPr bwMode="auto">
              <a:xfrm flipV="1">
                <a:off x="6176964" y="262414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28">
                  <a:defRPr/>
                </a:pPr>
                <a:endParaRPr lang="en-US" sz="2800">
                  <a:solidFill>
                    <a:srgbClr val="000000"/>
                  </a:solidFill>
                </a:endParaRPr>
              </a:p>
            </p:txBody>
          </p:sp>
          <p:sp>
            <p:nvSpPr>
              <p:cNvPr id="771" name="Line 286">
                <a:extLst>
                  <a:ext uri="{FF2B5EF4-FFF2-40B4-BE49-F238E27FC236}">
                    <a16:creationId xmlns:a16="http://schemas.microsoft.com/office/drawing/2014/main" id="{5CD9DBC3-2FD2-8D4B-A122-6571D18972FC}"/>
                  </a:ext>
                </a:extLst>
              </p:cNvPr>
              <p:cNvSpPr>
                <a:spLocks noChangeShapeType="1"/>
              </p:cNvSpPr>
              <p:nvPr/>
            </p:nvSpPr>
            <p:spPr bwMode="auto">
              <a:xfrm flipV="1">
                <a:off x="6207126" y="262414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28">
                  <a:defRPr/>
                </a:pPr>
                <a:endParaRPr lang="en-US" sz="2800">
                  <a:solidFill>
                    <a:srgbClr val="000000"/>
                  </a:solidFill>
                </a:endParaRPr>
              </a:p>
            </p:txBody>
          </p:sp>
          <p:sp>
            <p:nvSpPr>
              <p:cNvPr id="772" name="Line 287">
                <a:extLst>
                  <a:ext uri="{FF2B5EF4-FFF2-40B4-BE49-F238E27FC236}">
                    <a16:creationId xmlns:a16="http://schemas.microsoft.com/office/drawing/2014/main" id="{F9488954-93C5-4D41-BEA7-642C17971632}"/>
                  </a:ext>
                </a:extLst>
              </p:cNvPr>
              <p:cNvSpPr>
                <a:spLocks noChangeShapeType="1"/>
              </p:cNvSpPr>
              <p:nvPr/>
            </p:nvSpPr>
            <p:spPr bwMode="auto">
              <a:xfrm flipV="1">
                <a:off x="6238876" y="262414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28">
                  <a:defRPr/>
                </a:pPr>
                <a:endParaRPr lang="en-US" sz="2800">
                  <a:solidFill>
                    <a:srgbClr val="000000"/>
                  </a:solidFill>
                </a:endParaRPr>
              </a:p>
            </p:txBody>
          </p:sp>
          <p:sp>
            <p:nvSpPr>
              <p:cNvPr id="773" name="Line 288">
                <a:extLst>
                  <a:ext uri="{FF2B5EF4-FFF2-40B4-BE49-F238E27FC236}">
                    <a16:creationId xmlns:a16="http://schemas.microsoft.com/office/drawing/2014/main" id="{31150EF6-87D0-324F-8A7F-860D4C074F15}"/>
                  </a:ext>
                </a:extLst>
              </p:cNvPr>
              <p:cNvSpPr>
                <a:spLocks noChangeShapeType="1"/>
              </p:cNvSpPr>
              <p:nvPr/>
            </p:nvSpPr>
            <p:spPr bwMode="auto">
              <a:xfrm flipV="1">
                <a:off x="6267451" y="262414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28">
                  <a:defRPr/>
                </a:pPr>
                <a:endParaRPr lang="en-US" sz="2800">
                  <a:solidFill>
                    <a:srgbClr val="000000"/>
                  </a:solidFill>
                </a:endParaRPr>
              </a:p>
            </p:txBody>
          </p:sp>
          <p:sp>
            <p:nvSpPr>
              <p:cNvPr id="774" name="Line 289">
                <a:extLst>
                  <a:ext uri="{FF2B5EF4-FFF2-40B4-BE49-F238E27FC236}">
                    <a16:creationId xmlns:a16="http://schemas.microsoft.com/office/drawing/2014/main" id="{D8D27280-E6E9-614F-9214-E86FF88A1B20}"/>
                  </a:ext>
                </a:extLst>
              </p:cNvPr>
              <p:cNvSpPr>
                <a:spLocks noChangeShapeType="1"/>
              </p:cNvSpPr>
              <p:nvPr/>
            </p:nvSpPr>
            <p:spPr bwMode="auto">
              <a:xfrm flipV="1">
                <a:off x="6297614" y="262414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28">
                  <a:defRPr/>
                </a:pPr>
                <a:endParaRPr lang="en-US" sz="2800">
                  <a:solidFill>
                    <a:srgbClr val="000000"/>
                  </a:solidFill>
                </a:endParaRPr>
              </a:p>
            </p:txBody>
          </p:sp>
          <p:sp>
            <p:nvSpPr>
              <p:cNvPr id="775" name="Freeform 290">
                <a:extLst>
                  <a:ext uri="{FF2B5EF4-FFF2-40B4-BE49-F238E27FC236}">
                    <a16:creationId xmlns:a16="http://schemas.microsoft.com/office/drawing/2014/main" id="{21107A38-4A92-2F46-86D6-BD4836FAA325}"/>
                  </a:ext>
                </a:extLst>
              </p:cNvPr>
              <p:cNvSpPr>
                <a:spLocks/>
              </p:cNvSpPr>
              <p:nvPr/>
            </p:nvSpPr>
            <p:spPr bwMode="auto">
              <a:xfrm>
                <a:off x="6146801" y="2133602"/>
                <a:ext cx="644525" cy="103188"/>
              </a:xfrm>
              <a:custGeom>
                <a:avLst/>
                <a:gdLst>
                  <a:gd name="T0" fmla="*/ 387 w 387"/>
                  <a:gd name="T1" fmla="*/ 11 h 62"/>
                  <a:gd name="T2" fmla="*/ 387 w 387"/>
                  <a:gd name="T3" fmla="*/ 52 h 62"/>
                  <a:gd name="T4" fmla="*/ 376 w 387"/>
                  <a:gd name="T5" fmla="*/ 62 h 62"/>
                  <a:gd name="T6" fmla="*/ 11 w 387"/>
                  <a:gd name="T7" fmla="*/ 62 h 62"/>
                  <a:gd name="T8" fmla="*/ 0 w 387"/>
                  <a:gd name="T9" fmla="*/ 52 h 62"/>
                  <a:gd name="T10" fmla="*/ 0 w 387"/>
                  <a:gd name="T11" fmla="*/ 11 h 62"/>
                  <a:gd name="T12" fmla="*/ 11 w 387"/>
                  <a:gd name="T13" fmla="*/ 0 h 62"/>
                  <a:gd name="T14" fmla="*/ 376 w 387"/>
                  <a:gd name="T15" fmla="*/ 0 h 62"/>
                  <a:gd name="T16" fmla="*/ 387 w 387"/>
                  <a:gd name="T17"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1"/>
                    </a:moveTo>
                    <a:cubicBezTo>
                      <a:pt x="387" y="52"/>
                      <a:pt x="387" y="52"/>
                      <a:pt x="387" y="52"/>
                    </a:cubicBezTo>
                    <a:cubicBezTo>
                      <a:pt x="387" y="57"/>
                      <a:pt x="382" y="62"/>
                      <a:pt x="376" y="62"/>
                    </a:cubicBezTo>
                    <a:cubicBezTo>
                      <a:pt x="11" y="62"/>
                      <a:pt x="11" y="62"/>
                      <a:pt x="11" y="62"/>
                    </a:cubicBezTo>
                    <a:cubicBezTo>
                      <a:pt x="5" y="62"/>
                      <a:pt x="0" y="57"/>
                      <a:pt x="0" y="52"/>
                    </a:cubicBezTo>
                    <a:cubicBezTo>
                      <a:pt x="0" y="11"/>
                      <a:pt x="0" y="11"/>
                      <a:pt x="0" y="11"/>
                    </a:cubicBezTo>
                    <a:cubicBezTo>
                      <a:pt x="0" y="5"/>
                      <a:pt x="5" y="0"/>
                      <a:pt x="11" y="0"/>
                    </a:cubicBezTo>
                    <a:cubicBezTo>
                      <a:pt x="376" y="0"/>
                      <a:pt x="376" y="0"/>
                      <a:pt x="376" y="0"/>
                    </a:cubicBezTo>
                    <a:cubicBezTo>
                      <a:pt x="382" y="0"/>
                      <a:pt x="387" y="5"/>
                      <a:pt x="387" y="11"/>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28">
                  <a:defRPr/>
                </a:pPr>
                <a:endParaRPr lang="en-US" sz="2800">
                  <a:solidFill>
                    <a:srgbClr val="000000"/>
                  </a:solidFill>
                </a:endParaRPr>
              </a:p>
            </p:txBody>
          </p:sp>
          <p:sp>
            <p:nvSpPr>
              <p:cNvPr id="776" name="Line 291">
                <a:extLst>
                  <a:ext uri="{FF2B5EF4-FFF2-40B4-BE49-F238E27FC236}">
                    <a16:creationId xmlns:a16="http://schemas.microsoft.com/office/drawing/2014/main" id="{DDB793E9-68A0-AE43-BDCF-60BD847D11BC}"/>
                  </a:ext>
                </a:extLst>
              </p:cNvPr>
              <p:cNvSpPr>
                <a:spLocks noChangeShapeType="1"/>
              </p:cNvSpPr>
              <p:nvPr/>
            </p:nvSpPr>
            <p:spPr bwMode="auto">
              <a:xfrm flipV="1">
                <a:off x="6176964" y="216059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28">
                  <a:defRPr/>
                </a:pPr>
                <a:endParaRPr lang="en-US" sz="2800">
                  <a:solidFill>
                    <a:srgbClr val="000000"/>
                  </a:solidFill>
                </a:endParaRPr>
              </a:p>
            </p:txBody>
          </p:sp>
          <p:sp>
            <p:nvSpPr>
              <p:cNvPr id="777" name="Line 292">
                <a:extLst>
                  <a:ext uri="{FF2B5EF4-FFF2-40B4-BE49-F238E27FC236}">
                    <a16:creationId xmlns:a16="http://schemas.microsoft.com/office/drawing/2014/main" id="{10AD1448-0A41-3B45-B2E6-95F85E86EFAA}"/>
                  </a:ext>
                </a:extLst>
              </p:cNvPr>
              <p:cNvSpPr>
                <a:spLocks noChangeShapeType="1"/>
              </p:cNvSpPr>
              <p:nvPr/>
            </p:nvSpPr>
            <p:spPr bwMode="auto">
              <a:xfrm flipV="1">
                <a:off x="6207126" y="216059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28">
                  <a:defRPr/>
                </a:pPr>
                <a:endParaRPr lang="en-US" sz="2800">
                  <a:solidFill>
                    <a:srgbClr val="000000"/>
                  </a:solidFill>
                </a:endParaRPr>
              </a:p>
            </p:txBody>
          </p:sp>
          <p:sp>
            <p:nvSpPr>
              <p:cNvPr id="778" name="Line 293">
                <a:extLst>
                  <a:ext uri="{FF2B5EF4-FFF2-40B4-BE49-F238E27FC236}">
                    <a16:creationId xmlns:a16="http://schemas.microsoft.com/office/drawing/2014/main" id="{8735C6C6-C4C9-2440-865A-C06224DB321C}"/>
                  </a:ext>
                </a:extLst>
              </p:cNvPr>
              <p:cNvSpPr>
                <a:spLocks noChangeShapeType="1"/>
              </p:cNvSpPr>
              <p:nvPr/>
            </p:nvSpPr>
            <p:spPr bwMode="auto">
              <a:xfrm flipV="1">
                <a:off x="6238876" y="216059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28">
                  <a:defRPr/>
                </a:pPr>
                <a:endParaRPr lang="en-US" sz="2800">
                  <a:solidFill>
                    <a:srgbClr val="000000"/>
                  </a:solidFill>
                </a:endParaRPr>
              </a:p>
            </p:txBody>
          </p:sp>
          <p:sp>
            <p:nvSpPr>
              <p:cNvPr id="779" name="Line 294">
                <a:extLst>
                  <a:ext uri="{FF2B5EF4-FFF2-40B4-BE49-F238E27FC236}">
                    <a16:creationId xmlns:a16="http://schemas.microsoft.com/office/drawing/2014/main" id="{FC25537A-F538-1548-9990-5BFC641AA962}"/>
                  </a:ext>
                </a:extLst>
              </p:cNvPr>
              <p:cNvSpPr>
                <a:spLocks noChangeShapeType="1"/>
              </p:cNvSpPr>
              <p:nvPr/>
            </p:nvSpPr>
            <p:spPr bwMode="auto">
              <a:xfrm flipV="1">
                <a:off x="6267451" y="216059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28">
                  <a:defRPr/>
                </a:pPr>
                <a:endParaRPr lang="en-US" sz="2800">
                  <a:solidFill>
                    <a:srgbClr val="000000"/>
                  </a:solidFill>
                </a:endParaRPr>
              </a:p>
            </p:txBody>
          </p:sp>
          <p:sp>
            <p:nvSpPr>
              <p:cNvPr id="780" name="Line 295">
                <a:extLst>
                  <a:ext uri="{FF2B5EF4-FFF2-40B4-BE49-F238E27FC236}">
                    <a16:creationId xmlns:a16="http://schemas.microsoft.com/office/drawing/2014/main" id="{1AD95178-B896-2A43-8BEF-904233EDF056}"/>
                  </a:ext>
                </a:extLst>
              </p:cNvPr>
              <p:cNvSpPr>
                <a:spLocks noChangeShapeType="1"/>
              </p:cNvSpPr>
              <p:nvPr/>
            </p:nvSpPr>
            <p:spPr bwMode="auto">
              <a:xfrm flipV="1">
                <a:off x="6297614" y="2160590"/>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28">
                  <a:defRPr/>
                </a:pPr>
                <a:endParaRPr lang="en-US" sz="2800">
                  <a:solidFill>
                    <a:srgbClr val="000000"/>
                  </a:solidFill>
                </a:endParaRPr>
              </a:p>
            </p:txBody>
          </p:sp>
          <p:sp>
            <p:nvSpPr>
              <p:cNvPr id="781" name="Freeform 296">
                <a:extLst>
                  <a:ext uri="{FF2B5EF4-FFF2-40B4-BE49-F238E27FC236}">
                    <a16:creationId xmlns:a16="http://schemas.microsoft.com/office/drawing/2014/main" id="{A38782FB-B02D-8D4B-86D4-7A378EADBA1C}"/>
                  </a:ext>
                </a:extLst>
              </p:cNvPr>
              <p:cNvSpPr>
                <a:spLocks/>
              </p:cNvSpPr>
              <p:nvPr/>
            </p:nvSpPr>
            <p:spPr bwMode="auto">
              <a:xfrm>
                <a:off x="6146801" y="2365377"/>
                <a:ext cx="644525" cy="103188"/>
              </a:xfrm>
              <a:custGeom>
                <a:avLst/>
                <a:gdLst>
                  <a:gd name="T0" fmla="*/ 387 w 387"/>
                  <a:gd name="T1" fmla="*/ 11 h 62"/>
                  <a:gd name="T2" fmla="*/ 387 w 387"/>
                  <a:gd name="T3" fmla="*/ 52 h 62"/>
                  <a:gd name="T4" fmla="*/ 376 w 387"/>
                  <a:gd name="T5" fmla="*/ 62 h 62"/>
                  <a:gd name="T6" fmla="*/ 11 w 387"/>
                  <a:gd name="T7" fmla="*/ 62 h 62"/>
                  <a:gd name="T8" fmla="*/ 0 w 387"/>
                  <a:gd name="T9" fmla="*/ 52 h 62"/>
                  <a:gd name="T10" fmla="*/ 0 w 387"/>
                  <a:gd name="T11" fmla="*/ 11 h 62"/>
                  <a:gd name="T12" fmla="*/ 11 w 387"/>
                  <a:gd name="T13" fmla="*/ 0 h 62"/>
                  <a:gd name="T14" fmla="*/ 376 w 387"/>
                  <a:gd name="T15" fmla="*/ 0 h 62"/>
                  <a:gd name="T16" fmla="*/ 387 w 387"/>
                  <a:gd name="T17"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1"/>
                    </a:moveTo>
                    <a:cubicBezTo>
                      <a:pt x="387" y="52"/>
                      <a:pt x="387" y="52"/>
                      <a:pt x="387" y="52"/>
                    </a:cubicBezTo>
                    <a:cubicBezTo>
                      <a:pt x="387" y="58"/>
                      <a:pt x="382" y="62"/>
                      <a:pt x="376" y="62"/>
                    </a:cubicBezTo>
                    <a:cubicBezTo>
                      <a:pt x="11" y="62"/>
                      <a:pt x="11" y="62"/>
                      <a:pt x="11" y="62"/>
                    </a:cubicBezTo>
                    <a:cubicBezTo>
                      <a:pt x="5" y="62"/>
                      <a:pt x="0" y="58"/>
                      <a:pt x="0" y="52"/>
                    </a:cubicBezTo>
                    <a:cubicBezTo>
                      <a:pt x="0" y="11"/>
                      <a:pt x="0" y="11"/>
                      <a:pt x="0" y="11"/>
                    </a:cubicBezTo>
                    <a:cubicBezTo>
                      <a:pt x="0" y="5"/>
                      <a:pt x="5" y="0"/>
                      <a:pt x="11" y="0"/>
                    </a:cubicBezTo>
                    <a:cubicBezTo>
                      <a:pt x="376" y="0"/>
                      <a:pt x="376" y="0"/>
                      <a:pt x="376" y="0"/>
                    </a:cubicBezTo>
                    <a:cubicBezTo>
                      <a:pt x="382" y="0"/>
                      <a:pt x="387" y="5"/>
                      <a:pt x="387" y="11"/>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28">
                  <a:defRPr/>
                </a:pPr>
                <a:endParaRPr lang="en-US" sz="2800">
                  <a:solidFill>
                    <a:srgbClr val="000000"/>
                  </a:solidFill>
                </a:endParaRPr>
              </a:p>
            </p:txBody>
          </p:sp>
          <p:sp>
            <p:nvSpPr>
              <p:cNvPr id="782" name="Line 297">
                <a:extLst>
                  <a:ext uri="{FF2B5EF4-FFF2-40B4-BE49-F238E27FC236}">
                    <a16:creationId xmlns:a16="http://schemas.microsoft.com/office/drawing/2014/main" id="{4ED70757-047D-C54A-9BAC-F3BF671EC647}"/>
                  </a:ext>
                </a:extLst>
              </p:cNvPr>
              <p:cNvSpPr>
                <a:spLocks noChangeShapeType="1"/>
              </p:cNvSpPr>
              <p:nvPr/>
            </p:nvSpPr>
            <p:spPr bwMode="auto">
              <a:xfrm flipV="1">
                <a:off x="6176964" y="2392365"/>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28">
                  <a:defRPr/>
                </a:pPr>
                <a:endParaRPr lang="en-US" sz="2800">
                  <a:solidFill>
                    <a:srgbClr val="000000"/>
                  </a:solidFill>
                </a:endParaRPr>
              </a:p>
            </p:txBody>
          </p:sp>
          <p:sp>
            <p:nvSpPr>
              <p:cNvPr id="783" name="Line 298">
                <a:extLst>
                  <a:ext uri="{FF2B5EF4-FFF2-40B4-BE49-F238E27FC236}">
                    <a16:creationId xmlns:a16="http://schemas.microsoft.com/office/drawing/2014/main" id="{F14CDA1E-A51C-014B-8270-753DB9032820}"/>
                  </a:ext>
                </a:extLst>
              </p:cNvPr>
              <p:cNvSpPr>
                <a:spLocks noChangeShapeType="1"/>
              </p:cNvSpPr>
              <p:nvPr/>
            </p:nvSpPr>
            <p:spPr bwMode="auto">
              <a:xfrm flipV="1">
                <a:off x="6207126" y="2392365"/>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28">
                  <a:defRPr/>
                </a:pPr>
                <a:endParaRPr lang="en-US" sz="2800">
                  <a:solidFill>
                    <a:srgbClr val="000000"/>
                  </a:solidFill>
                </a:endParaRPr>
              </a:p>
            </p:txBody>
          </p:sp>
          <p:sp>
            <p:nvSpPr>
              <p:cNvPr id="784" name="Line 299">
                <a:extLst>
                  <a:ext uri="{FF2B5EF4-FFF2-40B4-BE49-F238E27FC236}">
                    <a16:creationId xmlns:a16="http://schemas.microsoft.com/office/drawing/2014/main" id="{388280A2-E08D-EC43-B9A6-67093229B915}"/>
                  </a:ext>
                </a:extLst>
              </p:cNvPr>
              <p:cNvSpPr>
                <a:spLocks noChangeShapeType="1"/>
              </p:cNvSpPr>
              <p:nvPr/>
            </p:nvSpPr>
            <p:spPr bwMode="auto">
              <a:xfrm flipV="1">
                <a:off x="6238876" y="2392365"/>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28">
                  <a:defRPr/>
                </a:pPr>
                <a:endParaRPr lang="en-US" sz="2800">
                  <a:solidFill>
                    <a:srgbClr val="000000"/>
                  </a:solidFill>
                </a:endParaRPr>
              </a:p>
            </p:txBody>
          </p:sp>
          <p:sp>
            <p:nvSpPr>
              <p:cNvPr id="785" name="Line 300">
                <a:extLst>
                  <a:ext uri="{FF2B5EF4-FFF2-40B4-BE49-F238E27FC236}">
                    <a16:creationId xmlns:a16="http://schemas.microsoft.com/office/drawing/2014/main" id="{A5D96764-78F5-9746-AAD8-F1E65BCD629C}"/>
                  </a:ext>
                </a:extLst>
              </p:cNvPr>
              <p:cNvSpPr>
                <a:spLocks noChangeShapeType="1"/>
              </p:cNvSpPr>
              <p:nvPr/>
            </p:nvSpPr>
            <p:spPr bwMode="auto">
              <a:xfrm flipV="1">
                <a:off x="6267451" y="2392365"/>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28">
                  <a:defRPr/>
                </a:pPr>
                <a:endParaRPr lang="en-US" sz="2800">
                  <a:solidFill>
                    <a:srgbClr val="000000"/>
                  </a:solidFill>
                </a:endParaRPr>
              </a:p>
            </p:txBody>
          </p:sp>
          <p:sp>
            <p:nvSpPr>
              <p:cNvPr id="786" name="Line 301">
                <a:extLst>
                  <a:ext uri="{FF2B5EF4-FFF2-40B4-BE49-F238E27FC236}">
                    <a16:creationId xmlns:a16="http://schemas.microsoft.com/office/drawing/2014/main" id="{5B9EFBCC-6F49-C34B-867E-CE5D7A88257B}"/>
                  </a:ext>
                </a:extLst>
              </p:cNvPr>
              <p:cNvSpPr>
                <a:spLocks noChangeShapeType="1"/>
              </p:cNvSpPr>
              <p:nvPr/>
            </p:nvSpPr>
            <p:spPr bwMode="auto">
              <a:xfrm flipV="1">
                <a:off x="6297614" y="2392365"/>
                <a:ext cx="0" cy="508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28">
                  <a:defRPr/>
                </a:pPr>
                <a:endParaRPr lang="en-US" sz="2800">
                  <a:solidFill>
                    <a:srgbClr val="000000"/>
                  </a:solidFill>
                </a:endParaRPr>
              </a:p>
            </p:txBody>
          </p:sp>
          <p:sp>
            <p:nvSpPr>
              <p:cNvPr id="787" name="Freeform 302">
                <a:extLst>
                  <a:ext uri="{FF2B5EF4-FFF2-40B4-BE49-F238E27FC236}">
                    <a16:creationId xmlns:a16="http://schemas.microsoft.com/office/drawing/2014/main" id="{782EAC1B-4A3C-9B45-8820-57B2C9CB7A08}"/>
                  </a:ext>
                </a:extLst>
              </p:cNvPr>
              <p:cNvSpPr>
                <a:spLocks/>
              </p:cNvSpPr>
              <p:nvPr/>
            </p:nvSpPr>
            <p:spPr bwMode="auto">
              <a:xfrm>
                <a:off x="6146801" y="2251077"/>
                <a:ext cx="644525" cy="103188"/>
              </a:xfrm>
              <a:custGeom>
                <a:avLst/>
                <a:gdLst>
                  <a:gd name="T0" fmla="*/ 387 w 387"/>
                  <a:gd name="T1" fmla="*/ 10 h 62"/>
                  <a:gd name="T2" fmla="*/ 387 w 387"/>
                  <a:gd name="T3" fmla="*/ 51 h 62"/>
                  <a:gd name="T4" fmla="*/ 376 w 387"/>
                  <a:gd name="T5" fmla="*/ 62 h 62"/>
                  <a:gd name="T6" fmla="*/ 11 w 387"/>
                  <a:gd name="T7" fmla="*/ 62 h 62"/>
                  <a:gd name="T8" fmla="*/ 0 w 387"/>
                  <a:gd name="T9" fmla="*/ 51 h 62"/>
                  <a:gd name="T10" fmla="*/ 0 w 387"/>
                  <a:gd name="T11" fmla="*/ 10 h 62"/>
                  <a:gd name="T12" fmla="*/ 11 w 387"/>
                  <a:gd name="T13" fmla="*/ 0 h 62"/>
                  <a:gd name="T14" fmla="*/ 376 w 387"/>
                  <a:gd name="T15" fmla="*/ 0 h 62"/>
                  <a:gd name="T16" fmla="*/ 387 w 387"/>
                  <a:gd name="T17"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0"/>
                    </a:moveTo>
                    <a:cubicBezTo>
                      <a:pt x="387" y="51"/>
                      <a:pt x="387" y="51"/>
                      <a:pt x="387" y="51"/>
                    </a:cubicBezTo>
                    <a:cubicBezTo>
                      <a:pt x="387" y="57"/>
                      <a:pt x="382" y="62"/>
                      <a:pt x="376" y="62"/>
                    </a:cubicBezTo>
                    <a:cubicBezTo>
                      <a:pt x="11" y="62"/>
                      <a:pt x="11" y="62"/>
                      <a:pt x="11" y="62"/>
                    </a:cubicBezTo>
                    <a:cubicBezTo>
                      <a:pt x="5" y="62"/>
                      <a:pt x="0" y="57"/>
                      <a:pt x="0" y="51"/>
                    </a:cubicBezTo>
                    <a:cubicBezTo>
                      <a:pt x="0" y="10"/>
                      <a:pt x="0" y="10"/>
                      <a:pt x="0" y="10"/>
                    </a:cubicBezTo>
                    <a:cubicBezTo>
                      <a:pt x="0" y="4"/>
                      <a:pt x="5" y="0"/>
                      <a:pt x="11" y="0"/>
                    </a:cubicBezTo>
                    <a:cubicBezTo>
                      <a:pt x="376" y="0"/>
                      <a:pt x="376" y="0"/>
                      <a:pt x="376" y="0"/>
                    </a:cubicBezTo>
                    <a:cubicBezTo>
                      <a:pt x="382" y="0"/>
                      <a:pt x="387" y="4"/>
                      <a:pt x="387" y="1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28">
                  <a:defRPr/>
                </a:pPr>
                <a:endParaRPr lang="en-US" sz="2800">
                  <a:solidFill>
                    <a:srgbClr val="000000"/>
                  </a:solidFill>
                </a:endParaRPr>
              </a:p>
            </p:txBody>
          </p:sp>
          <p:sp>
            <p:nvSpPr>
              <p:cNvPr id="788" name="Line 303">
                <a:extLst>
                  <a:ext uri="{FF2B5EF4-FFF2-40B4-BE49-F238E27FC236}">
                    <a16:creationId xmlns:a16="http://schemas.microsoft.com/office/drawing/2014/main" id="{1C2F01CB-25E1-CF47-82C6-7413FC45570D}"/>
                  </a:ext>
                </a:extLst>
              </p:cNvPr>
              <p:cNvSpPr>
                <a:spLocks noChangeShapeType="1"/>
              </p:cNvSpPr>
              <p:nvPr/>
            </p:nvSpPr>
            <p:spPr bwMode="auto">
              <a:xfrm flipV="1">
                <a:off x="6176964" y="2274890"/>
                <a:ext cx="0" cy="52388"/>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28">
                  <a:defRPr/>
                </a:pPr>
                <a:endParaRPr lang="en-US" sz="2800">
                  <a:solidFill>
                    <a:srgbClr val="000000"/>
                  </a:solidFill>
                </a:endParaRPr>
              </a:p>
            </p:txBody>
          </p:sp>
          <p:sp>
            <p:nvSpPr>
              <p:cNvPr id="789" name="Line 304">
                <a:extLst>
                  <a:ext uri="{FF2B5EF4-FFF2-40B4-BE49-F238E27FC236}">
                    <a16:creationId xmlns:a16="http://schemas.microsoft.com/office/drawing/2014/main" id="{03EC1238-ACE6-6740-9332-D86C7747A052}"/>
                  </a:ext>
                </a:extLst>
              </p:cNvPr>
              <p:cNvSpPr>
                <a:spLocks noChangeShapeType="1"/>
              </p:cNvSpPr>
              <p:nvPr/>
            </p:nvSpPr>
            <p:spPr bwMode="auto">
              <a:xfrm flipV="1">
                <a:off x="6207126" y="2274890"/>
                <a:ext cx="0" cy="52388"/>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28">
                  <a:defRPr/>
                </a:pPr>
                <a:endParaRPr lang="en-US" sz="2800">
                  <a:solidFill>
                    <a:srgbClr val="000000"/>
                  </a:solidFill>
                </a:endParaRPr>
              </a:p>
            </p:txBody>
          </p:sp>
          <p:sp>
            <p:nvSpPr>
              <p:cNvPr id="790" name="Line 305">
                <a:extLst>
                  <a:ext uri="{FF2B5EF4-FFF2-40B4-BE49-F238E27FC236}">
                    <a16:creationId xmlns:a16="http://schemas.microsoft.com/office/drawing/2014/main" id="{0A53F5CE-CAFC-F046-A911-F707EC9C353D}"/>
                  </a:ext>
                </a:extLst>
              </p:cNvPr>
              <p:cNvSpPr>
                <a:spLocks noChangeShapeType="1"/>
              </p:cNvSpPr>
              <p:nvPr/>
            </p:nvSpPr>
            <p:spPr bwMode="auto">
              <a:xfrm flipV="1">
                <a:off x="6238876" y="2274890"/>
                <a:ext cx="0" cy="52388"/>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28">
                  <a:defRPr/>
                </a:pPr>
                <a:endParaRPr lang="en-US" sz="2800">
                  <a:solidFill>
                    <a:srgbClr val="000000"/>
                  </a:solidFill>
                </a:endParaRPr>
              </a:p>
            </p:txBody>
          </p:sp>
          <p:sp>
            <p:nvSpPr>
              <p:cNvPr id="791" name="Line 306">
                <a:extLst>
                  <a:ext uri="{FF2B5EF4-FFF2-40B4-BE49-F238E27FC236}">
                    <a16:creationId xmlns:a16="http://schemas.microsoft.com/office/drawing/2014/main" id="{8100425C-2AD9-824F-9317-329AD8622501}"/>
                  </a:ext>
                </a:extLst>
              </p:cNvPr>
              <p:cNvSpPr>
                <a:spLocks noChangeShapeType="1"/>
              </p:cNvSpPr>
              <p:nvPr/>
            </p:nvSpPr>
            <p:spPr bwMode="auto">
              <a:xfrm flipV="1">
                <a:off x="6267451" y="2274890"/>
                <a:ext cx="0" cy="52388"/>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28">
                  <a:defRPr/>
                </a:pPr>
                <a:endParaRPr lang="en-US" sz="2800">
                  <a:solidFill>
                    <a:srgbClr val="000000"/>
                  </a:solidFill>
                </a:endParaRPr>
              </a:p>
            </p:txBody>
          </p:sp>
          <p:sp>
            <p:nvSpPr>
              <p:cNvPr id="792" name="Line 307">
                <a:extLst>
                  <a:ext uri="{FF2B5EF4-FFF2-40B4-BE49-F238E27FC236}">
                    <a16:creationId xmlns:a16="http://schemas.microsoft.com/office/drawing/2014/main" id="{C103CBEB-9007-BA43-9C8E-B9F8EA12CE09}"/>
                  </a:ext>
                </a:extLst>
              </p:cNvPr>
              <p:cNvSpPr>
                <a:spLocks noChangeShapeType="1"/>
              </p:cNvSpPr>
              <p:nvPr/>
            </p:nvSpPr>
            <p:spPr bwMode="auto">
              <a:xfrm flipV="1">
                <a:off x="6297614" y="2274890"/>
                <a:ext cx="0" cy="52388"/>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28">
                  <a:defRPr/>
                </a:pPr>
                <a:endParaRPr lang="en-US" sz="2800">
                  <a:solidFill>
                    <a:srgbClr val="000000"/>
                  </a:solidFill>
                </a:endParaRPr>
              </a:p>
            </p:txBody>
          </p:sp>
        </p:grpSp>
      </p:grpSp>
      <p:grpSp>
        <p:nvGrpSpPr>
          <p:cNvPr id="13" name="Group 12">
            <a:extLst>
              <a:ext uri="{FF2B5EF4-FFF2-40B4-BE49-F238E27FC236}">
                <a16:creationId xmlns:a16="http://schemas.microsoft.com/office/drawing/2014/main" id="{F93F05E2-4A10-4546-9097-56A47A232D89}"/>
              </a:ext>
            </a:extLst>
          </p:cNvPr>
          <p:cNvGrpSpPr/>
          <p:nvPr/>
        </p:nvGrpSpPr>
        <p:grpSpPr>
          <a:xfrm>
            <a:off x="6740700" y="1901668"/>
            <a:ext cx="1125344" cy="918213"/>
            <a:chOff x="898604" y="2332812"/>
            <a:chExt cx="1125344" cy="918213"/>
          </a:xfrm>
        </p:grpSpPr>
        <p:sp>
          <p:nvSpPr>
            <p:cNvPr id="750" name="TextBox 749">
              <a:extLst>
                <a:ext uri="{FF2B5EF4-FFF2-40B4-BE49-F238E27FC236}">
                  <a16:creationId xmlns:a16="http://schemas.microsoft.com/office/drawing/2014/main" id="{65DD1A41-BF13-884A-AAC0-8192C18E6809}"/>
                </a:ext>
              </a:extLst>
            </p:cNvPr>
            <p:cNvSpPr txBox="1"/>
            <p:nvPr/>
          </p:nvSpPr>
          <p:spPr>
            <a:xfrm>
              <a:off x="898604" y="2727805"/>
              <a:ext cx="1125344" cy="523220"/>
            </a:xfrm>
            <a:prstGeom prst="rect">
              <a:avLst/>
            </a:prstGeom>
            <a:noFill/>
          </p:spPr>
          <p:txBody>
            <a:bodyPr wrap="square" rtlCol="0" anchor="ctr">
              <a:spAutoFit/>
            </a:bodyPr>
            <a:lstStyle/>
            <a:p>
              <a:pPr algn="ctr" defTabSz="457166">
                <a:defRPr/>
              </a:pPr>
              <a:r>
                <a:rPr lang="en-US" sz="1400" dirty="0">
                  <a:solidFill>
                    <a:srgbClr val="58585B"/>
                  </a:solidFill>
                  <a:latin typeface="Arial"/>
                  <a:ea typeface="CiscoSansTT BoldOblique" charset="0"/>
                  <a:cs typeface="CiscoSansTT BoldOblique" charset="0"/>
                </a:rPr>
                <a:t>Kubernetes Containers </a:t>
              </a:r>
            </a:p>
          </p:txBody>
        </p:sp>
        <p:grpSp>
          <p:nvGrpSpPr>
            <p:cNvPr id="793" name="Group 792">
              <a:extLst>
                <a:ext uri="{FF2B5EF4-FFF2-40B4-BE49-F238E27FC236}">
                  <a16:creationId xmlns:a16="http://schemas.microsoft.com/office/drawing/2014/main" id="{EADB7535-2075-0F49-A7DA-7EBC29641157}"/>
                </a:ext>
              </a:extLst>
            </p:cNvPr>
            <p:cNvGrpSpPr>
              <a:grpSpLocks noChangeAspect="1"/>
            </p:cNvGrpSpPr>
            <p:nvPr/>
          </p:nvGrpSpPr>
          <p:grpSpPr bwMode="auto">
            <a:xfrm>
              <a:off x="1331283" y="2332812"/>
              <a:ext cx="359721" cy="409691"/>
              <a:chOff x="3600" y="1265"/>
              <a:chExt cx="470" cy="460"/>
            </a:xfrm>
          </p:grpSpPr>
          <p:sp>
            <p:nvSpPr>
              <p:cNvPr id="794" name="Rectangle 793">
                <a:extLst>
                  <a:ext uri="{FF2B5EF4-FFF2-40B4-BE49-F238E27FC236}">
                    <a16:creationId xmlns:a16="http://schemas.microsoft.com/office/drawing/2014/main" id="{43559DC1-9520-9241-B72F-00DAA1145B26}"/>
                  </a:ext>
                </a:extLst>
              </p:cNvPr>
              <p:cNvSpPr>
                <a:spLocks noChangeArrowheads="1"/>
              </p:cNvSpPr>
              <p:nvPr/>
            </p:nvSpPr>
            <p:spPr bwMode="auto">
              <a:xfrm>
                <a:off x="3684" y="1265"/>
                <a:ext cx="369" cy="369"/>
              </a:xfrm>
              <a:prstGeom prst="rect">
                <a:avLst/>
              </a:prstGeom>
              <a:solidFill>
                <a:srgbClr val="52D2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457189">
                  <a:defRPr/>
                </a:pPr>
                <a:endParaRPr lang="en-US" sz="3200">
                  <a:solidFill>
                    <a:srgbClr val="005073"/>
                  </a:solidFill>
                  <a:latin typeface="CiscoSansTT Light"/>
                </a:endParaRPr>
              </a:p>
            </p:txBody>
          </p:sp>
          <p:sp>
            <p:nvSpPr>
              <p:cNvPr id="795" name="Freeform 794">
                <a:extLst>
                  <a:ext uri="{FF2B5EF4-FFF2-40B4-BE49-F238E27FC236}">
                    <a16:creationId xmlns:a16="http://schemas.microsoft.com/office/drawing/2014/main" id="{06557A42-B8C3-3C41-80DB-3696BEF9AFD8}"/>
                  </a:ext>
                </a:extLst>
              </p:cNvPr>
              <p:cNvSpPr>
                <a:spLocks/>
              </p:cNvSpPr>
              <p:nvPr/>
            </p:nvSpPr>
            <p:spPr bwMode="auto">
              <a:xfrm>
                <a:off x="3600" y="1265"/>
                <a:ext cx="470" cy="91"/>
              </a:xfrm>
              <a:custGeom>
                <a:avLst/>
                <a:gdLst>
                  <a:gd name="T0" fmla="*/ 0 w 470"/>
                  <a:gd name="T1" fmla="*/ 91 h 91"/>
                  <a:gd name="T2" fmla="*/ 369 w 470"/>
                  <a:gd name="T3" fmla="*/ 91 h 91"/>
                  <a:gd name="T4" fmla="*/ 470 w 470"/>
                  <a:gd name="T5" fmla="*/ 0 h 91"/>
                  <a:gd name="T6" fmla="*/ 101 w 470"/>
                  <a:gd name="T7" fmla="*/ 0 h 91"/>
                  <a:gd name="T8" fmla="*/ 0 w 470"/>
                  <a:gd name="T9" fmla="*/ 91 h 91"/>
                </a:gdLst>
                <a:ahLst/>
                <a:cxnLst>
                  <a:cxn ang="0">
                    <a:pos x="T0" y="T1"/>
                  </a:cxn>
                  <a:cxn ang="0">
                    <a:pos x="T2" y="T3"/>
                  </a:cxn>
                  <a:cxn ang="0">
                    <a:pos x="T4" y="T5"/>
                  </a:cxn>
                  <a:cxn ang="0">
                    <a:pos x="T6" y="T7"/>
                  </a:cxn>
                  <a:cxn ang="0">
                    <a:pos x="T8" y="T9"/>
                  </a:cxn>
                </a:cxnLst>
                <a:rect l="0" t="0" r="r" b="b"/>
                <a:pathLst>
                  <a:path w="470" h="91">
                    <a:moveTo>
                      <a:pt x="0" y="91"/>
                    </a:moveTo>
                    <a:lnTo>
                      <a:pt x="369" y="91"/>
                    </a:lnTo>
                    <a:lnTo>
                      <a:pt x="470" y="0"/>
                    </a:lnTo>
                    <a:lnTo>
                      <a:pt x="101" y="0"/>
                    </a:lnTo>
                    <a:lnTo>
                      <a:pt x="0" y="91"/>
                    </a:lnTo>
                    <a:close/>
                  </a:path>
                </a:pathLst>
              </a:custGeom>
              <a:solidFill>
                <a:srgbClr val="9CE5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457189">
                  <a:defRPr/>
                </a:pPr>
                <a:endParaRPr lang="en-US" sz="3200">
                  <a:solidFill>
                    <a:srgbClr val="005073"/>
                  </a:solidFill>
                  <a:latin typeface="CiscoSansTT Light"/>
                </a:endParaRPr>
              </a:p>
            </p:txBody>
          </p:sp>
          <p:sp>
            <p:nvSpPr>
              <p:cNvPr id="796" name="Freeform 795">
                <a:extLst>
                  <a:ext uri="{FF2B5EF4-FFF2-40B4-BE49-F238E27FC236}">
                    <a16:creationId xmlns:a16="http://schemas.microsoft.com/office/drawing/2014/main" id="{E89873DA-5B81-8249-878F-B1ED80FC1736}"/>
                  </a:ext>
                </a:extLst>
              </p:cNvPr>
              <p:cNvSpPr>
                <a:spLocks/>
              </p:cNvSpPr>
              <p:nvPr/>
            </p:nvSpPr>
            <p:spPr bwMode="auto">
              <a:xfrm>
                <a:off x="3600" y="1265"/>
                <a:ext cx="101" cy="460"/>
              </a:xfrm>
              <a:custGeom>
                <a:avLst/>
                <a:gdLst>
                  <a:gd name="T0" fmla="*/ 101 w 101"/>
                  <a:gd name="T1" fmla="*/ 0 h 460"/>
                  <a:gd name="T2" fmla="*/ 0 w 101"/>
                  <a:gd name="T3" fmla="*/ 91 h 460"/>
                  <a:gd name="T4" fmla="*/ 0 w 101"/>
                  <a:gd name="T5" fmla="*/ 460 h 460"/>
                  <a:gd name="T6" fmla="*/ 101 w 101"/>
                  <a:gd name="T7" fmla="*/ 369 h 460"/>
                  <a:gd name="T8" fmla="*/ 101 w 101"/>
                  <a:gd name="T9" fmla="*/ 0 h 460"/>
                </a:gdLst>
                <a:ahLst/>
                <a:cxnLst>
                  <a:cxn ang="0">
                    <a:pos x="T0" y="T1"/>
                  </a:cxn>
                  <a:cxn ang="0">
                    <a:pos x="T2" y="T3"/>
                  </a:cxn>
                  <a:cxn ang="0">
                    <a:pos x="T4" y="T5"/>
                  </a:cxn>
                  <a:cxn ang="0">
                    <a:pos x="T6" y="T7"/>
                  </a:cxn>
                  <a:cxn ang="0">
                    <a:pos x="T8" y="T9"/>
                  </a:cxn>
                </a:cxnLst>
                <a:rect l="0" t="0" r="r" b="b"/>
                <a:pathLst>
                  <a:path w="101" h="460">
                    <a:moveTo>
                      <a:pt x="101" y="0"/>
                    </a:moveTo>
                    <a:lnTo>
                      <a:pt x="0" y="91"/>
                    </a:lnTo>
                    <a:lnTo>
                      <a:pt x="0" y="460"/>
                    </a:lnTo>
                    <a:lnTo>
                      <a:pt x="101" y="369"/>
                    </a:lnTo>
                    <a:lnTo>
                      <a:pt x="101" y="0"/>
                    </a:lnTo>
                    <a:close/>
                  </a:path>
                </a:pathLst>
              </a:custGeom>
              <a:solidFill>
                <a:srgbClr val="D9EB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457189">
                  <a:defRPr/>
                </a:pPr>
                <a:endParaRPr lang="en-US" sz="3200">
                  <a:solidFill>
                    <a:srgbClr val="005073"/>
                  </a:solidFill>
                  <a:latin typeface="CiscoSansTT Light"/>
                </a:endParaRPr>
              </a:p>
            </p:txBody>
          </p:sp>
          <p:sp>
            <p:nvSpPr>
              <p:cNvPr id="797" name="Freeform 796">
                <a:extLst>
                  <a:ext uri="{FF2B5EF4-FFF2-40B4-BE49-F238E27FC236}">
                    <a16:creationId xmlns:a16="http://schemas.microsoft.com/office/drawing/2014/main" id="{02478E8C-5B80-2D42-A7ED-19219F8F3345}"/>
                  </a:ext>
                </a:extLst>
              </p:cNvPr>
              <p:cNvSpPr>
                <a:spLocks/>
              </p:cNvSpPr>
              <p:nvPr/>
            </p:nvSpPr>
            <p:spPr bwMode="auto">
              <a:xfrm>
                <a:off x="3969" y="1265"/>
                <a:ext cx="101" cy="460"/>
              </a:xfrm>
              <a:custGeom>
                <a:avLst/>
                <a:gdLst>
                  <a:gd name="T0" fmla="*/ 101 w 101"/>
                  <a:gd name="T1" fmla="*/ 0 h 460"/>
                  <a:gd name="T2" fmla="*/ 0 w 101"/>
                  <a:gd name="T3" fmla="*/ 91 h 460"/>
                  <a:gd name="T4" fmla="*/ 0 w 101"/>
                  <a:gd name="T5" fmla="*/ 460 h 460"/>
                  <a:gd name="T6" fmla="*/ 101 w 101"/>
                  <a:gd name="T7" fmla="*/ 369 h 460"/>
                  <a:gd name="T8" fmla="*/ 101 w 101"/>
                  <a:gd name="T9" fmla="*/ 0 h 460"/>
                </a:gdLst>
                <a:ahLst/>
                <a:cxnLst>
                  <a:cxn ang="0">
                    <a:pos x="T0" y="T1"/>
                  </a:cxn>
                  <a:cxn ang="0">
                    <a:pos x="T2" y="T3"/>
                  </a:cxn>
                  <a:cxn ang="0">
                    <a:pos x="T4" y="T5"/>
                  </a:cxn>
                  <a:cxn ang="0">
                    <a:pos x="T6" y="T7"/>
                  </a:cxn>
                  <a:cxn ang="0">
                    <a:pos x="T8" y="T9"/>
                  </a:cxn>
                </a:cxnLst>
                <a:rect l="0" t="0" r="r" b="b"/>
                <a:pathLst>
                  <a:path w="101" h="460">
                    <a:moveTo>
                      <a:pt x="101" y="0"/>
                    </a:moveTo>
                    <a:lnTo>
                      <a:pt x="0" y="91"/>
                    </a:lnTo>
                    <a:lnTo>
                      <a:pt x="0" y="460"/>
                    </a:lnTo>
                    <a:lnTo>
                      <a:pt x="101" y="369"/>
                    </a:lnTo>
                    <a:lnTo>
                      <a:pt x="101" y="0"/>
                    </a:lnTo>
                    <a:close/>
                  </a:path>
                </a:pathLst>
              </a:custGeom>
              <a:solidFill>
                <a:srgbClr val="D9EB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457189">
                  <a:defRPr/>
                </a:pPr>
                <a:endParaRPr lang="en-US" sz="3200">
                  <a:solidFill>
                    <a:srgbClr val="005073"/>
                  </a:solidFill>
                  <a:latin typeface="CiscoSansTT Light"/>
                </a:endParaRPr>
              </a:p>
            </p:txBody>
          </p:sp>
          <p:sp>
            <p:nvSpPr>
              <p:cNvPr id="798" name="Freeform 797">
                <a:extLst>
                  <a:ext uri="{FF2B5EF4-FFF2-40B4-BE49-F238E27FC236}">
                    <a16:creationId xmlns:a16="http://schemas.microsoft.com/office/drawing/2014/main" id="{1248A704-1FAB-AD4C-A527-0DAE57C3DA6A}"/>
                  </a:ext>
                </a:extLst>
              </p:cNvPr>
              <p:cNvSpPr>
                <a:spLocks/>
              </p:cNvSpPr>
              <p:nvPr/>
            </p:nvSpPr>
            <p:spPr bwMode="auto">
              <a:xfrm>
                <a:off x="3600" y="1634"/>
                <a:ext cx="470" cy="91"/>
              </a:xfrm>
              <a:custGeom>
                <a:avLst/>
                <a:gdLst>
                  <a:gd name="T0" fmla="*/ 0 w 470"/>
                  <a:gd name="T1" fmla="*/ 91 h 91"/>
                  <a:gd name="T2" fmla="*/ 369 w 470"/>
                  <a:gd name="T3" fmla="*/ 91 h 91"/>
                  <a:gd name="T4" fmla="*/ 470 w 470"/>
                  <a:gd name="T5" fmla="*/ 0 h 91"/>
                  <a:gd name="T6" fmla="*/ 101 w 470"/>
                  <a:gd name="T7" fmla="*/ 0 h 91"/>
                  <a:gd name="T8" fmla="*/ 0 w 470"/>
                  <a:gd name="T9" fmla="*/ 91 h 91"/>
                </a:gdLst>
                <a:ahLst/>
                <a:cxnLst>
                  <a:cxn ang="0">
                    <a:pos x="T0" y="T1"/>
                  </a:cxn>
                  <a:cxn ang="0">
                    <a:pos x="T2" y="T3"/>
                  </a:cxn>
                  <a:cxn ang="0">
                    <a:pos x="T4" y="T5"/>
                  </a:cxn>
                  <a:cxn ang="0">
                    <a:pos x="T6" y="T7"/>
                  </a:cxn>
                  <a:cxn ang="0">
                    <a:pos x="T8" y="T9"/>
                  </a:cxn>
                </a:cxnLst>
                <a:rect l="0" t="0" r="r" b="b"/>
                <a:pathLst>
                  <a:path w="470" h="91">
                    <a:moveTo>
                      <a:pt x="0" y="91"/>
                    </a:moveTo>
                    <a:lnTo>
                      <a:pt x="369" y="91"/>
                    </a:lnTo>
                    <a:lnTo>
                      <a:pt x="470" y="0"/>
                    </a:lnTo>
                    <a:lnTo>
                      <a:pt x="101" y="0"/>
                    </a:lnTo>
                    <a:lnTo>
                      <a:pt x="0" y="91"/>
                    </a:lnTo>
                    <a:close/>
                  </a:path>
                </a:pathLst>
              </a:custGeom>
              <a:solidFill>
                <a:srgbClr val="9CE5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457189">
                  <a:defRPr/>
                </a:pPr>
                <a:endParaRPr lang="en-US" sz="3200">
                  <a:solidFill>
                    <a:srgbClr val="005073"/>
                  </a:solidFill>
                  <a:latin typeface="CiscoSansTT Light"/>
                </a:endParaRPr>
              </a:p>
            </p:txBody>
          </p:sp>
          <p:sp>
            <p:nvSpPr>
              <p:cNvPr id="799" name="Freeform 798">
                <a:extLst>
                  <a:ext uri="{FF2B5EF4-FFF2-40B4-BE49-F238E27FC236}">
                    <a16:creationId xmlns:a16="http://schemas.microsoft.com/office/drawing/2014/main" id="{8114EED2-F84D-014F-92B4-3AD7D354D8E9}"/>
                  </a:ext>
                </a:extLst>
              </p:cNvPr>
              <p:cNvSpPr>
                <a:spLocks/>
              </p:cNvSpPr>
              <p:nvPr/>
            </p:nvSpPr>
            <p:spPr bwMode="auto">
              <a:xfrm>
                <a:off x="3741" y="1331"/>
                <a:ext cx="55" cy="247"/>
              </a:xfrm>
              <a:custGeom>
                <a:avLst/>
                <a:gdLst>
                  <a:gd name="T0" fmla="*/ 55 w 55"/>
                  <a:gd name="T1" fmla="*/ 0 h 247"/>
                  <a:gd name="T2" fmla="*/ 0 w 55"/>
                  <a:gd name="T3" fmla="*/ 49 h 247"/>
                  <a:gd name="T4" fmla="*/ 0 w 55"/>
                  <a:gd name="T5" fmla="*/ 247 h 247"/>
                  <a:gd name="T6" fmla="*/ 55 w 55"/>
                  <a:gd name="T7" fmla="*/ 197 h 247"/>
                  <a:gd name="T8" fmla="*/ 55 w 55"/>
                  <a:gd name="T9" fmla="*/ 0 h 247"/>
                </a:gdLst>
                <a:ahLst/>
                <a:cxnLst>
                  <a:cxn ang="0">
                    <a:pos x="T0" y="T1"/>
                  </a:cxn>
                  <a:cxn ang="0">
                    <a:pos x="T2" y="T3"/>
                  </a:cxn>
                  <a:cxn ang="0">
                    <a:pos x="T4" y="T5"/>
                  </a:cxn>
                  <a:cxn ang="0">
                    <a:pos x="T6" y="T7"/>
                  </a:cxn>
                  <a:cxn ang="0">
                    <a:pos x="T8" y="T9"/>
                  </a:cxn>
                </a:cxnLst>
                <a:rect l="0" t="0" r="r" b="b"/>
                <a:pathLst>
                  <a:path w="55" h="247">
                    <a:moveTo>
                      <a:pt x="55" y="0"/>
                    </a:moveTo>
                    <a:lnTo>
                      <a:pt x="0" y="49"/>
                    </a:lnTo>
                    <a:lnTo>
                      <a:pt x="0" y="247"/>
                    </a:lnTo>
                    <a:lnTo>
                      <a:pt x="55" y="197"/>
                    </a:lnTo>
                    <a:lnTo>
                      <a:pt x="55" y="0"/>
                    </a:lnTo>
                    <a:close/>
                  </a:path>
                </a:pathLst>
              </a:custGeom>
              <a:solidFill>
                <a:srgbClr val="007A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457189">
                  <a:defRPr/>
                </a:pPr>
                <a:endParaRPr lang="en-US" sz="3200">
                  <a:solidFill>
                    <a:srgbClr val="005073"/>
                  </a:solidFill>
                  <a:latin typeface="CiscoSansTT Light"/>
                </a:endParaRPr>
              </a:p>
            </p:txBody>
          </p:sp>
          <p:sp>
            <p:nvSpPr>
              <p:cNvPr id="800" name="Freeform 799">
                <a:extLst>
                  <a:ext uri="{FF2B5EF4-FFF2-40B4-BE49-F238E27FC236}">
                    <a16:creationId xmlns:a16="http://schemas.microsoft.com/office/drawing/2014/main" id="{FE15B408-DDD9-4B4F-9E19-8CCBF89F7747}"/>
                  </a:ext>
                </a:extLst>
              </p:cNvPr>
              <p:cNvSpPr>
                <a:spLocks/>
              </p:cNvSpPr>
              <p:nvPr/>
            </p:nvSpPr>
            <p:spPr bwMode="auto">
              <a:xfrm>
                <a:off x="3741" y="1528"/>
                <a:ext cx="253" cy="50"/>
              </a:xfrm>
              <a:custGeom>
                <a:avLst/>
                <a:gdLst>
                  <a:gd name="T0" fmla="*/ 0 w 253"/>
                  <a:gd name="T1" fmla="*/ 50 h 50"/>
                  <a:gd name="T2" fmla="*/ 198 w 253"/>
                  <a:gd name="T3" fmla="*/ 50 h 50"/>
                  <a:gd name="T4" fmla="*/ 253 w 253"/>
                  <a:gd name="T5" fmla="*/ 0 h 50"/>
                  <a:gd name="T6" fmla="*/ 55 w 253"/>
                  <a:gd name="T7" fmla="*/ 0 h 50"/>
                  <a:gd name="T8" fmla="*/ 0 w 253"/>
                  <a:gd name="T9" fmla="*/ 50 h 50"/>
                </a:gdLst>
                <a:ahLst/>
                <a:cxnLst>
                  <a:cxn ang="0">
                    <a:pos x="T0" y="T1"/>
                  </a:cxn>
                  <a:cxn ang="0">
                    <a:pos x="T2" y="T3"/>
                  </a:cxn>
                  <a:cxn ang="0">
                    <a:pos x="T4" y="T5"/>
                  </a:cxn>
                  <a:cxn ang="0">
                    <a:pos x="T6" y="T7"/>
                  </a:cxn>
                  <a:cxn ang="0">
                    <a:pos x="T8" y="T9"/>
                  </a:cxn>
                </a:cxnLst>
                <a:rect l="0" t="0" r="r" b="b"/>
                <a:pathLst>
                  <a:path w="253" h="50">
                    <a:moveTo>
                      <a:pt x="0" y="50"/>
                    </a:moveTo>
                    <a:lnTo>
                      <a:pt x="198" y="50"/>
                    </a:lnTo>
                    <a:lnTo>
                      <a:pt x="253" y="0"/>
                    </a:lnTo>
                    <a:lnTo>
                      <a:pt x="55" y="0"/>
                    </a:lnTo>
                    <a:lnTo>
                      <a:pt x="0" y="50"/>
                    </a:lnTo>
                    <a:close/>
                  </a:path>
                </a:pathLst>
              </a:custGeom>
              <a:solidFill>
                <a:srgbClr val="0043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457189">
                  <a:defRPr/>
                </a:pPr>
                <a:endParaRPr lang="en-US" sz="3200">
                  <a:solidFill>
                    <a:srgbClr val="005073"/>
                  </a:solidFill>
                  <a:latin typeface="CiscoSansTT Light"/>
                </a:endParaRPr>
              </a:p>
            </p:txBody>
          </p:sp>
          <p:sp>
            <p:nvSpPr>
              <p:cNvPr id="801" name="Rectangle 800">
                <a:extLst>
                  <a:ext uri="{FF2B5EF4-FFF2-40B4-BE49-F238E27FC236}">
                    <a16:creationId xmlns:a16="http://schemas.microsoft.com/office/drawing/2014/main" id="{95A7F8AE-3D45-2B41-AF1A-BCE1098EBCED}"/>
                  </a:ext>
                </a:extLst>
              </p:cNvPr>
              <p:cNvSpPr>
                <a:spLocks noChangeArrowheads="1"/>
              </p:cNvSpPr>
              <p:nvPr/>
            </p:nvSpPr>
            <p:spPr bwMode="auto">
              <a:xfrm>
                <a:off x="3796" y="1331"/>
                <a:ext cx="198" cy="19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457189">
                  <a:defRPr/>
                </a:pPr>
                <a:endParaRPr lang="en-US" sz="3200">
                  <a:solidFill>
                    <a:srgbClr val="005073"/>
                  </a:solidFill>
                  <a:latin typeface="CiscoSansTT Light"/>
                </a:endParaRPr>
              </a:p>
            </p:txBody>
          </p:sp>
          <p:sp>
            <p:nvSpPr>
              <p:cNvPr id="802" name="Line 253">
                <a:extLst>
                  <a:ext uri="{FF2B5EF4-FFF2-40B4-BE49-F238E27FC236}">
                    <a16:creationId xmlns:a16="http://schemas.microsoft.com/office/drawing/2014/main" id="{8FC91CAD-4913-C14B-957E-DEC8913F6715}"/>
                  </a:ext>
                </a:extLst>
              </p:cNvPr>
              <p:cNvSpPr>
                <a:spLocks noChangeShapeType="1"/>
              </p:cNvSpPr>
              <p:nvPr/>
            </p:nvSpPr>
            <p:spPr bwMode="auto">
              <a:xfrm flipV="1">
                <a:off x="3843" y="1370"/>
                <a:ext cx="0" cy="119"/>
              </a:xfrm>
              <a:prstGeom prst="line">
                <a:avLst/>
              </a:prstGeom>
              <a:noFill/>
              <a:ln w="28575" cap="rnd">
                <a:solidFill>
                  <a:srgbClr val="66D7F3"/>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457189">
                  <a:defRPr/>
                </a:pPr>
                <a:endParaRPr lang="en-US" sz="3200">
                  <a:solidFill>
                    <a:srgbClr val="005073"/>
                  </a:solidFill>
                  <a:latin typeface="CiscoSansTT Light"/>
                </a:endParaRPr>
              </a:p>
            </p:txBody>
          </p:sp>
          <p:sp>
            <p:nvSpPr>
              <p:cNvPr id="803" name="Line 254">
                <a:extLst>
                  <a:ext uri="{FF2B5EF4-FFF2-40B4-BE49-F238E27FC236}">
                    <a16:creationId xmlns:a16="http://schemas.microsoft.com/office/drawing/2014/main" id="{D6765515-BBEB-C64A-BA10-852AB8548911}"/>
                  </a:ext>
                </a:extLst>
              </p:cNvPr>
              <p:cNvSpPr>
                <a:spLocks noChangeShapeType="1"/>
              </p:cNvSpPr>
              <p:nvPr/>
            </p:nvSpPr>
            <p:spPr bwMode="auto">
              <a:xfrm flipV="1">
                <a:off x="3896" y="1370"/>
                <a:ext cx="0" cy="119"/>
              </a:xfrm>
              <a:prstGeom prst="line">
                <a:avLst/>
              </a:prstGeom>
              <a:noFill/>
              <a:ln w="28575" cap="rnd">
                <a:solidFill>
                  <a:srgbClr val="66D7F3"/>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457189">
                  <a:defRPr/>
                </a:pPr>
                <a:endParaRPr lang="en-US" sz="3200">
                  <a:solidFill>
                    <a:srgbClr val="005073"/>
                  </a:solidFill>
                  <a:latin typeface="CiscoSansTT Light"/>
                </a:endParaRPr>
              </a:p>
            </p:txBody>
          </p:sp>
          <p:sp>
            <p:nvSpPr>
              <p:cNvPr id="804" name="Line 255">
                <a:extLst>
                  <a:ext uri="{FF2B5EF4-FFF2-40B4-BE49-F238E27FC236}">
                    <a16:creationId xmlns:a16="http://schemas.microsoft.com/office/drawing/2014/main" id="{5AF6A9EC-015E-214F-9A45-2752BF5C1EE4}"/>
                  </a:ext>
                </a:extLst>
              </p:cNvPr>
              <p:cNvSpPr>
                <a:spLocks noChangeShapeType="1"/>
              </p:cNvSpPr>
              <p:nvPr/>
            </p:nvSpPr>
            <p:spPr bwMode="auto">
              <a:xfrm flipV="1">
                <a:off x="3948" y="1370"/>
                <a:ext cx="0" cy="119"/>
              </a:xfrm>
              <a:prstGeom prst="line">
                <a:avLst/>
              </a:prstGeom>
              <a:noFill/>
              <a:ln w="28575" cap="rnd">
                <a:solidFill>
                  <a:srgbClr val="66D7F3"/>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457189">
                  <a:defRPr/>
                </a:pPr>
                <a:endParaRPr lang="en-US" sz="3200">
                  <a:solidFill>
                    <a:srgbClr val="005073"/>
                  </a:solidFill>
                  <a:latin typeface="CiscoSansTT Light"/>
                </a:endParaRPr>
              </a:p>
            </p:txBody>
          </p:sp>
        </p:grpSp>
      </p:grpSp>
      <p:grpSp>
        <p:nvGrpSpPr>
          <p:cNvPr id="15" name="Group 14">
            <a:extLst>
              <a:ext uri="{FF2B5EF4-FFF2-40B4-BE49-F238E27FC236}">
                <a16:creationId xmlns:a16="http://schemas.microsoft.com/office/drawing/2014/main" id="{92EDD430-325E-A042-86AC-0CF6C4F4A7A0}"/>
              </a:ext>
            </a:extLst>
          </p:cNvPr>
          <p:cNvGrpSpPr/>
          <p:nvPr/>
        </p:nvGrpSpPr>
        <p:grpSpPr>
          <a:xfrm>
            <a:off x="1159641" y="2993952"/>
            <a:ext cx="970050" cy="795420"/>
            <a:chOff x="3868578" y="2637801"/>
            <a:chExt cx="970050" cy="795420"/>
          </a:xfrm>
        </p:grpSpPr>
        <p:sp>
          <p:nvSpPr>
            <p:cNvPr id="753" name="TextBox 752">
              <a:extLst>
                <a:ext uri="{FF2B5EF4-FFF2-40B4-BE49-F238E27FC236}">
                  <a16:creationId xmlns:a16="http://schemas.microsoft.com/office/drawing/2014/main" id="{FD37C8C3-8B66-EF46-97F1-8EE98ADCFD18}"/>
                </a:ext>
              </a:extLst>
            </p:cNvPr>
            <p:cNvSpPr txBox="1"/>
            <p:nvPr/>
          </p:nvSpPr>
          <p:spPr>
            <a:xfrm>
              <a:off x="3868578" y="2910001"/>
              <a:ext cx="970050" cy="523220"/>
            </a:xfrm>
            <a:prstGeom prst="rect">
              <a:avLst/>
            </a:prstGeom>
            <a:noFill/>
          </p:spPr>
          <p:txBody>
            <a:bodyPr wrap="square" rtlCol="0" anchor="ctr">
              <a:spAutoFit/>
            </a:bodyPr>
            <a:lstStyle/>
            <a:p>
              <a:pPr algn="ctr" defTabSz="457166">
                <a:defRPr/>
              </a:pPr>
              <a:r>
                <a:rPr lang="en-US" sz="1400" dirty="0">
                  <a:solidFill>
                    <a:srgbClr val="58585B"/>
                  </a:solidFill>
                  <a:latin typeface="Arial"/>
                  <a:ea typeface="CiscoSansTT BoldOblique" charset="0"/>
                  <a:cs typeface="CiscoSansTT BoldOblique" charset="0"/>
                </a:rPr>
                <a:t>Stretch Clusters</a:t>
              </a:r>
            </a:p>
          </p:txBody>
        </p:sp>
        <p:grpSp>
          <p:nvGrpSpPr>
            <p:cNvPr id="805" name="Group 804">
              <a:extLst>
                <a:ext uri="{FF2B5EF4-FFF2-40B4-BE49-F238E27FC236}">
                  <a16:creationId xmlns:a16="http://schemas.microsoft.com/office/drawing/2014/main" id="{6E2D3ACA-07F1-4A41-A1F9-AD147D3050EA}"/>
                </a:ext>
              </a:extLst>
            </p:cNvPr>
            <p:cNvGrpSpPr/>
            <p:nvPr/>
          </p:nvGrpSpPr>
          <p:grpSpPr>
            <a:xfrm>
              <a:off x="4072135" y="2637801"/>
              <a:ext cx="460238" cy="201980"/>
              <a:chOff x="6959557" y="3481680"/>
              <a:chExt cx="673872" cy="248100"/>
            </a:xfrm>
          </p:grpSpPr>
          <p:sp>
            <p:nvSpPr>
              <p:cNvPr id="806" name="Freeform: Shape 195">
                <a:extLst>
                  <a:ext uri="{FF2B5EF4-FFF2-40B4-BE49-F238E27FC236}">
                    <a16:creationId xmlns:a16="http://schemas.microsoft.com/office/drawing/2014/main" id="{1019BB5B-2EC1-5C42-9F05-BDC62AE0A381}"/>
                  </a:ext>
                </a:extLst>
              </p:cNvPr>
              <p:cNvSpPr/>
              <p:nvPr/>
            </p:nvSpPr>
            <p:spPr>
              <a:xfrm>
                <a:off x="7314037" y="3553176"/>
                <a:ext cx="222518" cy="48707"/>
              </a:xfrm>
              <a:custGeom>
                <a:avLst/>
                <a:gdLst>
                  <a:gd name="connsiteX0" fmla="*/ 0 w 222518"/>
                  <a:gd name="connsiteY0" fmla="*/ 0 h 48707"/>
                  <a:gd name="connsiteX1" fmla="*/ 171634 w 222518"/>
                  <a:gd name="connsiteY1" fmla="*/ 0 h 48707"/>
                  <a:gd name="connsiteX2" fmla="*/ 219027 w 222518"/>
                  <a:gd name="connsiteY2" fmla="*/ 31414 h 48707"/>
                  <a:gd name="connsiteX3" fmla="*/ 222518 w 222518"/>
                  <a:gd name="connsiteY3" fmla="*/ 48707 h 48707"/>
                  <a:gd name="connsiteX4" fmla="*/ 57800 w 222518"/>
                  <a:gd name="connsiteY4" fmla="*/ 48706 h 48707"/>
                  <a:gd name="connsiteX5" fmla="*/ 2422 w 222518"/>
                  <a:gd name="connsiteY5" fmla="*/ 11999 h 48707"/>
                  <a:gd name="connsiteX6" fmla="*/ 0 w 222518"/>
                  <a:gd name="connsiteY6" fmla="*/ 0 h 48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518" h="48707">
                    <a:moveTo>
                      <a:pt x="0" y="0"/>
                    </a:moveTo>
                    <a:lnTo>
                      <a:pt x="171634" y="0"/>
                    </a:lnTo>
                    <a:cubicBezTo>
                      <a:pt x="192939" y="0"/>
                      <a:pt x="211219" y="12953"/>
                      <a:pt x="219027" y="31414"/>
                    </a:cubicBezTo>
                    <a:lnTo>
                      <a:pt x="222518" y="48707"/>
                    </a:lnTo>
                    <a:lnTo>
                      <a:pt x="57800" y="48706"/>
                    </a:lnTo>
                    <a:cubicBezTo>
                      <a:pt x="32905" y="48706"/>
                      <a:pt x="11546" y="33570"/>
                      <a:pt x="2422" y="11999"/>
                    </a:cubicBezTo>
                    <a:lnTo>
                      <a:pt x="0" y="0"/>
                    </a:lnTo>
                    <a:close/>
                  </a:path>
                </a:pathLst>
              </a:cu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28">
                  <a:defRPr/>
                </a:pPr>
                <a:endParaRPr lang="en-US" sz="2800">
                  <a:solidFill>
                    <a:srgbClr val="005073"/>
                  </a:solidFill>
                  <a:latin typeface="CiscoSansTT Light"/>
                </a:endParaRPr>
              </a:p>
            </p:txBody>
          </p:sp>
          <p:sp>
            <p:nvSpPr>
              <p:cNvPr id="807" name="Freeform: Shape 194">
                <a:extLst>
                  <a:ext uri="{FF2B5EF4-FFF2-40B4-BE49-F238E27FC236}">
                    <a16:creationId xmlns:a16="http://schemas.microsoft.com/office/drawing/2014/main" id="{45392D72-B773-7740-A165-E109187CB3A1}"/>
                  </a:ext>
                </a:extLst>
              </p:cNvPr>
              <p:cNvSpPr/>
              <p:nvPr/>
            </p:nvSpPr>
            <p:spPr>
              <a:xfrm>
                <a:off x="7038800" y="3609578"/>
                <a:ext cx="316188" cy="46468"/>
              </a:xfrm>
              <a:custGeom>
                <a:avLst/>
                <a:gdLst>
                  <a:gd name="connsiteX0" fmla="*/ 57348 w 316188"/>
                  <a:gd name="connsiteY0" fmla="*/ 0 h 46468"/>
                  <a:gd name="connsiteX1" fmla="*/ 258839 w 316188"/>
                  <a:gd name="connsiteY1" fmla="*/ 0 h 46468"/>
                  <a:gd name="connsiteX2" fmla="*/ 314217 w 316188"/>
                  <a:gd name="connsiteY2" fmla="*/ 36707 h 46468"/>
                  <a:gd name="connsiteX3" fmla="*/ 316188 w 316188"/>
                  <a:gd name="connsiteY3" fmla="*/ 46468 h 46468"/>
                  <a:gd name="connsiteX4" fmla="*/ 0 w 316188"/>
                  <a:gd name="connsiteY4" fmla="*/ 46467 h 46468"/>
                  <a:gd name="connsiteX5" fmla="*/ 1970 w 316188"/>
                  <a:gd name="connsiteY5" fmla="*/ 36707 h 46468"/>
                  <a:gd name="connsiteX6" fmla="*/ 57348 w 316188"/>
                  <a:gd name="connsiteY6" fmla="*/ 0 h 46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188" h="46468">
                    <a:moveTo>
                      <a:pt x="57348" y="0"/>
                    </a:moveTo>
                    <a:lnTo>
                      <a:pt x="258839" y="0"/>
                    </a:lnTo>
                    <a:cubicBezTo>
                      <a:pt x="283734" y="0"/>
                      <a:pt x="305093" y="15136"/>
                      <a:pt x="314217" y="36707"/>
                    </a:cubicBezTo>
                    <a:lnTo>
                      <a:pt x="316188" y="46468"/>
                    </a:lnTo>
                    <a:lnTo>
                      <a:pt x="0" y="46467"/>
                    </a:lnTo>
                    <a:lnTo>
                      <a:pt x="1970" y="36707"/>
                    </a:lnTo>
                    <a:cubicBezTo>
                      <a:pt x="11094" y="15136"/>
                      <a:pt x="32453" y="0"/>
                      <a:pt x="57348" y="0"/>
                    </a:cubicBezTo>
                    <a:close/>
                  </a:path>
                </a:pathLst>
              </a:cu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28">
                  <a:defRPr/>
                </a:pPr>
                <a:endParaRPr lang="en-US" sz="2800">
                  <a:solidFill>
                    <a:srgbClr val="005073"/>
                  </a:solidFill>
                  <a:latin typeface="CiscoSansTT Light"/>
                </a:endParaRPr>
              </a:p>
            </p:txBody>
          </p:sp>
          <p:sp>
            <p:nvSpPr>
              <p:cNvPr id="808" name="Freeform: Shape 193">
                <a:extLst>
                  <a:ext uri="{FF2B5EF4-FFF2-40B4-BE49-F238E27FC236}">
                    <a16:creationId xmlns:a16="http://schemas.microsoft.com/office/drawing/2014/main" id="{12D98FE8-EB26-5443-9A6B-E7314AC242A4}"/>
                  </a:ext>
                </a:extLst>
              </p:cNvPr>
              <p:cNvSpPr/>
              <p:nvPr/>
            </p:nvSpPr>
            <p:spPr>
              <a:xfrm>
                <a:off x="7311736" y="3481680"/>
                <a:ext cx="321693" cy="120202"/>
              </a:xfrm>
              <a:custGeom>
                <a:avLst/>
                <a:gdLst>
                  <a:gd name="connsiteX0" fmla="*/ 60101 w 321693"/>
                  <a:gd name="connsiteY0" fmla="*/ 0 h 120202"/>
                  <a:gd name="connsiteX1" fmla="*/ 261592 w 321693"/>
                  <a:gd name="connsiteY1" fmla="*/ 0 h 120202"/>
                  <a:gd name="connsiteX2" fmla="*/ 321693 w 321693"/>
                  <a:gd name="connsiteY2" fmla="*/ 60101 h 120202"/>
                  <a:gd name="connsiteX3" fmla="*/ 321692 w 321693"/>
                  <a:gd name="connsiteY3" fmla="*/ 60101 h 120202"/>
                  <a:gd name="connsiteX4" fmla="*/ 261591 w 321693"/>
                  <a:gd name="connsiteY4" fmla="*/ 120202 h 120202"/>
                  <a:gd name="connsiteX5" fmla="*/ 224819 w 321693"/>
                  <a:gd name="connsiteY5" fmla="*/ 120202 h 120202"/>
                  <a:gd name="connsiteX6" fmla="*/ 221328 w 321693"/>
                  <a:gd name="connsiteY6" fmla="*/ 102909 h 120202"/>
                  <a:gd name="connsiteX7" fmla="*/ 173935 w 321693"/>
                  <a:gd name="connsiteY7" fmla="*/ 71495 h 120202"/>
                  <a:gd name="connsiteX8" fmla="*/ 2301 w 321693"/>
                  <a:gd name="connsiteY8" fmla="*/ 71495 h 120202"/>
                  <a:gd name="connsiteX9" fmla="*/ 0 w 321693"/>
                  <a:gd name="connsiteY9" fmla="*/ 60100 h 120202"/>
                  <a:gd name="connsiteX10" fmla="*/ 4723 w 321693"/>
                  <a:gd name="connsiteY10" fmla="*/ 36707 h 120202"/>
                  <a:gd name="connsiteX11" fmla="*/ 60101 w 321693"/>
                  <a:gd name="connsiteY11" fmla="*/ 0 h 120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693" h="120202">
                    <a:moveTo>
                      <a:pt x="60101" y="0"/>
                    </a:moveTo>
                    <a:lnTo>
                      <a:pt x="261592" y="0"/>
                    </a:lnTo>
                    <a:cubicBezTo>
                      <a:pt x="294785" y="0"/>
                      <a:pt x="321693" y="26908"/>
                      <a:pt x="321693" y="60101"/>
                    </a:cubicBezTo>
                    <a:lnTo>
                      <a:pt x="321692" y="60101"/>
                    </a:lnTo>
                    <a:cubicBezTo>
                      <a:pt x="321692" y="93294"/>
                      <a:pt x="294784" y="120202"/>
                      <a:pt x="261591" y="120202"/>
                    </a:cubicBezTo>
                    <a:lnTo>
                      <a:pt x="224819" y="120202"/>
                    </a:lnTo>
                    <a:lnTo>
                      <a:pt x="221328" y="102909"/>
                    </a:lnTo>
                    <a:cubicBezTo>
                      <a:pt x="213520" y="84448"/>
                      <a:pt x="195240" y="71495"/>
                      <a:pt x="173935" y="71495"/>
                    </a:cubicBezTo>
                    <a:lnTo>
                      <a:pt x="2301" y="71495"/>
                    </a:lnTo>
                    <a:lnTo>
                      <a:pt x="0" y="60100"/>
                    </a:lnTo>
                    <a:lnTo>
                      <a:pt x="4723" y="36707"/>
                    </a:lnTo>
                    <a:cubicBezTo>
                      <a:pt x="13847" y="15136"/>
                      <a:pt x="35206" y="0"/>
                      <a:pt x="60101"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28">
                  <a:defRPr/>
                </a:pPr>
                <a:endParaRPr lang="en-US" sz="2800">
                  <a:solidFill>
                    <a:srgbClr val="005073"/>
                  </a:solidFill>
                  <a:latin typeface="CiscoSansTT Light"/>
                </a:endParaRPr>
              </a:p>
            </p:txBody>
          </p:sp>
          <p:sp>
            <p:nvSpPr>
              <p:cNvPr id="809" name="Freeform: Shape 192">
                <a:extLst>
                  <a:ext uri="{FF2B5EF4-FFF2-40B4-BE49-F238E27FC236}">
                    <a16:creationId xmlns:a16="http://schemas.microsoft.com/office/drawing/2014/main" id="{0F6AA319-6C16-F54A-8766-11AB2687F098}"/>
                  </a:ext>
                </a:extLst>
              </p:cNvPr>
              <p:cNvSpPr/>
              <p:nvPr/>
            </p:nvSpPr>
            <p:spPr>
              <a:xfrm>
                <a:off x="6959557" y="3553176"/>
                <a:ext cx="577549" cy="102870"/>
              </a:xfrm>
              <a:custGeom>
                <a:avLst/>
                <a:gdLst>
                  <a:gd name="connsiteX0" fmla="*/ 51435 w 577549"/>
                  <a:gd name="connsiteY0" fmla="*/ 0 h 102870"/>
                  <a:gd name="connsiteX1" fmla="*/ 354480 w 577549"/>
                  <a:gd name="connsiteY1" fmla="*/ 0 h 102870"/>
                  <a:gd name="connsiteX2" fmla="*/ 356902 w 577549"/>
                  <a:gd name="connsiteY2" fmla="*/ 11999 h 102870"/>
                  <a:gd name="connsiteX3" fmla="*/ 412280 w 577549"/>
                  <a:gd name="connsiteY3" fmla="*/ 48706 h 102870"/>
                  <a:gd name="connsiteX4" fmla="*/ 576998 w 577549"/>
                  <a:gd name="connsiteY4" fmla="*/ 48707 h 102870"/>
                  <a:gd name="connsiteX5" fmla="*/ 577549 w 577549"/>
                  <a:gd name="connsiteY5" fmla="*/ 51435 h 102870"/>
                  <a:gd name="connsiteX6" fmla="*/ 577548 w 577549"/>
                  <a:gd name="connsiteY6" fmla="*/ 51435 h 102870"/>
                  <a:gd name="connsiteX7" fmla="*/ 526113 w 577549"/>
                  <a:gd name="connsiteY7" fmla="*/ 102870 h 102870"/>
                  <a:gd name="connsiteX8" fmla="*/ 395431 w 577549"/>
                  <a:gd name="connsiteY8" fmla="*/ 102870 h 102870"/>
                  <a:gd name="connsiteX9" fmla="*/ 393460 w 577549"/>
                  <a:gd name="connsiteY9" fmla="*/ 93109 h 102870"/>
                  <a:gd name="connsiteX10" fmla="*/ 338082 w 577549"/>
                  <a:gd name="connsiteY10" fmla="*/ 56402 h 102870"/>
                  <a:gd name="connsiteX11" fmla="*/ 136591 w 577549"/>
                  <a:gd name="connsiteY11" fmla="*/ 56402 h 102870"/>
                  <a:gd name="connsiteX12" fmla="*/ 81213 w 577549"/>
                  <a:gd name="connsiteY12" fmla="*/ 93109 h 102870"/>
                  <a:gd name="connsiteX13" fmla="*/ 79243 w 577549"/>
                  <a:gd name="connsiteY13" fmla="*/ 102869 h 102870"/>
                  <a:gd name="connsiteX14" fmla="*/ 51435 w 577549"/>
                  <a:gd name="connsiteY14" fmla="*/ 102869 h 102870"/>
                  <a:gd name="connsiteX15" fmla="*/ 4042 w 577549"/>
                  <a:gd name="connsiteY15" fmla="*/ 71455 h 102870"/>
                  <a:gd name="connsiteX16" fmla="*/ 0 w 577549"/>
                  <a:gd name="connsiteY16" fmla="*/ 51434 h 102870"/>
                  <a:gd name="connsiteX17" fmla="*/ 4042 w 577549"/>
                  <a:gd name="connsiteY17" fmla="*/ 31414 h 102870"/>
                  <a:gd name="connsiteX18" fmla="*/ 51435 w 577549"/>
                  <a:gd name="connsiteY18" fmla="*/ 0 h 10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7549" h="102870">
                    <a:moveTo>
                      <a:pt x="51435" y="0"/>
                    </a:moveTo>
                    <a:lnTo>
                      <a:pt x="354480" y="0"/>
                    </a:lnTo>
                    <a:lnTo>
                      <a:pt x="356902" y="11999"/>
                    </a:lnTo>
                    <a:cubicBezTo>
                      <a:pt x="366026" y="33570"/>
                      <a:pt x="387385" y="48706"/>
                      <a:pt x="412280" y="48706"/>
                    </a:cubicBezTo>
                    <a:lnTo>
                      <a:pt x="576998" y="48707"/>
                    </a:lnTo>
                    <a:lnTo>
                      <a:pt x="577549" y="51435"/>
                    </a:lnTo>
                    <a:lnTo>
                      <a:pt x="577548" y="51435"/>
                    </a:lnTo>
                    <a:cubicBezTo>
                      <a:pt x="577548" y="79842"/>
                      <a:pt x="554520" y="102870"/>
                      <a:pt x="526113" y="102870"/>
                    </a:cubicBezTo>
                    <a:lnTo>
                      <a:pt x="395431" y="102870"/>
                    </a:lnTo>
                    <a:lnTo>
                      <a:pt x="393460" y="93109"/>
                    </a:lnTo>
                    <a:cubicBezTo>
                      <a:pt x="384336" y="71538"/>
                      <a:pt x="362977" y="56402"/>
                      <a:pt x="338082" y="56402"/>
                    </a:cubicBezTo>
                    <a:lnTo>
                      <a:pt x="136591" y="56402"/>
                    </a:lnTo>
                    <a:cubicBezTo>
                      <a:pt x="111696" y="56402"/>
                      <a:pt x="90337" y="71538"/>
                      <a:pt x="81213" y="93109"/>
                    </a:cubicBezTo>
                    <a:lnTo>
                      <a:pt x="79243" y="102869"/>
                    </a:lnTo>
                    <a:lnTo>
                      <a:pt x="51435" y="102869"/>
                    </a:lnTo>
                    <a:cubicBezTo>
                      <a:pt x="30130" y="102869"/>
                      <a:pt x="11850" y="89916"/>
                      <a:pt x="4042" y="71455"/>
                    </a:cubicBezTo>
                    <a:lnTo>
                      <a:pt x="0" y="51434"/>
                    </a:lnTo>
                    <a:lnTo>
                      <a:pt x="4042" y="31414"/>
                    </a:lnTo>
                    <a:cubicBezTo>
                      <a:pt x="11850" y="12953"/>
                      <a:pt x="30130" y="0"/>
                      <a:pt x="51435" y="0"/>
                    </a:cubicBezTo>
                    <a:close/>
                  </a:path>
                </a:pathLst>
              </a:cu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28">
                  <a:defRPr/>
                </a:pPr>
                <a:endParaRPr lang="en-US" sz="2800" dirty="0">
                  <a:solidFill>
                    <a:srgbClr val="005073"/>
                  </a:solidFill>
                  <a:latin typeface="CiscoSansTT Light"/>
                </a:endParaRPr>
              </a:p>
            </p:txBody>
          </p:sp>
          <p:sp>
            <p:nvSpPr>
              <p:cNvPr id="810" name="Freeform: Shape 191">
                <a:extLst>
                  <a:ext uri="{FF2B5EF4-FFF2-40B4-BE49-F238E27FC236}">
                    <a16:creationId xmlns:a16="http://schemas.microsoft.com/office/drawing/2014/main" id="{214AF74E-4F8B-6E49-A729-1D72F2AF3085}"/>
                  </a:ext>
                </a:extLst>
              </p:cNvPr>
              <p:cNvSpPr/>
              <p:nvPr/>
            </p:nvSpPr>
            <p:spPr>
              <a:xfrm>
                <a:off x="7036047" y="3656045"/>
                <a:ext cx="321693" cy="73735"/>
              </a:xfrm>
              <a:custGeom>
                <a:avLst/>
                <a:gdLst>
                  <a:gd name="connsiteX0" fmla="*/ 2753 w 321693"/>
                  <a:gd name="connsiteY0" fmla="*/ 0 h 73735"/>
                  <a:gd name="connsiteX1" fmla="*/ 318941 w 321693"/>
                  <a:gd name="connsiteY1" fmla="*/ 1 h 73735"/>
                  <a:gd name="connsiteX2" fmla="*/ 321693 w 321693"/>
                  <a:gd name="connsiteY2" fmla="*/ 13634 h 73735"/>
                  <a:gd name="connsiteX3" fmla="*/ 321692 w 321693"/>
                  <a:gd name="connsiteY3" fmla="*/ 13634 h 73735"/>
                  <a:gd name="connsiteX4" fmla="*/ 261591 w 321693"/>
                  <a:gd name="connsiteY4" fmla="*/ 73735 h 73735"/>
                  <a:gd name="connsiteX5" fmla="*/ 60101 w 321693"/>
                  <a:gd name="connsiteY5" fmla="*/ 73734 h 73735"/>
                  <a:gd name="connsiteX6" fmla="*/ 4723 w 321693"/>
                  <a:gd name="connsiteY6" fmla="*/ 37027 h 73735"/>
                  <a:gd name="connsiteX7" fmla="*/ 0 w 321693"/>
                  <a:gd name="connsiteY7" fmla="*/ 13634 h 73735"/>
                  <a:gd name="connsiteX8" fmla="*/ 2753 w 321693"/>
                  <a:gd name="connsiteY8" fmla="*/ 0 h 7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693" h="73735">
                    <a:moveTo>
                      <a:pt x="2753" y="0"/>
                    </a:moveTo>
                    <a:lnTo>
                      <a:pt x="318941" y="1"/>
                    </a:lnTo>
                    <a:lnTo>
                      <a:pt x="321693" y="13634"/>
                    </a:lnTo>
                    <a:lnTo>
                      <a:pt x="321692" y="13634"/>
                    </a:lnTo>
                    <a:cubicBezTo>
                      <a:pt x="321692" y="46827"/>
                      <a:pt x="294784" y="73735"/>
                      <a:pt x="261591" y="73735"/>
                    </a:cubicBezTo>
                    <a:lnTo>
                      <a:pt x="60101" y="73734"/>
                    </a:lnTo>
                    <a:cubicBezTo>
                      <a:pt x="35206" y="73734"/>
                      <a:pt x="13847" y="58598"/>
                      <a:pt x="4723" y="37027"/>
                    </a:cubicBezTo>
                    <a:lnTo>
                      <a:pt x="0" y="13634"/>
                    </a:lnTo>
                    <a:lnTo>
                      <a:pt x="2753" y="0"/>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28">
                  <a:defRPr/>
                </a:pPr>
                <a:endParaRPr lang="en-US" sz="2800">
                  <a:solidFill>
                    <a:srgbClr val="005073"/>
                  </a:solidFill>
                  <a:latin typeface="CiscoSansTT Light"/>
                </a:endParaRPr>
              </a:p>
            </p:txBody>
          </p:sp>
        </p:grpSp>
      </p:grpSp>
      <p:grpSp>
        <p:nvGrpSpPr>
          <p:cNvPr id="17" name="Group 16">
            <a:extLst>
              <a:ext uri="{FF2B5EF4-FFF2-40B4-BE49-F238E27FC236}">
                <a16:creationId xmlns:a16="http://schemas.microsoft.com/office/drawing/2014/main" id="{70C5EED0-B201-D542-AC7B-9BD73C7BE597}"/>
              </a:ext>
            </a:extLst>
          </p:cNvPr>
          <p:cNvGrpSpPr/>
          <p:nvPr/>
        </p:nvGrpSpPr>
        <p:grpSpPr>
          <a:xfrm>
            <a:off x="1797381" y="3404958"/>
            <a:ext cx="1376725" cy="937711"/>
            <a:chOff x="4800884" y="2449332"/>
            <a:chExt cx="1376725" cy="937711"/>
          </a:xfrm>
        </p:grpSpPr>
        <p:sp>
          <p:nvSpPr>
            <p:cNvPr id="755" name="TextBox 754">
              <a:extLst>
                <a:ext uri="{FF2B5EF4-FFF2-40B4-BE49-F238E27FC236}">
                  <a16:creationId xmlns:a16="http://schemas.microsoft.com/office/drawing/2014/main" id="{C3060DEA-7639-D246-B840-4EC00DAB6966}"/>
                </a:ext>
              </a:extLst>
            </p:cNvPr>
            <p:cNvSpPr txBox="1"/>
            <p:nvPr/>
          </p:nvSpPr>
          <p:spPr>
            <a:xfrm>
              <a:off x="4800884" y="2863823"/>
              <a:ext cx="1376725" cy="523220"/>
            </a:xfrm>
            <a:prstGeom prst="rect">
              <a:avLst/>
            </a:prstGeom>
            <a:noFill/>
          </p:spPr>
          <p:txBody>
            <a:bodyPr wrap="square" rtlCol="0" anchor="ctr">
              <a:spAutoFit/>
            </a:bodyPr>
            <a:lstStyle/>
            <a:p>
              <a:pPr algn="ctr" defTabSz="457166">
                <a:defRPr/>
              </a:pPr>
              <a:r>
                <a:rPr lang="en-US" sz="1400" dirty="0">
                  <a:solidFill>
                    <a:srgbClr val="58585B"/>
                  </a:solidFill>
                  <a:latin typeface="Arial"/>
                  <a:ea typeface="CiscoSansTT BoldOblique" charset="0"/>
                  <a:cs typeface="CiscoSansTT BoldOblique" charset="0"/>
                </a:rPr>
                <a:t>Greater Scale with Resiliency </a:t>
              </a:r>
            </a:p>
          </p:txBody>
        </p:sp>
        <p:grpSp>
          <p:nvGrpSpPr>
            <p:cNvPr id="811" name="Group 810">
              <a:extLst>
                <a:ext uri="{FF2B5EF4-FFF2-40B4-BE49-F238E27FC236}">
                  <a16:creationId xmlns:a16="http://schemas.microsoft.com/office/drawing/2014/main" id="{076F0FD4-ED11-B44E-9412-EBC7039D324C}"/>
                </a:ext>
              </a:extLst>
            </p:cNvPr>
            <p:cNvGrpSpPr/>
            <p:nvPr/>
          </p:nvGrpSpPr>
          <p:grpSpPr>
            <a:xfrm>
              <a:off x="5351031" y="2449332"/>
              <a:ext cx="295380" cy="398353"/>
              <a:chOff x="-1771455" y="1398568"/>
              <a:chExt cx="1189416" cy="722509"/>
            </a:xfrm>
          </p:grpSpPr>
          <p:sp>
            <p:nvSpPr>
              <p:cNvPr id="812" name="Rounded Rectangle 811">
                <a:extLst>
                  <a:ext uri="{FF2B5EF4-FFF2-40B4-BE49-F238E27FC236}">
                    <a16:creationId xmlns:a16="http://schemas.microsoft.com/office/drawing/2014/main" id="{F27A4A66-31F8-A64F-B519-EEB912353596}"/>
                  </a:ext>
                </a:extLst>
              </p:cNvPr>
              <p:cNvSpPr/>
              <p:nvPr/>
            </p:nvSpPr>
            <p:spPr>
              <a:xfrm>
                <a:off x="-1771455" y="1398568"/>
                <a:ext cx="1189416" cy="722509"/>
              </a:xfrm>
              <a:prstGeom prst="roundRect">
                <a:avLst>
                  <a:gd name="adj" fmla="val 846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28">
                  <a:defRPr/>
                </a:pPr>
                <a:endParaRPr lang="en-US" sz="2800">
                  <a:solidFill>
                    <a:srgbClr val="005073"/>
                  </a:solidFill>
                  <a:latin typeface="CiscoSansTT Light"/>
                </a:endParaRPr>
              </a:p>
            </p:txBody>
          </p:sp>
          <p:grpSp>
            <p:nvGrpSpPr>
              <p:cNvPr id="813" name="Group 812">
                <a:extLst>
                  <a:ext uri="{FF2B5EF4-FFF2-40B4-BE49-F238E27FC236}">
                    <a16:creationId xmlns:a16="http://schemas.microsoft.com/office/drawing/2014/main" id="{CF5185C8-0E06-6F4D-AB43-4F064E8A5BBF}"/>
                  </a:ext>
                </a:extLst>
              </p:cNvPr>
              <p:cNvGrpSpPr/>
              <p:nvPr/>
            </p:nvGrpSpPr>
            <p:grpSpPr>
              <a:xfrm>
                <a:off x="-1667836" y="1514532"/>
                <a:ext cx="982178" cy="490580"/>
                <a:chOff x="-1678285" y="1523147"/>
                <a:chExt cx="982178" cy="490580"/>
              </a:xfrm>
            </p:grpSpPr>
            <p:sp>
              <p:nvSpPr>
                <p:cNvPr id="814" name="Rounded Rectangle 813">
                  <a:extLst>
                    <a:ext uri="{FF2B5EF4-FFF2-40B4-BE49-F238E27FC236}">
                      <a16:creationId xmlns:a16="http://schemas.microsoft.com/office/drawing/2014/main" id="{466B9958-069F-8243-8A72-D5A0653099B2}"/>
                    </a:ext>
                  </a:extLst>
                </p:cNvPr>
                <p:cNvSpPr/>
                <p:nvPr/>
              </p:nvSpPr>
              <p:spPr>
                <a:xfrm>
                  <a:off x="-1678285" y="1523147"/>
                  <a:ext cx="288153" cy="486287"/>
                </a:xfrm>
                <a:prstGeom prst="roundRect">
                  <a:avLst/>
                </a:prstGeom>
                <a:noFill/>
                <a:ln w="6350">
                  <a:solidFill>
                    <a:schemeClr val="bg2"/>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28">
                    <a:defRPr/>
                  </a:pPr>
                  <a:endParaRPr lang="en-US" sz="2800">
                    <a:solidFill>
                      <a:srgbClr val="005073"/>
                    </a:solidFill>
                    <a:latin typeface="CiscoSansTT Light"/>
                  </a:endParaRPr>
                </a:p>
              </p:txBody>
            </p:sp>
            <p:sp>
              <p:nvSpPr>
                <p:cNvPr id="815" name="Rounded Rectangle 814">
                  <a:extLst>
                    <a:ext uri="{FF2B5EF4-FFF2-40B4-BE49-F238E27FC236}">
                      <a16:creationId xmlns:a16="http://schemas.microsoft.com/office/drawing/2014/main" id="{DFB7B960-63F7-CD4E-A6CC-3652972CF48D}"/>
                    </a:ext>
                  </a:extLst>
                </p:cNvPr>
                <p:cNvSpPr/>
                <p:nvPr/>
              </p:nvSpPr>
              <p:spPr>
                <a:xfrm>
                  <a:off x="-1331272" y="1523147"/>
                  <a:ext cx="288153" cy="486287"/>
                </a:xfrm>
                <a:prstGeom prst="roundRect">
                  <a:avLst/>
                </a:prstGeom>
                <a:noFill/>
                <a:ln w="6350">
                  <a:solidFill>
                    <a:schemeClr val="bg2"/>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28">
                    <a:defRPr/>
                  </a:pPr>
                  <a:endParaRPr lang="en-US" sz="2800">
                    <a:solidFill>
                      <a:srgbClr val="005073"/>
                    </a:solidFill>
                    <a:latin typeface="CiscoSansTT Light"/>
                  </a:endParaRPr>
                </a:p>
              </p:txBody>
            </p:sp>
            <p:sp>
              <p:nvSpPr>
                <p:cNvPr id="816" name="Rounded Rectangle 815">
                  <a:extLst>
                    <a:ext uri="{FF2B5EF4-FFF2-40B4-BE49-F238E27FC236}">
                      <a16:creationId xmlns:a16="http://schemas.microsoft.com/office/drawing/2014/main" id="{2224B16E-6092-6847-B63B-1FF5D2042B6F}"/>
                    </a:ext>
                  </a:extLst>
                </p:cNvPr>
                <p:cNvSpPr/>
                <p:nvPr/>
              </p:nvSpPr>
              <p:spPr>
                <a:xfrm>
                  <a:off x="-984260" y="1527440"/>
                  <a:ext cx="288153" cy="486287"/>
                </a:xfrm>
                <a:prstGeom prst="roundRect">
                  <a:avLst/>
                </a:prstGeom>
                <a:noFill/>
                <a:ln w="6350">
                  <a:solidFill>
                    <a:schemeClr val="bg2"/>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28">
                    <a:defRPr/>
                  </a:pPr>
                  <a:endParaRPr lang="en-US" sz="2800">
                    <a:solidFill>
                      <a:srgbClr val="005073"/>
                    </a:solidFill>
                    <a:latin typeface="CiscoSansTT Light"/>
                  </a:endParaRPr>
                </a:p>
              </p:txBody>
            </p:sp>
          </p:grpSp>
        </p:grpSp>
      </p:grpSp>
      <p:grpSp>
        <p:nvGrpSpPr>
          <p:cNvPr id="23" name="Group 22">
            <a:extLst>
              <a:ext uri="{FF2B5EF4-FFF2-40B4-BE49-F238E27FC236}">
                <a16:creationId xmlns:a16="http://schemas.microsoft.com/office/drawing/2014/main" id="{AB132BD6-2511-B646-9B9C-F5D709D1E17A}"/>
              </a:ext>
            </a:extLst>
          </p:cNvPr>
          <p:cNvGrpSpPr/>
          <p:nvPr/>
        </p:nvGrpSpPr>
        <p:grpSpPr>
          <a:xfrm>
            <a:off x="7787018" y="1900581"/>
            <a:ext cx="1282504" cy="835430"/>
            <a:chOff x="2773849" y="3755113"/>
            <a:chExt cx="1282504" cy="835430"/>
          </a:xfrm>
        </p:grpSpPr>
        <p:sp>
          <p:nvSpPr>
            <p:cNvPr id="754" name="TextBox 753">
              <a:extLst>
                <a:ext uri="{FF2B5EF4-FFF2-40B4-BE49-F238E27FC236}">
                  <a16:creationId xmlns:a16="http://schemas.microsoft.com/office/drawing/2014/main" id="{8EDD4568-0E37-AB4D-9291-4BA8B28CF0D6}"/>
                </a:ext>
              </a:extLst>
            </p:cNvPr>
            <p:cNvSpPr txBox="1"/>
            <p:nvPr/>
          </p:nvSpPr>
          <p:spPr>
            <a:xfrm>
              <a:off x="2773849" y="4067323"/>
              <a:ext cx="1282504" cy="523220"/>
            </a:xfrm>
            <a:prstGeom prst="rect">
              <a:avLst/>
            </a:prstGeom>
            <a:noFill/>
          </p:spPr>
          <p:txBody>
            <a:bodyPr wrap="square" rtlCol="0" anchor="ctr">
              <a:spAutoFit/>
            </a:bodyPr>
            <a:lstStyle/>
            <a:p>
              <a:pPr algn="ctr" defTabSz="457166">
                <a:defRPr/>
              </a:pPr>
              <a:r>
                <a:rPr lang="en-US" sz="1400" dirty="0" err="1">
                  <a:solidFill>
                    <a:srgbClr val="58585B"/>
                  </a:solidFill>
                  <a:latin typeface="Arial"/>
                  <a:ea typeface="CiscoSansTT BoldOblique" charset="0"/>
                  <a:cs typeface="CiscoSansTT BoldOblique" charset="0"/>
                </a:rPr>
                <a:t>EasyVDI</a:t>
              </a:r>
              <a:endParaRPr lang="en-US" sz="1400" dirty="0">
                <a:solidFill>
                  <a:srgbClr val="58585B"/>
                </a:solidFill>
                <a:latin typeface="Arial"/>
                <a:ea typeface="CiscoSansTT BoldOblique" charset="0"/>
                <a:cs typeface="CiscoSansTT BoldOblique" charset="0"/>
              </a:endParaRPr>
            </a:p>
            <a:p>
              <a:pPr algn="ctr" defTabSz="457166">
                <a:defRPr/>
              </a:pPr>
              <a:r>
                <a:rPr lang="en-US" sz="1400" dirty="0">
                  <a:solidFill>
                    <a:srgbClr val="58585B"/>
                  </a:solidFill>
                  <a:latin typeface="Arial"/>
                  <a:ea typeface="CiscoSansTT BoldOblique" charset="0"/>
                  <a:cs typeface="CiscoSansTT BoldOblique" charset="0"/>
                </a:rPr>
                <a:t>For </a:t>
              </a:r>
              <a:r>
                <a:rPr lang="en-US" sz="1400" dirty="0" err="1">
                  <a:solidFill>
                    <a:srgbClr val="58585B"/>
                  </a:solidFill>
                  <a:latin typeface="Arial"/>
                  <a:ea typeface="CiscoSansTT BoldOblique" charset="0"/>
                  <a:cs typeface="CiscoSansTT BoldOblique" charset="0"/>
                </a:rPr>
                <a:t>Citr</a:t>
              </a:r>
              <a:r>
                <a:rPr lang="en-US" sz="1400" dirty="0">
                  <a:solidFill>
                    <a:srgbClr val="58585B"/>
                  </a:solidFill>
                  <a:latin typeface="Arial"/>
                  <a:ea typeface="CiscoSansTT BoldOblique" charset="0"/>
                  <a:cs typeface="CiscoSansTT BoldOblique" charset="0"/>
                </a:rPr>
                <a:t>ix</a:t>
              </a:r>
            </a:p>
          </p:txBody>
        </p:sp>
        <p:grpSp>
          <p:nvGrpSpPr>
            <p:cNvPr id="817" name="Group 816">
              <a:extLst>
                <a:ext uri="{FF2B5EF4-FFF2-40B4-BE49-F238E27FC236}">
                  <a16:creationId xmlns:a16="http://schemas.microsoft.com/office/drawing/2014/main" id="{A301DDFB-D300-E746-9BBF-77C213195752}"/>
                </a:ext>
              </a:extLst>
            </p:cNvPr>
            <p:cNvGrpSpPr>
              <a:grpSpLocks noChangeAspect="1"/>
            </p:cNvGrpSpPr>
            <p:nvPr/>
          </p:nvGrpSpPr>
          <p:grpSpPr bwMode="auto">
            <a:xfrm>
              <a:off x="3177268" y="3755113"/>
              <a:ext cx="481864" cy="321481"/>
              <a:chOff x="2049" y="1143"/>
              <a:chExt cx="1664" cy="954"/>
            </a:xfrm>
          </p:grpSpPr>
          <p:sp>
            <p:nvSpPr>
              <p:cNvPr id="818" name="Freeform 817">
                <a:extLst>
                  <a:ext uri="{FF2B5EF4-FFF2-40B4-BE49-F238E27FC236}">
                    <a16:creationId xmlns:a16="http://schemas.microsoft.com/office/drawing/2014/main" id="{4324E03D-3363-EE44-BCAD-5770D5721F16}"/>
                  </a:ext>
                </a:extLst>
              </p:cNvPr>
              <p:cNvSpPr>
                <a:spLocks/>
              </p:cNvSpPr>
              <p:nvPr/>
            </p:nvSpPr>
            <p:spPr bwMode="auto">
              <a:xfrm>
                <a:off x="2049" y="2028"/>
                <a:ext cx="1664" cy="69"/>
              </a:xfrm>
              <a:custGeom>
                <a:avLst/>
                <a:gdLst>
                  <a:gd name="T0" fmla="*/ 687 w 701"/>
                  <a:gd name="T1" fmla="*/ 29 h 29"/>
                  <a:gd name="T2" fmla="*/ 15 w 701"/>
                  <a:gd name="T3" fmla="*/ 29 h 29"/>
                  <a:gd name="T4" fmla="*/ 0 w 701"/>
                  <a:gd name="T5" fmla="*/ 15 h 29"/>
                  <a:gd name="T6" fmla="*/ 0 w 701"/>
                  <a:gd name="T7" fmla="*/ 15 h 29"/>
                  <a:gd name="T8" fmla="*/ 15 w 701"/>
                  <a:gd name="T9" fmla="*/ 0 h 29"/>
                  <a:gd name="T10" fmla="*/ 687 w 701"/>
                  <a:gd name="T11" fmla="*/ 0 h 29"/>
                  <a:gd name="T12" fmla="*/ 701 w 701"/>
                  <a:gd name="T13" fmla="*/ 15 h 29"/>
                  <a:gd name="T14" fmla="*/ 701 w 701"/>
                  <a:gd name="T15" fmla="*/ 15 h 29"/>
                  <a:gd name="T16" fmla="*/ 687 w 701"/>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1" h="29">
                    <a:moveTo>
                      <a:pt x="687" y="29"/>
                    </a:moveTo>
                    <a:cubicBezTo>
                      <a:pt x="15" y="29"/>
                      <a:pt x="15" y="29"/>
                      <a:pt x="15" y="29"/>
                    </a:cubicBezTo>
                    <a:cubicBezTo>
                      <a:pt x="7" y="29"/>
                      <a:pt x="0" y="23"/>
                      <a:pt x="0" y="15"/>
                    </a:cubicBezTo>
                    <a:cubicBezTo>
                      <a:pt x="0" y="15"/>
                      <a:pt x="0" y="15"/>
                      <a:pt x="0" y="15"/>
                    </a:cubicBezTo>
                    <a:cubicBezTo>
                      <a:pt x="0" y="7"/>
                      <a:pt x="7" y="0"/>
                      <a:pt x="15" y="0"/>
                    </a:cubicBezTo>
                    <a:cubicBezTo>
                      <a:pt x="687" y="0"/>
                      <a:pt x="687" y="0"/>
                      <a:pt x="687" y="0"/>
                    </a:cubicBezTo>
                    <a:cubicBezTo>
                      <a:pt x="695" y="0"/>
                      <a:pt x="701" y="7"/>
                      <a:pt x="701" y="15"/>
                    </a:cubicBezTo>
                    <a:cubicBezTo>
                      <a:pt x="701" y="15"/>
                      <a:pt x="701" y="15"/>
                      <a:pt x="701" y="15"/>
                    </a:cubicBezTo>
                    <a:cubicBezTo>
                      <a:pt x="701" y="23"/>
                      <a:pt x="695" y="29"/>
                      <a:pt x="687" y="2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457189">
                  <a:defRPr/>
                </a:pPr>
                <a:endParaRPr lang="en-US" sz="1600">
                  <a:solidFill>
                    <a:srgbClr val="005073"/>
                  </a:solidFill>
                  <a:latin typeface="CiscoSansTT Light"/>
                </a:endParaRPr>
              </a:p>
            </p:txBody>
          </p:sp>
          <p:sp>
            <p:nvSpPr>
              <p:cNvPr id="819" name="Freeform 818">
                <a:extLst>
                  <a:ext uri="{FF2B5EF4-FFF2-40B4-BE49-F238E27FC236}">
                    <a16:creationId xmlns:a16="http://schemas.microsoft.com/office/drawing/2014/main" id="{3BC82C86-A675-4D40-8BA6-819C91A4D185}"/>
                  </a:ext>
                </a:extLst>
              </p:cNvPr>
              <p:cNvSpPr>
                <a:spLocks/>
              </p:cNvSpPr>
              <p:nvPr/>
            </p:nvSpPr>
            <p:spPr bwMode="auto">
              <a:xfrm>
                <a:off x="2189" y="1143"/>
                <a:ext cx="1386" cy="835"/>
              </a:xfrm>
              <a:custGeom>
                <a:avLst/>
                <a:gdLst>
                  <a:gd name="T0" fmla="*/ 555 w 584"/>
                  <a:gd name="T1" fmla="*/ 351 h 351"/>
                  <a:gd name="T2" fmla="*/ 29 w 584"/>
                  <a:gd name="T3" fmla="*/ 351 h 351"/>
                  <a:gd name="T4" fmla="*/ 0 w 584"/>
                  <a:gd name="T5" fmla="*/ 322 h 351"/>
                  <a:gd name="T6" fmla="*/ 0 w 584"/>
                  <a:gd name="T7" fmla="*/ 30 h 351"/>
                  <a:gd name="T8" fmla="*/ 29 w 584"/>
                  <a:gd name="T9" fmla="*/ 0 h 351"/>
                  <a:gd name="T10" fmla="*/ 555 w 584"/>
                  <a:gd name="T11" fmla="*/ 0 h 351"/>
                  <a:gd name="T12" fmla="*/ 584 w 584"/>
                  <a:gd name="T13" fmla="*/ 30 h 351"/>
                  <a:gd name="T14" fmla="*/ 584 w 584"/>
                  <a:gd name="T15" fmla="*/ 322 h 351"/>
                  <a:gd name="T16" fmla="*/ 555 w 584"/>
                  <a:gd name="T17" fmla="*/ 351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4" h="351">
                    <a:moveTo>
                      <a:pt x="555" y="351"/>
                    </a:moveTo>
                    <a:cubicBezTo>
                      <a:pt x="29" y="351"/>
                      <a:pt x="29" y="351"/>
                      <a:pt x="29" y="351"/>
                    </a:cubicBezTo>
                    <a:cubicBezTo>
                      <a:pt x="13" y="351"/>
                      <a:pt x="0" y="338"/>
                      <a:pt x="0" y="322"/>
                    </a:cubicBezTo>
                    <a:cubicBezTo>
                      <a:pt x="0" y="30"/>
                      <a:pt x="0" y="30"/>
                      <a:pt x="0" y="30"/>
                    </a:cubicBezTo>
                    <a:cubicBezTo>
                      <a:pt x="0" y="14"/>
                      <a:pt x="13" y="0"/>
                      <a:pt x="29" y="0"/>
                    </a:cubicBezTo>
                    <a:cubicBezTo>
                      <a:pt x="555" y="0"/>
                      <a:pt x="555" y="0"/>
                      <a:pt x="555" y="0"/>
                    </a:cubicBezTo>
                    <a:cubicBezTo>
                      <a:pt x="571" y="0"/>
                      <a:pt x="584" y="14"/>
                      <a:pt x="584" y="30"/>
                    </a:cubicBezTo>
                    <a:cubicBezTo>
                      <a:pt x="584" y="322"/>
                      <a:pt x="584" y="322"/>
                      <a:pt x="584" y="322"/>
                    </a:cubicBezTo>
                    <a:cubicBezTo>
                      <a:pt x="584" y="338"/>
                      <a:pt x="571" y="351"/>
                      <a:pt x="555" y="351"/>
                    </a:cubicBezTo>
                    <a:close/>
                  </a:path>
                </a:pathLst>
              </a:custGeom>
              <a:solidFill>
                <a:schemeClr val="bg1"/>
              </a:solidFill>
              <a:ln w="9525">
                <a:noFill/>
                <a:round/>
                <a:headEnd/>
                <a:tailEnd/>
              </a:ln>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457189">
                  <a:defRPr/>
                </a:pPr>
                <a:endParaRPr lang="en-US" sz="1600">
                  <a:solidFill>
                    <a:srgbClr val="005073"/>
                  </a:solidFill>
                  <a:latin typeface="CiscoSansTT Light"/>
                </a:endParaRPr>
              </a:p>
            </p:txBody>
          </p:sp>
          <p:sp>
            <p:nvSpPr>
              <p:cNvPr id="820" name="Freeform 819">
                <a:extLst>
                  <a:ext uri="{FF2B5EF4-FFF2-40B4-BE49-F238E27FC236}">
                    <a16:creationId xmlns:a16="http://schemas.microsoft.com/office/drawing/2014/main" id="{2FA81E29-6AE7-2548-977A-6B3CB2AE68ED}"/>
                  </a:ext>
                </a:extLst>
              </p:cNvPr>
              <p:cNvSpPr>
                <a:spLocks noEditPoints="1"/>
              </p:cNvSpPr>
              <p:nvPr/>
            </p:nvSpPr>
            <p:spPr bwMode="auto">
              <a:xfrm>
                <a:off x="2189" y="1143"/>
                <a:ext cx="1386" cy="835"/>
              </a:xfrm>
              <a:custGeom>
                <a:avLst/>
                <a:gdLst>
                  <a:gd name="T0" fmla="*/ 552 w 584"/>
                  <a:gd name="T1" fmla="*/ 32 h 351"/>
                  <a:gd name="T2" fmla="*/ 552 w 584"/>
                  <a:gd name="T3" fmla="*/ 319 h 351"/>
                  <a:gd name="T4" fmla="*/ 32 w 584"/>
                  <a:gd name="T5" fmla="*/ 319 h 351"/>
                  <a:gd name="T6" fmla="*/ 32 w 584"/>
                  <a:gd name="T7" fmla="*/ 32 h 351"/>
                  <a:gd name="T8" fmla="*/ 552 w 584"/>
                  <a:gd name="T9" fmla="*/ 32 h 351"/>
                  <a:gd name="T10" fmla="*/ 555 w 584"/>
                  <a:gd name="T11" fmla="*/ 0 h 351"/>
                  <a:gd name="T12" fmla="*/ 29 w 584"/>
                  <a:gd name="T13" fmla="*/ 0 h 351"/>
                  <a:gd name="T14" fmla="*/ 0 w 584"/>
                  <a:gd name="T15" fmla="*/ 30 h 351"/>
                  <a:gd name="T16" fmla="*/ 0 w 584"/>
                  <a:gd name="T17" fmla="*/ 322 h 351"/>
                  <a:gd name="T18" fmla="*/ 29 w 584"/>
                  <a:gd name="T19" fmla="*/ 351 h 351"/>
                  <a:gd name="T20" fmla="*/ 555 w 584"/>
                  <a:gd name="T21" fmla="*/ 351 h 351"/>
                  <a:gd name="T22" fmla="*/ 584 w 584"/>
                  <a:gd name="T23" fmla="*/ 322 h 351"/>
                  <a:gd name="T24" fmla="*/ 584 w 584"/>
                  <a:gd name="T25" fmla="*/ 30 h 351"/>
                  <a:gd name="T26" fmla="*/ 555 w 584"/>
                  <a:gd name="T27"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4" h="351">
                    <a:moveTo>
                      <a:pt x="552" y="32"/>
                    </a:moveTo>
                    <a:cubicBezTo>
                      <a:pt x="552" y="319"/>
                      <a:pt x="552" y="319"/>
                      <a:pt x="552" y="319"/>
                    </a:cubicBezTo>
                    <a:cubicBezTo>
                      <a:pt x="32" y="319"/>
                      <a:pt x="32" y="319"/>
                      <a:pt x="32" y="319"/>
                    </a:cubicBezTo>
                    <a:cubicBezTo>
                      <a:pt x="32" y="32"/>
                      <a:pt x="32" y="32"/>
                      <a:pt x="32" y="32"/>
                    </a:cubicBezTo>
                    <a:cubicBezTo>
                      <a:pt x="552" y="32"/>
                      <a:pt x="552" y="32"/>
                      <a:pt x="552" y="32"/>
                    </a:cubicBezTo>
                    <a:moveTo>
                      <a:pt x="555" y="0"/>
                    </a:moveTo>
                    <a:cubicBezTo>
                      <a:pt x="29" y="0"/>
                      <a:pt x="29" y="0"/>
                      <a:pt x="29" y="0"/>
                    </a:cubicBezTo>
                    <a:cubicBezTo>
                      <a:pt x="13" y="0"/>
                      <a:pt x="0" y="14"/>
                      <a:pt x="0" y="30"/>
                    </a:cubicBezTo>
                    <a:cubicBezTo>
                      <a:pt x="0" y="322"/>
                      <a:pt x="0" y="322"/>
                      <a:pt x="0" y="322"/>
                    </a:cubicBezTo>
                    <a:cubicBezTo>
                      <a:pt x="0" y="338"/>
                      <a:pt x="13" y="351"/>
                      <a:pt x="29" y="351"/>
                    </a:cubicBezTo>
                    <a:cubicBezTo>
                      <a:pt x="555" y="351"/>
                      <a:pt x="555" y="351"/>
                      <a:pt x="555" y="351"/>
                    </a:cubicBezTo>
                    <a:cubicBezTo>
                      <a:pt x="571" y="351"/>
                      <a:pt x="584" y="338"/>
                      <a:pt x="584" y="322"/>
                    </a:cubicBezTo>
                    <a:cubicBezTo>
                      <a:pt x="584" y="30"/>
                      <a:pt x="584" y="30"/>
                      <a:pt x="584" y="30"/>
                    </a:cubicBezTo>
                    <a:cubicBezTo>
                      <a:pt x="584" y="14"/>
                      <a:pt x="571" y="0"/>
                      <a:pt x="555" y="0"/>
                    </a:cubicBezTo>
                    <a:close/>
                  </a:path>
                </a:pathLst>
              </a:custGeom>
              <a:solidFill>
                <a:schemeClr val="accent1"/>
              </a:solidFill>
              <a:ln w="9525">
                <a:solidFill>
                  <a:schemeClr val="accent1"/>
                </a:solidFill>
                <a:round/>
                <a:headEnd/>
                <a:tailEnd/>
              </a:ln>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457189">
                  <a:defRPr/>
                </a:pPr>
                <a:endParaRPr lang="en-US" sz="1600">
                  <a:solidFill>
                    <a:srgbClr val="005073"/>
                  </a:solidFill>
                  <a:latin typeface="CiscoSansTT Light"/>
                </a:endParaRPr>
              </a:p>
            </p:txBody>
          </p:sp>
          <p:sp>
            <p:nvSpPr>
              <p:cNvPr id="821" name="Freeform 820">
                <a:extLst>
                  <a:ext uri="{FF2B5EF4-FFF2-40B4-BE49-F238E27FC236}">
                    <a16:creationId xmlns:a16="http://schemas.microsoft.com/office/drawing/2014/main" id="{0B59F6EF-5D31-BF44-8232-EF1C369D0D5E}"/>
                  </a:ext>
                </a:extLst>
              </p:cNvPr>
              <p:cNvSpPr>
                <a:spLocks/>
              </p:cNvSpPr>
              <p:nvPr/>
            </p:nvSpPr>
            <p:spPr bwMode="auto">
              <a:xfrm>
                <a:off x="2365" y="1588"/>
                <a:ext cx="1035" cy="221"/>
              </a:xfrm>
              <a:custGeom>
                <a:avLst/>
                <a:gdLst>
                  <a:gd name="T0" fmla="*/ 389 w 436"/>
                  <a:gd name="T1" fmla="*/ 93 h 93"/>
                  <a:gd name="T2" fmla="*/ 47 w 436"/>
                  <a:gd name="T3" fmla="*/ 93 h 93"/>
                  <a:gd name="T4" fmla="*/ 0 w 436"/>
                  <a:gd name="T5" fmla="*/ 46 h 93"/>
                  <a:gd name="T6" fmla="*/ 0 w 436"/>
                  <a:gd name="T7" fmla="*/ 46 h 93"/>
                  <a:gd name="T8" fmla="*/ 47 w 436"/>
                  <a:gd name="T9" fmla="*/ 0 h 93"/>
                  <a:gd name="T10" fmla="*/ 389 w 436"/>
                  <a:gd name="T11" fmla="*/ 0 h 93"/>
                  <a:gd name="T12" fmla="*/ 436 w 436"/>
                  <a:gd name="T13" fmla="*/ 46 h 93"/>
                  <a:gd name="T14" fmla="*/ 436 w 436"/>
                  <a:gd name="T15" fmla="*/ 46 h 93"/>
                  <a:gd name="T16" fmla="*/ 389 w 436"/>
                  <a:gd name="T17"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 h="93">
                    <a:moveTo>
                      <a:pt x="389" y="93"/>
                    </a:moveTo>
                    <a:cubicBezTo>
                      <a:pt x="47" y="93"/>
                      <a:pt x="47" y="93"/>
                      <a:pt x="47" y="93"/>
                    </a:cubicBezTo>
                    <a:cubicBezTo>
                      <a:pt x="21" y="93"/>
                      <a:pt x="0" y="72"/>
                      <a:pt x="0" y="46"/>
                    </a:cubicBezTo>
                    <a:cubicBezTo>
                      <a:pt x="0" y="46"/>
                      <a:pt x="0" y="46"/>
                      <a:pt x="0" y="46"/>
                    </a:cubicBezTo>
                    <a:cubicBezTo>
                      <a:pt x="0" y="21"/>
                      <a:pt x="21" y="0"/>
                      <a:pt x="47" y="0"/>
                    </a:cubicBezTo>
                    <a:cubicBezTo>
                      <a:pt x="389" y="0"/>
                      <a:pt x="389" y="0"/>
                      <a:pt x="389" y="0"/>
                    </a:cubicBezTo>
                    <a:cubicBezTo>
                      <a:pt x="415" y="0"/>
                      <a:pt x="436" y="21"/>
                      <a:pt x="436" y="46"/>
                    </a:cubicBezTo>
                    <a:cubicBezTo>
                      <a:pt x="436" y="46"/>
                      <a:pt x="436" y="46"/>
                      <a:pt x="436" y="46"/>
                    </a:cubicBezTo>
                    <a:cubicBezTo>
                      <a:pt x="436" y="72"/>
                      <a:pt x="415" y="93"/>
                      <a:pt x="389" y="9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457189">
                  <a:defRPr/>
                </a:pPr>
                <a:endParaRPr lang="en-US" sz="1600">
                  <a:solidFill>
                    <a:srgbClr val="005073"/>
                  </a:solidFill>
                  <a:latin typeface="CiscoSansTT Light"/>
                </a:endParaRPr>
              </a:p>
            </p:txBody>
          </p:sp>
          <p:sp>
            <p:nvSpPr>
              <p:cNvPr id="822" name="Freeform 821">
                <a:extLst>
                  <a:ext uri="{FF2B5EF4-FFF2-40B4-BE49-F238E27FC236}">
                    <a16:creationId xmlns:a16="http://schemas.microsoft.com/office/drawing/2014/main" id="{8A7CF862-579B-2947-963A-DA608DB50590}"/>
                  </a:ext>
                </a:extLst>
              </p:cNvPr>
              <p:cNvSpPr>
                <a:spLocks/>
              </p:cNvSpPr>
              <p:nvPr/>
            </p:nvSpPr>
            <p:spPr bwMode="auto">
              <a:xfrm>
                <a:off x="2593" y="1445"/>
                <a:ext cx="733" cy="221"/>
              </a:xfrm>
              <a:custGeom>
                <a:avLst/>
                <a:gdLst>
                  <a:gd name="T0" fmla="*/ 262 w 309"/>
                  <a:gd name="T1" fmla="*/ 93 h 93"/>
                  <a:gd name="T2" fmla="*/ 46 w 309"/>
                  <a:gd name="T3" fmla="*/ 93 h 93"/>
                  <a:gd name="T4" fmla="*/ 0 w 309"/>
                  <a:gd name="T5" fmla="*/ 47 h 93"/>
                  <a:gd name="T6" fmla="*/ 0 w 309"/>
                  <a:gd name="T7" fmla="*/ 47 h 93"/>
                  <a:gd name="T8" fmla="*/ 46 w 309"/>
                  <a:gd name="T9" fmla="*/ 0 h 93"/>
                  <a:gd name="T10" fmla="*/ 262 w 309"/>
                  <a:gd name="T11" fmla="*/ 0 h 93"/>
                  <a:gd name="T12" fmla="*/ 309 w 309"/>
                  <a:gd name="T13" fmla="*/ 47 h 93"/>
                  <a:gd name="T14" fmla="*/ 309 w 309"/>
                  <a:gd name="T15" fmla="*/ 47 h 93"/>
                  <a:gd name="T16" fmla="*/ 262 w 309"/>
                  <a:gd name="T17"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9" h="93">
                    <a:moveTo>
                      <a:pt x="262" y="93"/>
                    </a:moveTo>
                    <a:cubicBezTo>
                      <a:pt x="46" y="93"/>
                      <a:pt x="46" y="93"/>
                      <a:pt x="46" y="93"/>
                    </a:cubicBezTo>
                    <a:cubicBezTo>
                      <a:pt x="21" y="93"/>
                      <a:pt x="0" y="72"/>
                      <a:pt x="0" y="47"/>
                    </a:cubicBezTo>
                    <a:cubicBezTo>
                      <a:pt x="0" y="47"/>
                      <a:pt x="0" y="47"/>
                      <a:pt x="0" y="47"/>
                    </a:cubicBezTo>
                    <a:cubicBezTo>
                      <a:pt x="0" y="21"/>
                      <a:pt x="21" y="0"/>
                      <a:pt x="46" y="0"/>
                    </a:cubicBezTo>
                    <a:cubicBezTo>
                      <a:pt x="262" y="0"/>
                      <a:pt x="262" y="0"/>
                      <a:pt x="262" y="0"/>
                    </a:cubicBezTo>
                    <a:cubicBezTo>
                      <a:pt x="288" y="0"/>
                      <a:pt x="309" y="21"/>
                      <a:pt x="309" y="47"/>
                    </a:cubicBezTo>
                    <a:cubicBezTo>
                      <a:pt x="309" y="47"/>
                      <a:pt x="309" y="47"/>
                      <a:pt x="309" y="47"/>
                    </a:cubicBezTo>
                    <a:cubicBezTo>
                      <a:pt x="309" y="72"/>
                      <a:pt x="288" y="93"/>
                      <a:pt x="262" y="9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457189">
                  <a:defRPr/>
                </a:pPr>
                <a:endParaRPr lang="en-US" sz="1600">
                  <a:solidFill>
                    <a:srgbClr val="005073"/>
                  </a:solidFill>
                  <a:latin typeface="CiscoSansTT Light"/>
                </a:endParaRPr>
              </a:p>
            </p:txBody>
          </p:sp>
          <p:sp>
            <p:nvSpPr>
              <p:cNvPr id="823" name="Freeform 822">
                <a:extLst>
                  <a:ext uri="{FF2B5EF4-FFF2-40B4-BE49-F238E27FC236}">
                    <a16:creationId xmlns:a16="http://schemas.microsoft.com/office/drawing/2014/main" id="{592DB532-3E10-D843-8974-4DD3DB1A30A8}"/>
                  </a:ext>
                </a:extLst>
              </p:cNvPr>
              <p:cNvSpPr>
                <a:spLocks/>
              </p:cNvSpPr>
              <p:nvPr/>
            </p:nvSpPr>
            <p:spPr bwMode="auto">
              <a:xfrm>
                <a:off x="2882" y="1302"/>
                <a:ext cx="349" cy="224"/>
              </a:xfrm>
              <a:custGeom>
                <a:avLst/>
                <a:gdLst>
                  <a:gd name="T0" fmla="*/ 100 w 147"/>
                  <a:gd name="T1" fmla="*/ 94 h 94"/>
                  <a:gd name="T2" fmla="*/ 47 w 147"/>
                  <a:gd name="T3" fmla="*/ 94 h 94"/>
                  <a:gd name="T4" fmla="*/ 0 w 147"/>
                  <a:gd name="T5" fmla="*/ 47 h 94"/>
                  <a:gd name="T6" fmla="*/ 0 w 147"/>
                  <a:gd name="T7" fmla="*/ 47 h 94"/>
                  <a:gd name="T8" fmla="*/ 47 w 147"/>
                  <a:gd name="T9" fmla="*/ 0 h 94"/>
                  <a:gd name="T10" fmla="*/ 100 w 147"/>
                  <a:gd name="T11" fmla="*/ 0 h 94"/>
                  <a:gd name="T12" fmla="*/ 147 w 147"/>
                  <a:gd name="T13" fmla="*/ 47 h 94"/>
                  <a:gd name="T14" fmla="*/ 147 w 147"/>
                  <a:gd name="T15" fmla="*/ 47 h 94"/>
                  <a:gd name="T16" fmla="*/ 100 w 147"/>
                  <a:gd name="T17"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94">
                    <a:moveTo>
                      <a:pt x="100" y="94"/>
                    </a:moveTo>
                    <a:cubicBezTo>
                      <a:pt x="47" y="94"/>
                      <a:pt x="47" y="94"/>
                      <a:pt x="47" y="94"/>
                    </a:cubicBezTo>
                    <a:cubicBezTo>
                      <a:pt x="21" y="94"/>
                      <a:pt x="0" y="73"/>
                      <a:pt x="0" y="47"/>
                    </a:cubicBezTo>
                    <a:cubicBezTo>
                      <a:pt x="0" y="47"/>
                      <a:pt x="0" y="47"/>
                      <a:pt x="0" y="47"/>
                    </a:cubicBezTo>
                    <a:cubicBezTo>
                      <a:pt x="0" y="21"/>
                      <a:pt x="21" y="0"/>
                      <a:pt x="47" y="0"/>
                    </a:cubicBezTo>
                    <a:cubicBezTo>
                      <a:pt x="100" y="0"/>
                      <a:pt x="100" y="0"/>
                      <a:pt x="100" y="0"/>
                    </a:cubicBezTo>
                    <a:cubicBezTo>
                      <a:pt x="126" y="0"/>
                      <a:pt x="147" y="21"/>
                      <a:pt x="147" y="47"/>
                    </a:cubicBezTo>
                    <a:cubicBezTo>
                      <a:pt x="147" y="47"/>
                      <a:pt x="147" y="47"/>
                      <a:pt x="147" y="47"/>
                    </a:cubicBezTo>
                    <a:cubicBezTo>
                      <a:pt x="147" y="73"/>
                      <a:pt x="126" y="94"/>
                      <a:pt x="100" y="9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457189">
                  <a:defRPr/>
                </a:pPr>
                <a:endParaRPr lang="en-US" sz="1600">
                  <a:solidFill>
                    <a:srgbClr val="005073"/>
                  </a:solidFill>
                  <a:latin typeface="CiscoSansTT Light"/>
                </a:endParaRPr>
              </a:p>
            </p:txBody>
          </p:sp>
        </p:grpSp>
      </p:grpSp>
      <p:grpSp>
        <p:nvGrpSpPr>
          <p:cNvPr id="5" name="Group 4"/>
          <p:cNvGrpSpPr/>
          <p:nvPr/>
        </p:nvGrpSpPr>
        <p:grpSpPr>
          <a:xfrm>
            <a:off x="7721504" y="3229461"/>
            <a:ext cx="1211435" cy="1160996"/>
            <a:chOff x="1694173" y="2539926"/>
            <a:chExt cx="1211435" cy="1160996"/>
          </a:xfrm>
        </p:grpSpPr>
        <p:sp>
          <p:nvSpPr>
            <p:cNvPr id="751" name="TextBox 750">
              <a:extLst>
                <a:ext uri="{FF2B5EF4-FFF2-40B4-BE49-F238E27FC236}">
                  <a16:creationId xmlns:a16="http://schemas.microsoft.com/office/drawing/2014/main" id="{1ABD5131-D2BD-AB45-8CF3-8131D03ECA4A}"/>
                </a:ext>
              </a:extLst>
            </p:cNvPr>
            <p:cNvSpPr txBox="1"/>
            <p:nvPr/>
          </p:nvSpPr>
          <p:spPr>
            <a:xfrm>
              <a:off x="1694173" y="2962258"/>
              <a:ext cx="1211435" cy="738664"/>
            </a:xfrm>
            <a:prstGeom prst="rect">
              <a:avLst/>
            </a:prstGeom>
            <a:noFill/>
          </p:spPr>
          <p:txBody>
            <a:bodyPr wrap="square" rtlCol="0" anchor="ctr">
              <a:spAutoFit/>
            </a:bodyPr>
            <a:lstStyle/>
            <a:p>
              <a:pPr algn="ctr" defTabSz="457166">
                <a:defRPr/>
              </a:pPr>
              <a:r>
                <a:rPr lang="en-US" sz="1400" dirty="0">
                  <a:solidFill>
                    <a:srgbClr val="58585B"/>
                  </a:solidFill>
                  <a:latin typeface="Arial"/>
                  <a:ea typeface="CiscoSansTT BoldOblique" charset="0"/>
                  <a:cs typeface="CiscoSansTT BoldOblique" charset="0"/>
                </a:rPr>
                <a:t>Application Performance </a:t>
              </a:r>
            </a:p>
            <a:p>
              <a:pPr algn="ctr" defTabSz="457166">
                <a:defRPr/>
              </a:pPr>
              <a:r>
                <a:rPr lang="en-US" sz="1400" dirty="0">
                  <a:solidFill>
                    <a:srgbClr val="58585B"/>
                  </a:solidFill>
                  <a:latin typeface="Arial"/>
                  <a:ea typeface="CiscoSansTT BoldOblique" charset="0"/>
                  <a:cs typeface="CiscoSansTT BoldOblique" charset="0"/>
                </a:rPr>
                <a:t>Monitoring </a:t>
              </a:r>
            </a:p>
          </p:txBody>
        </p:sp>
        <p:pic>
          <p:nvPicPr>
            <p:cNvPr id="824" name="Picture 823">
              <a:extLst>
                <a:ext uri="{FF2B5EF4-FFF2-40B4-BE49-F238E27FC236}">
                  <a16:creationId xmlns:a16="http://schemas.microsoft.com/office/drawing/2014/main" id="{B7229E29-1B23-9F43-8F98-70C263623C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53593" y="2539926"/>
              <a:ext cx="292597" cy="340487"/>
            </a:xfrm>
            <a:prstGeom prst="rect">
              <a:avLst/>
            </a:prstGeom>
          </p:spPr>
        </p:pic>
      </p:grpSp>
      <p:grpSp>
        <p:nvGrpSpPr>
          <p:cNvPr id="19" name="Group 18">
            <a:extLst>
              <a:ext uri="{FF2B5EF4-FFF2-40B4-BE49-F238E27FC236}">
                <a16:creationId xmlns:a16="http://schemas.microsoft.com/office/drawing/2014/main" id="{7609439B-7EBF-644A-A6A1-7AD45A253DC5}"/>
              </a:ext>
            </a:extLst>
          </p:cNvPr>
          <p:cNvGrpSpPr/>
          <p:nvPr/>
        </p:nvGrpSpPr>
        <p:grpSpPr>
          <a:xfrm>
            <a:off x="4437041" y="3225592"/>
            <a:ext cx="1250276" cy="1195151"/>
            <a:chOff x="7569985" y="2330864"/>
            <a:chExt cx="1250276" cy="1195151"/>
          </a:xfrm>
        </p:grpSpPr>
        <p:sp>
          <p:nvSpPr>
            <p:cNvPr id="761" name="TextBox 760">
              <a:extLst>
                <a:ext uri="{FF2B5EF4-FFF2-40B4-BE49-F238E27FC236}">
                  <a16:creationId xmlns:a16="http://schemas.microsoft.com/office/drawing/2014/main" id="{CBB56B5F-81F8-FE45-98A6-92418E62B761}"/>
                </a:ext>
              </a:extLst>
            </p:cNvPr>
            <p:cNvSpPr txBox="1"/>
            <p:nvPr/>
          </p:nvSpPr>
          <p:spPr>
            <a:xfrm>
              <a:off x="7569985" y="2787351"/>
              <a:ext cx="1250276" cy="738664"/>
            </a:xfrm>
            <a:prstGeom prst="rect">
              <a:avLst/>
            </a:prstGeom>
            <a:noFill/>
          </p:spPr>
          <p:txBody>
            <a:bodyPr wrap="square" rtlCol="0" anchor="ctr">
              <a:spAutoFit/>
            </a:bodyPr>
            <a:lstStyle/>
            <a:p>
              <a:pPr algn="ctr" defTabSz="457166">
                <a:defRPr/>
              </a:pPr>
              <a:r>
                <a:rPr lang="en-US" sz="1400" dirty="0">
                  <a:solidFill>
                    <a:srgbClr val="58585B"/>
                  </a:solidFill>
                  <a:latin typeface="Arial"/>
                  <a:ea typeface="CiscoSansTT BoldOblique" charset="0"/>
                  <a:cs typeface="CiscoSansTT BoldOblique" charset="0"/>
                </a:rPr>
                <a:t>Cloud Storage Analytics </a:t>
              </a:r>
            </a:p>
          </p:txBody>
        </p:sp>
        <p:pic>
          <p:nvPicPr>
            <p:cNvPr id="825" name="Picture 824">
              <a:extLst>
                <a:ext uri="{FF2B5EF4-FFF2-40B4-BE49-F238E27FC236}">
                  <a16:creationId xmlns:a16="http://schemas.microsoft.com/office/drawing/2014/main" id="{4ECDE082-C087-9A41-BA71-E30CCF4587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26923" y="2330864"/>
              <a:ext cx="392282" cy="456487"/>
            </a:xfrm>
            <a:prstGeom prst="rect">
              <a:avLst/>
            </a:prstGeom>
          </p:spPr>
        </p:pic>
      </p:grpSp>
      <p:grpSp>
        <p:nvGrpSpPr>
          <p:cNvPr id="18" name="Group 17">
            <a:extLst>
              <a:ext uri="{FF2B5EF4-FFF2-40B4-BE49-F238E27FC236}">
                <a16:creationId xmlns:a16="http://schemas.microsoft.com/office/drawing/2014/main" id="{0DE1F261-88A2-3741-A33D-8ECDAF2F7064}"/>
              </a:ext>
            </a:extLst>
          </p:cNvPr>
          <p:cNvGrpSpPr/>
          <p:nvPr/>
        </p:nvGrpSpPr>
        <p:grpSpPr>
          <a:xfrm>
            <a:off x="2666105" y="2972386"/>
            <a:ext cx="1611947" cy="926345"/>
            <a:chOff x="6032867" y="2459185"/>
            <a:chExt cx="1611947" cy="926345"/>
          </a:xfrm>
        </p:grpSpPr>
        <p:sp>
          <p:nvSpPr>
            <p:cNvPr id="760" name="TextBox 759">
              <a:extLst>
                <a:ext uri="{FF2B5EF4-FFF2-40B4-BE49-F238E27FC236}">
                  <a16:creationId xmlns:a16="http://schemas.microsoft.com/office/drawing/2014/main" id="{0F40FBA9-146A-FF44-9570-1A40D62098C8}"/>
                </a:ext>
              </a:extLst>
            </p:cNvPr>
            <p:cNvSpPr txBox="1"/>
            <p:nvPr/>
          </p:nvSpPr>
          <p:spPr>
            <a:xfrm>
              <a:off x="6032867" y="2862310"/>
              <a:ext cx="1611947" cy="523220"/>
            </a:xfrm>
            <a:prstGeom prst="rect">
              <a:avLst/>
            </a:prstGeom>
            <a:noFill/>
          </p:spPr>
          <p:txBody>
            <a:bodyPr wrap="square" rtlCol="0" anchor="ctr">
              <a:spAutoFit/>
            </a:bodyPr>
            <a:lstStyle/>
            <a:p>
              <a:pPr algn="ctr" defTabSz="457166">
                <a:defRPr/>
              </a:pPr>
              <a:r>
                <a:rPr lang="en-US" sz="1400" dirty="0">
                  <a:solidFill>
                    <a:srgbClr val="58585B"/>
                  </a:solidFill>
                  <a:latin typeface="Arial"/>
                  <a:ea typeface="CiscoSansTT BoldOblique" charset="0"/>
                  <a:cs typeface="CiscoSansTT BoldOblique" charset="0"/>
                </a:rPr>
                <a:t>Native DR Enhancements</a:t>
              </a:r>
            </a:p>
          </p:txBody>
        </p:sp>
        <p:grpSp>
          <p:nvGrpSpPr>
            <p:cNvPr id="826" name="Group 194">
              <a:extLst>
                <a:ext uri="{FF2B5EF4-FFF2-40B4-BE49-F238E27FC236}">
                  <a16:creationId xmlns:a16="http://schemas.microsoft.com/office/drawing/2014/main" id="{3D8022F1-D69F-BD40-BC91-DB9BB92E4458}"/>
                </a:ext>
              </a:extLst>
            </p:cNvPr>
            <p:cNvGrpSpPr>
              <a:grpSpLocks noChangeAspect="1"/>
            </p:cNvGrpSpPr>
            <p:nvPr/>
          </p:nvGrpSpPr>
          <p:grpSpPr bwMode="auto">
            <a:xfrm>
              <a:off x="6578104" y="2459185"/>
              <a:ext cx="630161" cy="404540"/>
              <a:chOff x="336" y="1362"/>
              <a:chExt cx="658" cy="363"/>
            </a:xfrm>
          </p:grpSpPr>
          <p:sp>
            <p:nvSpPr>
              <p:cNvPr id="827" name="Freeform 195">
                <a:extLst>
                  <a:ext uri="{FF2B5EF4-FFF2-40B4-BE49-F238E27FC236}">
                    <a16:creationId xmlns:a16="http://schemas.microsoft.com/office/drawing/2014/main" id="{93CF43B1-81B6-AF4C-81FC-4774ACC21487}"/>
                  </a:ext>
                </a:extLst>
              </p:cNvPr>
              <p:cNvSpPr>
                <a:spLocks/>
              </p:cNvSpPr>
              <p:nvPr/>
            </p:nvSpPr>
            <p:spPr bwMode="auto">
              <a:xfrm>
                <a:off x="505" y="1416"/>
                <a:ext cx="151" cy="271"/>
              </a:xfrm>
              <a:custGeom>
                <a:avLst/>
                <a:gdLst>
                  <a:gd name="T0" fmla="*/ 84 w 101"/>
                  <a:gd name="T1" fmla="*/ 181 h 181"/>
                  <a:gd name="T2" fmla="*/ 17 w 101"/>
                  <a:gd name="T3" fmla="*/ 181 h 181"/>
                  <a:gd name="T4" fmla="*/ 0 w 101"/>
                  <a:gd name="T5" fmla="*/ 164 h 181"/>
                  <a:gd name="T6" fmla="*/ 0 w 101"/>
                  <a:gd name="T7" fmla="*/ 16 h 181"/>
                  <a:gd name="T8" fmla="*/ 17 w 101"/>
                  <a:gd name="T9" fmla="*/ 0 h 181"/>
                  <a:gd name="T10" fmla="*/ 84 w 101"/>
                  <a:gd name="T11" fmla="*/ 0 h 181"/>
                  <a:gd name="T12" fmla="*/ 101 w 101"/>
                  <a:gd name="T13" fmla="*/ 16 h 181"/>
                  <a:gd name="T14" fmla="*/ 101 w 101"/>
                  <a:gd name="T15" fmla="*/ 164 h 181"/>
                  <a:gd name="T16" fmla="*/ 84 w 101"/>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181">
                    <a:moveTo>
                      <a:pt x="84" y="181"/>
                    </a:moveTo>
                    <a:cubicBezTo>
                      <a:pt x="17" y="181"/>
                      <a:pt x="17" y="181"/>
                      <a:pt x="17" y="181"/>
                    </a:cubicBezTo>
                    <a:cubicBezTo>
                      <a:pt x="8" y="181"/>
                      <a:pt x="0" y="173"/>
                      <a:pt x="0" y="164"/>
                    </a:cubicBezTo>
                    <a:cubicBezTo>
                      <a:pt x="0" y="16"/>
                      <a:pt x="0" y="16"/>
                      <a:pt x="0" y="16"/>
                    </a:cubicBezTo>
                    <a:cubicBezTo>
                      <a:pt x="0" y="7"/>
                      <a:pt x="8" y="0"/>
                      <a:pt x="17" y="0"/>
                    </a:cubicBezTo>
                    <a:cubicBezTo>
                      <a:pt x="84" y="0"/>
                      <a:pt x="84" y="0"/>
                      <a:pt x="84" y="0"/>
                    </a:cubicBezTo>
                    <a:cubicBezTo>
                      <a:pt x="93" y="0"/>
                      <a:pt x="101" y="7"/>
                      <a:pt x="101" y="16"/>
                    </a:cubicBezTo>
                    <a:cubicBezTo>
                      <a:pt x="101" y="164"/>
                      <a:pt x="101" y="164"/>
                      <a:pt x="101" y="164"/>
                    </a:cubicBezTo>
                    <a:cubicBezTo>
                      <a:pt x="101" y="173"/>
                      <a:pt x="93" y="181"/>
                      <a:pt x="84" y="181"/>
                    </a:cubicBez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570">
                  <a:defRPr/>
                </a:pPr>
                <a:endParaRPr lang="en-US" sz="4000">
                  <a:solidFill>
                    <a:srgbClr val="282828"/>
                  </a:solidFill>
                </a:endParaRPr>
              </a:p>
            </p:txBody>
          </p:sp>
          <p:sp>
            <p:nvSpPr>
              <p:cNvPr id="828" name="Line 196">
                <a:extLst>
                  <a:ext uri="{FF2B5EF4-FFF2-40B4-BE49-F238E27FC236}">
                    <a16:creationId xmlns:a16="http://schemas.microsoft.com/office/drawing/2014/main" id="{E41064D0-0BFF-DE49-B6E1-996B702BC0F0}"/>
                  </a:ext>
                </a:extLst>
              </p:cNvPr>
              <p:cNvSpPr>
                <a:spLocks noChangeShapeType="1"/>
              </p:cNvSpPr>
              <p:nvPr/>
            </p:nvSpPr>
            <p:spPr bwMode="auto">
              <a:xfrm>
                <a:off x="543" y="1460"/>
                <a:ext cx="75"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09570">
                  <a:defRPr/>
                </a:pPr>
                <a:endParaRPr lang="en-US" sz="4000">
                  <a:solidFill>
                    <a:srgbClr val="282828"/>
                  </a:solidFill>
                </a:endParaRPr>
              </a:p>
            </p:txBody>
          </p:sp>
          <p:sp>
            <p:nvSpPr>
              <p:cNvPr id="829" name="Line 197">
                <a:extLst>
                  <a:ext uri="{FF2B5EF4-FFF2-40B4-BE49-F238E27FC236}">
                    <a16:creationId xmlns:a16="http://schemas.microsoft.com/office/drawing/2014/main" id="{A59597F4-B40E-BC4E-B097-C2B05BB9F79C}"/>
                  </a:ext>
                </a:extLst>
              </p:cNvPr>
              <p:cNvSpPr>
                <a:spLocks noChangeShapeType="1"/>
              </p:cNvSpPr>
              <p:nvPr/>
            </p:nvSpPr>
            <p:spPr bwMode="auto">
              <a:xfrm>
                <a:off x="543" y="1503"/>
                <a:ext cx="75"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09570">
                  <a:defRPr/>
                </a:pPr>
                <a:endParaRPr lang="en-US" sz="4000">
                  <a:solidFill>
                    <a:srgbClr val="282828"/>
                  </a:solidFill>
                </a:endParaRPr>
              </a:p>
            </p:txBody>
          </p:sp>
          <p:sp>
            <p:nvSpPr>
              <p:cNvPr id="830" name="Line 198">
                <a:extLst>
                  <a:ext uri="{FF2B5EF4-FFF2-40B4-BE49-F238E27FC236}">
                    <a16:creationId xmlns:a16="http://schemas.microsoft.com/office/drawing/2014/main" id="{324F2A16-D5BD-FB4B-A9A5-081E3E795E04}"/>
                  </a:ext>
                </a:extLst>
              </p:cNvPr>
              <p:cNvSpPr>
                <a:spLocks noChangeShapeType="1"/>
              </p:cNvSpPr>
              <p:nvPr/>
            </p:nvSpPr>
            <p:spPr bwMode="auto">
              <a:xfrm>
                <a:off x="543" y="1548"/>
                <a:ext cx="75"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09570">
                  <a:defRPr/>
                </a:pPr>
                <a:endParaRPr lang="en-US" sz="4000">
                  <a:solidFill>
                    <a:srgbClr val="282828"/>
                  </a:solidFill>
                </a:endParaRPr>
              </a:p>
            </p:txBody>
          </p:sp>
          <p:sp>
            <p:nvSpPr>
              <p:cNvPr id="831" name="Line 199">
                <a:extLst>
                  <a:ext uri="{FF2B5EF4-FFF2-40B4-BE49-F238E27FC236}">
                    <a16:creationId xmlns:a16="http://schemas.microsoft.com/office/drawing/2014/main" id="{EE68FD02-6916-954E-A6CD-010ED2566EB4}"/>
                  </a:ext>
                </a:extLst>
              </p:cNvPr>
              <p:cNvSpPr>
                <a:spLocks noChangeShapeType="1"/>
              </p:cNvSpPr>
              <p:nvPr/>
            </p:nvSpPr>
            <p:spPr bwMode="auto">
              <a:xfrm>
                <a:off x="543" y="1592"/>
                <a:ext cx="75"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09570">
                  <a:defRPr/>
                </a:pPr>
                <a:endParaRPr lang="en-US" sz="4000">
                  <a:solidFill>
                    <a:srgbClr val="282828"/>
                  </a:solidFill>
                </a:endParaRPr>
              </a:p>
            </p:txBody>
          </p:sp>
          <p:sp>
            <p:nvSpPr>
              <p:cNvPr id="832" name="Line 200">
                <a:extLst>
                  <a:ext uri="{FF2B5EF4-FFF2-40B4-BE49-F238E27FC236}">
                    <a16:creationId xmlns:a16="http://schemas.microsoft.com/office/drawing/2014/main" id="{86B27EB2-D3F6-574E-A5CB-0B02DC6368D3}"/>
                  </a:ext>
                </a:extLst>
              </p:cNvPr>
              <p:cNvSpPr>
                <a:spLocks noChangeShapeType="1"/>
              </p:cNvSpPr>
              <p:nvPr/>
            </p:nvSpPr>
            <p:spPr bwMode="auto">
              <a:xfrm>
                <a:off x="543" y="1636"/>
                <a:ext cx="75"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09570">
                  <a:defRPr/>
                </a:pPr>
                <a:endParaRPr lang="en-US" sz="4000">
                  <a:solidFill>
                    <a:srgbClr val="282828"/>
                  </a:solidFill>
                </a:endParaRPr>
              </a:p>
            </p:txBody>
          </p:sp>
          <p:sp>
            <p:nvSpPr>
              <p:cNvPr id="833" name="Freeform 201">
                <a:extLst>
                  <a:ext uri="{FF2B5EF4-FFF2-40B4-BE49-F238E27FC236}">
                    <a16:creationId xmlns:a16="http://schemas.microsoft.com/office/drawing/2014/main" id="{E604AEC3-A2D0-E842-B2FF-51772178E30E}"/>
                  </a:ext>
                </a:extLst>
              </p:cNvPr>
              <p:cNvSpPr>
                <a:spLocks/>
              </p:cNvSpPr>
              <p:nvPr/>
            </p:nvSpPr>
            <p:spPr bwMode="auto">
              <a:xfrm>
                <a:off x="675" y="1362"/>
                <a:ext cx="150" cy="363"/>
              </a:xfrm>
              <a:custGeom>
                <a:avLst/>
                <a:gdLst>
                  <a:gd name="T0" fmla="*/ 84 w 101"/>
                  <a:gd name="T1" fmla="*/ 243 h 243"/>
                  <a:gd name="T2" fmla="*/ 17 w 101"/>
                  <a:gd name="T3" fmla="*/ 243 h 243"/>
                  <a:gd name="T4" fmla="*/ 0 w 101"/>
                  <a:gd name="T5" fmla="*/ 226 h 243"/>
                  <a:gd name="T6" fmla="*/ 0 w 101"/>
                  <a:gd name="T7" fmla="*/ 17 h 243"/>
                  <a:gd name="T8" fmla="*/ 17 w 101"/>
                  <a:gd name="T9" fmla="*/ 0 h 243"/>
                  <a:gd name="T10" fmla="*/ 84 w 101"/>
                  <a:gd name="T11" fmla="*/ 0 h 243"/>
                  <a:gd name="T12" fmla="*/ 101 w 101"/>
                  <a:gd name="T13" fmla="*/ 17 h 243"/>
                  <a:gd name="T14" fmla="*/ 101 w 101"/>
                  <a:gd name="T15" fmla="*/ 226 h 243"/>
                  <a:gd name="T16" fmla="*/ 84 w 101"/>
                  <a:gd name="T17"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243">
                    <a:moveTo>
                      <a:pt x="84" y="243"/>
                    </a:moveTo>
                    <a:cubicBezTo>
                      <a:pt x="17" y="243"/>
                      <a:pt x="17" y="243"/>
                      <a:pt x="17" y="243"/>
                    </a:cubicBezTo>
                    <a:cubicBezTo>
                      <a:pt x="8" y="243"/>
                      <a:pt x="0" y="235"/>
                      <a:pt x="0" y="226"/>
                    </a:cubicBezTo>
                    <a:cubicBezTo>
                      <a:pt x="0" y="17"/>
                      <a:pt x="0" y="17"/>
                      <a:pt x="0" y="17"/>
                    </a:cubicBezTo>
                    <a:cubicBezTo>
                      <a:pt x="0" y="8"/>
                      <a:pt x="8" y="0"/>
                      <a:pt x="17" y="0"/>
                    </a:cubicBezTo>
                    <a:cubicBezTo>
                      <a:pt x="84" y="0"/>
                      <a:pt x="84" y="0"/>
                      <a:pt x="84" y="0"/>
                    </a:cubicBezTo>
                    <a:cubicBezTo>
                      <a:pt x="93" y="0"/>
                      <a:pt x="101" y="8"/>
                      <a:pt x="101" y="17"/>
                    </a:cubicBezTo>
                    <a:cubicBezTo>
                      <a:pt x="101" y="226"/>
                      <a:pt x="101" y="226"/>
                      <a:pt x="101" y="226"/>
                    </a:cubicBezTo>
                    <a:cubicBezTo>
                      <a:pt x="101" y="235"/>
                      <a:pt x="93" y="243"/>
                      <a:pt x="84" y="243"/>
                    </a:cubicBezTo>
                    <a:close/>
                  </a:path>
                </a:pathLst>
              </a:custGeom>
              <a:solidFill>
                <a:srgbClr val="FB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570">
                  <a:defRPr/>
                </a:pPr>
                <a:endParaRPr lang="en-US" sz="4000">
                  <a:solidFill>
                    <a:srgbClr val="282828"/>
                  </a:solidFill>
                </a:endParaRPr>
              </a:p>
            </p:txBody>
          </p:sp>
          <p:sp>
            <p:nvSpPr>
              <p:cNvPr id="834" name="Line 202">
                <a:extLst>
                  <a:ext uri="{FF2B5EF4-FFF2-40B4-BE49-F238E27FC236}">
                    <a16:creationId xmlns:a16="http://schemas.microsoft.com/office/drawing/2014/main" id="{B44530AF-5FA7-9C46-A5E7-18878F9E6303}"/>
                  </a:ext>
                </a:extLst>
              </p:cNvPr>
              <p:cNvSpPr>
                <a:spLocks noChangeShapeType="1"/>
              </p:cNvSpPr>
              <p:nvPr/>
            </p:nvSpPr>
            <p:spPr bwMode="auto">
              <a:xfrm>
                <a:off x="712" y="1406"/>
                <a:ext cx="76"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09570">
                  <a:defRPr/>
                </a:pPr>
                <a:endParaRPr lang="en-US" sz="4000">
                  <a:solidFill>
                    <a:srgbClr val="282828"/>
                  </a:solidFill>
                </a:endParaRPr>
              </a:p>
            </p:txBody>
          </p:sp>
          <p:sp>
            <p:nvSpPr>
              <p:cNvPr id="835" name="Line 203">
                <a:extLst>
                  <a:ext uri="{FF2B5EF4-FFF2-40B4-BE49-F238E27FC236}">
                    <a16:creationId xmlns:a16="http://schemas.microsoft.com/office/drawing/2014/main" id="{DEFF9B2E-27D7-1441-BD16-BB7F1CC20D07}"/>
                  </a:ext>
                </a:extLst>
              </p:cNvPr>
              <p:cNvSpPr>
                <a:spLocks noChangeShapeType="1"/>
              </p:cNvSpPr>
              <p:nvPr/>
            </p:nvSpPr>
            <p:spPr bwMode="auto">
              <a:xfrm>
                <a:off x="712" y="1451"/>
                <a:ext cx="76"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09570">
                  <a:defRPr/>
                </a:pPr>
                <a:endParaRPr lang="en-US" sz="4000">
                  <a:solidFill>
                    <a:srgbClr val="282828"/>
                  </a:solidFill>
                </a:endParaRPr>
              </a:p>
            </p:txBody>
          </p:sp>
          <p:sp>
            <p:nvSpPr>
              <p:cNvPr id="836" name="Line 204">
                <a:extLst>
                  <a:ext uri="{FF2B5EF4-FFF2-40B4-BE49-F238E27FC236}">
                    <a16:creationId xmlns:a16="http://schemas.microsoft.com/office/drawing/2014/main" id="{E62CFCB2-76FB-F642-B41D-25C92F569270}"/>
                  </a:ext>
                </a:extLst>
              </p:cNvPr>
              <p:cNvSpPr>
                <a:spLocks noChangeShapeType="1"/>
              </p:cNvSpPr>
              <p:nvPr/>
            </p:nvSpPr>
            <p:spPr bwMode="auto">
              <a:xfrm>
                <a:off x="712" y="1495"/>
                <a:ext cx="76"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09570">
                  <a:defRPr/>
                </a:pPr>
                <a:endParaRPr lang="en-US" sz="4000">
                  <a:solidFill>
                    <a:srgbClr val="282828"/>
                  </a:solidFill>
                </a:endParaRPr>
              </a:p>
            </p:txBody>
          </p:sp>
          <p:sp>
            <p:nvSpPr>
              <p:cNvPr id="837" name="Line 205">
                <a:extLst>
                  <a:ext uri="{FF2B5EF4-FFF2-40B4-BE49-F238E27FC236}">
                    <a16:creationId xmlns:a16="http://schemas.microsoft.com/office/drawing/2014/main" id="{8701D76F-53AD-2B4C-A15A-69D23EA3A400}"/>
                  </a:ext>
                </a:extLst>
              </p:cNvPr>
              <p:cNvSpPr>
                <a:spLocks noChangeShapeType="1"/>
              </p:cNvSpPr>
              <p:nvPr/>
            </p:nvSpPr>
            <p:spPr bwMode="auto">
              <a:xfrm>
                <a:off x="712" y="1539"/>
                <a:ext cx="76"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09570">
                  <a:defRPr/>
                </a:pPr>
                <a:endParaRPr lang="en-US" sz="4000">
                  <a:solidFill>
                    <a:srgbClr val="282828"/>
                  </a:solidFill>
                </a:endParaRPr>
              </a:p>
            </p:txBody>
          </p:sp>
          <p:sp>
            <p:nvSpPr>
              <p:cNvPr id="838" name="Line 206">
                <a:extLst>
                  <a:ext uri="{FF2B5EF4-FFF2-40B4-BE49-F238E27FC236}">
                    <a16:creationId xmlns:a16="http://schemas.microsoft.com/office/drawing/2014/main" id="{40C9CD14-0DFE-B943-A33F-DEEC85AE682B}"/>
                  </a:ext>
                </a:extLst>
              </p:cNvPr>
              <p:cNvSpPr>
                <a:spLocks noChangeShapeType="1"/>
              </p:cNvSpPr>
              <p:nvPr/>
            </p:nvSpPr>
            <p:spPr bwMode="auto">
              <a:xfrm>
                <a:off x="712" y="1584"/>
                <a:ext cx="76"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09570">
                  <a:defRPr/>
                </a:pPr>
                <a:endParaRPr lang="en-US" sz="4000">
                  <a:solidFill>
                    <a:srgbClr val="282828"/>
                  </a:solidFill>
                </a:endParaRPr>
              </a:p>
            </p:txBody>
          </p:sp>
          <p:sp>
            <p:nvSpPr>
              <p:cNvPr id="839" name="Freeform 207">
                <a:extLst>
                  <a:ext uri="{FF2B5EF4-FFF2-40B4-BE49-F238E27FC236}">
                    <a16:creationId xmlns:a16="http://schemas.microsoft.com/office/drawing/2014/main" id="{26635BEE-3D05-0841-96F8-4ACE50633802}"/>
                  </a:ext>
                </a:extLst>
              </p:cNvPr>
              <p:cNvSpPr>
                <a:spLocks/>
              </p:cNvSpPr>
              <p:nvPr/>
            </p:nvSpPr>
            <p:spPr bwMode="auto">
              <a:xfrm>
                <a:off x="846" y="1416"/>
                <a:ext cx="148" cy="271"/>
              </a:xfrm>
              <a:custGeom>
                <a:avLst/>
                <a:gdLst>
                  <a:gd name="T0" fmla="*/ 84 w 100"/>
                  <a:gd name="T1" fmla="*/ 181 h 181"/>
                  <a:gd name="T2" fmla="*/ 16 w 100"/>
                  <a:gd name="T3" fmla="*/ 181 h 181"/>
                  <a:gd name="T4" fmla="*/ 0 w 100"/>
                  <a:gd name="T5" fmla="*/ 164 h 181"/>
                  <a:gd name="T6" fmla="*/ 0 w 100"/>
                  <a:gd name="T7" fmla="*/ 16 h 181"/>
                  <a:gd name="T8" fmla="*/ 16 w 100"/>
                  <a:gd name="T9" fmla="*/ 0 h 181"/>
                  <a:gd name="T10" fmla="*/ 84 w 100"/>
                  <a:gd name="T11" fmla="*/ 0 h 181"/>
                  <a:gd name="T12" fmla="*/ 100 w 100"/>
                  <a:gd name="T13" fmla="*/ 16 h 181"/>
                  <a:gd name="T14" fmla="*/ 100 w 100"/>
                  <a:gd name="T15" fmla="*/ 164 h 181"/>
                  <a:gd name="T16" fmla="*/ 84 w 10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81">
                    <a:moveTo>
                      <a:pt x="84" y="181"/>
                    </a:moveTo>
                    <a:cubicBezTo>
                      <a:pt x="16" y="181"/>
                      <a:pt x="16" y="181"/>
                      <a:pt x="16" y="181"/>
                    </a:cubicBezTo>
                    <a:cubicBezTo>
                      <a:pt x="7" y="181"/>
                      <a:pt x="0" y="173"/>
                      <a:pt x="0" y="164"/>
                    </a:cubicBezTo>
                    <a:cubicBezTo>
                      <a:pt x="0" y="16"/>
                      <a:pt x="0" y="16"/>
                      <a:pt x="0" y="16"/>
                    </a:cubicBezTo>
                    <a:cubicBezTo>
                      <a:pt x="0" y="7"/>
                      <a:pt x="7" y="0"/>
                      <a:pt x="16" y="0"/>
                    </a:cubicBezTo>
                    <a:cubicBezTo>
                      <a:pt x="84" y="0"/>
                      <a:pt x="84" y="0"/>
                      <a:pt x="84" y="0"/>
                    </a:cubicBezTo>
                    <a:cubicBezTo>
                      <a:pt x="93" y="0"/>
                      <a:pt x="100" y="7"/>
                      <a:pt x="100" y="16"/>
                    </a:cubicBezTo>
                    <a:cubicBezTo>
                      <a:pt x="100" y="164"/>
                      <a:pt x="100" y="164"/>
                      <a:pt x="100" y="164"/>
                    </a:cubicBezTo>
                    <a:cubicBezTo>
                      <a:pt x="100" y="173"/>
                      <a:pt x="93" y="181"/>
                      <a:pt x="84" y="181"/>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570">
                  <a:defRPr/>
                </a:pPr>
                <a:endParaRPr lang="en-US" sz="4000">
                  <a:solidFill>
                    <a:srgbClr val="282828"/>
                  </a:solidFill>
                </a:endParaRPr>
              </a:p>
            </p:txBody>
          </p:sp>
          <p:sp>
            <p:nvSpPr>
              <p:cNvPr id="840" name="Line 208">
                <a:extLst>
                  <a:ext uri="{FF2B5EF4-FFF2-40B4-BE49-F238E27FC236}">
                    <a16:creationId xmlns:a16="http://schemas.microsoft.com/office/drawing/2014/main" id="{C20F78F7-EB2B-9B4A-8FBB-1505D193C88F}"/>
                  </a:ext>
                </a:extLst>
              </p:cNvPr>
              <p:cNvSpPr>
                <a:spLocks noChangeShapeType="1"/>
              </p:cNvSpPr>
              <p:nvPr/>
            </p:nvSpPr>
            <p:spPr bwMode="auto">
              <a:xfrm>
                <a:off x="883" y="1460"/>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09570">
                  <a:defRPr/>
                </a:pPr>
                <a:endParaRPr lang="en-US" sz="4000">
                  <a:solidFill>
                    <a:srgbClr val="282828"/>
                  </a:solidFill>
                </a:endParaRPr>
              </a:p>
            </p:txBody>
          </p:sp>
          <p:sp>
            <p:nvSpPr>
              <p:cNvPr id="841" name="Line 209">
                <a:extLst>
                  <a:ext uri="{FF2B5EF4-FFF2-40B4-BE49-F238E27FC236}">
                    <a16:creationId xmlns:a16="http://schemas.microsoft.com/office/drawing/2014/main" id="{A7D67509-2B0E-5B43-A343-1C5AF8F5457D}"/>
                  </a:ext>
                </a:extLst>
              </p:cNvPr>
              <p:cNvSpPr>
                <a:spLocks noChangeShapeType="1"/>
              </p:cNvSpPr>
              <p:nvPr/>
            </p:nvSpPr>
            <p:spPr bwMode="auto">
              <a:xfrm>
                <a:off x="883" y="1503"/>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09570">
                  <a:defRPr/>
                </a:pPr>
                <a:endParaRPr lang="en-US" sz="4000">
                  <a:solidFill>
                    <a:srgbClr val="282828"/>
                  </a:solidFill>
                </a:endParaRPr>
              </a:p>
            </p:txBody>
          </p:sp>
          <p:sp>
            <p:nvSpPr>
              <p:cNvPr id="842" name="Line 210">
                <a:extLst>
                  <a:ext uri="{FF2B5EF4-FFF2-40B4-BE49-F238E27FC236}">
                    <a16:creationId xmlns:a16="http://schemas.microsoft.com/office/drawing/2014/main" id="{D375E66C-0CB7-C34D-9B43-31BA6D5CC50F}"/>
                  </a:ext>
                </a:extLst>
              </p:cNvPr>
              <p:cNvSpPr>
                <a:spLocks noChangeShapeType="1"/>
              </p:cNvSpPr>
              <p:nvPr/>
            </p:nvSpPr>
            <p:spPr bwMode="auto">
              <a:xfrm>
                <a:off x="883" y="1548"/>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09570">
                  <a:defRPr/>
                </a:pPr>
                <a:endParaRPr lang="en-US" sz="4000">
                  <a:solidFill>
                    <a:srgbClr val="282828"/>
                  </a:solidFill>
                </a:endParaRPr>
              </a:p>
            </p:txBody>
          </p:sp>
          <p:sp>
            <p:nvSpPr>
              <p:cNvPr id="843" name="Line 211">
                <a:extLst>
                  <a:ext uri="{FF2B5EF4-FFF2-40B4-BE49-F238E27FC236}">
                    <a16:creationId xmlns:a16="http://schemas.microsoft.com/office/drawing/2014/main" id="{25A5B47C-F6B0-E44B-9095-CFCC3CF7A79D}"/>
                  </a:ext>
                </a:extLst>
              </p:cNvPr>
              <p:cNvSpPr>
                <a:spLocks noChangeShapeType="1"/>
              </p:cNvSpPr>
              <p:nvPr/>
            </p:nvSpPr>
            <p:spPr bwMode="auto">
              <a:xfrm>
                <a:off x="883" y="1592"/>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09570">
                  <a:defRPr/>
                </a:pPr>
                <a:endParaRPr lang="en-US" sz="4000">
                  <a:solidFill>
                    <a:srgbClr val="282828"/>
                  </a:solidFill>
                </a:endParaRPr>
              </a:p>
            </p:txBody>
          </p:sp>
          <p:sp>
            <p:nvSpPr>
              <p:cNvPr id="844" name="Line 212">
                <a:extLst>
                  <a:ext uri="{FF2B5EF4-FFF2-40B4-BE49-F238E27FC236}">
                    <a16:creationId xmlns:a16="http://schemas.microsoft.com/office/drawing/2014/main" id="{1E3C9D14-F3E2-C54E-B192-2FCF4BC9162A}"/>
                  </a:ext>
                </a:extLst>
              </p:cNvPr>
              <p:cNvSpPr>
                <a:spLocks noChangeShapeType="1"/>
              </p:cNvSpPr>
              <p:nvPr/>
            </p:nvSpPr>
            <p:spPr bwMode="auto">
              <a:xfrm>
                <a:off x="883" y="1636"/>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09570">
                  <a:defRPr/>
                </a:pPr>
                <a:endParaRPr lang="en-US" sz="4000">
                  <a:solidFill>
                    <a:srgbClr val="282828"/>
                  </a:solidFill>
                </a:endParaRPr>
              </a:p>
            </p:txBody>
          </p:sp>
          <p:sp>
            <p:nvSpPr>
              <p:cNvPr id="845" name="Freeform 213">
                <a:extLst>
                  <a:ext uri="{FF2B5EF4-FFF2-40B4-BE49-F238E27FC236}">
                    <a16:creationId xmlns:a16="http://schemas.microsoft.com/office/drawing/2014/main" id="{0160DBA2-E0AD-1349-AEDC-BF721DE9CD45}"/>
                  </a:ext>
                </a:extLst>
              </p:cNvPr>
              <p:cNvSpPr>
                <a:spLocks/>
              </p:cNvSpPr>
              <p:nvPr/>
            </p:nvSpPr>
            <p:spPr bwMode="auto">
              <a:xfrm>
                <a:off x="336" y="1416"/>
                <a:ext cx="149" cy="271"/>
              </a:xfrm>
              <a:custGeom>
                <a:avLst/>
                <a:gdLst>
                  <a:gd name="T0" fmla="*/ 84 w 100"/>
                  <a:gd name="T1" fmla="*/ 181 h 181"/>
                  <a:gd name="T2" fmla="*/ 16 w 100"/>
                  <a:gd name="T3" fmla="*/ 181 h 181"/>
                  <a:gd name="T4" fmla="*/ 0 w 100"/>
                  <a:gd name="T5" fmla="*/ 164 h 181"/>
                  <a:gd name="T6" fmla="*/ 0 w 100"/>
                  <a:gd name="T7" fmla="*/ 16 h 181"/>
                  <a:gd name="T8" fmla="*/ 16 w 100"/>
                  <a:gd name="T9" fmla="*/ 0 h 181"/>
                  <a:gd name="T10" fmla="*/ 84 w 100"/>
                  <a:gd name="T11" fmla="*/ 0 h 181"/>
                  <a:gd name="T12" fmla="*/ 100 w 100"/>
                  <a:gd name="T13" fmla="*/ 16 h 181"/>
                  <a:gd name="T14" fmla="*/ 100 w 100"/>
                  <a:gd name="T15" fmla="*/ 164 h 181"/>
                  <a:gd name="T16" fmla="*/ 84 w 10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81">
                    <a:moveTo>
                      <a:pt x="84" y="181"/>
                    </a:moveTo>
                    <a:cubicBezTo>
                      <a:pt x="16" y="181"/>
                      <a:pt x="16" y="181"/>
                      <a:pt x="16" y="181"/>
                    </a:cubicBezTo>
                    <a:cubicBezTo>
                      <a:pt x="7" y="181"/>
                      <a:pt x="0" y="173"/>
                      <a:pt x="0" y="164"/>
                    </a:cubicBezTo>
                    <a:cubicBezTo>
                      <a:pt x="0" y="16"/>
                      <a:pt x="0" y="16"/>
                      <a:pt x="0" y="16"/>
                    </a:cubicBezTo>
                    <a:cubicBezTo>
                      <a:pt x="0" y="7"/>
                      <a:pt x="7" y="0"/>
                      <a:pt x="16" y="0"/>
                    </a:cubicBezTo>
                    <a:cubicBezTo>
                      <a:pt x="84" y="0"/>
                      <a:pt x="84" y="0"/>
                      <a:pt x="84" y="0"/>
                    </a:cubicBezTo>
                    <a:cubicBezTo>
                      <a:pt x="93" y="0"/>
                      <a:pt x="100" y="7"/>
                      <a:pt x="100" y="16"/>
                    </a:cubicBezTo>
                    <a:cubicBezTo>
                      <a:pt x="100" y="164"/>
                      <a:pt x="100" y="164"/>
                      <a:pt x="100" y="164"/>
                    </a:cubicBezTo>
                    <a:cubicBezTo>
                      <a:pt x="100" y="173"/>
                      <a:pt x="93" y="181"/>
                      <a:pt x="84" y="181"/>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570">
                  <a:defRPr/>
                </a:pPr>
                <a:endParaRPr lang="en-US" sz="4000">
                  <a:solidFill>
                    <a:srgbClr val="282828"/>
                  </a:solidFill>
                </a:endParaRPr>
              </a:p>
            </p:txBody>
          </p:sp>
          <p:sp>
            <p:nvSpPr>
              <p:cNvPr id="846" name="Line 214">
                <a:extLst>
                  <a:ext uri="{FF2B5EF4-FFF2-40B4-BE49-F238E27FC236}">
                    <a16:creationId xmlns:a16="http://schemas.microsoft.com/office/drawing/2014/main" id="{B4AD0BCE-A469-8D40-AF9D-2D832F0EC497}"/>
                  </a:ext>
                </a:extLst>
              </p:cNvPr>
              <p:cNvSpPr>
                <a:spLocks noChangeShapeType="1"/>
              </p:cNvSpPr>
              <p:nvPr/>
            </p:nvSpPr>
            <p:spPr bwMode="auto">
              <a:xfrm>
                <a:off x="373" y="1460"/>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09570">
                  <a:defRPr/>
                </a:pPr>
                <a:endParaRPr lang="en-US" sz="4000">
                  <a:solidFill>
                    <a:srgbClr val="282828"/>
                  </a:solidFill>
                </a:endParaRPr>
              </a:p>
            </p:txBody>
          </p:sp>
          <p:sp>
            <p:nvSpPr>
              <p:cNvPr id="847" name="Line 215">
                <a:extLst>
                  <a:ext uri="{FF2B5EF4-FFF2-40B4-BE49-F238E27FC236}">
                    <a16:creationId xmlns:a16="http://schemas.microsoft.com/office/drawing/2014/main" id="{FDABE8A1-2A7C-2A48-9F16-665513119BCF}"/>
                  </a:ext>
                </a:extLst>
              </p:cNvPr>
              <p:cNvSpPr>
                <a:spLocks noChangeShapeType="1"/>
              </p:cNvSpPr>
              <p:nvPr/>
            </p:nvSpPr>
            <p:spPr bwMode="auto">
              <a:xfrm>
                <a:off x="373" y="1503"/>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09570">
                  <a:defRPr/>
                </a:pPr>
                <a:endParaRPr lang="en-US" sz="4000">
                  <a:solidFill>
                    <a:srgbClr val="282828"/>
                  </a:solidFill>
                </a:endParaRPr>
              </a:p>
            </p:txBody>
          </p:sp>
          <p:sp>
            <p:nvSpPr>
              <p:cNvPr id="848" name="Line 216">
                <a:extLst>
                  <a:ext uri="{FF2B5EF4-FFF2-40B4-BE49-F238E27FC236}">
                    <a16:creationId xmlns:a16="http://schemas.microsoft.com/office/drawing/2014/main" id="{52BE3AB9-7E56-7948-AA63-C7C05883E21B}"/>
                  </a:ext>
                </a:extLst>
              </p:cNvPr>
              <p:cNvSpPr>
                <a:spLocks noChangeShapeType="1"/>
              </p:cNvSpPr>
              <p:nvPr/>
            </p:nvSpPr>
            <p:spPr bwMode="auto">
              <a:xfrm>
                <a:off x="373" y="1548"/>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09570">
                  <a:defRPr/>
                </a:pPr>
                <a:endParaRPr lang="en-US" sz="4000">
                  <a:solidFill>
                    <a:srgbClr val="282828"/>
                  </a:solidFill>
                </a:endParaRPr>
              </a:p>
            </p:txBody>
          </p:sp>
          <p:sp>
            <p:nvSpPr>
              <p:cNvPr id="849" name="Line 217">
                <a:extLst>
                  <a:ext uri="{FF2B5EF4-FFF2-40B4-BE49-F238E27FC236}">
                    <a16:creationId xmlns:a16="http://schemas.microsoft.com/office/drawing/2014/main" id="{21BE33E4-29E5-2045-8572-0DE95917D854}"/>
                  </a:ext>
                </a:extLst>
              </p:cNvPr>
              <p:cNvSpPr>
                <a:spLocks noChangeShapeType="1"/>
              </p:cNvSpPr>
              <p:nvPr/>
            </p:nvSpPr>
            <p:spPr bwMode="auto">
              <a:xfrm>
                <a:off x="373" y="1592"/>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09570">
                  <a:defRPr/>
                </a:pPr>
                <a:endParaRPr lang="en-US" sz="4000">
                  <a:solidFill>
                    <a:srgbClr val="282828"/>
                  </a:solidFill>
                </a:endParaRPr>
              </a:p>
            </p:txBody>
          </p:sp>
          <p:sp>
            <p:nvSpPr>
              <p:cNvPr id="850" name="Line 218">
                <a:extLst>
                  <a:ext uri="{FF2B5EF4-FFF2-40B4-BE49-F238E27FC236}">
                    <a16:creationId xmlns:a16="http://schemas.microsoft.com/office/drawing/2014/main" id="{3CB89B16-8437-314F-8BE6-B1D5A18CA2A4}"/>
                  </a:ext>
                </a:extLst>
              </p:cNvPr>
              <p:cNvSpPr>
                <a:spLocks noChangeShapeType="1"/>
              </p:cNvSpPr>
              <p:nvPr/>
            </p:nvSpPr>
            <p:spPr bwMode="auto">
              <a:xfrm>
                <a:off x="373" y="1636"/>
                <a:ext cx="74" cy="0"/>
              </a:xfrm>
              <a:prstGeom prst="line">
                <a:avLst/>
              </a:prstGeom>
              <a:noFill/>
              <a:ln w="20638" cap="rnd">
                <a:solidFill>
                  <a:srgbClr val="00507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09570">
                  <a:defRPr/>
                </a:pPr>
                <a:endParaRPr lang="en-US" sz="4000">
                  <a:solidFill>
                    <a:srgbClr val="282828"/>
                  </a:solidFill>
                </a:endParaRPr>
              </a:p>
            </p:txBody>
          </p:sp>
        </p:grpSp>
      </p:grpSp>
      <p:grpSp>
        <p:nvGrpSpPr>
          <p:cNvPr id="25" name="Group 24">
            <a:extLst>
              <a:ext uri="{FF2B5EF4-FFF2-40B4-BE49-F238E27FC236}">
                <a16:creationId xmlns:a16="http://schemas.microsoft.com/office/drawing/2014/main" id="{07CEF0C0-B848-1B45-A8F1-0AC1B52B7593}"/>
              </a:ext>
            </a:extLst>
          </p:cNvPr>
          <p:cNvGrpSpPr/>
          <p:nvPr/>
        </p:nvGrpSpPr>
        <p:grpSpPr>
          <a:xfrm>
            <a:off x="4498349" y="970852"/>
            <a:ext cx="1529823" cy="880964"/>
            <a:chOff x="7313020" y="3775345"/>
            <a:chExt cx="1529823" cy="880964"/>
          </a:xfrm>
        </p:grpSpPr>
        <p:sp>
          <p:nvSpPr>
            <p:cNvPr id="756" name="TextBox 755">
              <a:extLst>
                <a:ext uri="{FF2B5EF4-FFF2-40B4-BE49-F238E27FC236}">
                  <a16:creationId xmlns:a16="http://schemas.microsoft.com/office/drawing/2014/main" id="{903DE5A4-2D09-774B-8E51-3C22872372DE}"/>
                </a:ext>
              </a:extLst>
            </p:cNvPr>
            <p:cNvSpPr txBox="1"/>
            <p:nvPr/>
          </p:nvSpPr>
          <p:spPr>
            <a:xfrm>
              <a:off x="7313020" y="4133089"/>
              <a:ext cx="1529823" cy="523220"/>
            </a:xfrm>
            <a:prstGeom prst="rect">
              <a:avLst/>
            </a:prstGeom>
            <a:noFill/>
          </p:spPr>
          <p:txBody>
            <a:bodyPr wrap="square" rtlCol="0" anchor="ctr">
              <a:spAutoFit/>
            </a:bodyPr>
            <a:lstStyle/>
            <a:p>
              <a:pPr algn="ctr" defTabSz="457166">
                <a:defRPr/>
              </a:pPr>
              <a:r>
                <a:rPr lang="en-US" sz="1400" dirty="0">
                  <a:solidFill>
                    <a:srgbClr val="58585B"/>
                  </a:solidFill>
                  <a:latin typeface="Arial"/>
                  <a:ea typeface="CiscoSansTT BoldOblique" charset="0"/>
                  <a:cs typeface="CiscoSansTT BoldOblique" charset="0"/>
                </a:rPr>
                <a:t>AI/ML </a:t>
              </a:r>
            </a:p>
            <a:p>
              <a:pPr algn="ctr" defTabSz="457166">
                <a:defRPr/>
              </a:pPr>
              <a:r>
                <a:rPr lang="en-US" sz="1400" dirty="0">
                  <a:solidFill>
                    <a:srgbClr val="58585B"/>
                  </a:solidFill>
                  <a:latin typeface="Arial"/>
                  <a:ea typeface="CiscoSansTT BoldOblique" charset="0"/>
                  <a:cs typeface="CiscoSansTT BoldOblique" charset="0"/>
                </a:rPr>
                <a:t>Workloads</a:t>
              </a:r>
            </a:p>
          </p:txBody>
        </p:sp>
        <p:grpSp>
          <p:nvGrpSpPr>
            <p:cNvPr id="851" name="Group 850">
              <a:extLst>
                <a:ext uri="{FF2B5EF4-FFF2-40B4-BE49-F238E27FC236}">
                  <a16:creationId xmlns:a16="http://schemas.microsoft.com/office/drawing/2014/main" id="{A2EDE6A2-00C8-D04C-8151-EF836F5B52E3}"/>
                </a:ext>
              </a:extLst>
            </p:cNvPr>
            <p:cNvGrpSpPr>
              <a:grpSpLocks noChangeAspect="1"/>
            </p:cNvGrpSpPr>
            <p:nvPr/>
          </p:nvGrpSpPr>
          <p:grpSpPr>
            <a:xfrm>
              <a:off x="7942697" y="3775345"/>
              <a:ext cx="298384" cy="359832"/>
              <a:chOff x="3492667" y="1426585"/>
              <a:chExt cx="467986" cy="484985"/>
            </a:xfrm>
          </p:grpSpPr>
          <p:sp>
            <p:nvSpPr>
              <p:cNvPr id="852" name="Freeform 597">
                <a:extLst>
                  <a:ext uri="{FF2B5EF4-FFF2-40B4-BE49-F238E27FC236}">
                    <a16:creationId xmlns:a16="http://schemas.microsoft.com/office/drawing/2014/main" id="{3EAF1999-FC42-C54B-82A8-756D46538D9B}"/>
                  </a:ext>
                </a:extLst>
              </p:cNvPr>
              <p:cNvSpPr>
                <a:spLocks noEditPoints="1"/>
              </p:cNvSpPr>
              <p:nvPr/>
            </p:nvSpPr>
            <p:spPr bwMode="auto">
              <a:xfrm>
                <a:off x="3492667" y="1426585"/>
                <a:ext cx="221993" cy="484985"/>
              </a:xfrm>
              <a:custGeom>
                <a:avLst/>
                <a:gdLst>
                  <a:gd name="T0" fmla="*/ 69 w 94"/>
                  <a:gd name="T1" fmla="*/ 0 h 205"/>
                  <a:gd name="T2" fmla="*/ 47 w 94"/>
                  <a:gd name="T3" fmla="*/ 11 h 205"/>
                  <a:gd name="T4" fmla="*/ 22 w 94"/>
                  <a:gd name="T5" fmla="*/ 38 h 205"/>
                  <a:gd name="T6" fmla="*/ 10 w 94"/>
                  <a:gd name="T7" fmla="*/ 67 h 205"/>
                  <a:gd name="T8" fmla="*/ 0 w 94"/>
                  <a:gd name="T9" fmla="*/ 90 h 205"/>
                  <a:gd name="T10" fmla="*/ 0 w 94"/>
                  <a:gd name="T11" fmla="*/ 91 h 205"/>
                  <a:gd name="T12" fmla="*/ 2 w 94"/>
                  <a:gd name="T13" fmla="*/ 99 h 205"/>
                  <a:gd name="T14" fmla="*/ 4 w 94"/>
                  <a:gd name="T15" fmla="*/ 105 h 205"/>
                  <a:gd name="T16" fmla="*/ 7 w 94"/>
                  <a:gd name="T17" fmla="*/ 137 h 205"/>
                  <a:gd name="T18" fmla="*/ 21 w 94"/>
                  <a:gd name="T19" fmla="*/ 171 h 205"/>
                  <a:gd name="T20" fmla="*/ 23 w 94"/>
                  <a:gd name="T21" fmla="*/ 179 h 205"/>
                  <a:gd name="T22" fmla="*/ 53 w 94"/>
                  <a:gd name="T23" fmla="*/ 194 h 205"/>
                  <a:gd name="T24" fmla="*/ 88 w 94"/>
                  <a:gd name="T25" fmla="*/ 199 h 205"/>
                  <a:gd name="T26" fmla="*/ 94 w 94"/>
                  <a:gd name="T27" fmla="*/ 27 h 205"/>
                  <a:gd name="T28" fmla="*/ 70 w 94"/>
                  <a:gd name="T29" fmla="*/ 48 h 205"/>
                  <a:gd name="T30" fmla="*/ 86 w 94"/>
                  <a:gd name="T31" fmla="*/ 53 h 205"/>
                  <a:gd name="T32" fmla="*/ 47 w 94"/>
                  <a:gd name="T33" fmla="*/ 103 h 205"/>
                  <a:gd name="T34" fmla="*/ 29 w 94"/>
                  <a:gd name="T35" fmla="*/ 84 h 205"/>
                  <a:gd name="T36" fmla="*/ 46 w 94"/>
                  <a:gd name="T37" fmla="*/ 112 h 205"/>
                  <a:gd name="T38" fmla="*/ 86 w 94"/>
                  <a:gd name="T39" fmla="*/ 137 h 205"/>
                  <a:gd name="T40" fmla="*/ 39 w 94"/>
                  <a:gd name="T41" fmla="*/ 160 h 205"/>
                  <a:gd name="T42" fmla="*/ 48 w 94"/>
                  <a:gd name="T43" fmla="*/ 160 h 205"/>
                  <a:gd name="T44" fmla="*/ 86 w 94"/>
                  <a:gd name="T45" fmla="*/ 146 h 205"/>
                  <a:gd name="T46" fmla="*/ 74 w 94"/>
                  <a:gd name="T47" fmla="*/ 197 h 205"/>
                  <a:gd name="T48" fmla="*/ 72 w 94"/>
                  <a:gd name="T49" fmla="*/ 169 h 205"/>
                  <a:gd name="T50" fmla="*/ 64 w 94"/>
                  <a:gd name="T51" fmla="*/ 157 h 205"/>
                  <a:gd name="T52" fmla="*/ 62 w 94"/>
                  <a:gd name="T53" fmla="*/ 162 h 205"/>
                  <a:gd name="T54" fmla="*/ 54 w 94"/>
                  <a:gd name="T55" fmla="*/ 184 h 205"/>
                  <a:gd name="T56" fmla="*/ 46 w 94"/>
                  <a:gd name="T57" fmla="*/ 185 h 205"/>
                  <a:gd name="T58" fmla="*/ 30 w 94"/>
                  <a:gd name="T59" fmla="*/ 168 h 205"/>
                  <a:gd name="T60" fmla="*/ 13 w 94"/>
                  <a:gd name="T61" fmla="*/ 147 h 205"/>
                  <a:gd name="T62" fmla="*/ 15 w 94"/>
                  <a:gd name="T63" fmla="*/ 132 h 205"/>
                  <a:gd name="T64" fmla="*/ 13 w 94"/>
                  <a:gd name="T65" fmla="*/ 108 h 205"/>
                  <a:gd name="T66" fmla="*/ 8 w 94"/>
                  <a:gd name="T67" fmla="*/ 89 h 205"/>
                  <a:gd name="T68" fmla="*/ 48 w 94"/>
                  <a:gd name="T69" fmla="*/ 88 h 205"/>
                  <a:gd name="T70" fmla="*/ 56 w 94"/>
                  <a:gd name="T71" fmla="*/ 91 h 205"/>
                  <a:gd name="T72" fmla="*/ 28 w 94"/>
                  <a:gd name="T73" fmla="*/ 61 h 205"/>
                  <a:gd name="T74" fmla="*/ 17 w 94"/>
                  <a:gd name="T75" fmla="*/ 59 h 205"/>
                  <a:gd name="T76" fmla="*/ 31 w 94"/>
                  <a:gd name="T77" fmla="*/ 40 h 205"/>
                  <a:gd name="T78" fmla="*/ 31 w 94"/>
                  <a:gd name="T79" fmla="*/ 34 h 205"/>
                  <a:gd name="T80" fmla="*/ 47 w 94"/>
                  <a:gd name="T81" fmla="*/ 20 h 205"/>
                  <a:gd name="T82" fmla="*/ 68 w 94"/>
                  <a:gd name="T83" fmla="*/ 31 h 205"/>
                  <a:gd name="T84" fmla="*/ 57 w 94"/>
                  <a:gd name="T85" fmla="*/ 13 h 205"/>
                  <a:gd name="T86" fmla="*/ 86 w 94"/>
                  <a:gd name="T87" fmla="*/ 27 h 205"/>
                  <a:gd name="T88" fmla="*/ 75 w 94"/>
                  <a:gd name="T89" fmla="*/ 44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205">
                    <a:moveTo>
                      <a:pt x="87" y="7"/>
                    </a:moveTo>
                    <a:cubicBezTo>
                      <a:pt x="82" y="2"/>
                      <a:pt x="76" y="0"/>
                      <a:pt x="69" y="0"/>
                    </a:cubicBezTo>
                    <a:cubicBezTo>
                      <a:pt x="60" y="0"/>
                      <a:pt x="52" y="4"/>
                      <a:pt x="47" y="11"/>
                    </a:cubicBezTo>
                    <a:cubicBezTo>
                      <a:pt x="47" y="11"/>
                      <a:pt x="47" y="11"/>
                      <a:pt x="47" y="11"/>
                    </a:cubicBezTo>
                    <a:cubicBezTo>
                      <a:pt x="33" y="11"/>
                      <a:pt x="22" y="22"/>
                      <a:pt x="22" y="36"/>
                    </a:cubicBezTo>
                    <a:cubicBezTo>
                      <a:pt x="22" y="37"/>
                      <a:pt x="22" y="37"/>
                      <a:pt x="22" y="38"/>
                    </a:cubicBezTo>
                    <a:cubicBezTo>
                      <a:pt x="14" y="41"/>
                      <a:pt x="8" y="50"/>
                      <a:pt x="8" y="59"/>
                    </a:cubicBezTo>
                    <a:cubicBezTo>
                      <a:pt x="8" y="62"/>
                      <a:pt x="9" y="64"/>
                      <a:pt x="10" y="67"/>
                    </a:cubicBezTo>
                    <a:cubicBezTo>
                      <a:pt x="3" y="73"/>
                      <a:pt x="0" y="81"/>
                      <a:pt x="0" y="89"/>
                    </a:cubicBezTo>
                    <a:cubicBezTo>
                      <a:pt x="0" y="90"/>
                      <a:pt x="0" y="90"/>
                      <a:pt x="0" y="90"/>
                    </a:cubicBezTo>
                    <a:cubicBezTo>
                      <a:pt x="0" y="90"/>
                      <a:pt x="0" y="90"/>
                      <a:pt x="0" y="90"/>
                    </a:cubicBezTo>
                    <a:cubicBezTo>
                      <a:pt x="0" y="91"/>
                      <a:pt x="0" y="91"/>
                      <a:pt x="0" y="91"/>
                    </a:cubicBezTo>
                    <a:cubicBezTo>
                      <a:pt x="0" y="91"/>
                      <a:pt x="0" y="91"/>
                      <a:pt x="0" y="91"/>
                    </a:cubicBezTo>
                    <a:cubicBezTo>
                      <a:pt x="0" y="94"/>
                      <a:pt x="1" y="97"/>
                      <a:pt x="2" y="99"/>
                    </a:cubicBezTo>
                    <a:cubicBezTo>
                      <a:pt x="2" y="100"/>
                      <a:pt x="2" y="100"/>
                      <a:pt x="2" y="100"/>
                    </a:cubicBezTo>
                    <a:cubicBezTo>
                      <a:pt x="3" y="102"/>
                      <a:pt x="3" y="103"/>
                      <a:pt x="4" y="105"/>
                    </a:cubicBezTo>
                    <a:cubicBezTo>
                      <a:pt x="1" y="109"/>
                      <a:pt x="0" y="114"/>
                      <a:pt x="0" y="120"/>
                    </a:cubicBezTo>
                    <a:cubicBezTo>
                      <a:pt x="0" y="126"/>
                      <a:pt x="2" y="132"/>
                      <a:pt x="7" y="137"/>
                    </a:cubicBezTo>
                    <a:cubicBezTo>
                      <a:pt x="5" y="140"/>
                      <a:pt x="5" y="143"/>
                      <a:pt x="5" y="147"/>
                    </a:cubicBezTo>
                    <a:cubicBezTo>
                      <a:pt x="5" y="157"/>
                      <a:pt x="11" y="167"/>
                      <a:pt x="21" y="171"/>
                    </a:cubicBezTo>
                    <a:cubicBezTo>
                      <a:pt x="21" y="174"/>
                      <a:pt x="22" y="176"/>
                      <a:pt x="23" y="178"/>
                    </a:cubicBezTo>
                    <a:cubicBezTo>
                      <a:pt x="23" y="179"/>
                      <a:pt x="23" y="179"/>
                      <a:pt x="23" y="179"/>
                    </a:cubicBezTo>
                    <a:cubicBezTo>
                      <a:pt x="27" y="188"/>
                      <a:pt x="36" y="194"/>
                      <a:pt x="46" y="194"/>
                    </a:cubicBezTo>
                    <a:cubicBezTo>
                      <a:pt x="48" y="194"/>
                      <a:pt x="51" y="194"/>
                      <a:pt x="53" y="194"/>
                    </a:cubicBezTo>
                    <a:cubicBezTo>
                      <a:pt x="58" y="201"/>
                      <a:pt x="65" y="205"/>
                      <a:pt x="74" y="205"/>
                    </a:cubicBezTo>
                    <a:cubicBezTo>
                      <a:pt x="80" y="205"/>
                      <a:pt x="84" y="203"/>
                      <a:pt x="88" y="199"/>
                    </a:cubicBezTo>
                    <a:cubicBezTo>
                      <a:pt x="93" y="195"/>
                      <a:pt x="94" y="189"/>
                      <a:pt x="94" y="183"/>
                    </a:cubicBezTo>
                    <a:cubicBezTo>
                      <a:pt x="94" y="27"/>
                      <a:pt x="94" y="27"/>
                      <a:pt x="94" y="27"/>
                    </a:cubicBezTo>
                    <a:cubicBezTo>
                      <a:pt x="94" y="19"/>
                      <a:pt x="92" y="12"/>
                      <a:pt x="87" y="7"/>
                    </a:cubicBezTo>
                    <a:close/>
                    <a:moveTo>
                      <a:pt x="70" y="48"/>
                    </a:moveTo>
                    <a:cubicBezTo>
                      <a:pt x="70" y="51"/>
                      <a:pt x="72" y="53"/>
                      <a:pt x="75" y="53"/>
                    </a:cubicBezTo>
                    <a:cubicBezTo>
                      <a:pt x="86" y="53"/>
                      <a:pt x="86" y="53"/>
                      <a:pt x="86" y="53"/>
                    </a:cubicBezTo>
                    <a:cubicBezTo>
                      <a:pt x="86" y="103"/>
                      <a:pt x="86" y="103"/>
                      <a:pt x="86" y="103"/>
                    </a:cubicBezTo>
                    <a:cubicBezTo>
                      <a:pt x="86" y="103"/>
                      <a:pt x="55" y="103"/>
                      <a:pt x="47" y="103"/>
                    </a:cubicBezTo>
                    <a:cubicBezTo>
                      <a:pt x="40" y="103"/>
                      <a:pt x="33" y="97"/>
                      <a:pt x="33" y="89"/>
                    </a:cubicBezTo>
                    <a:cubicBezTo>
                      <a:pt x="33" y="86"/>
                      <a:pt x="31" y="84"/>
                      <a:pt x="29" y="84"/>
                    </a:cubicBezTo>
                    <a:cubicBezTo>
                      <a:pt x="26" y="84"/>
                      <a:pt x="25" y="86"/>
                      <a:pt x="25" y="89"/>
                    </a:cubicBezTo>
                    <a:cubicBezTo>
                      <a:pt x="25" y="101"/>
                      <a:pt x="35" y="112"/>
                      <a:pt x="46" y="112"/>
                    </a:cubicBezTo>
                    <a:cubicBezTo>
                      <a:pt x="58" y="112"/>
                      <a:pt x="86" y="113"/>
                      <a:pt x="86" y="113"/>
                    </a:cubicBezTo>
                    <a:cubicBezTo>
                      <a:pt x="86" y="137"/>
                      <a:pt x="86" y="137"/>
                      <a:pt x="86" y="137"/>
                    </a:cubicBezTo>
                    <a:cubicBezTo>
                      <a:pt x="86" y="137"/>
                      <a:pt x="75" y="137"/>
                      <a:pt x="62" y="137"/>
                    </a:cubicBezTo>
                    <a:cubicBezTo>
                      <a:pt x="49" y="137"/>
                      <a:pt x="39" y="147"/>
                      <a:pt x="39" y="160"/>
                    </a:cubicBezTo>
                    <a:cubicBezTo>
                      <a:pt x="39" y="162"/>
                      <a:pt x="41" y="164"/>
                      <a:pt x="44" y="164"/>
                    </a:cubicBezTo>
                    <a:cubicBezTo>
                      <a:pt x="46" y="164"/>
                      <a:pt x="48" y="162"/>
                      <a:pt x="48" y="160"/>
                    </a:cubicBezTo>
                    <a:cubicBezTo>
                      <a:pt x="48" y="152"/>
                      <a:pt x="54" y="146"/>
                      <a:pt x="62" y="146"/>
                    </a:cubicBezTo>
                    <a:cubicBezTo>
                      <a:pt x="70" y="146"/>
                      <a:pt x="86" y="146"/>
                      <a:pt x="86" y="146"/>
                    </a:cubicBezTo>
                    <a:cubicBezTo>
                      <a:pt x="86" y="183"/>
                      <a:pt x="86" y="183"/>
                      <a:pt x="86" y="183"/>
                    </a:cubicBezTo>
                    <a:cubicBezTo>
                      <a:pt x="86" y="191"/>
                      <a:pt x="80" y="197"/>
                      <a:pt x="74" y="197"/>
                    </a:cubicBezTo>
                    <a:cubicBezTo>
                      <a:pt x="68" y="197"/>
                      <a:pt x="64" y="194"/>
                      <a:pt x="60" y="190"/>
                    </a:cubicBezTo>
                    <a:cubicBezTo>
                      <a:pt x="67" y="185"/>
                      <a:pt x="72" y="177"/>
                      <a:pt x="72" y="169"/>
                    </a:cubicBezTo>
                    <a:cubicBezTo>
                      <a:pt x="72" y="165"/>
                      <a:pt x="71" y="162"/>
                      <a:pt x="70" y="159"/>
                    </a:cubicBezTo>
                    <a:cubicBezTo>
                      <a:pt x="69" y="157"/>
                      <a:pt x="66" y="156"/>
                      <a:pt x="64" y="157"/>
                    </a:cubicBezTo>
                    <a:cubicBezTo>
                      <a:pt x="63" y="157"/>
                      <a:pt x="62" y="158"/>
                      <a:pt x="62" y="159"/>
                    </a:cubicBezTo>
                    <a:cubicBezTo>
                      <a:pt x="61" y="160"/>
                      <a:pt x="61" y="161"/>
                      <a:pt x="62" y="162"/>
                    </a:cubicBezTo>
                    <a:cubicBezTo>
                      <a:pt x="63" y="164"/>
                      <a:pt x="63" y="167"/>
                      <a:pt x="63" y="169"/>
                    </a:cubicBezTo>
                    <a:cubicBezTo>
                      <a:pt x="63" y="175"/>
                      <a:pt x="59" y="181"/>
                      <a:pt x="54" y="184"/>
                    </a:cubicBezTo>
                    <a:cubicBezTo>
                      <a:pt x="53" y="184"/>
                      <a:pt x="53" y="184"/>
                      <a:pt x="53" y="184"/>
                    </a:cubicBezTo>
                    <a:cubicBezTo>
                      <a:pt x="51" y="185"/>
                      <a:pt x="49" y="185"/>
                      <a:pt x="46" y="185"/>
                    </a:cubicBezTo>
                    <a:cubicBezTo>
                      <a:pt x="37" y="185"/>
                      <a:pt x="30" y="178"/>
                      <a:pt x="30" y="169"/>
                    </a:cubicBezTo>
                    <a:cubicBezTo>
                      <a:pt x="30" y="168"/>
                      <a:pt x="30" y="168"/>
                      <a:pt x="30" y="168"/>
                    </a:cubicBezTo>
                    <a:cubicBezTo>
                      <a:pt x="30" y="166"/>
                      <a:pt x="28" y="164"/>
                      <a:pt x="26" y="164"/>
                    </a:cubicBezTo>
                    <a:cubicBezTo>
                      <a:pt x="19" y="162"/>
                      <a:pt x="13" y="154"/>
                      <a:pt x="13" y="147"/>
                    </a:cubicBezTo>
                    <a:cubicBezTo>
                      <a:pt x="13" y="144"/>
                      <a:pt x="14" y="141"/>
                      <a:pt x="16" y="138"/>
                    </a:cubicBezTo>
                    <a:cubicBezTo>
                      <a:pt x="17" y="136"/>
                      <a:pt x="16" y="134"/>
                      <a:pt x="15" y="132"/>
                    </a:cubicBezTo>
                    <a:cubicBezTo>
                      <a:pt x="11" y="129"/>
                      <a:pt x="8" y="125"/>
                      <a:pt x="8" y="120"/>
                    </a:cubicBezTo>
                    <a:cubicBezTo>
                      <a:pt x="8" y="115"/>
                      <a:pt x="10" y="111"/>
                      <a:pt x="13" y="108"/>
                    </a:cubicBezTo>
                    <a:cubicBezTo>
                      <a:pt x="15" y="106"/>
                      <a:pt x="15" y="104"/>
                      <a:pt x="13" y="102"/>
                    </a:cubicBezTo>
                    <a:cubicBezTo>
                      <a:pt x="10" y="99"/>
                      <a:pt x="8" y="94"/>
                      <a:pt x="8" y="89"/>
                    </a:cubicBezTo>
                    <a:cubicBezTo>
                      <a:pt x="8" y="78"/>
                      <a:pt x="17" y="69"/>
                      <a:pt x="28" y="69"/>
                    </a:cubicBezTo>
                    <a:cubicBezTo>
                      <a:pt x="39" y="69"/>
                      <a:pt x="48" y="78"/>
                      <a:pt x="48" y="88"/>
                    </a:cubicBezTo>
                    <a:cubicBezTo>
                      <a:pt x="49" y="91"/>
                      <a:pt x="51" y="92"/>
                      <a:pt x="53" y="92"/>
                    </a:cubicBezTo>
                    <a:cubicBezTo>
                      <a:pt x="54" y="92"/>
                      <a:pt x="55" y="92"/>
                      <a:pt x="56" y="91"/>
                    </a:cubicBezTo>
                    <a:cubicBezTo>
                      <a:pt x="57" y="90"/>
                      <a:pt x="57" y="89"/>
                      <a:pt x="57" y="88"/>
                    </a:cubicBezTo>
                    <a:cubicBezTo>
                      <a:pt x="56" y="72"/>
                      <a:pt x="44" y="61"/>
                      <a:pt x="28" y="61"/>
                    </a:cubicBezTo>
                    <a:cubicBezTo>
                      <a:pt x="25" y="61"/>
                      <a:pt x="21" y="61"/>
                      <a:pt x="18" y="63"/>
                    </a:cubicBezTo>
                    <a:cubicBezTo>
                      <a:pt x="17" y="61"/>
                      <a:pt x="17" y="60"/>
                      <a:pt x="17" y="59"/>
                    </a:cubicBezTo>
                    <a:cubicBezTo>
                      <a:pt x="17" y="52"/>
                      <a:pt x="21" y="47"/>
                      <a:pt x="28" y="45"/>
                    </a:cubicBezTo>
                    <a:cubicBezTo>
                      <a:pt x="30" y="44"/>
                      <a:pt x="31" y="42"/>
                      <a:pt x="31" y="40"/>
                    </a:cubicBezTo>
                    <a:cubicBezTo>
                      <a:pt x="31" y="39"/>
                      <a:pt x="30" y="38"/>
                      <a:pt x="30" y="36"/>
                    </a:cubicBezTo>
                    <a:cubicBezTo>
                      <a:pt x="30" y="36"/>
                      <a:pt x="31" y="35"/>
                      <a:pt x="31" y="34"/>
                    </a:cubicBezTo>
                    <a:cubicBezTo>
                      <a:pt x="31" y="34"/>
                      <a:pt x="31" y="34"/>
                      <a:pt x="31" y="34"/>
                    </a:cubicBezTo>
                    <a:cubicBezTo>
                      <a:pt x="32" y="26"/>
                      <a:pt x="39" y="20"/>
                      <a:pt x="47" y="20"/>
                    </a:cubicBezTo>
                    <a:cubicBezTo>
                      <a:pt x="53" y="20"/>
                      <a:pt x="59" y="23"/>
                      <a:pt x="62" y="29"/>
                    </a:cubicBezTo>
                    <a:cubicBezTo>
                      <a:pt x="63" y="31"/>
                      <a:pt x="66" y="32"/>
                      <a:pt x="68" y="31"/>
                    </a:cubicBezTo>
                    <a:cubicBezTo>
                      <a:pt x="70" y="30"/>
                      <a:pt x="71" y="27"/>
                      <a:pt x="70" y="25"/>
                    </a:cubicBezTo>
                    <a:cubicBezTo>
                      <a:pt x="67" y="20"/>
                      <a:pt x="62" y="15"/>
                      <a:pt x="57" y="13"/>
                    </a:cubicBezTo>
                    <a:cubicBezTo>
                      <a:pt x="60" y="10"/>
                      <a:pt x="64" y="8"/>
                      <a:pt x="69" y="8"/>
                    </a:cubicBezTo>
                    <a:cubicBezTo>
                      <a:pt x="79" y="8"/>
                      <a:pt x="86" y="16"/>
                      <a:pt x="86" y="27"/>
                    </a:cubicBezTo>
                    <a:cubicBezTo>
                      <a:pt x="86" y="44"/>
                      <a:pt x="86" y="44"/>
                      <a:pt x="86" y="44"/>
                    </a:cubicBezTo>
                    <a:cubicBezTo>
                      <a:pt x="75" y="44"/>
                      <a:pt x="75" y="44"/>
                      <a:pt x="75" y="44"/>
                    </a:cubicBezTo>
                    <a:cubicBezTo>
                      <a:pt x="72" y="44"/>
                      <a:pt x="70" y="46"/>
                      <a:pt x="70" y="48"/>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570">
                  <a:defRPr/>
                </a:pPr>
                <a:endParaRPr lang="en-US" sz="4000">
                  <a:solidFill>
                    <a:srgbClr val="282828"/>
                  </a:solidFill>
                </a:endParaRPr>
              </a:p>
            </p:txBody>
          </p:sp>
          <p:sp>
            <p:nvSpPr>
              <p:cNvPr id="853" name="Freeform 598">
                <a:extLst>
                  <a:ext uri="{FF2B5EF4-FFF2-40B4-BE49-F238E27FC236}">
                    <a16:creationId xmlns:a16="http://schemas.microsoft.com/office/drawing/2014/main" id="{1CF5A9B1-0A1D-5D4F-8B53-CA95C5BA736D}"/>
                  </a:ext>
                </a:extLst>
              </p:cNvPr>
              <p:cNvSpPr>
                <a:spLocks/>
              </p:cNvSpPr>
              <p:nvPr/>
            </p:nvSpPr>
            <p:spPr bwMode="auto">
              <a:xfrm>
                <a:off x="3641663" y="1563581"/>
                <a:ext cx="46999" cy="72998"/>
              </a:xfrm>
              <a:custGeom>
                <a:avLst/>
                <a:gdLst>
                  <a:gd name="T0" fmla="*/ 0 w 20"/>
                  <a:gd name="T1" fmla="*/ 5 h 31"/>
                  <a:gd name="T2" fmla="*/ 4 w 20"/>
                  <a:gd name="T3" fmla="*/ 9 h 31"/>
                  <a:gd name="T4" fmla="*/ 11 w 20"/>
                  <a:gd name="T5" fmla="*/ 16 h 31"/>
                  <a:gd name="T6" fmla="*/ 4 w 20"/>
                  <a:gd name="T7" fmla="*/ 22 h 31"/>
                  <a:gd name="T8" fmla="*/ 0 w 20"/>
                  <a:gd name="T9" fmla="*/ 27 h 31"/>
                  <a:gd name="T10" fmla="*/ 4 w 20"/>
                  <a:gd name="T11" fmla="*/ 31 h 31"/>
                  <a:gd name="T12" fmla="*/ 20 w 20"/>
                  <a:gd name="T13" fmla="*/ 16 h 31"/>
                  <a:gd name="T14" fmla="*/ 4 w 20"/>
                  <a:gd name="T15" fmla="*/ 0 h 31"/>
                  <a:gd name="T16" fmla="*/ 0 w 20"/>
                  <a:gd name="T17" fmla="*/ 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1">
                    <a:moveTo>
                      <a:pt x="0" y="5"/>
                    </a:moveTo>
                    <a:cubicBezTo>
                      <a:pt x="0" y="7"/>
                      <a:pt x="2" y="9"/>
                      <a:pt x="4" y="9"/>
                    </a:cubicBezTo>
                    <a:cubicBezTo>
                      <a:pt x="8" y="9"/>
                      <a:pt x="11" y="12"/>
                      <a:pt x="11" y="16"/>
                    </a:cubicBezTo>
                    <a:cubicBezTo>
                      <a:pt x="11" y="19"/>
                      <a:pt x="8" y="22"/>
                      <a:pt x="4" y="22"/>
                    </a:cubicBezTo>
                    <a:cubicBezTo>
                      <a:pt x="2" y="22"/>
                      <a:pt x="0" y="24"/>
                      <a:pt x="0" y="27"/>
                    </a:cubicBezTo>
                    <a:cubicBezTo>
                      <a:pt x="0" y="29"/>
                      <a:pt x="2" y="31"/>
                      <a:pt x="4" y="31"/>
                    </a:cubicBezTo>
                    <a:cubicBezTo>
                      <a:pt x="13" y="31"/>
                      <a:pt x="20" y="24"/>
                      <a:pt x="20" y="16"/>
                    </a:cubicBezTo>
                    <a:cubicBezTo>
                      <a:pt x="20" y="7"/>
                      <a:pt x="13" y="0"/>
                      <a:pt x="4" y="0"/>
                    </a:cubicBezTo>
                    <a:cubicBezTo>
                      <a:pt x="2" y="0"/>
                      <a:pt x="0" y="2"/>
                      <a:pt x="0" y="5"/>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570">
                  <a:defRPr/>
                </a:pPr>
                <a:endParaRPr lang="en-US" sz="4000">
                  <a:solidFill>
                    <a:srgbClr val="282828"/>
                  </a:solidFill>
                </a:endParaRPr>
              </a:p>
            </p:txBody>
          </p:sp>
          <p:sp>
            <p:nvSpPr>
              <p:cNvPr id="854" name="Freeform 599">
                <a:extLst>
                  <a:ext uri="{FF2B5EF4-FFF2-40B4-BE49-F238E27FC236}">
                    <a16:creationId xmlns:a16="http://schemas.microsoft.com/office/drawing/2014/main" id="{17958B48-C334-DB4D-B444-3FB859B27FBE}"/>
                  </a:ext>
                </a:extLst>
              </p:cNvPr>
              <p:cNvSpPr>
                <a:spLocks/>
              </p:cNvSpPr>
              <p:nvPr/>
            </p:nvSpPr>
            <p:spPr bwMode="auto">
              <a:xfrm>
                <a:off x="3596666" y="1497582"/>
                <a:ext cx="46999" cy="49998"/>
              </a:xfrm>
              <a:custGeom>
                <a:avLst/>
                <a:gdLst>
                  <a:gd name="T0" fmla="*/ 20 w 20"/>
                  <a:gd name="T1" fmla="*/ 17 h 21"/>
                  <a:gd name="T2" fmla="*/ 16 w 20"/>
                  <a:gd name="T3" fmla="*/ 12 h 21"/>
                  <a:gd name="T4" fmla="*/ 8 w 20"/>
                  <a:gd name="T5" fmla="*/ 5 h 21"/>
                  <a:gd name="T6" fmla="*/ 4 w 20"/>
                  <a:gd name="T7" fmla="*/ 0 h 21"/>
                  <a:gd name="T8" fmla="*/ 0 w 20"/>
                  <a:gd name="T9" fmla="*/ 5 h 21"/>
                  <a:gd name="T10" fmla="*/ 16 w 20"/>
                  <a:gd name="T11" fmla="*/ 21 h 21"/>
                  <a:gd name="T12" fmla="*/ 20 w 20"/>
                  <a:gd name="T13" fmla="*/ 17 h 21"/>
                </a:gdLst>
                <a:ahLst/>
                <a:cxnLst>
                  <a:cxn ang="0">
                    <a:pos x="T0" y="T1"/>
                  </a:cxn>
                  <a:cxn ang="0">
                    <a:pos x="T2" y="T3"/>
                  </a:cxn>
                  <a:cxn ang="0">
                    <a:pos x="T4" y="T5"/>
                  </a:cxn>
                  <a:cxn ang="0">
                    <a:pos x="T6" y="T7"/>
                  </a:cxn>
                  <a:cxn ang="0">
                    <a:pos x="T8" y="T9"/>
                  </a:cxn>
                  <a:cxn ang="0">
                    <a:pos x="T10" y="T11"/>
                  </a:cxn>
                  <a:cxn ang="0">
                    <a:pos x="T12" y="T13"/>
                  </a:cxn>
                </a:cxnLst>
                <a:rect l="0" t="0" r="r" b="b"/>
                <a:pathLst>
                  <a:path w="20" h="21">
                    <a:moveTo>
                      <a:pt x="20" y="17"/>
                    </a:moveTo>
                    <a:cubicBezTo>
                      <a:pt x="20" y="14"/>
                      <a:pt x="18" y="12"/>
                      <a:pt x="16" y="12"/>
                    </a:cubicBezTo>
                    <a:cubicBezTo>
                      <a:pt x="12" y="12"/>
                      <a:pt x="8" y="9"/>
                      <a:pt x="8" y="5"/>
                    </a:cubicBezTo>
                    <a:cubicBezTo>
                      <a:pt x="8" y="2"/>
                      <a:pt x="6" y="0"/>
                      <a:pt x="4" y="0"/>
                    </a:cubicBezTo>
                    <a:cubicBezTo>
                      <a:pt x="2" y="0"/>
                      <a:pt x="0" y="2"/>
                      <a:pt x="0" y="5"/>
                    </a:cubicBezTo>
                    <a:cubicBezTo>
                      <a:pt x="0" y="14"/>
                      <a:pt x="7" y="21"/>
                      <a:pt x="16" y="21"/>
                    </a:cubicBezTo>
                    <a:cubicBezTo>
                      <a:pt x="18" y="21"/>
                      <a:pt x="20" y="19"/>
                      <a:pt x="20" y="17"/>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570">
                  <a:defRPr/>
                </a:pPr>
                <a:endParaRPr lang="en-US" sz="4000">
                  <a:solidFill>
                    <a:srgbClr val="282828"/>
                  </a:solidFill>
                </a:endParaRPr>
              </a:p>
            </p:txBody>
          </p:sp>
          <p:sp>
            <p:nvSpPr>
              <p:cNvPr id="855" name="Freeform 600">
                <a:extLst>
                  <a:ext uri="{FF2B5EF4-FFF2-40B4-BE49-F238E27FC236}">
                    <a16:creationId xmlns:a16="http://schemas.microsoft.com/office/drawing/2014/main" id="{949A7987-603F-DD44-BFA4-51E7A46EC75D}"/>
                  </a:ext>
                </a:extLst>
              </p:cNvPr>
              <p:cNvSpPr>
                <a:spLocks/>
              </p:cNvSpPr>
              <p:nvPr/>
            </p:nvSpPr>
            <p:spPr bwMode="auto">
              <a:xfrm>
                <a:off x="3551665" y="1710576"/>
                <a:ext cx="46999" cy="48999"/>
              </a:xfrm>
              <a:custGeom>
                <a:avLst/>
                <a:gdLst>
                  <a:gd name="T0" fmla="*/ 4 w 20"/>
                  <a:gd name="T1" fmla="*/ 21 h 21"/>
                  <a:gd name="T2" fmla="*/ 8 w 20"/>
                  <a:gd name="T3" fmla="*/ 16 h 21"/>
                  <a:gd name="T4" fmla="*/ 16 w 20"/>
                  <a:gd name="T5" fmla="*/ 9 h 21"/>
                  <a:gd name="T6" fmla="*/ 20 w 20"/>
                  <a:gd name="T7" fmla="*/ 4 h 21"/>
                  <a:gd name="T8" fmla="*/ 16 w 20"/>
                  <a:gd name="T9" fmla="*/ 0 h 21"/>
                  <a:gd name="T10" fmla="*/ 0 w 20"/>
                  <a:gd name="T11" fmla="*/ 16 h 21"/>
                  <a:gd name="T12" fmla="*/ 4 w 2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0" h="21">
                    <a:moveTo>
                      <a:pt x="4" y="21"/>
                    </a:moveTo>
                    <a:cubicBezTo>
                      <a:pt x="6" y="21"/>
                      <a:pt x="8" y="19"/>
                      <a:pt x="8" y="16"/>
                    </a:cubicBezTo>
                    <a:cubicBezTo>
                      <a:pt x="8" y="12"/>
                      <a:pt x="12" y="9"/>
                      <a:pt x="16" y="9"/>
                    </a:cubicBezTo>
                    <a:cubicBezTo>
                      <a:pt x="18" y="9"/>
                      <a:pt x="20" y="7"/>
                      <a:pt x="20" y="4"/>
                    </a:cubicBezTo>
                    <a:cubicBezTo>
                      <a:pt x="20" y="2"/>
                      <a:pt x="18" y="0"/>
                      <a:pt x="16" y="0"/>
                    </a:cubicBezTo>
                    <a:cubicBezTo>
                      <a:pt x="7" y="0"/>
                      <a:pt x="0" y="7"/>
                      <a:pt x="0" y="16"/>
                    </a:cubicBezTo>
                    <a:cubicBezTo>
                      <a:pt x="0" y="19"/>
                      <a:pt x="1" y="21"/>
                      <a:pt x="4" y="21"/>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570">
                  <a:defRPr/>
                </a:pPr>
                <a:endParaRPr lang="en-US" sz="4000">
                  <a:solidFill>
                    <a:srgbClr val="282828"/>
                  </a:solidFill>
                </a:endParaRPr>
              </a:p>
            </p:txBody>
          </p:sp>
          <p:sp>
            <p:nvSpPr>
              <p:cNvPr id="856" name="Freeform 601">
                <a:extLst>
                  <a:ext uri="{FF2B5EF4-FFF2-40B4-BE49-F238E27FC236}">
                    <a16:creationId xmlns:a16="http://schemas.microsoft.com/office/drawing/2014/main" id="{548CF9B1-CDC4-EB49-8FE4-8E014278CC8C}"/>
                  </a:ext>
                </a:extLst>
              </p:cNvPr>
              <p:cNvSpPr>
                <a:spLocks/>
              </p:cNvSpPr>
              <p:nvPr/>
            </p:nvSpPr>
            <p:spPr bwMode="auto">
              <a:xfrm>
                <a:off x="3612663" y="1710576"/>
                <a:ext cx="75998" cy="22999"/>
              </a:xfrm>
              <a:custGeom>
                <a:avLst/>
                <a:gdLst>
                  <a:gd name="T0" fmla="*/ 4 w 32"/>
                  <a:gd name="T1" fmla="*/ 10 h 10"/>
                  <a:gd name="T2" fmla="*/ 28 w 32"/>
                  <a:gd name="T3" fmla="*/ 10 h 10"/>
                  <a:gd name="T4" fmla="*/ 32 w 32"/>
                  <a:gd name="T5" fmla="*/ 5 h 10"/>
                  <a:gd name="T6" fmla="*/ 28 w 32"/>
                  <a:gd name="T7" fmla="*/ 0 h 10"/>
                  <a:gd name="T8" fmla="*/ 4 w 32"/>
                  <a:gd name="T9" fmla="*/ 0 h 10"/>
                  <a:gd name="T10" fmla="*/ 0 w 32"/>
                  <a:gd name="T11" fmla="*/ 5 h 10"/>
                  <a:gd name="T12" fmla="*/ 4 w 32"/>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32" h="10">
                    <a:moveTo>
                      <a:pt x="4" y="10"/>
                    </a:moveTo>
                    <a:cubicBezTo>
                      <a:pt x="28" y="10"/>
                      <a:pt x="28" y="10"/>
                      <a:pt x="28" y="10"/>
                    </a:cubicBezTo>
                    <a:cubicBezTo>
                      <a:pt x="30" y="10"/>
                      <a:pt x="32" y="7"/>
                      <a:pt x="32" y="5"/>
                    </a:cubicBezTo>
                    <a:cubicBezTo>
                      <a:pt x="32" y="2"/>
                      <a:pt x="30" y="0"/>
                      <a:pt x="28" y="0"/>
                    </a:cubicBezTo>
                    <a:cubicBezTo>
                      <a:pt x="4" y="0"/>
                      <a:pt x="4" y="0"/>
                      <a:pt x="4" y="0"/>
                    </a:cubicBezTo>
                    <a:cubicBezTo>
                      <a:pt x="2" y="0"/>
                      <a:pt x="0" y="2"/>
                      <a:pt x="0" y="5"/>
                    </a:cubicBezTo>
                    <a:cubicBezTo>
                      <a:pt x="0" y="7"/>
                      <a:pt x="2" y="10"/>
                      <a:pt x="4" y="1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570">
                  <a:defRPr/>
                </a:pPr>
                <a:endParaRPr lang="en-US" sz="4000">
                  <a:solidFill>
                    <a:srgbClr val="282828"/>
                  </a:solidFill>
                </a:endParaRPr>
              </a:p>
            </p:txBody>
          </p:sp>
          <p:sp>
            <p:nvSpPr>
              <p:cNvPr id="857" name="Freeform 602">
                <a:extLst>
                  <a:ext uri="{FF2B5EF4-FFF2-40B4-BE49-F238E27FC236}">
                    <a16:creationId xmlns:a16="http://schemas.microsoft.com/office/drawing/2014/main" id="{482F1375-87D5-E94D-BE31-39EEF8A515DB}"/>
                  </a:ext>
                </a:extLst>
              </p:cNvPr>
              <p:cNvSpPr>
                <a:spLocks noEditPoints="1"/>
              </p:cNvSpPr>
              <p:nvPr/>
            </p:nvSpPr>
            <p:spPr bwMode="auto">
              <a:xfrm>
                <a:off x="3737660" y="1426585"/>
                <a:ext cx="222993" cy="484985"/>
              </a:xfrm>
              <a:custGeom>
                <a:avLst/>
                <a:gdLst>
                  <a:gd name="T0" fmla="*/ 0 w 94"/>
                  <a:gd name="T1" fmla="*/ 183 h 205"/>
                  <a:gd name="T2" fmla="*/ 19 w 94"/>
                  <a:gd name="T3" fmla="*/ 205 h 205"/>
                  <a:gd name="T4" fmla="*/ 47 w 94"/>
                  <a:gd name="T5" fmla="*/ 194 h 205"/>
                  <a:gd name="T6" fmla="*/ 71 w 94"/>
                  <a:gd name="T7" fmla="*/ 178 h 205"/>
                  <a:gd name="T8" fmla="*/ 89 w 94"/>
                  <a:gd name="T9" fmla="*/ 147 h 205"/>
                  <a:gd name="T10" fmla="*/ 94 w 94"/>
                  <a:gd name="T11" fmla="*/ 120 h 205"/>
                  <a:gd name="T12" fmla="*/ 92 w 94"/>
                  <a:gd name="T13" fmla="*/ 100 h 205"/>
                  <a:gd name="T14" fmla="*/ 93 w 94"/>
                  <a:gd name="T15" fmla="*/ 91 h 205"/>
                  <a:gd name="T16" fmla="*/ 94 w 94"/>
                  <a:gd name="T17" fmla="*/ 90 h 205"/>
                  <a:gd name="T18" fmla="*/ 94 w 94"/>
                  <a:gd name="T19" fmla="*/ 89 h 205"/>
                  <a:gd name="T20" fmla="*/ 85 w 94"/>
                  <a:gd name="T21" fmla="*/ 59 h 205"/>
                  <a:gd name="T22" fmla="*/ 72 w 94"/>
                  <a:gd name="T23" fmla="*/ 36 h 205"/>
                  <a:gd name="T24" fmla="*/ 46 w 94"/>
                  <a:gd name="T25" fmla="*/ 11 h 205"/>
                  <a:gd name="T26" fmla="*/ 6 w 94"/>
                  <a:gd name="T27" fmla="*/ 7 h 205"/>
                  <a:gd name="T28" fmla="*/ 19 w 94"/>
                  <a:gd name="T29" fmla="*/ 44 h 205"/>
                  <a:gd name="T30" fmla="*/ 7 w 94"/>
                  <a:gd name="T31" fmla="*/ 27 h 205"/>
                  <a:gd name="T32" fmla="*/ 36 w 94"/>
                  <a:gd name="T33" fmla="*/ 13 h 205"/>
                  <a:gd name="T34" fmla="*/ 26 w 94"/>
                  <a:gd name="T35" fmla="*/ 31 h 205"/>
                  <a:gd name="T36" fmla="*/ 46 w 94"/>
                  <a:gd name="T37" fmla="*/ 20 h 205"/>
                  <a:gd name="T38" fmla="*/ 63 w 94"/>
                  <a:gd name="T39" fmla="*/ 34 h 205"/>
                  <a:gd name="T40" fmla="*/ 62 w 94"/>
                  <a:gd name="T41" fmla="*/ 40 h 205"/>
                  <a:gd name="T42" fmla="*/ 76 w 94"/>
                  <a:gd name="T43" fmla="*/ 59 h 205"/>
                  <a:gd name="T44" fmla="*/ 65 w 94"/>
                  <a:gd name="T45" fmla="*/ 61 h 205"/>
                  <a:gd name="T46" fmla="*/ 37 w 94"/>
                  <a:gd name="T47" fmla="*/ 91 h 205"/>
                  <a:gd name="T48" fmla="*/ 45 w 94"/>
                  <a:gd name="T49" fmla="*/ 88 h 205"/>
                  <a:gd name="T50" fmla="*/ 85 w 94"/>
                  <a:gd name="T51" fmla="*/ 89 h 205"/>
                  <a:gd name="T52" fmla="*/ 80 w 94"/>
                  <a:gd name="T53" fmla="*/ 108 h 205"/>
                  <a:gd name="T54" fmla="*/ 79 w 94"/>
                  <a:gd name="T55" fmla="*/ 132 h 205"/>
                  <a:gd name="T56" fmla="*/ 80 w 94"/>
                  <a:gd name="T57" fmla="*/ 147 h 205"/>
                  <a:gd name="T58" fmla="*/ 64 w 94"/>
                  <a:gd name="T59" fmla="*/ 168 h 205"/>
                  <a:gd name="T60" fmla="*/ 47 w 94"/>
                  <a:gd name="T61" fmla="*/ 185 h 205"/>
                  <a:gd name="T62" fmla="*/ 40 w 94"/>
                  <a:gd name="T63" fmla="*/ 184 h 205"/>
                  <a:gd name="T64" fmla="*/ 32 w 94"/>
                  <a:gd name="T65" fmla="*/ 162 h 205"/>
                  <a:gd name="T66" fmla="*/ 29 w 94"/>
                  <a:gd name="T67" fmla="*/ 157 h 205"/>
                  <a:gd name="T68" fmla="*/ 22 w 94"/>
                  <a:gd name="T69" fmla="*/ 169 h 205"/>
                  <a:gd name="T70" fmla="*/ 20 w 94"/>
                  <a:gd name="T71" fmla="*/ 197 h 205"/>
                  <a:gd name="T72" fmla="*/ 7 w 94"/>
                  <a:gd name="T73" fmla="*/ 146 h 205"/>
                  <a:gd name="T74" fmla="*/ 45 w 94"/>
                  <a:gd name="T75" fmla="*/ 160 h 205"/>
                  <a:gd name="T76" fmla="*/ 54 w 94"/>
                  <a:gd name="T77" fmla="*/ 160 h 205"/>
                  <a:gd name="T78" fmla="*/ 7 w 94"/>
                  <a:gd name="T79" fmla="*/ 137 h 205"/>
                  <a:gd name="T80" fmla="*/ 47 w 94"/>
                  <a:gd name="T81" fmla="*/ 112 h 205"/>
                  <a:gd name="T82" fmla="*/ 64 w 94"/>
                  <a:gd name="T83" fmla="*/ 84 h 205"/>
                  <a:gd name="T84" fmla="*/ 46 w 94"/>
                  <a:gd name="T85" fmla="*/ 103 h 205"/>
                  <a:gd name="T86" fmla="*/ 7 w 94"/>
                  <a:gd name="T87" fmla="*/ 53 h 205"/>
                  <a:gd name="T88" fmla="*/ 23 w 94"/>
                  <a:gd name="T89" fmla="*/ 48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205">
                    <a:moveTo>
                      <a:pt x="0" y="27"/>
                    </a:moveTo>
                    <a:cubicBezTo>
                      <a:pt x="0" y="183"/>
                      <a:pt x="0" y="183"/>
                      <a:pt x="0" y="183"/>
                    </a:cubicBezTo>
                    <a:cubicBezTo>
                      <a:pt x="0" y="189"/>
                      <a:pt x="1" y="195"/>
                      <a:pt x="5" y="199"/>
                    </a:cubicBezTo>
                    <a:cubicBezTo>
                      <a:pt x="9" y="203"/>
                      <a:pt x="13" y="205"/>
                      <a:pt x="19" y="205"/>
                    </a:cubicBezTo>
                    <a:cubicBezTo>
                      <a:pt x="28" y="205"/>
                      <a:pt x="35" y="201"/>
                      <a:pt x="41" y="194"/>
                    </a:cubicBezTo>
                    <a:cubicBezTo>
                      <a:pt x="43" y="194"/>
                      <a:pt x="45" y="194"/>
                      <a:pt x="47" y="194"/>
                    </a:cubicBezTo>
                    <a:cubicBezTo>
                      <a:pt x="57" y="194"/>
                      <a:pt x="66" y="188"/>
                      <a:pt x="70" y="179"/>
                    </a:cubicBezTo>
                    <a:cubicBezTo>
                      <a:pt x="71" y="178"/>
                      <a:pt x="71" y="178"/>
                      <a:pt x="71" y="178"/>
                    </a:cubicBezTo>
                    <a:cubicBezTo>
                      <a:pt x="72" y="176"/>
                      <a:pt x="72" y="174"/>
                      <a:pt x="72" y="171"/>
                    </a:cubicBezTo>
                    <a:cubicBezTo>
                      <a:pt x="82" y="167"/>
                      <a:pt x="89" y="157"/>
                      <a:pt x="89" y="147"/>
                    </a:cubicBezTo>
                    <a:cubicBezTo>
                      <a:pt x="89" y="143"/>
                      <a:pt x="88" y="140"/>
                      <a:pt x="87" y="137"/>
                    </a:cubicBezTo>
                    <a:cubicBezTo>
                      <a:pt x="91" y="132"/>
                      <a:pt x="94" y="126"/>
                      <a:pt x="94" y="120"/>
                    </a:cubicBezTo>
                    <a:cubicBezTo>
                      <a:pt x="94" y="114"/>
                      <a:pt x="92" y="109"/>
                      <a:pt x="89" y="105"/>
                    </a:cubicBezTo>
                    <a:cubicBezTo>
                      <a:pt x="90" y="103"/>
                      <a:pt x="91" y="102"/>
                      <a:pt x="92" y="100"/>
                    </a:cubicBezTo>
                    <a:cubicBezTo>
                      <a:pt x="92" y="99"/>
                      <a:pt x="92" y="99"/>
                      <a:pt x="92" y="99"/>
                    </a:cubicBezTo>
                    <a:cubicBezTo>
                      <a:pt x="93" y="97"/>
                      <a:pt x="93" y="94"/>
                      <a:pt x="93" y="91"/>
                    </a:cubicBezTo>
                    <a:cubicBezTo>
                      <a:pt x="94" y="91"/>
                      <a:pt x="94" y="91"/>
                      <a:pt x="94" y="91"/>
                    </a:cubicBezTo>
                    <a:cubicBezTo>
                      <a:pt x="94" y="90"/>
                      <a:pt x="94" y="90"/>
                      <a:pt x="94" y="90"/>
                    </a:cubicBezTo>
                    <a:cubicBezTo>
                      <a:pt x="94" y="90"/>
                      <a:pt x="94" y="90"/>
                      <a:pt x="94" y="90"/>
                    </a:cubicBezTo>
                    <a:cubicBezTo>
                      <a:pt x="94" y="89"/>
                      <a:pt x="94" y="89"/>
                      <a:pt x="94" y="89"/>
                    </a:cubicBezTo>
                    <a:cubicBezTo>
                      <a:pt x="94" y="81"/>
                      <a:pt x="90" y="73"/>
                      <a:pt x="83" y="67"/>
                    </a:cubicBezTo>
                    <a:cubicBezTo>
                      <a:pt x="84" y="64"/>
                      <a:pt x="85" y="62"/>
                      <a:pt x="85" y="59"/>
                    </a:cubicBezTo>
                    <a:cubicBezTo>
                      <a:pt x="85" y="50"/>
                      <a:pt x="80" y="41"/>
                      <a:pt x="72" y="38"/>
                    </a:cubicBezTo>
                    <a:cubicBezTo>
                      <a:pt x="72" y="37"/>
                      <a:pt x="72" y="37"/>
                      <a:pt x="72" y="36"/>
                    </a:cubicBezTo>
                    <a:cubicBezTo>
                      <a:pt x="72" y="22"/>
                      <a:pt x="60" y="11"/>
                      <a:pt x="46" y="11"/>
                    </a:cubicBezTo>
                    <a:cubicBezTo>
                      <a:pt x="46" y="11"/>
                      <a:pt x="46" y="11"/>
                      <a:pt x="46" y="11"/>
                    </a:cubicBezTo>
                    <a:cubicBezTo>
                      <a:pt x="41" y="4"/>
                      <a:pt x="34" y="0"/>
                      <a:pt x="25" y="0"/>
                    </a:cubicBezTo>
                    <a:cubicBezTo>
                      <a:pt x="18" y="0"/>
                      <a:pt x="11" y="2"/>
                      <a:pt x="6" y="7"/>
                    </a:cubicBezTo>
                    <a:cubicBezTo>
                      <a:pt x="1" y="12"/>
                      <a:pt x="0" y="19"/>
                      <a:pt x="0" y="27"/>
                    </a:cubicBezTo>
                    <a:close/>
                    <a:moveTo>
                      <a:pt x="19" y="44"/>
                    </a:moveTo>
                    <a:cubicBezTo>
                      <a:pt x="7" y="44"/>
                      <a:pt x="7" y="44"/>
                      <a:pt x="7" y="44"/>
                    </a:cubicBezTo>
                    <a:cubicBezTo>
                      <a:pt x="7" y="27"/>
                      <a:pt x="7" y="27"/>
                      <a:pt x="7" y="27"/>
                    </a:cubicBezTo>
                    <a:cubicBezTo>
                      <a:pt x="7" y="16"/>
                      <a:pt x="15" y="8"/>
                      <a:pt x="25" y="8"/>
                    </a:cubicBezTo>
                    <a:cubicBezTo>
                      <a:pt x="29" y="8"/>
                      <a:pt x="33" y="10"/>
                      <a:pt x="36" y="13"/>
                    </a:cubicBezTo>
                    <a:cubicBezTo>
                      <a:pt x="31" y="15"/>
                      <a:pt x="26" y="20"/>
                      <a:pt x="24" y="25"/>
                    </a:cubicBezTo>
                    <a:cubicBezTo>
                      <a:pt x="23" y="27"/>
                      <a:pt x="23" y="30"/>
                      <a:pt x="26" y="31"/>
                    </a:cubicBezTo>
                    <a:cubicBezTo>
                      <a:pt x="28" y="32"/>
                      <a:pt x="30" y="31"/>
                      <a:pt x="31" y="29"/>
                    </a:cubicBezTo>
                    <a:cubicBezTo>
                      <a:pt x="34" y="23"/>
                      <a:pt x="40" y="20"/>
                      <a:pt x="46" y="20"/>
                    </a:cubicBezTo>
                    <a:cubicBezTo>
                      <a:pt x="55" y="20"/>
                      <a:pt x="62" y="26"/>
                      <a:pt x="63" y="34"/>
                    </a:cubicBezTo>
                    <a:cubicBezTo>
                      <a:pt x="63" y="34"/>
                      <a:pt x="63" y="34"/>
                      <a:pt x="63" y="34"/>
                    </a:cubicBezTo>
                    <a:cubicBezTo>
                      <a:pt x="63" y="35"/>
                      <a:pt x="63" y="36"/>
                      <a:pt x="63" y="36"/>
                    </a:cubicBezTo>
                    <a:cubicBezTo>
                      <a:pt x="63" y="38"/>
                      <a:pt x="63" y="39"/>
                      <a:pt x="62" y="40"/>
                    </a:cubicBezTo>
                    <a:cubicBezTo>
                      <a:pt x="62" y="42"/>
                      <a:pt x="63" y="44"/>
                      <a:pt x="66" y="45"/>
                    </a:cubicBezTo>
                    <a:cubicBezTo>
                      <a:pt x="72" y="47"/>
                      <a:pt x="76" y="52"/>
                      <a:pt x="76" y="59"/>
                    </a:cubicBezTo>
                    <a:cubicBezTo>
                      <a:pt x="76" y="60"/>
                      <a:pt x="76" y="61"/>
                      <a:pt x="76" y="63"/>
                    </a:cubicBezTo>
                    <a:cubicBezTo>
                      <a:pt x="72" y="61"/>
                      <a:pt x="69" y="61"/>
                      <a:pt x="65" y="61"/>
                    </a:cubicBezTo>
                    <a:cubicBezTo>
                      <a:pt x="50" y="61"/>
                      <a:pt x="37" y="72"/>
                      <a:pt x="36" y="88"/>
                    </a:cubicBezTo>
                    <a:cubicBezTo>
                      <a:pt x="36" y="89"/>
                      <a:pt x="37" y="90"/>
                      <a:pt x="37" y="91"/>
                    </a:cubicBezTo>
                    <a:cubicBezTo>
                      <a:pt x="38" y="92"/>
                      <a:pt x="39" y="92"/>
                      <a:pt x="40" y="92"/>
                    </a:cubicBezTo>
                    <a:cubicBezTo>
                      <a:pt x="43" y="92"/>
                      <a:pt x="45" y="91"/>
                      <a:pt x="45" y="88"/>
                    </a:cubicBezTo>
                    <a:cubicBezTo>
                      <a:pt x="45" y="78"/>
                      <a:pt x="54" y="69"/>
                      <a:pt x="65" y="69"/>
                    </a:cubicBezTo>
                    <a:cubicBezTo>
                      <a:pt x="76" y="69"/>
                      <a:pt x="85" y="78"/>
                      <a:pt x="85" y="89"/>
                    </a:cubicBezTo>
                    <a:cubicBezTo>
                      <a:pt x="85" y="94"/>
                      <a:pt x="83" y="99"/>
                      <a:pt x="80" y="102"/>
                    </a:cubicBezTo>
                    <a:cubicBezTo>
                      <a:pt x="79" y="104"/>
                      <a:pt x="79" y="106"/>
                      <a:pt x="80" y="108"/>
                    </a:cubicBezTo>
                    <a:cubicBezTo>
                      <a:pt x="83" y="111"/>
                      <a:pt x="85" y="115"/>
                      <a:pt x="85" y="120"/>
                    </a:cubicBezTo>
                    <a:cubicBezTo>
                      <a:pt x="85" y="125"/>
                      <a:pt x="83" y="129"/>
                      <a:pt x="79" y="132"/>
                    </a:cubicBezTo>
                    <a:cubicBezTo>
                      <a:pt x="77" y="134"/>
                      <a:pt x="77" y="136"/>
                      <a:pt x="78" y="138"/>
                    </a:cubicBezTo>
                    <a:cubicBezTo>
                      <a:pt x="79" y="141"/>
                      <a:pt x="80" y="144"/>
                      <a:pt x="80" y="147"/>
                    </a:cubicBezTo>
                    <a:cubicBezTo>
                      <a:pt x="80" y="154"/>
                      <a:pt x="75" y="162"/>
                      <a:pt x="67" y="164"/>
                    </a:cubicBezTo>
                    <a:cubicBezTo>
                      <a:pt x="65" y="164"/>
                      <a:pt x="64" y="166"/>
                      <a:pt x="64" y="168"/>
                    </a:cubicBezTo>
                    <a:cubicBezTo>
                      <a:pt x="64" y="169"/>
                      <a:pt x="64" y="169"/>
                      <a:pt x="64" y="169"/>
                    </a:cubicBezTo>
                    <a:cubicBezTo>
                      <a:pt x="64" y="178"/>
                      <a:pt x="56" y="185"/>
                      <a:pt x="47" y="185"/>
                    </a:cubicBezTo>
                    <a:cubicBezTo>
                      <a:pt x="45" y="185"/>
                      <a:pt x="43" y="185"/>
                      <a:pt x="41" y="184"/>
                    </a:cubicBezTo>
                    <a:cubicBezTo>
                      <a:pt x="40" y="184"/>
                      <a:pt x="40" y="184"/>
                      <a:pt x="40" y="184"/>
                    </a:cubicBezTo>
                    <a:cubicBezTo>
                      <a:pt x="34" y="181"/>
                      <a:pt x="30" y="175"/>
                      <a:pt x="30" y="169"/>
                    </a:cubicBezTo>
                    <a:cubicBezTo>
                      <a:pt x="30" y="167"/>
                      <a:pt x="31" y="164"/>
                      <a:pt x="32" y="162"/>
                    </a:cubicBezTo>
                    <a:cubicBezTo>
                      <a:pt x="32" y="161"/>
                      <a:pt x="32" y="160"/>
                      <a:pt x="32" y="159"/>
                    </a:cubicBezTo>
                    <a:cubicBezTo>
                      <a:pt x="31" y="158"/>
                      <a:pt x="30" y="157"/>
                      <a:pt x="29" y="157"/>
                    </a:cubicBezTo>
                    <a:cubicBezTo>
                      <a:pt x="27" y="156"/>
                      <a:pt x="25" y="157"/>
                      <a:pt x="24" y="159"/>
                    </a:cubicBezTo>
                    <a:cubicBezTo>
                      <a:pt x="22" y="162"/>
                      <a:pt x="22" y="165"/>
                      <a:pt x="22" y="169"/>
                    </a:cubicBezTo>
                    <a:cubicBezTo>
                      <a:pt x="22" y="177"/>
                      <a:pt x="26" y="185"/>
                      <a:pt x="33" y="190"/>
                    </a:cubicBezTo>
                    <a:cubicBezTo>
                      <a:pt x="29" y="194"/>
                      <a:pt x="25" y="197"/>
                      <a:pt x="20" y="197"/>
                    </a:cubicBezTo>
                    <a:cubicBezTo>
                      <a:pt x="13" y="197"/>
                      <a:pt x="7" y="191"/>
                      <a:pt x="7" y="183"/>
                    </a:cubicBezTo>
                    <a:cubicBezTo>
                      <a:pt x="7" y="146"/>
                      <a:pt x="7" y="146"/>
                      <a:pt x="7" y="146"/>
                    </a:cubicBezTo>
                    <a:cubicBezTo>
                      <a:pt x="7" y="146"/>
                      <a:pt x="23" y="146"/>
                      <a:pt x="31" y="146"/>
                    </a:cubicBezTo>
                    <a:cubicBezTo>
                      <a:pt x="39" y="146"/>
                      <a:pt x="45" y="152"/>
                      <a:pt x="45" y="160"/>
                    </a:cubicBezTo>
                    <a:cubicBezTo>
                      <a:pt x="45" y="162"/>
                      <a:pt x="47" y="164"/>
                      <a:pt x="50" y="164"/>
                    </a:cubicBezTo>
                    <a:cubicBezTo>
                      <a:pt x="52" y="164"/>
                      <a:pt x="54" y="162"/>
                      <a:pt x="54" y="160"/>
                    </a:cubicBezTo>
                    <a:cubicBezTo>
                      <a:pt x="54" y="147"/>
                      <a:pt x="44" y="137"/>
                      <a:pt x="31" y="137"/>
                    </a:cubicBezTo>
                    <a:cubicBezTo>
                      <a:pt x="19" y="137"/>
                      <a:pt x="7" y="137"/>
                      <a:pt x="7" y="137"/>
                    </a:cubicBezTo>
                    <a:cubicBezTo>
                      <a:pt x="7" y="113"/>
                      <a:pt x="7" y="113"/>
                      <a:pt x="7" y="113"/>
                    </a:cubicBezTo>
                    <a:cubicBezTo>
                      <a:pt x="7" y="113"/>
                      <a:pt x="35" y="112"/>
                      <a:pt x="47" y="112"/>
                    </a:cubicBezTo>
                    <a:cubicBezTo>
                      <a:pt x="59" y="112"/>
                      <a:pt x="69" y="101"/>
                      <a:pt x="69" y="89"/>
                    </a:cubicBezTo>
                    <a:cubicBezTo>
                      <a:pt x="69" y="86"/>
                      <a:pt x="67" y="84"/>
                      <a:pt x="64" y="84"/>
                    </a:cubicBezTo>
                    <a:cubicBezTo>
                      <a:pt x="62" y="84"/>
                      <a:pt x="60" y="86"/>
                      <a:pt x="60" y="89"/>
                    </a:cubicBezTo>
                    <a:cubicBezTo>
                      <a:pt x="60" y="97"/>
                      <a:pt x="54" y="103"/>
                      <a:pt x="46" y="103"/>
                    </a:cubicBezTo>
                    <a:cubicBezTo>
                      <a:pt x="38" y="103"/>
                      <a:pt x="7" y="103"/>
                      <a:pt x="7" y="103"/>
                    </a:cubicBezTo>
                    <a:cubicBezTo>
                      <a:pt x="7" y="53"/>
                      <a:pt x="7" y="53"/>
                      <a:pt x="7" y="53"/>
                    </a:cubicBezTo>
                    <a:cubicBezTo>
                      <a:pt x="19" y="53"/>
                      <a:pt x="19" y="53"/>
                      <a:pt x="19" y="53"/>
                    </a:cubicBezTo>
                    <a:cubicBezTo>
                      <a:pt x="21" y="53"/>
                      <a:pt x="23" y="51"/>
                      <a:pt x="23" y="48"/>
                    </a:cubicBezTo>
                    <a:cubicBezTo>
                      <a:pt x="23" y="46"/>
                      <a:pt x="21" y="44"/>
                      <a:pt x="19" y="44"/>
                    </a:cubicBez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570">
                  <a:defRPr/>
                </a:pPr>
                <a:endParaRPr lang="en-US" sz="4000">
                  <a:solidFill>
                    <a:srgbClr val="282828"/>
                  </a:solidFill>
                </a:endParaRPr>
              </a:p>
            </p:txBody>
          </p:sp>
          <p:sp>
            <p:nvSpPr>
              <p:cNvPr id="858" name="Freeform 603">
                <a:extLst>
                  <a:ext uri="{FF2B5EF4-FFF2-40B4-BE49-F238E27FC236}">
                    <a16:creationId xmlns:a16="http://schemas.microsoft.com/office/drawing/2014/main" id="{68F7494F-43F0-8A4E-8AF7-01468E8B0943}"/>
                  </a:ext>
                </a:extLst>
              </p:cNvPr>
              <p:cNvSpPr>
                <a:spLocks/>
              </p:cNvSpPr>
              <p:nvPr/>
            </p:nvSpPr>
            <p:spPr bwMode="auto">
              <a:xfrm>
                <a:off x="3763659" y="1563581"/>
                <a:ext cx="44999" cy="72999"/>
              </a:xfrm>
              <a:custGeom>
                <a:avLst/>
                <a:gdLst>
                  <a:gd name="T0" fmla="*/ 19 w 19"/>
                  <a:gd name="T1" fmla="*/ 5 h 31"/>
                  <a:gd name="T2" fmla="*/ 15 w 19"/>
                  <a:gd name="T3" fmla="*/ 9 h 31"/>
                  <a:gd name="T4" fmla="*/ 8 w 19"/>
                  <a:gd name="T5" fmla="*/ 16 h 31"/>
                  <a:gd name="T6" fmla="*/ 15 w 19"/>
                  <a:gd name="T7" fmla="*/ 22 h 31"/>
                  <a:gd name="T8" fmla="*/ 19 w 19"/>
                  <a:gd name="T9" fmla="*/ 27 h 31"/>
                  <a:gd name="T10" fmla="*/ 15 w 19"/>
                  <a:gd name="T11" fmla="*/ 31 h 31"/>
                  <a:gd name="T12" fmla="*/ 0 w 19"/>
                  <a:gd name="T13" fmla="*/ 16 h 31"/>
                  <a:gd name="T14" fmla="*/ 15 w 19"/>
                  <a:gd name="T15" fmla="*/ 0 h 31"/>
                  <a:gd name="T16" fmla="*/ 19 w 19"/>
                  <a:gd name="T17" fmla="*/ 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1">
                    <a:moveTo>
                      <a:pt x="19" y="5"/>
                    </a:moveTo>
                    <a:cubicBezTo>
                      <a:pt x="19" y="7"/>
                      <a:pt x="18" y="9"/>
                      <a:pt x="15" y="9"/>
                    </a:cubicBezTo>
                    <a:cubicBezTo>
                      <a:pt x="11" y="9"/>
                      <a:pt x="8" y="12"/>
                      <a:pt x="8" y="16"/>
                    </a:cubicBezTo>
                    <a:cubicBezTo>
                      <a:pt x="8" y="19"/>
                      <a:pt x="11" y="22"/>
                      <a:pt x="15" y="22"/>
                    </a:cubicBezTo>
                    <a:cubicBezTo>
                      <a:pt x="18" y="22"/>
                      <a:pt x="19" y="24"/>
                      <a:pt x="19" y="27"/>
                    </a:cubicBezTo>
                    <a:cubicBezTo>
                      <a:pt x="19" y="29"/>
                      <a:pt x="18" y="31"/>
                      <a:pt x="15" y="31"/>
                    </a:cubicBezTo>
                    <a:cubicBezTo>
                      <a:pt x="7" y="31"/>
                      <a:pt x="0" y="24"/>
                      <a:pt x="0" y="16"/>
                    </a:cubicBezTo>
                    <a:cubicBezTo>
                      <a:pt x="0" y="7"/>
                      <a:pt x="7" y="0"/>
                      <a:pt x="15" y="0"/>
                    </a:cubicBezTo>
                    <a:cubicBezTo>
                      <a:pt x="18" y="0"/>
                      <a:pt x="19" y="2"/>
                      <a:pt x="19" y="5"/>
                    </a:cubicBez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570">
                  <a:defRPr/>
                </a:pPr>
                <a:endParaRPr lang="en-US" sz="4000">
                  <a:solidFill>
                    <a:srgbClr val="282828"/>
                  </a:solidFill>
                </a:endParaRPr>
              </a:p>
            </p:txBody>
          </p:sp>
          <p:sp>
            <p:nvSpPr>
              <p:cNvPr id="859" name="Freeform 604">
                <a:extLst>
                  <a:ext uri="{FF2B5EF4-FFF2-40B4-BE49-F238E27FC236}">
                    <a16:creationId xmlns:a16="http://schemas.microsoft.com/office/drawing/2014/main" id="{94BE83A8-D7B4-EC4A-8F0A-BF7871157AB9}"/>
                  </a:ext>
                </a:extLst>
              </p:cNvPr>
              <p:cNvSpPr>
                <a:spLocks/>
              </p:cNvSpPr>
              <p:nvPr/>
            </p:nvSpPr>
            <p:spPr bwMode="auto">
              <a:xfrm>
                <a:off x="3806658" y="1497583"/>
                <a:ext cx="49998" cy="49998"/>
              </a:xfrm>
              <a:custGeom>
                <a:avLst/>
                <a:gdLst>
                  <a:gd name="T0" fmla="*/ 0 w 21"/>
                  <a:gd name="T1" fmla="*/ 17 h 21"/>
                  <a:gd name="T2" fmla="*/ 5 w 21"/>
                  <a:gd name="T3" fmla="*/ 12 h 21"/>
                  <a:gd name="T4" fmla="*/ 12 w 21"/>
                  <a:gd name="T5" fmla="*/ 5 h 21"/>
                  <a:gd name="T6" fmla="*/ 16 w 21"/>
                  <a:gd name="T7" fmla="*/ 0 h 21"/>
                  <a:gd name="T8" fmla="*/ 21 w 21"/>
                  <a:gd name="T9" fmla="*/ 5 h 21"/>
                  <a:gd name="T10" fmla="*/ 5 w 21"/>
                  <a:gd name="T11" fmla="*/ 21 h 21"/>
                  <a:gd name="T12" fmla="*/ 0 w 21"/>
                  <a:gd name="T13" fmla="*/ 17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0" y="17"/>
                    </a:moveTo>
                    <a:cubicBezTo>
                      <a:pt x="0" y="14"/>
                      <a:pt x="2" y="12"/>
                      <a:pt x="5" y="12"/>
                    </a:cubicBezTo>
                    <a:cubicBezTo>
                      <a:pt x="9" y="12"/>
                      <a:pt x="12" y="9"/>
                      <a:pt x="12" y="5"/>
                    </a:cubicBezTo>
                    <a:cubicBezTo>
                      <a:pt x="12" y="2"/>
                      <a:pt x="14" y="0"/>
                      <a:pt x="16" y="0"/>
                    </a:cubicBezTo>
                    <a:cubicBezTo>
                      <a:pt x="19" y="0"/>
                      <a:pt x="21" y="2"/>
                      <a:pt x="21" y="5"/>
                    </a:cubicBezTo>
                    <a:cubicBezTo>
                      <a:pt x="21" y="14"/>
                      <a:pt x="13" y="21"/>
                      <a:pt x="5" y="21"/>
                    </a:cubicBezTo>
                    <a:cubicBezTo>
                      <a:pt x="2" y="21"/>
                      <a:pt x="0" y="19"/>
                      <a:pt x="0" y="17"/>
                    </a:cubicBez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570">
                  <a:defRPr/>
                </a:pPr>
                <a:endParaRPr lang="en-US" sz="4000">
                  <a:solidFill>
                    <a:srgbClr val="282828"/>
                  </a:solidFill>
                </a:endParaRPr>
              </a:p>
            </p:txBody>
          </p:sp>
          <p:sp>
            <p:nvSpPr>
              <p:cNvPr id="860" name="Freeform 605">
                <a:extLst>
                  <a:ext uri="{FF2B5EF4-FFF2-40B4-BE49-F238E27FC236}">
                    <a16:creationId xmlns:a16="http://schemas.microsoft.com/office/drawing/2014/main" id="{BD6A137A-4438-E347-AAB0-EF662B0261B6}"/>
                  </a:ext>
                </a:extLst>
              </p:cNvPr>
              <p:cNvSpPr>
                <a:spLocks/>
              </p:cNvSpPr>
              <p:nvPr/>
            </p:nvSpPr>
            <p:spPr bwMode="auto">
              <a:xfrm>
                <a:off x="3851655" y="1710577"/>
                <a:ext cx="49998" cy="49000"/>
              </a:xfrm>
              <a:custGeom>
                <a:avLst/>
                <a:gdLst>
                  <a:gd name="T0" fmla="*/ 16 w 21"/>
                  <a:gd name="T1" fmla="*/ 21 h 21"/>
                  <a:gd name="T2" fmla="*/ 12 w 21"/>
                  <a:gd name="T3" fmla="*/ 16 h 21"/>
                  <a:gd name="T4" fmla="*/ 5 w 21"/>
                  <a:gd name="T5" fmla="*/ 9 h 21"/>
                  <a:gd name="T6" fmla="*/ 0 w 21"/>
                  <a:gd name="T7" fmla="*/ 4 h 21"/>
                  <a:gd name="T8" fmla="*/ 5 w 21"/>
                  <a:gd name="T9" fmla="*/ 0 h 21"/>
                  <a:gd name="T10" fmla="*/ 21 w 21"/>
                  <a:gd name="T11" fmla="*/ 16 h 21"/>
                  <a:gd name="T12" fmla="*/ 16 w 21"/>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16" y="21"/>
                    </a:moveTo>
                    <a:cubicBezTo>
                      <a:pt x="14" y="21"/>
                      <a:pt x="12" y="19"/>
                      <a:pt x="12" y="16"/>
                    </a:cubicBezTo>
                    <a:cubicBezTo>
                      <a:pt x="12" y="12"/>
                      <a:pt x="9" y="9"/>
                      <a:pt x="5" y="9"/>
                    </a:cubicBezTo>
                    <a:cubicBezTo>
                      <a:pt x="2" y="9"/>
                      <a:pt x="0" y="7"/>
                      <a:pt x="0" y="4"/>
                    </a:cubicBezTo>
                    <a:cubicBezTo>
                      <a:pt x="0" y="2"/>
                      <a:pt x="2" y="0"/>
                      <a:pt x="5" y="0"/>
                    </a:cubicBezTo>
                    <a:cubicBezTo>
                      <a:pt x="14" y="0"/>
                      <a:pt x="21" y="7"/>
                      <a:pt x="21" y="16"/>
                    </a:cubicBezTo>
                    <a:cubicBezTo>
                      <a:pt x="21" y="19"/>
                      <a:pt x="19" y="21"/>
                      <a:pt x="16" y="21"/>
                    </a:cubicBez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570">
                  <a:defRPr/>
                </a:pPr>
                <a:endParaRPr lang="en-US" sz="4000">
                  <a:solidFill>
                    <a:srgbClr val="282828"/>
                  </a:solidFill>
                </a:endParaRPr>
              </a:p>
            </p:txBody>
          </p:sp>
          <p:sp>
            <p:nvSpPr>
              <p:cNvPr id="861" name="Freeform 606">
                <a:extLst>
                  <a:ext uri="{FF2B5EF4-FFF2-40B4-BE49-F238E27FC236}">
                    <a16:creationId xmlns:a16="http://schemas.microsoft.com/office/drawing/2014/main" id="{FC9051C6-6B66-6945-9B82-1236606A0E24}"/>
                  </a:ext>
                </a:extLst>
              </p:cNvPr>
              <p:cNvSpPr>
                <a:spLocks/>
              </p:cNvSpPr>
              <p:nvPr/>
            </p:nvSpPr>
            <p:spPr bwMode="auto">
              <a:xfrm>
                <a:off x="3761659" y="1710576"/>
                <a:ext cx="77998" cy="22999"/>
              </a:xfrm>
              <a:custGeom>
                <a:avLst/>
                <a:gdLst>
                  <a:gd name="T0" fmla="*/ 28 w 33"/>
                  <a:gd name="T1" fmla="*/ 10 h 10"/>
                  <a:gd name="T2" fmla="*/ 5 w 33"/>
                  <a:gd name="T3" fmla="*/ 10 h 10"/>
                  <a:gd name="T4" fmla="*/ 0 w 33"/>
                  <a:gd name="T5" fmla="*/ 5 h 10"/>
                  <a:gd name="T6" fmla="*/ 5 w 33"/>
                  <a:gd name="T7" fmla="*/ 0 h 10"/>
                  <a:gd name="T8" fmla="*/ 28 w 33"/>
                  <a:gd name="T9" fmla="*/ 0 h 10"/>
                  <a:gd name="T10" fmla="*/ 33 w 33"/>
                  <a:gd name="T11" fmla="*/ 5 h 10"/>
                  <a:gd name="T12" fmla="*/ 28 w 33"/>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33" h="10">
                    <a:moveTo>
                      <a:pt x="28" y="10"/>
                    </a:moveTo>
                    <a:cubicBezTo>
                      <a:pt x="5" y="10"/>
                      <a:pt x="5" y="10"/>
                      <a:pt x="5" y="10"/>
                    </a:cubicBezTo>
                    <a:cubicBezTo>
                      <a:pt x="2" y="10"/>
                      <a:pt x="0" y="7"/>
                      <a:pt x="0" y="5"/>
                    </a:cubicBezTo>
                    <a:cubicBezTo>
                      <a:pt x="0" y="2"/>
                      <a:pt x="2" y="0"/>
                      <a:pt x="5" y="0"/>
                    </a:cubicBezTo>
                    <a:cubicBezTo>
                      <a:pt x="28" y="0"/>
                      <a:pt x="28" y="0"/>
                      <a:pt x="28" y="0"/>
                    </a:cubicBezTo>
                    <a:cubicBezTo>
                      <a:pt x="31" y="0"/>
                      <a:pt x="33" y="2"/>
                      <a:pt x="33" y="5"/>
                    </a:cubicBezTo>
                    <a:cubicBezTo>
                      <a:pt x="33" y="7"/>
                      <a:pt x="31" y="10"/>
                      <a:pt x="28" y="10"/>
                    </a:cubicBez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570">
                  <a:defRPr/>
                </a:pPr>
                <a:endParaRPr lang="en-US" sz="4000">
                  <a:solidFill>
                    <a:srgbClr val="282828"/>
                  </a:solidFill>
                </a:endParaRPr>
              </a:p>
            </p:txBody>
          </p:sp>
        </p:grpSp>
      </p:grpSp>
      <p:grpSp>
        <p:nvGrpSpPr>
          <p:cNvPr id="16" name="Group 15">
            <a:extLst>
              <a:ext uri="{FF2B5EF4-FFF2-40B4-BE49-F238E27FC236}">
                <a16:creationId xmlns:a16="http://schemas.microsoft.com/office/drawing/2014/main" id="{F3996E43-7C2B-4E4C-B4A4-35A1C9C03B02}"/>
              </a:ext>
            </a:extLst>
          </p:cNvPr>
          <p:cNvGrpSpPr/>
          <p:nvPr/>
        </p:nvGrpSpPr>
        <p:grpSpPr>
          <a:xfrm>
            <a:off x="6887976" y="853226"/>
            <a:ext cx="1357924" cy="969376"/>
            <a:chOff x="2955692" y="2446026"/>
            <a:chExt cx="1357924" cy="969376"/>
          </a:xfrm>
        </p:grpSpPr>
        <p:sp>
          <p:nvSpPr>
            <p:cNvPr id="752" name="TextBox 751">
              <a:extLst>
                <a:ext uri="{FF2B5EF4-FFF2-40B4-BE49-F238E27FC236}">
                  <a16:creationId xmlns:a16="http://schemas.microsoft.com/office/drawing/2014/main" id="{9727F1E5-9443-6141-8363-E4940E20BA8B}"/>
                </a:ext>
              </a:extLst>
            </p:cNvPr>
            <p:cNvSpPr txBox="1"/>
            <p:nvPr/>
          </p:nvSpPr>
          <p:spPr>
            <a:xfrm>
              <a:off x="2955692" y="2892182"/>
              <a:ext cx="1357924" cy="523220"/>
            </a:xfrm>
            <a:prstGeom prst="rect">
              <a:avLst/>
            </a:prstGeom>
            <a:noFill/>
          </p:spPr>
          <p:txBody>
            <a:bodyPr wrap="square" rtlCol="0" anchor="ctr">
              <a:spAutoFit/>
            </a:bodyPr>
            <a:lstStyle/>
            <a:p>
              <a:pPr algn="ctr" defTabSz="457166">
                <a:defRPr/>
              </a:pPr>
              <a:r>
                <a:rPr lang="en-US" sz="1400" dirty="0">
                  <a:solidFill>
                    <a:srgbClr val="58585B"/>
                  </a:solidFill>
                  <a:latin typeface="Arial"/>
                  <a:ea typeface="CiscoSansTT BoldOblique" charset="0"/>
                  <a:cs typeface="CiscoSansTT BoldOblique" charset="0"/>
                </a:rPr>
                <a:t>IaaS &amp; Cloud Mobility </a:t>
              </a:r>
            </a:p>
          </p:txBody>
        </p:sp>
        <p:pic>
          <p:nvPicPr>
            <p:cNvPr id="862" name="Picture 861">
              <a:extLst>
                <a:ext uri="{FF2B5EF4-FFF2-40B4-BE49-F238E27FC236}">
                  <a16:creationId xmlns:a16="http://schemas.microsoft.com/office/drawing/2014/main" id="{7AFEA840-C9ED-B74F-AE96-FB07BC86D75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23397" y="2446026"/>
              <a:ext cx="402312" cy="467525"/>
            </a:xfrm>
            <a:prstGeom prst="rect">
              <a:avLst/>
            </a:prstGeom>
          </p:spPr>
        </p:pic>
      </p:grpSp>
      <p:grpSp>
        <p:nvGrpSpPr>
          <p:cNvPr id="22" name="Group 21">
            <a:extLst>
              <a:ext uri="{FF2B5EF4-FFF2-40B4-BE49-F238E27FC236}">
                <a16:creationId xmlns:a16="http://schemas.microsoft.com/office/drawing/2014/main" id="{DE9CC575-9E53-3E47-8E6C-978044FE6D7A}"/>
              </a:ext>
            </a:extLst>
          </p:cNvPr>
          <p:cNvGrpSpPr/>
          <p:nvPr/>
        </p:nvGrpSpPr>
        <p:grpSpPr>
          <a:xfrm>
            <a:off x="4614492" y="1903710"/>
            <a:ext cx="1307664" cy="941728"/>
            <a:chOff x="1456357" y="3723832"/>
            <a:chExt cx="1307664" cy="941728"/>
          </a:xfrm>
        </p:grpSpPr>
        <p:sp>
          <p:nvSpPr>
            <p:cNvPr id="759" name="TextBox 758">
              <a:extLst>
                <a:ext uri="{FF2B5EF4-FFF2-40B4-BE49-F238E27FC236}">
                  <a16:creationId xmlns:a16="http://schemas.microsoft.com/office/drawing/2014/main" id="{A5D7ECDF-080B-BC40-B05A-796599521B33}"/>
                </a:ext>
              </a:extLst>
            </p:cNvPr>
            <p:cNvSpPr txBox="1"/>
            <p:nvPr/>
          </p:nvSpPr>
          <p:spPr>
            <a:xfrm>
              <a:off x="1456357" y="4142340"/>
              <a:ext cx="1307664" cy="523220"/>
            </a:xfrm>
            <a:prstGeom prst="rect">
              <a:avLst/>
            </a:prstGeom>
            <a:noFill/>
          </p:spPr>
          <p:txBody>
            <a:bodyPr wrap="square" rtlCol="0" anchor="ctr">
              <a:spAutoFit/>
            </a:bodyPr>
            <a:lstStyle/>
            <a:p>
              <a:pPr algn="ctr" defTabSz="457166">
                <a:defRPr/>
              </a:pPr>
              <a:r>
                <a:rPr lang="en-US" sz="1400" dirty="0">
                  <a:solidFill>
                    <a:srgbClr val="58585B"/>
                  </a:solidFill>
                  <a:latin typeface="Arial"/>
                  <a:ea typeface="CiscoSansTT BoldOblique" charset="0"/>
                  <a:cs typeface="CiscoSansTT BoldOblique" charset="0"/>
                </a:rPr>
                <a:t>SAP Modernization   </a:t>
              </a:r>
            </a:p>
          </p:txBody>
        </p:sp>
        <p:grpSp>
          <p:nvGrpSpPr>
            <p:cNvPr id="863" name="Group 126">
              <a:extLst>
                <a:ext uri="{FF2B5EF4-FFF2-40B4-BE49-F238E27FC236}">
                  <a16:creationId xmlns:a16="http://schemas.microsoft.com/office/drawing/2014/main" id="{CB444FB4-9AAD-D640-BF80-227EA7B9DB81}"/>
                </a:ext>
              </a:extLst>
            </p:cNvPr>
            <p:cNvGrpSpPr>
              <a:grpSpLocks noChangeAspect="1"/>
            </p:cNvGrpSpPr>
            <p:nvPr/>
          </p:nvGrpSpPr>
          <p:grpSpPr bwMode="auto">
            <a:xfrm>
              <a:off x="1930651" y="3723832"/>
              <a:ext cx="387542" cy="471000"/>
              <a:chOff x="1612" y="737"/>
              <a:chExt cx="2544" cy="2657"/>
            </a:xfrm>
          </p:grpSpPr>
          <p:sp>
            <p:nvSpPr>
              <p:cNvPr id="864" name="Oval 127">
                <a:extLst>
                  <a:ext uri="{FF2B5EF4-FFF2-40B4-BE49-F238E27FC236}">
                    <a16:creationId xmlns:a16="http://schemas.microsoft.com/office/drawing/2014/main" id="{C342FE98-6537-114D-AF9A-752108B988C6}"/>
                  </a:ext>
                </a:extLst>
              </p:cNvPr>
              <p:cNvSpPr>
                <a:spLocks noChangeArrowheads="1"/>
              </p:cNvSpPr>
              <p:nvPr/>
            </p:nvSpPr>
            <p:spPr bwMode="auto">
              <a:xfrm>
                <a:off x="1612" y="848"/>
                <a:ext cx="2544" cy="2546"/>
              </a:xfrm>
              <a:prstGeom prst="ellipse">
                <a:avLst/>
              </a:pr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865" name="Freeform 129">
                <a:extLst>
                  <a:ext uri="{FF2B5EF4-FFF2-40B4-BE49-F238E27FC236}">
                    <a16:creationId xmlns:a16="http://schemas.microsoft.com/office/drawing/2014/main" id="{18F564E6-FF28-3842-A933-31739BFA122B}"/>
                  </a:ext>
                </a:extLst>
              </p:cNvPr>
              <p:cNvSpPr>
                <a:spLocks/>
              </p:cNvSpPr>
              <p:nvPr/>
            </p:nvSpPr>
            <p:spPr bwMode="auto">
              <a:xfrm>
                <a:off x="3256" y="2833"/>
                <a:ext cx="6" cy="2"/>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2" y="1"/>
                      <a:pt x="1" y="1"/>
                      <a:pt x="0" y="1"/>
                    </a:cubicBezTo>
                    <a:cubicBezTo>
                      <a:pt x="1" y="1"/>
                      <a:pt x="2" y="1"/>
                      <a:pt x="3"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866" name="Freeform 130">
                <a:extLst>
                  <a:ext uri="{FF2B5EF4-FFF2-40B4-BE49-F238E27FC236}">
                    <a16:creationId xmlns:a16="http://schemas.microsoft.com/office/drawing/2014/main" id="{920037E5-51FB-7842-83A3-E9C4D55FF0FE}"/>
                  </a:ext>
                </a:extLst>
              </p:cNvPr>
              <p:cNvSpPr>
                <a:spLocks/>
              </p:cNvSpPr>
              <p:nvPr/>
            </p:nvSpPr>
            <p:spPr bwMode="auto">
              <a:xfrm>
                <a:off x="3223" y="2844"/>
                <a:ext cx="9" cy="1"/>
              </a:xfrm>
              <a:custGeom>
                <a:avLst/>
                <a:gdLst>
                  <a:gd name="T0" fmla="*/ 5 w 5"/>
                  <a:gd name="T1" fmla="*/ 0 h 1"/>
                  <a:gd name="T2" fmla="*/ 0 w 5"/>
                  <a:gd name="T3" fmla="*/ 1 h 1"/>
                  <a:gd name="T4" fmla="*/ 5 w 5"/>
                  <a:gd name="T5" fmla="*/ 0 h 1"/>
                </a:gdLst>
                <a:ahLst/>
                <a:cxnLst>
                  <a:cxn ang="0">
                    <a:pos x="T0" y="T1"/>
                  </a:cxn>
                  <a:cxn ang="0">
                    <a:pos x="T2" y="T3"/>
                  </a:cxn>
                  <a:cxn ang="0">
                    <a:pos x="T4" y="T5"/>
                  </a:cxn>
                </a:cxnLst>
                <a:rect l="0" t="0" r="r" b="b"/>
                <a:pathLst>
                  <a:path w="5" h="1">
                    <a:moveTo>
                      <a:pt x="5" y="0"/>
                    </a:moveTo>
                    <a:cubicBezTo>
                      <a:pt x="3" y="0"/>
                      <a:pt x="2" y="1"/>
                      <a:pt x="0" y="1"/>
                    </a:cubicBezTo>
                    <a:cubicBezTo>
                      <a:pt x="2" y="1"/>
                      <a:pt x="3" y="0"/>
                      <a:pt x="5"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867" name="Freeform 131">
                <a:extLst>
                  <a:ext uri="{FF2B5EF4-FFF2-40B4-BE49-F238E27FC236}">
                    <a16:creationId xmlns:a16="http://schemas.microsoft.com/office/drawing/2014/main" id="{57EA3570-F5EA-BC4D-985E-E7883BAB2325}"/>
                  </a:ext>
                </a:extLst>
              </p:cNvPr>
              <p:cNvSpPr>
                <a:spLocks/>
              </p:cNvSpPr>
              <p:nvPr/>
            </p:nvSpPr>
            <p:spPr bwMode="auto">
              <a:xfrm>
                <a:off x="3194" y="2851"/>
                <a:ext cx="9" cy="1"/>
              </a:xfrm>
              <a:custGeom>
                <a:avLst/>
                <a:gdLst>
                  <a:gd name="T0" fmla="*/ 5 w 5"/>
                  <a:gd name="T1" fmla="*/ 0 h 1"/>
                  <a:gd name="T2" fmla="*/ 0 w 5"/>
                  <a:gd name="T3" fmla="*/ 1 h 1"/>
                  <a:gd name="T4" fmla="*/ 5 w 5"/>
                  <a:gd name="T5" fmla="*/ 0 h 1"/>
                </a:gdLst>
                <a:ahLst/>
                <a:cxnLst>
                  <a:cxn ang="0">
                    <a:pos x="T0" y="T1"/>
                  </a:cxn>
                  <a:cxn ang="0">
                    <a:pos x="T2" y="T3"/>
                  </a:cxn>
                  <a:cxn ang="0">
                    <a:pos x="T4" y="T5"/>
                  </a:cxn>
                </a:cxnLst>
                <a:rect l="0" t="0" r="r" b="b"/>
                <a:pathLst>
                  <a:path w="5" h="1">
                    <a:moveTo>
                      <a:pt x="5" y="0"/>
                    </a:moveTo>
                    <a:cubicBezTo>
                      <a:pt x="3" y="0"/>
                      <a:pt x="2" y="1"/>
                      <a:pt x="0" y="1"/>
                    </a:cubicBezTo>
                    <a:cubicBezTo>
                      <a:pt x="2" y="1"/>
                      <a:pt x="3" y="0"/>
                      <a:pt x="5"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868" name="Freeform 132">
                <a:extLst>
                  <a:ext uri="{FF2B5EF4-FFF2-40B4-BE49-F238E27FC236}">
                    <a16:creationId xmlns:a16="http://schemas.microsoft.com/office/drawing/2014/main" id="{46A692D9-F369-0C44-B50D-3C0FA0909F5D}"/>
                  </a:ext>
                </a:extLst>
              </p:cNvPr>
              <p:cNvSpPr>
                <a:spLocks/>
              </p:cNvSpPr>
              <p:nvPr/>
            </p:nvSpPr>
            <p:spPr bwMode="auto">
              <a:xfrm>
                <a:off x="3285" y="2822"/>
                <a:ext cx="8" cy="4"/>
              </a:xfrm>
              <a:custGeom>
                <a:avLst/>
                <a:gdLst>
                  <a:gd name="T0" fmla="*/ 5 w 5"/>
                  <a:gd name="T1" fmla="*/ 0 h 2"/>
                  <a:gd name="T2" fmla="*/ 0 w 5"/>
                  <a:gd name="T3" fmla="*/ 2 h 2"/>
                  <a:gd name="T4" fmla="*/ 5 w 5"/>
                  <a:gd name="T5" fmla="*/ 0 h 2"/>
                </a:gdLst>
                <a:ahLst/>
                <a:cxnLst>
                  <a:cxn ang="0">
                    <a:pos x="T0" y="T1"/>
                  </a:cxn>
                  <a:cxn ang="0">
                    <a:pos x="T2" y="T3"/>
                  </a:cxn>
                  <a:cxn ang="0">
                    <a:pos x="T4" y="T5"/>
                  </a:cxn>
                </a:cxnLst>
                <a:rect l="0" t="0" r="r" b="b"/>
                <a:pathLst>
                  <a:path w="5" h="2">
                    <a:moveTo>
                      <a:pt x="5" y="0"/>
                    </a:moveTo>
                    <a:cubicBezTo>
                      <a:pt x="3" y="1"/>
                      <a:pt x="2" y="2"/>
                      <a:pt x="0" y="2"/>
                    </a:cubicBezTo>
                    <a:cubicBezTo>
                      <a:pt x="2" y="2"/>
                      <a:pt x="3" y="1"/>
                      <a:pt x="5"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869" name="Freeform 133">
                <a:extLst>
                  <a:ext uri="{FF2B5EF4-FFF2-40B4-BE49-F238E27FC236}">
                    <a16:creationId xmlns:a16="http://schemas.microsoft.com/office/drawing/2014/main" id="{95FDB296-FF1A-F04C-B060-0CA7E9376547}"/>
                  </a:ext>
                </a:extLst>
              </p:cNvPr>
              <p:cNvSpPr>
                <a:spLocks/>
              </p:cNvSpPr>
              <p:nvPr/>
            </p:nvSpPr>
            <p:spPr bwMode="auto">
              <a:xfrm>
                <a:off x="3343" y="2801"/>
                <a:ext cx="9" cy="4"/>
              </a:xfrm>
              <a:custGeom>
                <a:avLst/>
                <a:gdLst>
                  <a:gd name="T0" fmla="*/ 5 w 5"/>
                  <a:gd name="T1" fmla="*/ 0 h 2"/>
                  <a:gd name="T2" fmla="*/ 0 w 5"/>
                  <a:gd name="T3" fmla="*/ 2 h 2"/>
                  <a:gd name="T4" fmla="*/ 5 w 5"/>
                  <a:gd name="T5" fmla="*/ 0 h 2"/>
                </a:gdLst>
                <a:ahLst/>
                <a:cxnLst>
                  <a:cxn ang="0">
                    <a:pos x="T0" y="T1"/>
                  </a:cxn>
                  <a:cxn ang="0">
                    <a:pos x="T2" y="T3"/>
                  </a:cxn>
                  <a:cxn ang="0">
                    <a:pos x="T4" y="T5"/>
                  </a:cxn>
                </a:cxnLst>
                <a:rect l="0" t="0" r="r" b="b"/>
                <a:pathLst>
                  <a:path w="5" h="2">
                    <a:moveTo>
                      <a:pt x="5" y="0"/>
                    </a:moveTo>
                    <a:cubicBezTo>
                      <a:pt x="4" y="1"/>
                      <a:pt x="2" y="2"/>
                      <a:pt x="0" y="2"/>
                    </a:cubicBezTo>
                    <a:cubicBezTo>
                      <a:pt x="2" y="2"/>
                      <a:pt x="4" y="1"/>
                      <a:pt x="5"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870" name="Freeform 134">
                <a:extLst>
                  <a:ext uri="{FF2B5EF4-FFF2-40B4-BE49-F238E27FC236}">
                    <a16:creationId xmlns:a16="http://schemas.microsoft.com/office/drawing/2014/main" id="{033F4F8E-426B-C943-8717-507F040F1761}"/>
                  </a:ext>
                </a:extLst>
              </p:cNvPr>
              <p:cNvSpPr>
                <a:spLocks/>
              </p:cNvSpPr>
              <p:nvPr/>
            </p:nvSpPr>
            <p:spPr bwMode="auto">
              <a:xfrm>
                <a:off x="3311" y="2813"/>
                <a:ext cx="9" cy="4"/>
              </a:xfrm>
              <a:custGeom>
                <a:avLst/>
                <a:gdLst>
                  <a:gd name="T0" fmla="*/ 5 w 5"/>
                  <a:gd name="T1" fmla="*/ 0 h 2"/>
                  <a:gd name="T2" fmla="*/ 0 w 5"/>
                  <a:gd name="T3" fmla="*/ 2 h 2"/>
                  <a:gd name="T4" fmla="*/ 5 w 5"/>
                  <a:gd name="T5" fmla="*/ 0 h 2"/>
                </a:gdLst>
                <a:ahLst/>
                <a:cxnLst>
                  <a:cxn ang="0">
                    <a:pos x="T0" y="T1"/>
                  </a:cxn>
                  <a:cxn ang="0">
                    <a:pos x="T2" y="T3"/>
                  </a:cxn>
                  <a:cxn ang="0">
                    <a:pos x="T4" y="T5"/>
                  </a:cxn>
                </a:cxnLst>
                <a:rect l="0" t="0" r="r" b="b"/>
                <a:pathLst>
                  <a:path w="5" h="2">
                    <a:moveTo>
                      <a:pt x="5" y="0"/>
                    </a:moveTo>
                    <a:cubicBezTo>
                      <a:pt x="4" y="1"/>
                      <a:pt x="2" y="1"/>
                      <a:pt x="0" y="2"/>
                    </a:cubicBezTo>
                    <a:cubicBezTo>
                      <a:pt x="2" y="1"/>
                      <a:pt x="4" y="1"/>
                      <a:pt x="5"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871" name="Freeform 135">
                <a:extLst>
                  <a:ext uri="{FF2B5EF4-FFF2-40B4-BE49-F238E27FC236}">
                    <a16:creationId xmlns:a16="http://schemas.microsoft.com/office/drawing/2014/main" id="{36EB9D99-0CFC-114B-840A-D9B062D7AD62}"/>
                  </a:ext>
                </a:extLst>
              </p:cNvPr>
              <p:cNvSpPr>
                <a:spLocks/>
              </p:cNvSpPr>
              <p:nvPr/>
            </p:nvSpPr>
            <p:spPr bwMode="auto">
              <a:xfrm>
                <a:off x="2910" y="2891"/>
                <a:ext cx="9" cy="0"/>
              </a:xfrm>
              <a:custGeom>
                <a:avLst/>
                <a:gdLst>
                  <a:gd name="T0" fmla="*/ 5 w 5"/>
                  <a:gd name="T1" fmla="*/ 0 w 5"/>
                  <a:gd name="T2" fmla="*/ 5 w 5"/>
                </a:gdLst>
                <a:ahLst/>
                <a:cxnLst>
                  <a:cxn ang="0">
                    <a:pos x="T0" y="0"/>
                  </a:cxn>
                  <a:cxn ang="0">
                    <a:pos x="T1" y="0"/>
                  </a:cxn>
                  <a:cxn ang="0">
                    <a:pos x="T2" y="0"/>
                  </a:cxn>
                </a:cxnLst>
                <a:rect l="0" t="0" r="r" b="b"/>
                <a:pathLst>
                  <a:path w="5">
                    <a:moveTo>
                      <a:pt x="5" y="0"/>
                    </a:moveTo>
                    <a:cubicBezTo>
                      <a:pt x="3" y="0"/>
                      <a:pt x="1" y="0"/>
                      <a:pt x="0" y="0"/>
                    </a:cubicBezTo>
                    <a:cubicBezTo>
                      <a:pt x="1" y="0"/>
                      <a:pt x="3" y="0"/>
                      <a:pt x="5"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872" name="Freeform 136">
                <a:extLst>
                  <a:ext uri="{FF2B5EF4-FFF2-40B4-BE49-F238E27FC236}">
                    <a16:creationId xmlns:a16="http://schemas.microsoft.com/office/drawing/2014/main" id="{27A3FDD6-9C80-664C-9913-25790CD93FC3}"/>
                  </a:ext>
                </a:extLst>
              </p:cNvPr>
              <p:cNvSpPr>
                <a:spLocks/>
              </p:cNvSpPr>
              <p:nvPr/>
            </p:nvSpPr>
            <p:spPr bwMode="auto">
              <a:xfrm>
                <a:off x="3371" y="2789"/>
                <a:ext cx="11" cy="5"/>
              </a:xfrm>
              <a:custGeom>
                <a:avLst/>
                <a:gdLst>
                  <a:gd name="T0" fmla="*/ 6 w 6"/>
                  <a:gd name="T1" fmla="*/ 0 h 3"/>
                  <a:gd name="T2" fmla="*/ 0 w 6"/>
                  <a:gd name="T3" fmla="*/ 3 h 3"/>
                  <a:gd name="T4" fmla="*/ 6 w 6"/>
                  <a:gd name="T5" fmla="*/ 0 h 3"/>
                </a:gdLst>
                <a:ahLst/>
                <a:cxnLst>
                  <a:cxn ang="0">
                    <a:pos x="T0" y="T1"/>
                  </a:cxn>
                  <a:cxn ang="0">
                    <a:pos x="T2" y="T3"/>
                  </a:cxn>
                  <a:cxn ang="0">
                    <a:pos x="T4" y="T5"/>
                  </a:cxn>
                </a:cxnLst>
                <a:rect l="0" t="0" r="r" b="b"/>
                <a:pathLst>
                  <a:path w="6" h="3">
                    <a:moveTo>
                      <a:pt x="6" y="0"/>
                    </a:moveTo>
                    <a:cubicBezTo>
                      <a:pt x="4" y="1"/>
                      <a:pt x="2" y="2"/>
                      <a:pt x="0" y="3"/>
                    </a:cubicBezTo>
                    <a:cubicBezTo>
                      <a:pt x="2" y="2"/>
                      <a:pt x="4" y="1"/>
                      <a:pt x="6"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873" name="Freeform 137">
                <a:extLst>
                  <a:ext uri="{FF2B5EF4-FFF2-40B4-BE49-F238E27FC236}">
                    <a16:creationId xmlns:a16="http://schemas.microsoft.com/office/drawing/2014/main" id="{208097E2-52D2-F24A-A0AF-79947AE23E66}"/>
                  </a:ext>
                </a:extLst>
              </p:cNvPr>
              <p:cNvSpPr>
                <a:spLocks/>
              </p:cNvSpPr>
              <p:nvPr/>
            </p:nvSpPr>
            <p:spPr bwMode="auto">
              <a:xfrm>
                <a:off x="3007" y="2884"/>
                <a:ext cx="9" cy="2"/>
              </a:xfrm>
              <a:custGeom>
                <a:avLst/>
                <a:gdLst>
                  <a:gd name="T0" fmla="*/ 5 w 5"/>
                  <a:gd name="T1" fmla="*/ 0 h 1"/>
                  <a:gd name="T2" fmla="*/ 0 w 5"/>
                  <a:gd name="T3" fmla="*/ 1 h 1"/>
                  <a:gd name="T4" fmla="*/ 5 w 5"/>
                  <a:gd name="T5" fmla="*/ 0 h 1"/>
                </a:gdLst>
                <a:ahLst/>
                <a:cxnLst>
                  <a:cxn ang="0">
                    <a:pos x="T0" y="T1"/>
                  </a:cxn>
                  <a:cxn ang="0">
                    <a:pos x="T2" y="T3"/>
                  </a:cxn>
                  <a:cxn ang="0">
                    <a:pos x="T4" y="T5"/>
                  </a:cxn>
                </a:cxnLst>
                <a:rect l="0" t="0" r="r" b="b"/>
                <a:pathLst>
                  <a:path w="5" h="1">
                    <a:moveTo>
                      <a:pt x="5" y="0"/>
                    </a:moveTo>
                    <a:cubicBezTo>
                      <a:pt x="3" y="1"/>
                      <a:pt x="1" y="1"/>
                      <a:pt x="0" y="1"/>
                    </a:cubicBezTo>
                    <a:cubicBezTo>
                      <a:pt x="1" y="1"/>
                      <a:pt x="3" y="1"/>
                      <a:pt x="5"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874" name="Freeform 138">
                <a:extLst>
                  <a:ext uri="{FF2B5EF4-FFF2-40B4-BE49-F238E27FC236}">
                    <a16:creationId xmlns:a16="http://schemas.microsoft.com/office/drawing/2014/main" id="{CFFFCF14-43FA-324D-A47B-4C40B8937ECA}"/>
                  </a:ext>
                </a:extLst>
              </p:cNvPr>
              <p:cNvSpPr>
                <a:spLocks/>
              </p:cNvSpPr>
              <p:nvPr/>
            </p:nvSpPr>
            <p:spPr bwMode="auto">
              <a:xfrm>
                <a:off x="2977" y="2888"/>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875" name="Freeform 139">
                <a:extLst>
                  <a:ext uri="{FF2B5EF4-FFF2-40B4-BE49-F238E27FC236}">
                    <a16:creationId xmlns:a16="http://schemas.microsoft.com/office/drawing/2014/main" id="{D93768C6-62DA-1C47-86D5-AA513AA8B0E5}"/>
                  </a:ext>
                </a:extLst>
              </p:cNvPr>
              <p:cNvSpPr>
                <a:spLocks/>
              </p:cNvSpPr>
              <p:nvPr/>
            </p:nvSpPr>
            <p:spPr bwMode="auto">
              <a:xfrm>
                <a:off x="2940" y="2890"/>
                <a:ext cx="9" cy="1"/>
              </a:xfrm>
              <a:custGeom>
                <a:avLst/>
                <a:gdLst>
                  <a:gd name="T0" fmla="*/ 5 w 5"/>
                  <a:gd name="T1" fmla="*/ 0 h 1"/>
                  <a:gd name="T2" fmla="*/ 0 w 5"/>
                  <a:gd name="T3" fmla="*/ 1 h 1"/>
                  <a:gd name="T4" fmla="*/ 5 w 5"/>
                  <a:gd name="T5" fmla="*/ 0 h 1"/>
                </a:gdLst>
                <a:ahLst/>
                <a:cxnLst>
                  <a:cxn ang="0">
                    <a:pos x="T0" y="T1"/>
                  </a:cxn>
                  <a:cxn ang="0">
                    <a:pos x="T2" y="T3"/>
                  </a:cxn>
                  <a:cxn ang="0">
                    <a:pos x="T4" y="T5"/>
                  </a:cxn>
                </a:cxnLst>
                <a:rect l="0" t="0" r="r" b="b"/>
                <a:pathLst>
                  <a:path w="5" h="1">
                    <a:moveTo>
                      <a:pt x="5" y="0"/>
                    </a:moveTo>
                    <a:cubicBezTo>
                      <a:pt x="3" y="1"/>
                      <a:pt x="2" y="1"/>
                      <a:pt x="0" y="1"/>
                    </a:cubicBezTo>
                    <a:cubicBezTo>
                      <a:pt x="2" y="1"/>
                      <a:pt x="3" y="1"/>
                      <a:pt x="5"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876" name="Freeform 140">
                <a:extLst>
                  <a:ext uri="{FF2B5EF4-FFF2-40B4-BE49-F238E27FC236}">
                    <a16:creationId xmlns:a16="http://schemas.microsoft.com/office/drawing/2014/main" id="{4CDC1578-B219-A043-92D6-809338B040A6}"/>
                  </a:ext>
                </a:extLst>
              </p:cNvPr>
              <p:cNvSpPr>
                <a:spLocks/>
              </p:cNvSpPr>
              <p:nvPr/>
            </p:nvSpPr>
            <p:spPr bwMode="auto">
              <a:xfrm>
                <a:off x="3037" y="2881"/>
                <a:ext cx="7" cy="1"/>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3" y="1"/>
                      <a:pt x="1" y="1"/>
                      <a:pt x="0" y="1"/>
                    </a:cubicBezTo>
                    <a:cubicBezTo>
                      <a:pt x="1" y="1"/>
                      <a:pt x="3" y="1"/>
                      <a:pt x="4"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877" name="Freeform 141">
                <a:extLst>
                  <a:ext uri="{FF2B5EF4-FFF2-40B4-BE49-F238E27FC236}">
                    <a16:creationId xmlns:a16="http://schemas.microsoft.com/office/drawing/2014/main" id="{114103F2-F54D-7047-AFA9-BA6E6BD2D2A9}"/>
                  </a:ext>
                </a:extLst>
              </p:cNvPr>
              <p:cNvSpPr>
                <a:spLocks/>
              </p:cNvSpPr>
              <p:nvPr/>
            </p:nvSpPr>
            <p:spPr bwMode="auto">
              <a:xfrm>
                <a:off x="3131" y="2865"/>
                <a:ext cx="9" cy="2"/>
              </a:xfrm>
              <a:custGeom>
                <a:avLst/>
                <a:gdLst>
                  <a:gd name="T0" fmla="*/ 5 w 5"/>
                  <a:gd name="T1" fmla="*/ 0 h 1"/>
                  <a:gd name="T2" fmla="*/ 0 w 5"/>
                  <a:gd name="T3" fmla="*/ 1 h 1"/>
                  <a:gd name="T4" fmla="*/ 5 w 5"/>
                  <a:gd name="T5" fmla="*/ 0 h 1"/>
                </a:gdLst>
                <a:ahLst/>
                <a:cxnLst>
                  <a:cxn ang="0">
                    <a:pos x="T0" y="T1"/>
                  </a:cxn>
                  <a:cxn ang="0">
                    <a:pos x="T2" y="T3"/>
                  </a:cxn>
                  <a:cxn ang="0">
                    <a:pos x="T4" y="T5"/>
                  </a:cxn>
                </a:cxnLst>
                <a:rect l="0" t="0" r="r" b="b"/>
                <a:pathLst>
                  <a:path w="5" h="1">
                    <a:moveTo>
                      <a:pt x="5" y="0"/>
                    </a:moveTo>
                    <a:cubicBezTo>
                      <a:pt x="3" y="1"/>
                      <a:pt x="2" y="1"/>
                      <a:pt x="0" y="1"/>
                    </a:cubicBezTo>
                    <a:cubicBezTo>
                      <a:pt x="2" y="1"/>
                      <a:pt x="3" y="1"/>
                      <a:pt x="5"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878" name="Freeform 142">
                <a:extLst>
                  <a:ext uri="{FF2B5EF4-FFF2-40B4-BE49-F238E27FC236}">
                    <a16:creationId xmlns:a16="http://schemas.microsoft.com/office/drawing/2014/main" id="{F2B443CD-C007-9840-A62F-0B334E5991AF}"/>
                  </a:ext>
                </a:extLst>
              </p:cNvPr>
              <p:cNvSpPr>
                <a:spLocks/>
              </p:cNvSpPr>
              <p:nvPr/>
            </p:nvSpPr>
            <p:spPr bwMode="auto">
              <a:xfrm>
                <a:off x="3103" y="2872"/>
                <a:ext cx="8" cy="2"/>
              </a:xfrm>
              <a:custGeom>
                <a:avLst/>
                <a:gdLst>
                  <a:gd name="T0" fmla="*/ 5 w 5"/>
                  <a:gd name="T1" fmla="*/ 0 h 1"/>
                  <a:gd name="T2" fmla="*/ 0 w 5"/>
                  <a:gd name="T3" fmla="*/ 1 h 1"/>
                  <a:gd name="T4" fmla="*/ 5 w 5"/>
                  <a:gd name="T5" fmla="*/ 0 h 1"/>
                </a:gdLst>
                <a:ahLst/>
                <a:cxnLst>
                  <a:cxn ang="0">
                    <a:pos x="T0" y="T1"/>
                  </a:cxn>
                  <a:cxn ang="0">
                    <a:pos x="T2" y="T3"/>
                  </a:cxn>
                  <a:cxn ang="0">
                    <a:pos x="T4" y="T5"/>
                  </a:cxn>
                </a:cxnLst>
                <a:rect l="0" t="0" r="r" b="b"/>
                <a:pathLst>
                  <a:path w="5" h="1">
                    <a:moveTo>
                      <a:pt x="5" y="0"/>
                    </a:moveTo>
                    <a:cubicBezTo>
                      <a:pt x="3" y="0"/>
                      <a:pt x="1" y="0"/>
                      <a:pt x="0" y="1"/>
                    </a:cubicBezTo>
                    <a:cubicBezTo>
                      <a:pt x="1" y="0"/>
                      <a:pt x="3" y="0"/>
                      <a:pt x="5"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879" name="Freeform 143">
                <a:extLst>
                  <a:ext uri="{FF2B5EF4-FFF2-40B4-BE49-F238E27FC236}">
                    <a16:creationId xmlns:a16="http://schemas.microsoft.com/office/drawing/2014/main" id="{B0875584-D86D-D144-A05A-C16EC13E5EEF}"/>
                  </a:ext>
                </a:extLst>
              </p:cNvPr>
              <p:cNvSpPr>
                <a:spLocks/>
              </p:cNvSpPr>
              <p:nvPr/>
            </p:nvSpPr>
            <p:spPr bwMode="auto">
              <a:xfrm>
                <a:off x="3074" y="2877"/>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880" name="Freeform 144">
                <a:extLst>
                  <a:ext uri="{FF2B5EF4-FFF2-40B4-BE49-F238E27FC236}">
                    <a16:creationId xmlns:a16="http://schemas.microsoft.com/office/drawing/2014/main" id="{0786838F-8D8D-3947-914F-FE9D7A6FEC3D}"/>
                  </a:ext>
                </a:extLst>
              </p:cNvPr>
              <p:cNvSpPr>
                <a:spLocks/>
              </p:cNvSpPr>
              <p:nvPr/>
            </p:nvSpPr>
            <p:spPr bwMode="auto">
              <a:xfrm>
                <a:off x="3166" y="2859"/>
                <a:ext cx="4"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881" name="Freeform 145">
                <a:extLst>
                  <a:ext uri="{FF2B5EF4-FFF2-40B4-BE49-F238E27FC236}">
                    <a16:creationId xmlns:a16="http://schemas.microsoft.com/office/drawing/2014/main" id="{7AA85CC8-D10F-3643-AADC-1A2E6461DCEE}"/>
                  </a:ext>
                </a:extLst>
              </p:cNvPr>
              <p:cNvSpPr>
                <a:spLocks/>
              </p:cNvSpPr>
              <p:nvPr/>
            </p:nvSpPr>
            <p:spPr bwMode="auto">
              <a:xfrm>
                <a:off x="3633" y="2637"/>
                <a:ext cx="12" cy="9"/>
              </a:xfrm>
              <a:custGeom>
                <a:avLst/>
                <a:gdLst>
                  <a:gd name="T0" fmla="*/ 7 w 7"/>
                  <a:gd name="T1" fmla="*/ 0 h 5"/>
                  <a:gd name="T2" fmla="*/ 0 w 7"/>
                  <a:gd name="T3" fmla="*/ 5 h 5"/>
                  <a:gd name="T4" fmla="*/ 7 w 7"/>
                  <a:gd name="T5" fmla="*/ 0 h 5"/>
                </a:gdLst>
                <a:ahLst/>
                <a:cxnLst>
                  <a:cxn ang="0">
                    <a:pos x="T0" y="T1"/>
                  </a:cxn>
                  <a:cxn ang="0">
                    <a:pos x="T2" y="T3"/>
                  </a:cxn>
                  <a:cxn ang="0">
                    <a:pos x="T4" y="T5"/>
                  </a:cxn>
                </a:cxnLst>
                <a:rect l="0" t="0" r="r" b="b"/>
                <a:pathLst>
                  <a:path w="7" h="5">
                    <a:moveTo>
                      <a:pt x="7" y="0"/>
                    </a:moveTo>
                    <a:cubicBezTo>
                      <a:pt x="5" y="1"/>
                      <a:pt x="2" y="3"/>
                      <a:pt x="0" y="5"/>
                    </a:cubicBezTo>
                    <a:cubicBezTo>
                      <a:pt x="2" y="3"/>
                      <a:pt x="5" y="1"/>
                      <a:pt x="7"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882" name="Freeform 146">
                <a:extLst>
                  <a:ext uri="{FF2B5EF4-FFF2-40B4-BE49-F238E27FC236}">
                    <a16:creationId xmlns:a16="http://schemas.microsoft.com/office/drawing/2014/main" id="{53701B44-2A05-904B-A163-D64A62DC295F}"/>
                  </a:ext>
                </a:extLst>
              </p:cNvPr>
              <p:cNvSpPr>
                <a:spLocks/>
              </p:cNvSpPr>
              <p:nvPr/>
            </p:nvSpPr>
            <p:spPr bwMode="auto">
              <a:xfrm>
                <a:off x="3581" y="2669"/>
                <a:ext cx="20" cy="12"/>
              </a:xfrm>
              <a:custGeom>
                <a:avLst/>
                <a:gdLst>
                  <a:gd name="T0" fmla="*/ 11 w 11"/>
                  <a:gd name="T1" fmla="*/ 0 h 7"/>
                  <a:gd name="T2" fmla="*/ 0 w 11"/>
                  <a:gd name="T3" fmla="*/ 7 h 7"/>
                  <a:gd name="T4" fmla="*/ 11 w 11"/>
                  <a:gd name="T5" fmla="*/ 0 h 7"/>
                </a:gdLst>
                <a:ahLst/>
                <a:cxnLst>
                  <a:cxn ang="0">
                    <a:pos x="T0" y="T1"/>
                  </a:cxn>
                  <a:cxn ang="0">
                    <a:pos x="T2" y="T3"/>
                  </a:cxn>
                  <a:cxn ang="0">
                    <a:pos x="T4" y="T5"/>
                  </a:cxn>
                </a:cxnLst>
                <a:rect l="0" t="0" r="r" b="b"/>
                <a:pathLst>
                  <a:path w="11" h="7">
                    <a:moveTo>
                      <a:pt x="11" y="0"/>
                    </a:moveTo>
                    <a:cubicBezTo>
                      <a:pt x="8" y="2"/>
                      <a:pt x="4" y="5"/>
                      <a:pt x="0" y="7"/>
                    </a:cubicBezTo>
                    <a:cubicBezTo>
                      <a:pt x="4" y="5"/>
                      <a:pt x="8" y="2"/>
                      <a:pt x="11"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883" name="Freeform 147">
                <a:extLst>
                  <a:ext uri="{FF2B5EF4-FFF2-40B4-BE49-F238E27FC236}">
                    <a16:creationId xmlns:a16="http://schemas.microsoft.com/office/drawing/2014/main" id="{5A20A49D-CDC3-8847-899E-53608BFD1E6F}"/>
                  </a:ext>
                </a:extLst>
              </p:cNvPr>
              <p:cNvSpPr>
                <a:spLocks/>
              </p:cNvSpPr>
              <p:nvPr/>
            </p:nvSpPr>
            <p:spPr bwMode="auto">
              <a:xfrm>
                <a:off x="3652" y="2612"/>
                <a:ext cx="25" cy="18"/>
              </a:xfrm>
              <a:custGeom>
                <a:avLst/>
                <a:gdLst>
                  <a:gd name="T0" fmla="*/ 14 w 14"/>
                  <a:gd name="T1" fmla="*/ 0 h 10"/>
                  <a:gd name="T2" fmla="*/ 0 w 14"/>
                  <a:gd name="T3" fmla="*/ 10 h 10"/>
                  <a:gd name="T4" fmla="*/ 14 w 14"/>
                  <a:gd name="T5" fmla="*/ 0 h 10"/>
                </a:gdLst>
                <a:ahLst/>
                <a:cxnLst>
                  <a:cxn ang="0">
                    <a:pos x="T0" y="T1"/>
                  </a:cxn>
                  <a:cxn ang="0">
                    <a:pos x="T2" y="T3"/>
                  </a:cxn>
                  <a:cxn ang="0">
                    <a:pos x="T4" y="T5"/>
                  </a:cxn>
                </a:cxnLst>
                <a:rect l="0" t="0" r="r" b="b"/>
                <a:pathLst>
                  <a:path w="14" h="10">
                    <a:moveTo>
                      <a:pt x="14" y="0"/>
                    </a:moveTo>
                    <a:cubicBezTo>
                      <a:pt x="9" y="3"/>
                      <a:pt x="5" y="7"/>
                      <a:pt x="0" y="10"/>
                    </a:cubicBezTo>
                    <a:cubicBezTo>
                      <a:pt x="5" y="7"/>
                      <a:pt x="9" y="3"/>
                      <a:pt x="14"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884" name="Freeform 148">
                <a:extLst>
                  <a:ext uri="{FF2B5EF4-FFF2-40B4-BE49-F238E27FC236}">
                    <a16:creationId xmlns:a16="http://schemas.microsoft.com/office/drawing/2014/main" id="{225679D4-B870-F44A-9203-8A911A576484}"/>
                  </a:ext>
                </a:extLst>
              </p:cNvPr>
              <p:cNvSpPr>
                <a:spLocks/>
              </p:cNvSpPr>
              <p:nvPr/>
            </p:nvSpPr>
            <p:spPr bwMode="auto">
              <a:xfrm>
                <a:off x="3611" y="2653"/>
                <a:ext cx="13" cy="8"/>
              </a:xfrm>
              <a:custGeom>
                <a:avLst/>
                <a:gdLst>
                  <a:gd name="T0" fmla="*/ 7 w 7"/>
                  <a:gd name="T1" fmla="*/ 0 h 5"/>
                  <a:gd name="T2" fmla="*/ 0 w 7"/>
                  <a:gd name="T3" fmla="*/ 5 h 5"/>
                  <a:gd name="T4" fmla="*/ 7 w 7"/>
                  <a:gd name="T5" fmla="*/ 0 h 5"/>
                </a:gdLst>
                <a:ahLst/>
                <a:cxnLst>
                  <a:cxn ang="0">
                    <a:pos x="T0" y="T1"/>
                  </a:cxn>
                  <a:cxn ang="0">
                    <a:pos x="T2" y="T3"/>
                  </a:cxn>
                  <a:cxn ang="0">
                    <a:pos x="T4" y="T5"/>
                  </a:cxn>
                </a:cxnLst>
                <a:rect l="0" t="0" r="r" b="b"/>
                <a:pathLst>
                  <a:path w="7" h="5">
                    <a:moveTo>
                      <a:pt x="7" y="0"/>
                    </a:moveTo>
                    <a:cubicBezTo>
                      <a:pt x="5" y="1"/>
                      <a:pt x="2" y="3"/>
                      <a:pt x="0" y="5"/>
                    </a:cubicBezTo>
                    <a:cubicBezTo>
                      <a:pt x="2" y="3"/>
                      <a:pt x="5" y="1"/>
                      <a:pt x="7"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885" name="Freeform 149">
                <a:extLst>
                  <a:ext uri="{FF2B5EF4-FFF2-40B4-BE49-F238E27FC236}">
                    <a16:creationId xmlns:a16="http://schemas.microsoft.com/office/drawing/2014/main" id="{5F6DE8C9-4F6D-364F-9162-30A279420ABE}"/>
                  </a:ext>
                </a:extLst>
              </p:cNvPr>
              <p:cNvSpPr>
                <a:spLocks/>
              </p:cNvSpPr>
              <p:nvPr/>
            </p:nvSpPr>
            <p:spPr bwMode="auto">
              <a:xfrm>
                <a:off x="3684" y="2596"/>
                <a:ext cx="12" cy="11"/>
              </a:xfrm>
              <a:custGeom>
                <a:avLst/>
                <a:gdLst>
                  <a:gd name="T0" fmla="*/ 7 w 7"/>
                  <a:gd name="T1" fmla="*/ 0 h 6"/>
                  <a:gd name="T2" fmla="*/ 0 w 7"/>
                  <a:gd name="T3" fmla="*/ 6 h 6"/>
                  <a:gd name="T4" fmla="*/ 7 w 7"/>
                  <a:gd name="T5" fmla="*/ 0 h 6"/>
                </a:gdLst>
                <a:ahLst/>
                <a:cxnLst>
                  <a:cxn ang="0">
                    <a:pos x="T0" y="T1"/>
                  </a:cxn>
                  <a:cxn ang="0">
                    <a:pos x="T2" y="T3"/>
                  </a:cxn>
                  <a:cxn ang="0">
                    <a:pos x="T4" y="T5"/>
                  </a:cxn>
                </a:cxnLst>
                <a:rect l="0" t="0" r="r" b="b"/>
                <a:pathLst>
                  <a:path w="7" h="6">
                    <a:moveTo>
                      <a:pt x="7" y="0"/>
                    </a:moveTo>
                    <a:cubicBezTo>
                      <a:pt x="5" y="2"/>
                      <a:pt x="2" y="4"/>
                      <a:pt x="0" y="6"/>
                    </a:cubicBezTo>
                    <a:cubicBezTo>
                      <a:pt x="2" y="4"/>
                      <a:pt x="5" y="2"/>
                      <a:pt x="7"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886" name="Freeform 150">
                <a:extLst>
                  <a:ext uri="{FF2B5EF4-FFF2-40B4-BE49-F238E27FC236}">
                    <a16:creationId xmlns:a16="http://schemas.microsoft.com/office/drawing/2014/main" id="{7B0C9C17-72B6-CE4E-A02A-C9B5790E1782}"/>
                  </a:ext>
                </a:extLst>
              </p:cNvPr>
              <p:cNvSpPr>
                <a:spLocks/>
              </p:cNvSpPr>
              <p:nvPr/>
            </p:nvSpPr>
            <p:spPr bwMode="auto">
              <a:xfrm>
                <a:off x="3719" y="2550"/>
                <a:ext cx="28" cy="25"/>
              </a:xfrm>
              <a:custGeom>
                <a:avLst/>
                <a:gdLst>
                  <a:gd name="T0" fmla="*/ 16 w 16"/>
                  <a:gd name="T1" fmla="*/ 0 h 14"/>
                  <a:gd name="T2" fmla="*/ 0 w 16"/>
                  <a:gd name="T3" fmla="*/ 14 h 14"/>
                  <a:gd name="T4" fmla="*/ 16 w 16"/>
                  <a:gd name="T5" fmla="*/ 0 h 14"/>
                </a:gdLst>
                <a:ahLst/>
                <a:cxnLst>
                  <a:cxn ang="0">
                    <a:pos x="T0" y="T1"/>
                  </a:cxn>
                  <a:cxn ang="0">
                    <a:pos x="T2" y="T3"/>
                  </a:cxn>
                  <a:cxn ang="0">
                    <a:pos x="T4" y="T5"/>
                  </a:cxn>
                </a:cxnLst>
                <a:rect l="0" t="0" r="r" b="b"/>
                <a:pathLst>
                  <a:path w="16" h="14">
                    <a:moveTo>
                      <a:pt x="16" y="0"/>
                    </a:moveTo>
                    <a:cubicBezTo>
                      <a:pt x="11" y="5"/>
                      <a:pt x="6" y="10"/>
                      <a:pt x="0" y="14"/>
                    </a:cubicBezTo>
                    <a:cubicBezTo>
                      <a:pt x="6" y="10"/>
                      <a:pt x="11" y="5"/>
                      <a:pt x="16"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887" name="Freeform 151">
                <a:extLst>
                  <a:ext uri="{FF2B5EF4-FFF2-40B4-BE49-F238E27FC236}">
                    <a16:creationId xmlns:a16="http://schemas.microsoft.com/office/drawing/2014/main" id="{8730AC69-40F1-F64C-B8E1-BEDC578A6861}"/>
                  </a:ext>
                </a:extLst>
              </p:cNvPr>
              <p:cNvSpPr>
                <a:spLocks/>
              </p:cNvSpPr>
              <p:nvPr/>
            </p:nvSpPr>
            <p:spPr bwMode="auto">
              <a:xfrm>
                <a:off x="3703" y="2578"/>
                <a:ext cx="14" cy="11"/>
              </a:xfrm>
              <a:custGeom>
                <a:avLst/>
                <a:gdLst>
                  <a:gd name="T0" fmla="*/ 8 w 8"/>
                  <a:gd name="T1" fmla="*/ 0 h 6"/>
                  <a:gd name="T2" fmla="*/ 0 w 8"/>
                  <a:gd name="T3" fmla="*/ 6 h 6"/>
                  <a:gd name="T4" fmla="*/ 8 w 8"/>
                  <a:gd name="T5" fmla="*/ 0 h 6"/>
                </a:gdLst>
                <a:ahLst/>
                <a:cxnLst>
                  <a:cxn ang="0">
                    <a:pos x="T0" y="T1"/>
                  </a:cxn>
                  <a:cxn ang="0">
                    <a:pos x="T2" y="T3"/>
                  </a:cxn>
                  <a:cxn ang="0">
                    <a:pos x="T4" y="T5"/>
                  </a:cxn>
                </a:cxnLst>
                <a:rect l="0" t="0" r="r" b="b"/>
                <a:pathLst>
                  <a:path w="8" h="6">
                    <a:moveTo>
                      <a:pt x="8" y="0"/>
                    </a:moveTo>
                    <a:cubicBezTo>
                      <a:pt x="5" y="2"/>
                      <a:pt x="3" y="4"/>
                      <a:pt x="0" y="6"/>
                    </a:cubicBezTo>
                    <a:cubicBezTo>
                      <a:pt x="3" y="4"/>
                      <a:pt x="5" y="2"/>
                      <a:pt x="8"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888" name="Freeform 152">
                <a:extLst>
                  <a:ext uri="{FF2B5EF4-FFF2-40B4-BE49-F238E27FC236}">
                    <a16:creationId xmlns:a16="http://schemas.microsoft.com/office/drawing/2014/main" id="{CAB6AA4B-6640-9B45-B3C0-5C427D90B376}"/>
                  </a:ext>
                </a:extLst>
              </p:cNvPr>
              <p:cNvSpPr>
                <a:spLocks/>
              </p:cNvSpPr>
              <p:nvPr/>
            </p:nvSpPr>
            <p:spPr bwMode="auto">
              <a:xfrm>
                <a:off x="3426" y="2764"/>
                <a:ext cx="12" cy="5"/>
              </a:xfrm>
              <a:custGeom>
                <a:avLst/>
                <a:gdLst>
                  <a:gd name="T0" fmla="*/ 7 w 7"/>
                  <a:gd name="T1" fmla="*/ 0 h 3"/>
                  <a:gd name="T2" fmla="*/ 0 w 7"/>
                  <a:gd name="T3" fmla="*/ 3 h 3"/>
                  <a:gd name="T4" fmla="*/ 7 w 7"/>
                  <a:gd name="T5" fmla="*/ 0 h 3"/>
                </a:gdLst>
                <a:ahLst/>
                <a:cxnLst>
                  <a:cxn ang="0">
                    <a:pos x="T0" y="T1"/>
                  </a:cxn>
                  <a:cxn ang="0">
                    <a:pos x="T2" y="T3"/>
                  </a:cxn>
                  <a:cxn ang="0">
                    <a:pos x="T4" y="T5"/>
                  </a:cxn>
                </a:cxnLst>
                <a:rect l="0" t="0" r="r" b="b"/>
                <a:pathLst>
                  <a:path w="7" h="3">
                    <a:moveTo>
                      <a:pt x="7" y="0"/>
                    </a:moveTo>
                    <a:cubicBezTo>
                      <a:pt x="5" y="1"/>
                      <a:pt x="3" y="2"/>
                      <a:pt x="0" y="3"/>
                    </a:cubicBezTo>
                    <a:cubicBezTo>
                      <a:pt x="3" y="2"/>
                      <a:pt x="5" y="1"/>
                      <a:pt x="7"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889" name="Freeform 153">
                <a:extLst>
                  <a:ext uri="{FF2B5EF4-FFF2-40B4-BE49-F238E27FC236}">
                    <a16:creationId xmlns:a16="http://schemas.microsoft.com/office/drawing/2014/main" id="{DABCE498-4EE1-1043-ADF6-CC563A4B311E}"/>
                  </a:ext>
                </a:extLst>
              </p:cNvPr>
              <p:cNvSpPr>
                <a:spLocks/>
              </p:cNvSpPr>
              <p:nvPr/>
            </p:nvSpPr>
            <p:spPr bwMode="auto">
              <a:xfrm>
                <a:off x="3454" y="2750"/>
                <a:ext cx="13" cy="5"/>
              </a:xfrm>
              <a:custGeom>
                <a:avLst/>
                <a:gdLst>
                  <a:gd name="T0" fmla="*/ 7 w 7"/>
                  <a:gd name="T1" fmla="*/ 0 h 3"/>
                  <a:gd name="T2" fmla="*/ 0 w 7"/>
                  <a:gd name="T3" fmla="*/ 3 h 3"/>
                  <a:gd name="T4" fmla="*/ 7 w 7"/>
                  <a:gd name="T5" fmla="*/ 0 h 3"/>
                </a:gdLst>
                <a:ahLst/>
                <a:cxnLst>
                  <a:cxn ang="0">
                    <a:pos x="T0" y="T1"/>
                  </a:cxn>
                  <a:cxn ang="0">
                    <a:pos x="T2" y="T3"/>
                  </a:cxn>
                  <a:cxn ang="0">
                    <a:pos x="T4" y="T5"/>
                  </a:cxn>
                </a:cxnLst>
                <a:rect l="0" t="0" r="r" b="b"/>
                <a:pathLst>
                  <a:path w="7" h="3">
                    <a:moveTo>
                      <a:pt x="7" y="0"/>
                    </a:moveTo>
                    <a:cubicBezTo>
                      <a:pt x="4" y="1"/>
                      <a:pt x="2" y="2"/>
                      <a:pt x="0" y="3"/>
                    </a:cubicBezTo>
                    <a:cubicBezTo>
                      <a:pt x="2" y="2"/>
                      <a:pt x="4" y="1"/>
                      <a:pt x="7"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890" name="Freeform 154">
                <a:extLst>
                  <a:ext uri="{FF2B5EF4-FFF2-40B4-BE49-F238E27FC236}">
                    <a16:creationId xmlns:a16="http://schemas.microsoft.com/office/drawing/2014/main" id="{E4DDE853-FF48-DF42-A08F-2CC8B1697F8F}"/>
                  </a:ext>
                </a:extLst>
              </p:cNvPr>
              <p:cNvSpPr>
                <a:spLocks/>
              </p:cNvSpPr>
              <p:nvPr/>
            </p:nvSpPr>
            <p:spPr bwMode="auto">
              <a:xfrm>
                <a:off x="3558" y="2690"/>
                <a:ext cx="11" cy="7"/>
              </a:xfrm>
              <a:custGeom>
                <a:avLst/>
                <a:gdLst>
                  <a:gd name="T0" fmla="*/ 6 w 6"/>
                  <a:gd name="T1" fmla="*/ 0 h 4"/>
                  <a:gd name="T2" fmla="*/ 0 w 6"/>
                  <a:gd name="T3" fmla="*/ 4 h 4"/>
                  <a:gd name="T4" fmla="*/ 6 w 6"/>
                  <a:gd name="T5" fmla="*/ 0 h 4"/>
                </a:gdLst>
                <a:ahLst/>
                <a:cxnLst>
                  <a:cxn ang="0">
                    <a:pos x="T0" y="T1"/>
                  </a:cxn>
                  <a:cxn ang="0">
                    <a:pos x="T2" y="T3"/>
                  </a:cxn>
                  <a:cxn ang="0">
                    <a:pos x="T4" y="T5"/>
                  </a:cxn>
                </a:cxnLst>
                <a:rect l="0" t="0" r="r" b="b"/>
                <a:pathLst>
                  <a:path w="6" h="4">
                    <a:moveTo>
                      <a:pt x="6" y="0"/>
                    </a:moveTo>
                    <a:cubicBezTo>
                      <a:pt x="4" y="1"/>
                      <a:pt x="2" y="2"/>
                      <a:pt x="0" y="4"/>
                    </a:cubicBezTo>
                    <a:cubicBezTo>
                      <a:pt x="2" y="2"/>
                      <a:pt x="4" y="1"/>
                      <a:pt x="6"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891" name="Freeform 155">
                <a:extLst>
                  <a:ext uri="{FF2B5EF4-FFF2-40B4-BE49-F238E27FC236}">
                    <a16:creationId xmlns:a16="http://schemas.microsoft.com/office/drawing/2014/main" id="{DC68B32F-28FE-964F-BD79-9E10BF372ADB}"/>
                  </a:ext>
                </a:extLst>
              </p:cNvPr>
              <p:cNvSpPr>
                <a:spLocks/>
              </p:cNvSpPr>
              <p:nvPr/>
            </p:nvSpPr>
            <p:spPr bwMode="auto">
              <a:xfrm>
                <a:off x="3479" y="2736"/>
                <a:ext cx="11" cy="7"/>
              </a:xfrm>
              <a:custGeom>
                <a:avLst/>
                <a:gdLst>
                  <a:gd name="T0" fmla="*/ 6 w 6"/>
                  <a:gd name="T1" fmla="*/ 0 h 4"/>
                  <a:gd name="T2" fmla="*/ 0 w 6"/>
                  <a:gd name="T3" fmla="*/ 4 h 4"/>
                  <a:gd name="T4" fmla="*/ 6 w 6"/>
                  <a:gd name="T5" fmla="*/ 0 h 4"/>
                </a:gdLst>
                <a:ahLst/>
                <a:cxnLst>
                  <a:cxn ang="0">
                    <a:pos x="T0" y="T1"/>
                  </a:cxn>
                  <a:cxn ang="0">
                    <a:pos x="T2" y="T3"/>
                  </a:cxn>
                  <a:cxn ang="0">
                    <a:pos x="T4" y="T5"/>
                  </a:cxn>
                </a:cxnLst>
                <a:rect l="0" t="0" r="r" b="b"/>
                <a:pathLst>
                  <a:path w="6" h="4">
                    <a:moveTo>
                      <a:pt x="6" y="0"/>
                    </a:moveTo>
                    <a:cubicBezTo>
                      <a:pt x="4" y="2"/>
                      <a:pt x="2" y="3"/>
                      <a:pt x="0" y="4"/>
                    </a:cubicBezTo>
                    <a:cubicBezTo>
                      <a:pt x="2" y="3"/>
                      <a:pt x="4" y="2"/>
                      <a:pt x="6"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892" name="Freeform 156">
                <a:extLst>
                  <a:ext uri="{FF2B5EF4-FFF2-40B4-BE49-F238E27FC236}">
                    <a16:creationId xmlns:a16="http://schemas.microsoft.com/office/drawing/2014/main" id="{F2E1B92D-B0DB-0F46-9D68-BE5285AE51AB}"/>
                  </a:ext>
                </a:extLst>
              </p:cNvPr>
              <p:cNvSpPr>
                <a:spLocks/>
              </p:cNvSpPr>
              <p:nvPr/>
            </p:nvSpPr>
            <p:spPr bwMode="auto">
              <a:xfrm>
                <a:off x="3398" y="2778"/>
                <a:ext cx="8" cy="5"/>
              </a:xfrm>
              <a:custGeom>
                <a:avLst/>
                <a:gdLst>
                  <a:gd name="T0" fmla="*/ 5 w 5"/>
                  <a:gd name="T1" fmla="*/ 0 h 3"/>
                  <a:gd name="T2" fmla="*/ 0 w 5"/>
                  <a:gd name="T3" fmla="*/ 3 h 3"/>
                  <a:gd name="T4" fmla="*/ 5 w 5"/>
                  <a:gd name="T5" fmla="*/ 0 h 3"/>
                </a:gdLst>
                <a:ahLst/>
                <a:cxnLst>
                  <a:cxn ang="0">
                    <a:pos x="T0" y="T1"/>
                  </a:cxn>
                  <a:cxn ang="0">
                    <a:pos x="T2" y="T3"/>
                  </a:cxn>
                  <a:cxn ang="0">
                    <a:pos x="T4" y="T5"/>
                  </a:cxn>
                </a:cxnLst>
                <a:rect l="0" t="0" r="r" b="b"/>
                <a:pathLst>
                  <a:path w="5" h="3">
                    <a:moveTo>
                      <a:pt x="5" y="0"/>
                    </a:moveTo>
                    <a:cubicBezTo>
                      <a:pt x="3" y="1"/>
                      <a:pt x="1" y="2"/>
                      <a:pt x="0" y="3"/>
                    </a:cubicBezTo>
                    <a:cubicBezTo>
                      <a:pt x="1" y="2"/>
                      <a:pt x="3" y="1"/>
                      <a:pt x="5"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893" name="Freeform 157">
                <a:extLst>
                  <a:ext uri="{FF2B5EF4-FFF2-40B4-BE49-F238E27FC236}">
                    <a16:creationId xmlns:a16="http://schemas.microsoft.com/office/drawing/2014/main" id="{AD4BB967-000C-A747-A90F-794EC8809C68}"/>
                  </a:ext>
                </a:extLst>
              </p:cNvPr>
              <p:cNvSpPr>
                <a:spLocks/>
              </p:cNvSpPr>
              <p:nvPr/>
            </p:nvSpPr>
            <p:spPr bwMode="auto">
              <a:xfrm>
                <a:off x="3535" y="2704"/>
                <a:ext cx="11" cy="7"/>
              </a:xfrm>
              <a:custGeom>
                <a:avLst/>
                <a:gdLst>
                  <a:gd name="T0" fmla="*/ 6 w 6"/>
                  <a:gd name="T1" fmla="*/ 0 h 4"/>
                  <a:gd name="T2" fmla="*/ 0 w 6"/>
                  <a:gd name="T3" fmla="*/ 4 h 4"/>
                  <a:gd name="T4" fmla="*/ 6 w 6"/>
                  <a:gd name="T5" fmla="*/ 0 h 4"/>
                </a:gdLst>
                <a:ahLst/>
                <a:cxnLst>
                  <a:cxn ang="0">
                    <a:pos x="T0" y="T1"/>
                  </a:cxn>
                  <a:cxn ang="0">
                    <a:pos x="T2" y="T3"/>
                  </a:cxn>
                  <a:cxn ang="0">
                    <a:pos x="T4" y="T5"/>
                  </a:cxn>
                </a:cxnLst>
                <a:rect l="0" t="0" r="r" b="b"/>
                <a:pathLst>
                  <a:path w="6" h="4">
                    <a:moveTo>
                      <a:pt x="6" y="0"/>
                    </a:moveTo>
                    <a:cubicBezTo>
                      <a:pt x="4" y="1"/>
                      <a:pt x="2" y="3"/>
                      <a:pt x="0" y="4"/>
                    </a:cubicBezTo>
                    <a:cubicBezTo>
                      <a:pt x="2" y="3"/>
                      <a:pt x="4" y="1"/>
                      <a:pt x="6"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894" name="Freeform 158">
                <a:extLst>
                  <a:ext uri="{FF2B5EF4-FFF2-40B4-BE49-F238E27FC236}">
                    <a16:creationId xmlns:a16="http://schemas.microsoft.com/office/drawing/2014/main" id="{FEEA18E1-D58F-494C-93D9-97B049005835}"/>
                  </a:ext>
                </a:extLst>
              </p:cNvPr>
              <p:cNvSpPr>
                <a:spLocks/>
              </p:cNvSpPr>
              <p:nvPr/>
            </p:nvSpPr>
            <p:spPr bwMode="auto">
              <a:xfrm>
                <a:off x="3505" y="2718"/>
                <a:ext cx="16" cy="9"/>
              </a:xfrm>
              <a:custGeom>
                <a:avLst/>
                <a:gdLst>
                  <a:gd name="T0" fmla="*/ 9 w 9"/>
                  <a:gd name="T1" fmla="*/ 0 h 5"/>
                  <a:gd name="T2" fmla="*/ 0 w 9"/>
                  <a:gd name="T3" fmla="*/ 5 h 5"/>
                  <a:gd name="T4" fmla="*/ 9 w 9"/>
                  <a:gd name="T5" fmla="*/ 0 h 5"/>
                </a:gdLst>
                <a:ahLst/>
                <a:cxnLst>
                  <a:cxn ang="0">
                    <a:pos x="T0" y="T1"/>
                  </a:cxn>
                  <a:cxn ang="0">
                    <a:pos x="T2" y="T3"/>
                  </a:cxn>
                  <a:cxn ang="0">
                    <a:pos x="T4" y="T5"/>
                  </a:cxn>
                </a:cxnLst>
                <a:rect l="0" t="0" r="r" b="b"/>
                <a:pathLst>
                  <a:path w="9" h="5">
                    <a:moveTo>
                      <a:pt x="9" y="0"/>
                    </a:moveTo>
                    <a:cubicBezTo>
                      <a:pt x="6" y="2"/>
                      <a:pt x="3" y="4"/>
                      <a:pt x="0" y="5"/>
                    </a:cubicBezTo>
                    <a:cubicBezTo>
                      <a:pt x="3" y="4"/>
                      <a:pt x="6" y="2"/>
                      <a:pt x="9"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895" name="Freeform 159">
                <a:extLst>
                  <a:ext uri="{FF2B5EF4-FFF2-40B4-BE49-F238E27FC236}">
                    <a16:creationId xmlns:a16="http://schemas.microsoft.com/office/drawing/2014/main" id="{ED8FA8E6-6C11-054D-8AFA-4BD577D878F1}"/>
                  </a:ext>
                </a:extLst>
              </p:cNvPr>
              <p:cNvSpPr>
                <a:spLocks/>
              </p:cNvSpPr>
              <p:nvPr/>
            </p:nvSpPr>
            <p:spPr bwMode="auto">
              <a:xfrm>
                <a:off x="3753" y="2532"/>
                <a:ext cx="12" cy="15"/>
              </a:xfrm>
              <a:custGeom>
                <a:avLst/>
                <a:gdLst>
                  <a:gd name="T0" fmla="*/ 7 w 7"/>
                  <a:gd name="T1" fmla="*/ 0 h 8"/>
                  <a:gd name="T2" fmla="*/ 0 w 7"/>
                  <a:gd name="T3" fmla="*/ 8 h 8"/>
                  <a:gd name="T4" fmla="*/ 7 w 7"/>
                  <a:gd name="T5" fmla="*/ 0 h 8"/>
                </a:gdLst>
                <a:ahLst/>
                <a:cxnLst>
                  <a:cxn ang="0">
                    <a:pos x="T0" y="T1"/>
                  </a:cxn>
                  <a:cxn ang="0">
                    <a:pos x="T2" y="T3"/>
                  </a:cxn>
                  <a:cxn ang="0">
                    <a:pos x="T4" y="T5"/>
                  </a:cxn>
                </a:cxnLst>
                <a:rect l="0" t="0" r="r" b="b"/>
                <a:pathLst>
                  <a:path w="7" h="8">
                    <a:moveTo>
                      <a:pt x="7" y="0"/>
                    </a:moveTo>
                    <a:cubicBezTo>
                      <a:pt x="5" y="3"/>
                      <a:pt x="2" y="5"/>
                      <a:pt x="0" y="8"/>
                    </a:cubicBezTo>
                    <a:cubicBezTo>
                      <a:pt x="2" y="5"/>
                      <a:pt x="5" y="3"/>
                      <a:pt x="7"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896" name="Freeform 160">
                <a:extLst>
                  <a:ext uri="{FF2B5EF4-FFF2-40B4-BE49-F238E27FC236}">
                    <a16:creationId xmlns:a16="http://schemas.microsoft.com/office/drawing/2014/main" id="{1DA71BD0-A95E-CE4B-9BD8-A19DE7B46F39}"/>
                  </a:ext>
                </a:extLst>
              </p:cNvPr>
              <p:cNvSpPr>
                <a:spLocks/>
              </p:cNvSpPr>
              <p:nvPr/>
            </p:nvSpPr>
            <p:spPr bwMode="auto">
              <a:xfrm>
                <a:off x="3832" y="2414"/>
                <a:ext cx="43" cy="49"/>
              </a:xfrm>
              <a:custGeom>
                <a:avLst/>
                <a:gdLst>
                  <a:gd name="T0" fmla="*/ 24 w 24"/>
                  <a:gd name="T1" fmla="*/ 0 h 28"/>
                  <a:gd name="T2" fmla="*/ 0 w 24"/>
                  <a:gd name="T3" fmla="*/ 28 h 28"/>
                  <a:gd name="T4" fmla="*/ 24 w 24"/>
                  <a:gd name="T5" fmla="*/ 0 h 28"/>
                </a:gdLst>
                <a:ahLst/>
                <a:cxnLst>
                  <a:cxn ang="0">
                    <a:pos x="T0" y="T1"/>
                  </a:cxn>
                  <a:cxn ang="0">
                    <a:pos x="T2" y="T3"/>
                  </a:cxn>
                  <a:cxn ang="0">
                    <a:pos x="T4" y="T5"/>
                  </a:cxn>
                </a:cxnLst>
                <a:rect l="0" t="0" r="r" b="b"/>
                <a:pathLst>
                  <a:path w="24" h="28">
                    <a:moveTo>
                      <a:pt x="24" y="0"/>
                    </a:moveTo>
                    <a:cubicBezTo>
                      <a:pt x="16" y="9"/>
                      <a:pt x="8" y="18"/>
                      <a:pt x="0" y="28"/>
                    </a:cubicBezTo>
                    <a:cubicBezTo>
                      <a:pt x="8" y="18"/>
                      <a:pt x="16" y="9"/>
                      <a:pt x="24"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897" name="Freeform 161">
                <a:extLst>
                  <a:ext uri="{FF2B5EF4-FFF2-40B4-BE49-F238E27FC236}">
                    <a16:creationId xmlns:a16="http://schemas.microsoft.com/office/drawing/2014/main" id="{E8ACED3E-C26B-CB45-83F4-DA4E192A0899}"/>
                  </a:ext>
                </a:extLst>
              </p:cNvPr>
              <p:cNvSpPr>
                <a:spLocks/>
              </p:cNvSpPr>
              <p:nvPr/>
            </p:nvSpPr>
            <p:spPr bwMode="auto">
              <a:xfrm>
                <a:off x="3816" y="2467"/>
                <a:ext cx="13" cy="14"/>
              </a:xfrm>
              <a:custGeom>
                <a:avLst/>
                <a:gdLst>
                  <a:gd name="T0" fmla="*/ 7 w 7"/>
                  <a:gd name="T1" fmla="*/ 0 h 8"/>
                  <a:gd name="T2" fmla="*/ 0 w 7"/>
                  <a:gd name="T3" fmla="*/ 8 h 8"/>
                  <a:gd name="T4" fmla="*/ 7 w 7"/>
                  <a:gd name="T5" fmla="*/ 0 h 8"/>
                </a:gdLst>
                <a:ahLst/>
                <a:cxnLst>
                  <a:cxn ang="0">
                    <a:pos x="T0" y="T1"/>
                  </a:cxn>
                  <a:cxn ang="0">
                    <a:pos x="T2" y="T3"/>
                  </a:cxn>
                  <a:cxn ang="0">
                    <a:pos x="T4" y="T5"/>
                  </a:cxn>
                </a:cxnLst>
                <a:rect l="0" t="0" r="r" b="b"/>
                <a:pathLst>
                  <a:path w="7" h="8">
                    <a:moveTo>
                      <a:pt x="7" y="0"/>
                    </a:moveTo>
                    <a:cubicBezTo>
                      <a:pt x="5" y="3"/>
                      <a:pt x="2" y="5"/>
                      <a:pt x="0" y="8"/>
                    </a:cubicBezTo>
                    <a:cubicBezTo>
                      <a:pt x="2" y="5"/>
                      <a:pt x="5" y="3"/>
                      <a:pt x="7"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898" name="Freeform 162">
                <a:extLst>
                  <a:ext uri="{FF2B5EF4-FFF2-40B4-BE49-F238E27FC236}">
                    <a16:creationId xmlns:a16="http://schemas.microsoft.com/office/drawing/2014/main" id="{2D53B181-FAEF-2E43-AF17-F70C4D1A5A37}"/>
                  </a:ext>
                </a:extLst>
              </p:cNvPr>
              <p:cNvSpPr>
                <a:spLocks/>
              </p:cNvSpPr>
              <p:nvPr/>
            </p:nvSpPr>
            <p:spPr bwMode="auto">
              <a:xfrm>
                <a:off x="4032" y="2117"/>
                <a:ext cx="19" cy="41"/>
              </a:xfrm>
              <a:custGeom>
                <a:avLst/>
                <a:gdLst>
                  <a:gd name="T0" fmla="*/ 0 w 11"/>
                  <a:gd name="T1" fmla="*/ 23 h 23"/>
                  <a:gd name="T2" fmla="*/ 11 w 11"/>
                  <a:gd name="T3" fmla="*/ 0 h 23"/>
                  <a:gd name="T4" fmla="*/ 11 w 11"/>
                  <a:gd name="T5" fmla="*/ 0 h 23"/>
                  <a:gd name="T6" fmla="*/ 0 w 11"/>
                  <a:gd name="T7" fmla="*/ 23 h 23"/>
                </a:gdLst>
                <a:ahLst/>
                <a:cxnLst>
                  <a:cxn ang="0">
                    <a:pos x="T0" y="T1"/>
                  </a:cxn>
                  <a:cxn ang="0">
                    <a:pos x="T2" y="T3"/>
                  </a:cxn>
                  <a:cxn ang="0">
                    <a:pos x="T4" y="T5"/>
                  </a:cxn>
                  <a:cxn ang="0">
                    <a:pos x="T6" y="T7"/>
                  </a:cxn>
                </a:cxnLst>
                <a:rect l="0" t="0" r="r" b="b"/>
                <a:pathLst>
                  <a:path w="11" h="23">
                    <a:moveTo>
                      <a:pt x="0" y="23"/>
                    </a:moveTo>
                    <a:cubicBezTo>
                      <a:pt x="4" y="16"/>
                      <a:pt x="8" y="8"/>
                      <a:pt x="11" y="0"/>
                    </a:cubicBezTo>
                    <a:cubicBezTo>
                      <a:pt x="11" y="0"/>
                      <a:pt x="11" y="0"/>
                      <a:pt x="11" y="0"/>
                    </a:cubicBezTo>
                    <a:cubicBezTo>
                      <a:pt x="8" y="8"/>
                      <a:pt x="4" y="16"/>
                      <a:pt x="0" y="23"/>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899" name="Freeform 163">
                <a:extLst>
                  <a:ext uri="{FF2B5EF4-FFF2-40B4-BE49-F238E27FC236}">
                    <a16:creationId xmlns:a16="http://schemas.microsoft.com/office/drawing/2014/main" id="{9F24C613-74BF-3544-A8B2-11926BF5659B}"/>
                  </a:ext>
                </a:extLst>
              </p:cNvPr>
              <p:cNvSpPr>
                <a:spLocks/>
              </p:cNvSpPr>
              <p:nvPr/>
            </p:nvSpPr>
            <p:spPr bwMode="auto">
              <a:xfrm>
                <a:off x="2728" y="2882"/>
                <a:ext cx="28" cy="4"/>
              </a:xfrm>
              <a:custGeom>
                <a:avLst/>
                <a:gdLst>
                  <a:gd name="T0" fmla="*/ 16 w 16"/>
                  <a:gd name="T1" fmla="*/ 2 h 2"/>
                  <a:gd name="T2" fmla="*/ 0 w 16"/>
                  <a:gd name="T3" fmla="*/ 0 h 2"/>
                  <a:gd name="T4" fmla="*/ 16 w 16"/>
                  <a:gd name="T5" fmla="*/ 2 h 2"/>
                </a:gdLst>
                <a:ahLst/>
                <a:cxnLst>
                  <a:cxn ang="0">
                    <a:pos x="T0" y="T1"/>
                  </a:cxn>
                  <a:cxn ang="0">
                    <a:pos x="T2" y="T3"/>
                  </a:cxn>
                  <a:cxn ang="0">
                    <a:pos x="T4" y="T5"/>
                  </a:cxn>
                </a:cxnLst>
                <a:rect l="0" t="0" r="r" b="b"/>
                <a:pathLst>
                  <a:path w="16" h="2">
                    <a:moveTo>
                      <a:pt x="16" y="2"/>
                    </a:moveTo>
                    <a:cubicBezTo>
                      <a:pt x="10" y="2"/>
                      <a:pt x="5" y="1"/>
                      <a:pt x="0" y="0"/>
                    </a:cubicBezTo>
                    <a:cubicBezTo>
                      <a:pt x="5" y="1"/>
                      <a:pt x="10" y="2"/>
                      <a:pt x="16" y="2"/>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00" name="Freeform 164">
                <a:extLst>
                  <a:ext uri="{FF2B5EF4-FFF2-40B4-BE49-F238E27FC236}">
                    <a16:creationId xmlns:a16="http://schemas.microsoft.com/office/drawing/2014/main" id="{1288075F-F131-2F44-9753-38D8A081C973}"/>
                  </a:ext>
                </a:extLst>
              </p:cNvPr>
              <p:cNvSpPr>
                <a:spLocks/>
              </p:cNvSpPr>
              <p:nvPr/>
            </p:nvSpPr>
            <p:spPr bwMode="auto">
              <a:xfrm>
                <a:off x="3991" y="2159"/>
                <a:ext cx="41" cy="82"/>
              </a:xfrm>
              <a:custGeom>
                <a:avLst/>
                <a:gdLst>
                  <a:gd name="T0" fmla="*/ 23 w 23"/>
                  <a:gd name="T1" fmla="*/ 0 h 46"/>
                  <a:gd name="T2" fmla="*/ 0 w 23"/>
                  <a:gd name="T3" fmla="*/ 46 h 46"/>
                  <a:gd name="T4" fmla="*/ 23 w 23"/>
                  <a:gd name="T5" fmla="*/ 0 h 46"/>
                </a:gdLst>
                <a:ahLst/>
                <a:cxnLst>
                  <a:cxn ang="0">
                    <a:pos x="T0" y="T1"/>
                  </a:cxn>
                  <a:cxn ang="0">
                    <a:pos x="T2" y="T3"/>
                  </a:cxn>
                  <a:cxn ang="0">
                    <a:pos x="T4" y="T5"/>
                  </a:cxn>
                </a:cxnLst>
                <a:rect l="0" t="0" r="r" b="b"/>
                <a:pathLst>
                  <a:path w="23" h="46">
                    <a:moveTo>
                      <a:pt x="23" y="0"/>
                    </a:moveTo>
                    <a:cubicBezTo>
                      <a:pt x="16" y="16"/>
                      <a:pt x="8" y="31"/>
                      <a:pt x="0" y="46"/>
                    </a:cubicBezTo>
                    <a:cubicBezTo>
                      <a:pt x="8" y="31"/>
                      <a:pt x="16" y="16"/>
                      <a:pt x="23"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01" name="Freeform 165">
                <a:extLst>
                  <a:ext uri="{FF2B5EF4-FFF2-40B4-BE49-F238E27FC236}">
                    <a16:creationId xmlns:a16="http://schemas.microsoft.com/office/drawing/2014/main" id="{F4E3D5B3-B94E-034C-B2BF-F272D20D5EE6}"/>
                  </a:ext>
                </a:extLst>
              </p:cNvPr>
              <p:cNvSpPr>
                <a:spLocks/>
              </p:cNvSpPr>
              <p:nvPr/>
            </p:nvSpPr>
            <p:spPr bwMode="auto">
              <a:xfrm>
                <a:off x="3929" y="2320"/>
                <a:ext cx="13" cy="18"/>
              </a:xfrm>
              <a:custGeom>
                <a:avLst/>
                <a:gdLst>
                  <a:gd name="T0" fmla="*/ 7 w 7"/>
                  <a:gd name="T1" fmla="*/ 0 h 10"/>
                  <a:gd name="T2" fmla="*/ 0 w 7"/>
                  <a:gd name="T3" fmla="*/ 10 h 10"/>
                  <a:gd name="T4" fmla="*/ 7 w 7"/>
                  <a:gd name="T5" fmla="*/ 0 h 10"/>
                </a:gdLst>
                <a:ahLst/>
                <a:cxnLst>
                  <a:cxn ang="0">
                    <a:pos x="T0" y="T1"/>
                  </a:cxn>
                  <a:cxn ang="0">
                    <a:pos x="T2" y="T3"/>
                  </a:cxn>
                  <a:cxn ang="0">
                    <a:pos x="T4" y="T5"/>
                  </a:cxn>
                </a:cxnLst>
                <a:rect l="0" t="0" r="r" b="b"/>
                <a:pathLst>
                  <a:path w="7" h="10">
                    <a:moveTo>
                      <a:pt x="7" y="0"/>
                    </a:moveTo>
                    <a:cubicBezTo>
                      <a:pt x="5" y="4"/>
                      <a:pt x="2" y="7"/>
                      <a:pt x="0" y="10"/>
                    </a:cubicBezTo>
                    <a:cubicBezTo>
                      <a:pt x="2" y="7"/>
                      <a:pt x="5" y="4"/>
                      <a:pt x="7"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02" name="Freeform 166">
                <a:extLst>
                  <a:ext uri="{FF2B5EF4-FFF2-40B4-BE49-F238E27FC236}">
                    <a16:creationId xmlns:a16="http://schemas.microsoft.com/office/drawing/2014/main" id="{89DF4072-2043-3D41-8710-D99AF7517B07}"/>
                  </a:ext>
                </a:extLst>
              </p:cNvPr>
              <p:cNvSpPr>
                <a:spLocks/>
              </p:cNvSpPr>
              <p:nvPr/>
            </p:nvSpPr>
            <p:spPr bwMode="auto">
              <a:xfrm>
                <a:off x="3891" y="2340"/>
                <a:ext cx="38" cy="53"/>
              </a:xfrm>
              <a:custGeom>
                <a:avLst/>
                <a:gdLst>
                  <a:gd name="T0" fmla="*/ 22 w 22"/>
                  <a:gd name="T1" fmla="*/ 0 h 30"/>
                  <a:gd name="T2" fmla="*/ 0 w 22"/>
                  <a:gd name="T3" fmla="*/ 30 h 30"/>
                  <a:gd name="T4" fmla="*/ 22 w 22"/>
                  <a:gd name="T5" fmla="*/ 0 h 30"/>
                </a:gdLst>
                <a:ahLst/>
                <a:cxnLst>
                  <a:cxn ang="0">
                    <a:pos x="T0" y="T1"/>
                  </a:cxn>
                  <a:cxn ang="0">
                    <a:pos x="T2" y="T3"/>
                  </a:cxn>
                  <a:cxn ang="0">
                    <a:pos x="T4" y="T5"/>
                  </a:cxn>
                </a:cxnLst>
                <a:rect l="0" t="0" r="r" b="b"/>
                <a:pathLst>
                  <a:path w="22" h="30">
                    <a:moveTo>
                      <a:pt x="22" y="0"/>
                    </a:moveTo>
                    <a:cubicBezTo>
                      <a:pt x="15" y="10"/>
                      <a:pt x="7" y="20"/>
                      <a:pt x="0" y="30"/>
                    </a:cubicBezTo>
                    <a:cubicBezTo>
                      <a:pt x="7" y="20"/>
                      <a:pt x="15" y="10"/>
                      <a:pt x="22"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03" name="Freeform 167">
                <a:extLst>
                  <a:ext uri="{FF2B5EF4-FFF2-40B4-BE49-F238E27FC236}">
                    <a16:creationId xmlns:a16="http://schemas.microsoft.com/office/drawing/2014/main" id="{ECCA86F4-A588-0A40-928A-6C2523818FDA}"/>
                  </a:ext>
                </a:extLst>
              </p:cNvPr>
              <p:cNvSpPr>
                <a:spLocks/>
              </p:cNvSpPr>
              <p:nvPr/>
            </p:nvSpPr>
            <p:spPr bwMode="auto">
              <a:xfrm>
                <a:off x="2762" y="2886"/>
                <a:ext cx="24" cy="4"/>
              </a:xfrm>
              <a:custGeom>
                <a:avLst/>
                <a:gdLst>
                  <a:gd name="T0" fmla="*/ 14 w 14"/>
                  <a:gd name="T1" fmla="*/ 2 h 2"/>
                  <a:gd name="T2" fmla="*/ 0 w 14"/>
                  <a:gd name="T3" fmla="*/ 0 h 2"/>
                  <a:gd name="T4" fmla="*/ 14 w 14"/>
                  <a:gd name="T5" fmla="*/ 2 h 2"/>
                </a:gdLst>
                <a:ahLst/>
                <a:cxnLst>
                  <a:cxn ang="0">
                    <a:pos x="T0" y="T1"/>
                  </a:cxn>
                  <a:cxn ang="0">
                    <a:pos x="T2" y="T3"/>
                  </a:cxn>
                  <a:cxn ang="0">
                    <a:pos x="T4" y="T5"/>
                  </a:cxn>
                </a:cxnLst>
                <a:rect l="0" t="0" r="r" b="b"/>
                <a:pathLst>
                  <a:path w="14" h="2">
                    <a:moveTo>
                      <a:pt x="14" y="2"/>
                    </a:moveTo>
                    <a:cubicBezTo>
                      <a:pt x="9" y="1"/>
                      <a:pt x="4" y="1"/>
                      <a:pt x="0" y="0"/>
                    </a:cubicBezTo>
                    <a:cubicBezTo>
                      <a:pt x="4" y="1"/>
                      <a:pt x="9" y="1"/>
                      <a:pt x="14" y="2"/>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04" name="Freeform 168">
                <a:extLst>
                  <a:ext uri="{FF2B5EF4-FFF2-40B4-BE49-F238E27FC236}">
                    <a16:creationId xmlns:a16="http://schemas.microsoft.com/office/drawing/2014/main" id="{4105A1BC-8FED-0A44-BC82-F53292299274}"/>
                  </a:ext>
                </a:extLst>
              </p:cNvPr>
              <p:cNvSpPr>
                <a:spLocks/>
              </p:cNvSpPr>
              <p:nvPr/>
            </p:nvSpPr>
            <p:spPr bwMode="auto">
              <a:xfrm>
                <a:off x="3944" y="2242"/>
                <a:ext cx="45" cy="76"/>
              </a:xfrm>
              <a:custGeom>
                <a:avLst/>
                <a:gdLst>
                  <a:gd name="T0" fmla="*/ 26 w 26"/>
                  <a:gd name="T1" fmla="*/ 0 h 43"/>
                  <a:gd name="T2" fmla="*/ 0 w 26"/>
                  <a:gd name="T3" fmla="*/ 43 h 43"/>
                  <a:gd name="T4" fmla="*/ 26 w 26"/>
                  <a:gd name="T5" fmla="*/ 0 h 43"/>
                </a:gdLst>
                <a:ahLst/>
                <a:cxnLst>
                  <a:cxn ang="0">
                    <a:pos x="T0" y="T1"/>
                  </a:cxn>
                  <a:cxn ang="0">
                    <a:pos x="T2" y="T3"/>
                  </a:cxn>
                  <a:cxn ang="0">
                    <a:pos x="T4" y="T5"/>
                  </a:cxn>
                </a:cxnLst>
                <a:rect l="0" t="0" r="r" b="b"/>
                <a:pathLst>
                  <a:path w="26" h="43">
                    <a:moveTo>
                      <a:pt x="26" y="0"/>
                    </a:moveTo>
                    <a:cubicBezTo>
                      <a:pt x="18" y="14"/>
                      <a:pt x="9" y="29"/>
                      <a:pt x="0" y="43"/>
                    </a:cubicBezTo>
                    <a:cubicBezTo>
                      <a:pt x="9" y="29"/>
                      <a:pt x="18" y="14"/>
                      <a:pt x="26"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05" name="Freeform 169">
                <a:extLst>
                  <a:ext uri="{FF2B5EF4-FFF2-40B4-BE49-F238E27FC236}">
                    <a16:creationId xmlns:a16="http://schemas.microsoft.com/office/drawing/2014/main" id="{BC36FD46-1CF0-0842-8830-2422515FB7DC}"/>
                  </a:ext>
                </a:extLst>
              </p:cNvPr>
              <p:cNvSpPr>
                <a:spLocks/>
              </p:cNvSpPr>
              <p:nvPr/>
            </p:nvSpPr>
            <p:spPr bwMode="auto">
              <a:xfrm>
                <a:off x="3875" y="2396"/>
                <a:ext cx="14" cy="16"/>
              </a:xfrm>
              <a:custGeom>
                <a:avLst/>
                <a:gdLst>
                  <a:gd name="T0" fmla="*/ 8 w 8"/>
                  <a:gd name="T1" fmla="*/ 0 h 9"/>
                  <a:gd name="T2" fmla="*/ 0 w 8"/>
                  <a:gd name="T3" fmla="*/ 9 h 9"/>
                  <a:gd name="T4" fmla="*/ 8 w 8"/>
                  <a:gd name="T5" fmla="*/ 0 h 9"/>
                </a:gdLst>
                <a:ahLst/>
                <a:cxnLst>
                  <a:cxn ang="0">
                    <a:pos x="T0" y="T1"/>
                  </a:cxn>
                  <a:cxn ang="0">
                    <a:pos x="T2" y="T3"/>
                  </a:cxn>
                  <a:cxn ang="0">
                    <a:pos x="T4" y="T5"/>
                  </a:cxn>
                </a:cxnLst>
                <a:rect l="0" t="0" r="r" b="b"/>
                <a:pathLst>
                  <a:path w="8" h="9">
                    <a:moveTo>
                      <a:pt x="8" y="0"/>
                    </a:moveTo>
                    <a:cubicBezTo>
                      <a:pt x="5" y="3"/>
                      <a:pt x="3" y="6"/>
                      <a:pt x="0" y="9"/>
                    </a:cubicBezTo>
                    <a:cubicBezTo>
                      <a:pt x="3" y="6"/>
                      <a:pt x="5" y="3"/>
                      <a:pt x="8"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06" name="Freeform 170">
                <a:extLst>
                  <a:ext uri="{FF2B5EF4-FFF2-40B4-BE49-F238E27FC236}">
                    <a16:creationId xmlns:a16="http://schemas.microsoft.com/office/drawing/2014/main" id="{DF7F784A-AF4C-EE45-A880-3B4E28F4FE33}"/>
                  </a:ext>
                </a:extLst>
              </p:cNvPr>
              <p:cNvSpPr>
                <a:spLocks/>
              </p:cNvSpPr>
              <p:nvPr/>
            </p:nvSpPr>
            <p:spPr bwMode="auto">
              <a:xfrm>
                <a:off x="2696" y="2879"/>
                <a:ext cx="29" cy="3"/>
              </a:xfrm>
              <a:custGeom>
                <a:avLst/>
                <a:gdLst>
                  <a:gd name="T0" fmla="*/ 16 w 16"/>
                  <a:gd name="T1" fmla="*/ 2 h 2"/>
                  <a:gd name="T2" fmla="*/ 0 w 16"/>
                  <a:gd name="T3" fmla="*/ 0 h 2"/>
                  <a:gd name="T4" fmla="*/ 16 w 16"/>
                  <a:gd name="T5" fmla="*/ 2 h 2"/>
                </a:gdLst>
                <a:ahLst/>
                <a:cxnLst>
                  <a:cxn ang="0">
                    <a:pos x="T0" y="T1"/>
                  </a:cxn>
                  <a:cxn ang="0">
                    <a:pos x="T2" y="T3"/>
                  </a:cxn>
                  <a:cxn ang="0">
                    <a:pos x="T4" y="T5"/>
                  </a:cxn>
                </a:cxnLst>
                <a:rect l="0" t="0" r="r" b="b"/>
                <a:pathLst>
                  <a:path w="16" h="2">
                    <a:moveTo>
                      <a:pt x="16" y="2"/>
                    </a:moveTo>
                    <a:cubicBezTo>
                      <a:pt x="11" y="2"/>
                      <a:pt x="6" y="1"/>
                      <a:pt x="0" y="0"/>
                    </a:cubicBezTo>
                    <a:cubicBezTo>
                      <a:pt x="6" y="1"/>
                      <a:pt x="11" y="2"/>
                      <a:pt x="16" y="2"/>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07" name="Freeform 171">
                <a:extLst>
                  <a:ext uri="{FF2B5EF4-FFF2-40B4-BE49-F238E27FC236}">
                    <a16:creationId xmlns:a16="http://schemas.microsoft.com/office/drawing/2014/main" id="{10856497-BAA7-AE40-8509-CA03B8427281}"/>
                  </a:ext>
                </a:extLst>
              </p:cNvPr>
              <p:cNvSpPr>
                <a:spLocks/>
              </p:cNvSpPr>
              <p:nvPr/>
            </p:nvSpPr>
            <p:spPr bwMode="auto">
              <a:xfrm>
                <a:off x="3770" y="2485"/>
                <a:ext cx="43" cy="44"/>
              </a:xfrm>
              <a:custGeom>
                <a:avLst/>
                <a:gdLst>
                  <a:gd name="T0" fmla="*/ 0 w 24"/>
                  <a:gd name="T1" fmla="*/ 25 h 25"/>
                  <a:gd name="T2" fmla="*/ 24 w 24"/>
                  <a:gd name="T3" fmla="*/ 0 h 25"/>
                  <a:gd name="T4" fmla="*/ 0 w 24"/>
                  <a:gd name="T5" fmla="*/ 25 h 25"/>
                </a:gdLst>
                <a:ahLst/>
                <a:cxnLst>
                  <a:cxn ang="0">
                    <a:pos x="T0" y="T1"/>
                  </a:cxn>
                  <a:cxn ang="0">
                    <a:pos x="T2" y="T3"/>
                  </a:cxn>
                  <a:cxn ang="0">
                    <a:pos x="T4" y="T5"/>
                  </a:cxn>
                </a:cxnLst>
                <a:rect l="0" t="0" r="r" b="b"/>
                <a:pathLst>
                  <a:path w="24" h="25">
                    <a:moveTo>
                      <a:pt x="0" y="25"/>
                    </a:moveTo>
                    <a:cubicBezTo>
                      <a:pt x="8" y="16"/>
                      <a:pt x="16" y="8"/>
                      <a:pt x="24" y="0"/>
                    </a:cubicBezTo>
                    <a:cubicBezTo>
                      <a:pt x="16" y="8"/>
                      <a:pt x="8" y="16"/>
                      <a:pt x="0" y="25"/>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08" name="Freeform 172">
                <a:extLst>
                  <a:ext uri="{FF2B5EF4-FFF2-40B4-BE49-F238E27FC236}">
                    <a16:creationId xmlns:a16="http://schemas.microsoft.com/office/drawing/2014/main" id="{E1AF08A5-737D-5D4C-A991-59343309F21C}"/>
                  </a:ext>
                </a:extLst>
              </p:cNvPr>
              <p:cNvSpPr>
                <a:spLocks/>
              </p:cNvSpPr>
              <p:nvPr/>
            </p:nvSpPr>
            <p:spPr bwMode="auto">
              <a:xfrm>
                <a:off x="2832" y="2891"/>
                <a:ext cx="16" cy="0"/>
              </a:xfrm>
              <a:custGeom>
                <a:avLst/>
                <a:gdLst>
                  <a:gd name="T0" fmla="*/ 9 w 9"/>
                  <a:gd name="T1" fmla="*/ 0 w 9"/>
                  <a:gd name="T2" fmla="*/ 9 w 9"/>
                </a:gdLst>
                <a:ahLst/>
                <a:cxnLst>
                  <a:cxn ang="0">
                    <a:pos x="T0" y="0"/>
                  </a:cxn>
                  <a:cxn ang="0">
                    <a:pos x="T1" y="0"/>
                  </a:cxn>
                  <a:cxn ang="0">
                    <a:pos x="T2" y="0"/>
                  </a:cxn>
                </a:cxnLst>
                <a:rect l="0" t="0" r="r" b="b"/>
                <a:pathLst>
                  <a:path w="9">
                    <a:moveTo>
                      <a:pt x="9" y="0"/>
                    </a:moveTo>
                    <a:cubicBezTo>
                      <a:pt x="6" y="0"/>
                      <a:pt x="3" y="0"/>
                      <a:pt x="0" y="0"/>
                    </a:cubicBezTo>
                    <a:cubicBezTo>
                      <a:pt x="3" y="0"/>
                      <a:pt x="6" y="0"/>
                      <a:pt x="9"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09" name="Freeform 173">
                <a:extLst>
                  <a:ext uri="{FF2B5EF4-FFF2-40B4-BE49-F238E27FC236}">
                    <a16:creationId xmlns:a16="http://schemas.microsoft.com/office/drawing/2014/main" id="{734159A5-3979-E14F-9BDF-AC59471AC10A}"/>
                  </a:ext>
                </a:extLst>
              </p:cNvPr>
              <p:cNvSpPr>
                <a:spLocks/>
              </p:cNvSpPr>
              <p:nvPr/>
            </p:nvSpPr>
            <p:spPr bwMode="auto">
              <a:xfrm>
                <a:off x="2795" y="2890"/>
                <a:ext cx="21" cy="1"/>
              </a:xfrm>
              <a:custGeom>
                <a:avLst/>
                <a:gdLst>
                  <a:gd name="T0" fmla="*/ 12 w 12"/>
                  <a:gd name="T1" fmla="*/ 1 h 1"/>
                  <a:gd name="T2" fmla="*/ 0 w 12"/>
                  <a:gd name="T3" fmla="*/ 0 h 1"/>
                  <a:gd name="T4" fmla="*/ 12 w 12"/>
                  <a:gd name="T5" fmla="*/ 1 h 1"/>
                </a:gdLst>
                <a:ahLst/>
                <a:cxnLst>
                  <a:cxn ang="0">
                    <a:pos x="T0" y="T1"/>
                  </a:cxn>
                  <a:cxn ang="0">
                    <a:pos x="T2" y="T3"/>
                  </a:cxn>
                  <a:cxn ang="0">
                    <a:pos x="T4" y="T5"/>
                  </a:cxn>
                </a:cxnLst>
                <a:rect l="0" t="0" r="r" b="b"/>
                <a:pathLst>
                  <a:path w="12" h="1">
                    <a:moveTo>
                      <a:pt x="12" y="1"/>
                    </a:moveTo>
                    <a:cubicBezTo>
                      <a:pt x="8" y="0"/>
                      <a:pt x="4" y="0"/>
                      <a:pt x="0" y="0"/>
                    </a:cubicBezTo>
                    <a:cubicBezTo>
                      <a:pt x="4" y="0"/>
                      <a:pt x="8" y="0"/>
                      <a:pt x="12" y="1"/>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10" name="Freeform 174">
                <a:extLst>
                  <a:ext uri="{FF2B5EF4-FFF2-40B4-BE49-F238E27FC236}">
                    <a16:creationId xmlns:a16="http://schemas.microsoft.com/office/drawing/2014/main" id="{8FAA8155-4F1F-AA4B-B067-99E417DEF87B}"/>
                  </a:ext>
                </a:extLst>
              </p:cNvPr>
              <p:cNvSpPr>
                <a:spLocks/>
              </p:cNvSpPr>
              <p:nvPr/>
            </p:nvSpPr>
            <p:spPr bwMode="auto">
              <a:xfrm>
                <a:off x="3490" y="2727"/>
                <a:ext cx="15" cy="9"/>
              </a:xfrm>
              <a:custGeom>
                <a:avLst/>
                <a:gdLst>
                  <a:gd name="T0" fmla="*/ 9 w 9"/>
                  <a:gd name="T1" fmla="*/ 0 h 5"/>
                  <a:gd name="T2" fmla="*/ 0 w 9"/>
                  <a:gd name="T3" fmla="*/ 5 h 5"/>
                  <a:gd name="T4" fmla="*/ 9 w 9"/>
                  <a:gd name="T5" fmla="*/ 0 h 5"/>
                </a:gdLst>
                <a:ahLst/>
                <a:cxnLst>
                  <a:cxn ang="0">
                    <a:pos x="T0" y="T1"/>
                  </a:cxn>
                  <a:cxn ang="0">
                    <a:pos x="T2" y="T3"/>
                  </a:cxn>
                  <a:cxn ang="0">
                    <a:pos x="T4" y="T5"/>
                  </a:cxn>
                </a:cxnLst>
                <a:rect l="0" t="0" r="r" b="b"/>
                <a:pathLst>
                  <a:path w="9" h="5">
                    <a:moveTo>
                      <a:pt x="9" y="0"/>
                    </a:moveTo>
                    <a:cubicBezTo>
                      <a:pt x="6" y="2"/>
                      <a:pt x="3" y="4"/>
                      <a:pt x="0" y="5"/>
                    </a:cubicBezTo>
                    <a:cubicBezTo>
                      <a:pt x="3" y="4"/>
                      <a:pt x="6" y="2"/>
                      <a:pt x="9"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11" name="Freeform 175">
                <a:extLst>
                  <a:ext uri="{FF2B5EF4-FFF2-40B4-BE49-F238E27FC236}">
                    <a16:creationId xmlns:a16="http://schemas.microsoft.com/office/drawing/2014/main" id="{7947AFE4-EFF4-EC4D-A2B8-6D27FD1DEB98}"/>
                  </a:ext>
                </a:extLst>
              </p:cNvPr>
              <p:cNvSpPr>
                <a:spLocks/>
              </p:cNvSpPr>
              <p:nvPr/>
            </p:nvSpPr>
            <p:spPr bwMode="auto">
              <a:xfrm>
                <a:off x="3521" y="2711"/>
                <a:ext cx="14" cy="7"/>
              </a:xfrm>
              <a:custGeom>
                <a:avLst/>
                <a:gdLst>
                  <a:gd name="T0" fmla="*/ 8 w 8"/>
                  <a:gd name="T1" fmla="*/ 0 h 4"/>
                  <a:gd name="T2" fmla="*/ 0 w 8"/>
                  <a:gd name="T3" fmla="*/ 4 h 4"/>
                  <a:gd name="T4" fmla="*/ 8 w 8"/>
                  <a:gd name="T5" fmla="*/ 0 h 4"/>
                </a:gdLst>
                <a:ahLst/>
                <a:cxnLst>
                  <a:cxn ang="0">
                    <a:pos x="T0" y="T1"/>
                  </a:cxn>
                  <a:cxn ang="0">
                    <a:pos x="T2" y="T3"/>
                  </a:cxn>
                  <a:cxn ang="0">
                    <a:pos x="T4" y="T5"/>
                  </a:cxn>
                </a:cxnLst>
                <a:rect l="0" t="0" r="r" b="b"/>
                <a:pathLst>
                  <a:path w="8" h="4">
                    <a:moveTo>
                      <a:pt x="8" y="0"/>
                    </a:moveTo>
                    <a:cubicBezTo>
                      <a:pt x="5" y="1"/>
                      <a:pt x="3" y="3"/>
                      <a:pt x="0" y="4"/>
                    </a:cubicBezTo>
                    <a:cubicBezTo>
                      <a:pt x="3" y="3"/>
                      <a:pt x="5" y="1"/>
                      <a:pt x="8"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12" name="Freeform 176">
                <a:extLst>
                  <a:ext uri="{FF2B5EF4-FFF2-40B4-BE49-F238E27FC236}">
                    <a16:creationId xmlns:a16="http://schemas.microsoft.com/office/drawing/2014/main" id="{D335DACE-6F4F-9849-A720-61AFE2451222}"/>
                  </a:ext>
                </a:extLst>
              </p:cNvPr>
              <p:cNvSpPr>
                <a:spLocks/>
              </p:cNvSpPr>
              <p:nvPr/>
            </p:nvSpPr>
            <p:spPr bwMode="auto">
              <a:xfrm>
                <a:off x="3747" y="2547"/>
                <a:ext cx="6" cy="3"/>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cubicBezTo>
                      <a:pt x="2" y="0"/>
                      <a:pt x="1" y="1"/>
                      <a:pt x="0" y="2"/>
                    </a:cubicBezTo>
                    <a:cubicBezTo>
                      <a:pt x="1" y="1"/>
                      <a:pt x="2" y="0"/>
                      <a:pt x="3"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13" name="Freeform 177">
                <a:extLst>
                  <a:ext uri="{FF2B5EF4-FFF2-40B4-BE49-F238E27FC236}">
                    <a16:creationId xmlns:a16="http://schemas.microsoft.com/office/drawing/2014/main" id="{92F61F10-5F28-0348-9F23-D24387625D29}"/>
                  </a:ext>
                </a:extLst>
              </p:cNvPr>
              <p:cNvSpPr>
                <a:spLocks/>
              </p:cNvSpPr>
              <p:nvPr/>
            </p:nvSpPr>
            <p:spPr bwMode="auto">
              <a:xfrm>
                <a:off x="3467" y="2743"/>
                <a:ext cx="12" cy="7"/>
              </a:xfrm>
              <a:custGeom>
                <a:avLst/>
                <a:gdLst>
                  <a:gd name="T0" fmla="*/ 7 w 7"/>
                  <a:gd name="T1" fmla="*/ 0 h 4"/>
                  <a:gd name="T2" fmla="*/ 0 w 7"/>
                  <a:gd name="T3" fmla="*/ 4 h 4"/>
                  <a:gd name="T4" fmla="*/ 7 w 7"/>
                  <a:gd name="T5" fmla="*/ 0 h 4"/>
                </a:gdLst>
                <a:ahLst/>
                <a:cxnLst>
                  <a:cxn ang="0">
                    <a:pos x="T0" y="T1"/>
                  </a:cxn>
                  <a:cxn ang="0">
                    <a:pos x="T2" y="T3"/>
                  </a:cxn>
                  <a:cxn ang="0">
                    <a:pos x="T4" y="T5"/>
                  </a:cxn>
                </a:cxnLst>
                <a:rect l="0" t="0" r="r" b="b"/>
                <a:pathLst>
                  <a:path w="7" h="4">
                    <a:moveTo>
                      <a:pt x="7" y="0"/>
                    </a:moveTo>
                    <a:cubicBezTo>
                      <a:pt x="5" y="1"/>
                      <a:pt x="2" y="2"/>
                      <a:pt x="0" y="4"/>
                    </a:cubicBezTo>
                    <a:cubicBezTo>
                      <a:pt x="2" y="2"/>
                      <a:pt x="5" y="1"/>
                      <a:pt x="7"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14" name="Freeform 178">
                <a:extLst>
                  <a:ext uri="{FF2B5EF4-FFF2-40B4-BE49-F238E27FC236}">
                    <a16:creationId xmlns:a16="http://schemas.microsoft.com/office/drawing/2014/main" id="{A57D052E-68BA-4546-AA13-7F4869E7D1AD}"/>
                  </a:ext>
                </a:extLst>
              </p:cNvPr>
              <p:cNvSpPr>
                <a:spLocks/>
              </p:cNvSpPr>
              <p:nvPr/>
            </p:nvSpPr>
            <p:spPr bwMode="auto">
              <a:xfrm>
                <a:off x="3438" y="2755"/>
                <a:ext cx="16" cy="9"/>
              </a:xfrm>
              <a:custGeom>
                <a:avLst/>
                <a:gdLst>
                  <a:gd name="T0" fmla="*/ 9 w 9"/>
                  <a:gd name="T1" fmla="*/ 0 h 5"/>
                  <a:gd name="T2" fmla="*/ 0 w 9"/>
                  <a:gd name="T3" fmla="*/ 5 h 5"/>
                  <a:gd name="T4" fmla="*/ 9 w 9"/>
                  <a:gd name="T5" fmla="*/ 0 h 5"/>
                </a:gdLst>
                <a:ahLst/>
                <a:cxnLst>
                  <a:cxn ang="0">
                    <a:pos x="T0" y="T1"/>
                  </a:cxn>
                  <a:cxn ang="0">
                    <a:pos x="T2" y="T3"/>
                  </a:cxn>
                  <a:cxn ang="0">
                    <a:pos x="T4" y="T5"/>
                  </a:cxn>
                </a:cxnLst>
                <a:rect l="0" t="0" r="r" b="b"/>
                <a:pathLst>
                  <a:path w="9" h="5">
                    <a:moveTo>
                      <a:pt x="9" y="0"/>
                    </a:moveTo>
                    <a:cubicBezTo>
                      <a:pt x="6" y="2"/>
                      <a:pt x="3" y="3"/>
                      <a:pt x="0" y="5"/>
                    </a:cubicBezTo>
                    <a:cubicBezTo>
                      <a:pt x="3" y="3"/>
                      <a:pt x="6" y="2"/>
                      <a:pt x="9"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15" name="Freeform 179">
                <a:extLst>
                  <a:ext uri="{FF2B5EF4-FFF2-40B4-BE49-F238E27FC236}">
                    <a16:creationId xmlns:a16="http://schemas.microsoft.com/office/drawing/2014/main" id="{FECBC27F-BBD8-BD40-A5DC-4BD3E359138A}"/>
                  </a:ext>
                </a:extLst>
              </p:cNvPr>
              <p:cNvSpPr>
                <a:spLocks/>
              </p:cNvSpPr>
              <p:nvPr/>
            </p:nvSpPr>
            <p:spPr bwMode="auto">
              <a:xfrm>
                <a:off x="3765" y="2529"/>
                <a:ext cx="5" cy="3"/>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cubicBezTo>
                      <a:pt x="2" y="1"/>
                      <a:pt x="1" y="2"/>
                      <a:pt x="0" y="2"/>
                    </a:cubicBezTo>
                    <a:cubicBezTo>
                      <a:pt x="1" y="2"/>
                      <a:pt x="2" y="1"/>
                      <a:pt x="3"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16" name="Freeform 180">
                <a:extLst>
                  <a:ext uri="{FF2B5EF4-FFF2-40B4-BE49-F238E27FC236}">
                    <a16:creationId xmlns:a16="http://schemas.microsoft.com/office/drawing/2014/main" id="{2C5E4744-1691-F740-8046-0438D66FA7A7}"/>
                  </a:ext>
                </a:extLst>
              </p:cNvPr>
              <p:cNvSpPr>
                <a:spLocks/>
              </p:cNvSpPr>
              <p:nvPr/>
            </p:nvSpPr>
            <p:spPr bwMode="auto">
              <a:xfrm>
                <a:off x="3813" y="2481"/>
                <a:ext cx="3" cy="4"/>
              </a:xfrm>
              <a:custGeom>
                <a:avLst/>
                <a:gdLst>
                  <a:gd name="T0" fmla="*/ 0 w 2"/>
                  <a:gd name="T1" fmla="*/ 2 h 2"/>
                  <a:gd name="T2" fmla="*/ 2 w 2"/>
                  <a:gd name="T3" fmla="*/ 0 h 2"/>
                  <a:gd name="T4" fmla="*/ 0 w 2"/>
                  <a:gd name="T5" fmla="*/ 2 h 2"/>
                </a:gdLst>
                <a:ahLst/>
                <a:cxnLst>
                  <a:cxn ang="0">
                    <a:pos x="T0" y="T1"/>
                  </a:cxn>
                  <a:cxn ang="0">
                    <a:pos x="T2" y="T3"/>
                  </a:cxn>
                  <a:cxn ang="0">
                    <a:pos x="T4" y="T5"/>
                  </a:cxn>
                </a:cxnLst>
                <a:rect l="0" t="0" r="r" b="b"/>
                <a:pathLst>
                  <a:path w="2" h="2">
                    <a:moveTo>
                      <a:pt x="0" y="2"/>
                    </a:moveTo>
                    <a:cubicBezTo>
                      <a:pt x="1" y="1"/>
                      <a:pt x="1" y="1"/>
                      <a:pt x="2" y="0"/>
                    </a:cubicBezTo>
                    <a:cubicBezTo>
                      <a:pt x="1" y="1"/>
                      <a:pt x="1" y="1"/>
                      <a:pt x="0" y="2"/>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17" name="Freeform 181">
                <a:extLst>
                  <a:ext uri="{FF2B5EF4-FFF2-40B4-BE49-F238E27FC236}">
                    <a16:creationId xmlns:a16="http://schemas.microsoft.com/office/drawing/2014/main" id="{CE111DA6-40D5-494E-B7B2-132463FD3BE4}"/>
                  </a:ext>
                </a:extLst>
              </p:cNvPr>
              <p:cNvSpPr>
                <a:spLocks/>
              </p:cNvSpPr>
              <p:nvPr/>
            </p:nvSpPr>
            <p:spPr bwMode="auto">
              <a:xfrm>
                <a:off x="3889" y="2393"/>
                <a:ext cx="2" cy="3"/>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1"/>
                      <a:pt x="0" y="1"/>
                      <a:pt x="0" y="2"/>
                    </a:cubicBezTo>
                    <a:cubicBezTo>
                      <a:pt x="0" y="1"/>
                      <a:pt x="0" y="1"/>
                      <a:pt x="1"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18" name="Freeform 182">
                <a:extLst>
                  <a:ext uri="{FF2B5EF4-FFF2-40B4-BE49-F238E27FC236}">
                    <a16:creationId xmlns:a16="http://schemas.microsoft.com/office/drawing/2014/main" id="{4C0BD9F8-2B20-DA44-A269-5935FAEE1C59}"/>
                  </a:ext>
                </a:extLst>
              </p:cNvPr>
              <p:cNvSpPr>
                <a:spLocks/>
              </p:cNvSpPr>
              <p:nvPr/>
            </p:nvSpPr>
            <p:spPr bwMode="auto">
              <a:xfrm>
                <a:off x="3717" y="2575"/>
                <a:ext cx="2" cy="3"/>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1"/>
                      <a:pt x="0" y="2"/>
                    </a:cubicBezTo>
                    <a:cubicBezTo>
                      <a:pt x="0" y="1"/>
                      <a:pt x="1" y="1"/>
                      <a:pt x="1"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19" name="Freeform 183">
                <a:extLst>
                  <a:ext uri="{FF2B5EF4-FFF2-40B4-BE49-F238E27FC236}">
                    <a16:creationId xmlns:a16="http://schemas.microsoft.com/office/drawing/2014/main" id="{958D67C4-5070-924A-AB83-295AF9F5F474}"/>
                  </a:ext>
                </a:extLst>
              </p:cNvPr>
              <p:cNvSpPr>
                <a:spLocks/>
              </p:cNvSpPr>
              <p:nvPr/>
            </p:nvSpPr>
            <p:spPr bwMode="auto">
              <a:xfrm>
                <a:off x="3696" y="2589"/>
                <a:ext cx="7" cy="7"/>
              </a:xfrm>
              <a:custGeom>
                <a:avLst/>
                <a:gdLst>
                  <a:gd name="T0" fmla="*/ 4 w 4"/>
                  <a:gd name="T1" fmla="*/ 0 h 4"/>
                  <a:gd name="T2" fmla="*/ 0 w 4"/>
                  <a:gd name="T3" fmla="*/ 4 h 4"/>
                  <a:gd name="T4" fmla="*/ 4 w 4"/>
                  <a:gd name="T5" fmla="*/ 0 h 4"/>
                </a:gdLst>
                <a:ahLst/>
                <a:cxnLst>
                  <a:cxn ang="0">
                    <a:pos x="T0" y="T1"/>
                  </a:cxn>
                  <a:cxn ang="0">
                    <a:pos x="T2" y="T3"/>
                  </a:cxn>
                  <a:cxn ang="0">
                    <a:pos x="T4" y="T5"/>
                  </a:cxn>
                </a:cxnLst>
                <a:rect l="0" t="0" r="r" b="b"/>
                <a:pathLst>
                  <a:path w="4" h="4">
                    <a:moveTo>
                      <a:pt x="4" y="0"/>
                    </a:moveTo>
                    <a:cubicBezTo>
                      <a:pt x="3" y="1"/>
                      <a:pt x="2" y="2"/>
                      <a:pt x="0" y="4"/>
                    </a:cubicBezTo>
                    <a:cubicBezTo>
                      <a:pt x="2" y="2"/>
                      <a:pt x="3" y="1"/>
                      <a:pt x="4"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20" name="Freeform 184">
                <a:extLst>
                  <a:ext uri="{FF2B5EF4-FFF2-40B4-BE49-F238E27FC236}">
                    <a16:creationId xmlns:a16="http://schemas.microsoft.com/office/drawing/2014/main" id="{4D34F8BA-16A2-1C47-A45E-5170D9437F34}"/>
                  </a:ext>
                </a:extLst>
              </p:cNvPr>
              <p:cNvSpPr>
                <a:spLocks/>
              </p:cNvSpPr>
              <p:nvPr/>
            </p:nvSpPr>
            <p:spPr bwMode="auto">
              <a:xfrm>
                <a:off x="3875" y="2412"/>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21" name="Freeform 185">
                <a:extLst>
                  <a:ext uri="{FF2B5EF4-FFF2-40B4-BE49-F238E27FC236}">
                    <a16:creationId xmlns:a16="http://schemas.microsoft.com/office/drawing/2014/main" id="{5AE548DF-6285-784F-9A37-EFDA77D4F3DE}"/>
                  </a:ext>
                </a:extLst>
              </p:cNvPr>
              <p:cNvSpPr>
                <a:spLocks/>
              </p:cNvSpPr>
              <p:nvPr/>
            </p:nvSpPr>
            <p:spPr bwMode="auto">
              <a:xfrm>
                <a:off x="3645" y="2630"/>
                <a:ext cx="7" cy="7"/>
              </a:xfrm>
              <a:custGeom>
                <a:avLst/>
                <a:gdLst>
                  <a:gd name="T0" fmla="*/ 4 w 4"/>
                  <a:gd name="T1" fmla="*/ 0 h 4"/>
                  <a:gd name="T2" fmla="*/ 0 w 4"/>
                  <a:gd name="T3" fmla="*/ 4 h 4"/>
                  <a:gd name="T4" fmla="*/ 4 w 4"/>
                  <a:gd name="T5" fmla="*/ 0 h 4"/>
                </a:gdLst>
                <a:ahLst/>
                <a:cxnLst>
                  <a:cxn ang="0">
                    <a:pos x="T0" y="T1"/>
                  </a:cxn>
                  <a:cxn ang="0">
                    <a:pos x="T2" y="T3"/>
                  </a:cxn>
                  <a:cxn ang="0">
                    <a:pos x="T4" y="T5"/>
                  </a:cxn>
                </a:cxnLst>
                <a:rect l="0" t="0" r="r" b="b"/>
                <a:pathLst>
                  <a:path w="4" h="4">
                    <a:moveTo>
                      <a:pt x="4" y="0"/>
                    </a:moveTo>
                    <a:cubicBezTo>
                      <a:pt x="3" y="1"/>
                      <a:pt x="2" y="3"/>
                      <a:pt x="0" y="4"/>
                    </a:cubicBezTo>
                    <a:cubicBezTo>
                      <a:pt x="2" y="3"/>
                      <a:pt x="3" y="1"/>
                      <a:pt x="4"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22" name="Freeform 186">
                <a:extLst>
                  <a:ext uri="{FF2B5EF4-FFF2-40B4-BE49-F238E27FC236}">
                    <a16:creationId xmlns:a16="http://schemas.microsoft.com/office/drawing/2014/main" id="{A723FAFC-5D98-804A-B70C-E528B10A043B}"/>
                  </a:ext>
                </a:extLst>
              </p:cNvPr>
              <p:cNvSpPr>
                <a:spLocks/>
              </p:cNvSpPr>
              <p:nvPr/>
            </p:nvSpPr>
            <p:spPr bwMode="auto">
              <a:xfrm>
                <a:off x="3601" y="2661"/>
                <a:ext cx="10" cy="8"/>
              </a:xfrm>
              <a:custGeom>
                <a:avLst/>
                <a:gdLst>
                  <a:gd name="T0" fmla="*/ 6 w 6"/>
                  <a:gd name="T1" fmla="*/ 0 h 4"/>
                  <a:gd name="T2" fmla="*/ 0 w 6"/>
                  <a:gd name="T3" fmla="*/ 4 h 4"/>
                  <a:gd name="T4" fmla="*/ 6 w 6"/>
                  <a:gd name="T5" fmla="*/ 0 h 4"/>
                </a:gdLst>
                <a:ahLst/>
                <a:cxnLst>
                  <a:cxn ang="0">
                    <a:pos x="T0" y="T1"/>
                  </a:cxn>
                  <a:cxn ang="0">
                    <a:pos x="T2" y="T3"/>
                  </a:cxn>
                  <a:cxn ang="0">
                    <a:pos x="T4" y="T5"/>
                  </a:cxn>
                </a:cxnLst>
                <a:rect l="0" t="0" r="r" b="b"/>
                <a:pathLst>
                  <a:path w="6" h="4">
                    <a:moveTo>
                      <a:pt x="6" y="0"/>
                    </a:moveTo>
                    <a:cubicBezTo>
                      <a:pt x="4" y="1"/>
                      <a:pt x="2" y="2"/>
                      <a:pt x="0" y="4"/>
                    </a:cubicBezTo>
                    <a:cubicBezTo>
                      <a:pt x="2" y="2"/>
                      <a:pt x="4" y="1"/>
                      <a:pt x="6"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23" name="Freeform 187">
                <a:extLst>
                  <a:ext uri="{FF2B5EF4-FFF2-40B4-BE49-F238E27FC236}">
                    <a16:creationId xmlns:a16="http://schemas.microsoft.com/office/drawing/2014/main" id="{8BC3E47B-682B-D443-B5F8-E2104AFD1353}"/>
                  </a:ext>
                </a:extLst>
              </p:cNvPr>
              <p:cNvSpPr>
                <a:spLocks/>
              </p:cNvSpPr>
              <p:nvPr/>
            </p:nvSpPr>
            <p:spPr bwMode="auto">
              <a:xfrm>
                <a:off x="3677" y="2607"/>
                <a:ext cx="7" cy="5"/>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3" y="1"/>
                      <a:pt x="1" y="2"/>
                      <a:pt x="0" y="3"/>
                    </a:cubicBezTo>
                    <a:cubicBezTo>
                      <a:pt x="1" y="2"/>
                      <a:pt x="3" y="1"/>
                      <a:pt x="4"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24" name="Freeform 188">
                <a:extLst>
                  <a:ext uri="{FF2B5EF4-FFF2-40B4-BE49-F238E27FC236}">
                    <a16:creationId xmlns:a16="http://schemas.microsoft.com/office/drawing/2014/main" id="{695E5A54-7A68-E744-84A9-BC121F58EEA9}"/>
                  </a:ext>
                </a:extLst>
              </p:cNvPr>
              <p:cNvSpPr>
                <a:spLocks/>
              </p:cNvSpPr>
              <p:nvPr/>
            </p:nvSpPr>
            <p:spPr bwMode="auto">
              <a:xfrm>
                <a:off x="3624" y="2646"/>
                <a:ext cx="9" cy="7"/>
              </a:xfrm>
              <a:custGeom>
                <a:avLst/>
                <a:gdLst>
                  <a:gd name="T0" fmla="*/ 5 w 5"/>
                  <a:gd name="T1" fmla="*/ 0 h 4"/>
                  <a:gd name="T2" fmla="*/ 0 w 5"/>
                  <a:gd name="T3" fmla="*/ 4 h 4"/>
                  <a:gd name="T4" fmla="*/ 5 w 5"/>
                  <a:gd name="T5" fmla="*/ 0 h 4"/>
                </a:gdLst>
                <a:ahLst/>
                <a:cxnLst>
                  <a:cxn ang="0">
                    <a:pos x="T0" y="T1"/>
                  </a:cxn>
                  <a:cxn ang="0">
                    <a:pos x="T2" y="T3"/>
                  </a:cxn>
                  <a:cxn ang="0">
                    <a:pos x="T4" y="T5"/>
                  </a:cxn>
                </a:cxnLst>
                <a:rect l="0" t="0" r="r" b="b"/>
                <a:pathLst>
                  <a:path w="5" h="4">
                    <a:moveTo>
                      <a:pt x="5" y="0"/>
                    </a:moveTo>
                    <a:cubicBezTo>
                      <a:pt x="3" y="1"/>
                      <a:pt x="2" y="2"/>
                      <a:pt x="0" y="4"/>
                    </a:cubicBezTo>
                    <a:cubicBezTo>
                      <a:pt x="2" y="2"/>
                      <a:pt x="3" y="1"/>
                      <a:pt x="5"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25" name="Freeform 189">
                <a:extLst>
                  <a:ext uri="{FF2B5EF4-FFF2-40B4-BE49-F238E27FC236}">
                    <a16:creationId xmlns:a16="http://schemas.microsoft.com/office/drawing/2014/main" id="{3561055A-3860-3243-83D3-159D10938A27}"/>
                  </a:ext>
                </a:extLst>
              </p:cNvPr>
              <p:cNvSpPr>
                <a:spLocks/>
              </p:cNvSpPr>
              <p:nvPr/>
            </p:nvSpPr>
            <p:spPr bwMode="auto">
              <a:xfrm>
                <a:off x="3546" y="2697"/>
                <a:ext cx="12" cy="7"/>
              </a:xfrm>
              <a:custGeom>
                <a:avLst/>
                <a:gdLst>
                  <a:gd name="T0" fmla="*/ 7 w 7"/>
                  <a:gd name="T1" fmla="*/ 0 h 4"/>
                  <a:gd name="T2" fmla="*/ 0 w 7"/>
                  <a:gd name="T3" fmla="*/ 4 h 4"/>
                  <a:gd name="T4" fmla="*/ 7 w 7"/>
                  <a:gd name="T5" fmla="*/ 0 h 4"/>
                </a:gdLst>
                <a:ahLst/>
                <a:cxnLst>
                  <a:cxn ang="0">
                    <a:pos x="T0" y="T1"/>
                  </a:cxn>
                  <a:cxn ang="0">
                    <a:pos x="T2" y="T3"/>
                  </a:cxn>
                  <a:cxn ang="0">
                    <a:pos x="T4" y="T5"/>
                  </a:cxn>
                </a:cxnLst>
                <a:rect l="0" t="0" r="r" b="b"/>
                <a:pathLst>
                  <a:path w="7" h="4">
                    <a:moveTo>
                      <a:pt x="7" y="0"/>
                    </a:moveTo>
                    <a:cubicBezTo>
                      <a:pt x="5" y="1"/>
                      <a:pt x="2" y="2"/>
                      <a:pt x="0" y="4"/>
                    </a:cubicBezTo>
                    <a:cubicBezTo>
                      <a:pt x="2" y="2"/>
                      <a:pt x="5" y="1"/>
                      <a:pt x="7"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26" name="Freeform 190">
                <a:extLst>
                  <a:ext uri="{FF2B5EF4-FFF2-40B4-BE49-F238E27FC236}">
                    <a16:creationId xmlns:a16="http://schemas.microsoft.com/office/drawing/2014/main" id="{26B89AD6-1AFF-0A4A-A4DE-4CC10E93D2AD}"/>
                  </a:ext>
                </a:extLst>
              </p:cNvPr>
              <p:cNvSpPr>
                <a:spLocks/>
              </p:cNvSpPr>
              <p:nvPr/>
            </p:nvSpPr>
            <p:spPr bwMode="auto">
              <a:xfrm>
                <a:off x="3569" y="2681"/>
                <a:ext cx="12" cy="9"/>
              </a:xfrm>
              <a:custGeom>
                <a:avLst/>
                <a:gdLst>
                  <a:gd name="T0" fmla="*/ 7 w 7"/>
                  <a:gd name="T1" fmla="*/ 0 h 5"/>
                  <a:gd name="T2" fmla="*/ 0 w 7"/>
                  <a:gd name="T3" fmla="*/ 5 h 5"/>
                  <a:gd name="T4" fmla="*/ 7 w 7"/>
                  <a:gd name="T5" fmla="*/ 0 h 5"/>
                </a:gdLst>
                <a:ahLst/>
                <a:cxnLst>
                  <a:cxn ang="0">
                    <a:pos x="T0" y="T1"/>
                  </a:cxn>
                  <a:cxn ang="0">
                    <a:pos x="T2" y="T3"/>
                  </a:cxn>
                  <a:cxn ang="0">
                    <a:pos x="T4" y="T5"/>
                  </a:cxn>
                </a:cxnLst>
                <a:rect l="0" t="0" r="r" b="b"/>
                <a:pathLst>
                  <a:path w="7" h="5">
                    <a:moveTo>
                      <a:pt x="7" y="0"/>
                    </a:moveTo>
                    <a:cubicBezTo>
                      <a:pt x="5" y="2"/>
                      <a:pt x="3" y="3"/>
                      <a:pt x="0" y="5"/>
                    </a:cubicBezTo>
                    <a:cubicBezTo>
                      <a:pt x="3" y="3"/>
                      <a:pt x="5" y="2"/>
                      <a:pt x="7"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27" name="Freeform 191">
                <a:extLst>
                  <a:ext uri="{FF2B5EF4-FFF2-40B4-BE49-F238E27FC236}">
                    <a16:creationId xmlns:a16="http://schemas.microsoft.com/office/drawing/2014/main" id="{DE31C4FE-F668-5249-AB09-38AC4180EA82}"/>
                  </a:ext>
                </a:extLst>
              </p:cNvPr>
              <p:cNvSpPr>
                <a:spLocks/>
              </p:cNvSpPr>
              <p:nvPr/>
            </p:nvSpPr>
            <p:spPr bwMode="auto">
              <a:xfrm>
                <a:off x="3829" y="2463"/>
                <a:ext cx="3" cy="4"/>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2" y="0"/>
                      <a:pt x="1" y="1"/>
                      <a:pt x="0" y="2"/>
                    </a:cubicBezTo>
                    <a:cubicBezTo>
                      <a:pt x="1" y="1"/>
                      <a:pt x="2" y="0"/>
                      <a:pt x="2"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28" name="Freeform 192">
                <a:extLst>
                  <a:ext uri="{FF2B5EF4-FFF2-40B4-BE49-F238E27FC236}">
                    <a16:creationId xmlns:a16="http://schemas.microsoft.com/office/drawing/2014/main" id="{16E8AE74-442B-DD40-A85E-79DE67FF5802}"/>
                  </a:ext>
                </a:extLst>
              </p:cNvPr>
              <p:cNvSpPr>
                <a:spLocks/>
              </p:cNvSpPr>
              <p:nvPr/>
            </p:nvSpPr>
            <p:spPr bwMode="auto">
              <a:xfrm>
                <a:off x="3929" y="2338"/>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29" name="Freeform 193">
                <a:extLst>
                  <a:ext uri="{FF2B5EF4-FFF2-40B4-BE49-F238E27FC236}">
                    <a16:creationId xmlns:a16="http://schemas.microsoft.com/office/drawing/2014/main" id="{0868641C-5789-0D48-8699-64835AAA8F88}"/>
                  </a:ext>
                </a:extLst>
              </p:cNvPr>
              <p:cNvSpPr>
                <a:spLocks/>
              </p:cNvSpPr>
              <p:nvPr/>
            </p:nvSpPr>
            <p:spPr bwMode="auto">
              <a:xfrm>
                <a:off x="2880" y="2891"/>
                <a:ext cx="30" cy="2"/>
              </a:xfrm>
              <a:custGeom>
                <a:avLst/>
                <a:gdLst>
                  <a:gd name="T0" fmla="*/ 17 w 17"/>
                  <a:gd name="T1" fmla="*/ 0 h 1"/>
                  <a:gd name="T2" fmla="*/ 0 w 17"/>
                  <a:gd name="T3" fmla="*/ 1 h 1"/>
                  <a:gd name="T4" fmla="*/ 17 w 17"/>
                  <a:gd name="T5" fmla="*/ 0 h 1"/>
                </a:gdLst>
                <a:ahLst/>
                <a:cxnLst>
                  <a:cxn ang="0">
                    <a:pos x="T0" y="T1"/>
                  </a:cxn>
                  <a:cxn ang="0">
                    <a:pos x="T2" y="T3"/>
                  </a:cxn>
                  <a:cxn ang="0">
                    <a:pos x="T4" y="T5"/>
                  </a:cxn>
                </a:cxnLst>
                <a:rect l="0" t="0" r="r" b="b"/>
                <a:pathLst>
                  <a:path w="17" h="1">
                    <a:moveTo>
                      <a:pt x="17" y="0"/>
                    </a:moveTo>
                    <a:cubicBezTo>
                      <a:pt x="11" y="0"/>
                      <a:pt x="6" y="1"/>
                      <a:pt x="0" y="1"/>
                    </a:cubicBezTo>
                    <a:cubicBezTo>
                      <a:pt x="6" y="1"/>
                      <a:pt x="11" y="0"/>
                      <a:pt x="17"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30" name="Freeform 194">
                <a:extLst>
                  <a:ext uri="{FF2B5EF4-FFF2-40B4-BE49-F238E27FC236}">
                    <a16:creationId xmlns:a16="http://schemas.microsoft.com/office/drawing/2014/main" id="{7006EF69-CFC8-8046-8C59-6EBB6602FB31}"/>
                  </a:ext>
                </a:extLst>
              </p:cNvPr>
              <p:cNvSpPr>
                <a:spLocks/>
              </p:cNvSpPr>
              <p:nvPr/>
            </p:nvSpPr>
            <p:spPr bwMode="auto">
              <a:xfrm>
                <a:off x="3076" y="2874"/>
                <a:ext cx="27" cy="3"/>
              </a:xfrm>
              <a:custGeom>
                <a:avLst/>
                <a:gdLst>
                  <a:gd name="T0" fmla="*/ 15 w 15"/>
                  <a:gd name="T1" fmla="*/ 0 h 2"/>
                  <a:gd name="T2" fmla="*/ 0 w 15"/>
                  <a:gd name="T3" fmla="*/ 2 h 2"/>
                  <a:gd name="T4" fmla="*/ 15 w 15"/>
                  <a:gd name="T5" fmla="*/ 0 h 2"/>
                </a:gdLst>
                <a:ahLst/>
                <a:cxnLst>
                  <a:cxn ang="0">
                    <a:pos x="T0" y="T1"/>
                  </a:cxn>
                  <a:cxn ang="0">
                    <a:pos x="T2" y="T3"/>
                  </a:cxn>
                  <a:cxn ang="0">
                    <a:pos x="T4" y="T5"/>
                  </a:cxn>
                </a:cxnLst>
                <a:rect l="0" t="0" r="r" b="b"/>
                <a:pathLst>
                  <a:path w="15" h="2">
                    <a:moveTo>
                      <a:pt x="15" y="0"/>
                    </a:moveTo>
                    <a:cubicBezTo>
                      <a:pt x="10" y="0"/>
                      <a:pt x="5" y="1"/>
                      <a:pt x="0" y="2"/>
                    </a:cubicBezTo>
                    <a:cubicBezTo>
                      <a:pt x="5" y="1"/>
                      <a:pt x="10" y="0"/>
                      <a:pt x="15"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31" name="Freeform 195">
                <a:extLst>
                  <a:ext uri="{FF2B5EF4-FFF2-40B4-BE49-F238E27FC236}">
                    <a16:creationId xmlns:a16="http://schemas.microsoft.com/office/drawing/2014/main" id="{CC609F04-6437-934D-A36D-27264B358A9F}"/>
                  </a:ext>
                </a:extLst>
              </p:cNvPr>
              <p:cNvSpPr>
                <a:spLocks/>
              </p:cNvSpPr>
              <p:nvPr/>
            </p:nvSpPr>
            <p:spPr bwMode="auto">
              <a:xfrm>
                <a:off x="3044" y="2877"/>
                <a:ext cx="30" cy="4"/>
              </a:xfrm>
              <a:custGeom>
                <a:avLst/>
                <a:gdLst>
                  <a:gd name="T0" fmla="*/ 17 w 17"/>
                  <a:gd name="T1" fmla="*/ 0 h 2"/>
                  <a:gd name="T2" fmla="*/ 0 w 17"/>
                  <a:gd name="T3" fmla="*/ 2 h 2"/>
                  <a:gd name="T4" fmla="*/ 17 w 17"/>
                  <a:gd name="T5" fmla="*/ 0 h 2"/>
                </a:gdLst>
                <a:ahLst/>
                <a:cxnLst>
                  <a:cxn ang="0">
                    <a:pos x="T0" y="T1"/>
                  </a:cxn>
                  <a:cxn ang="0">
                    <a:pos x="T2" y="T3"/>
                  </a:cxn>
                  <a:cxn ang="0">
                    <a:pos x="T4" y="T5"/>
                  </a:cxn>
                </a:cxnLst>
                <a:rect l="0" t="0" r="r" b="b"/>
                <a:pathLst>
                  <a:path w="17" h="2">
                    <a:moveTo>
                      <a:pt x="17" y="0"/>
                    </a:moveTo>
                    <a:cubicBezTo>
                      <a:pt x="11" y="1"/>
                      <a:pt x="6" y="2"/>
                      <a:pt x="0" y="2"/>
                    </a:cubicBezTo>
                    <a:cubicBezTo>
                      <a:pt x="6" y="2"/>
                      <a:pt x="11" y="1"/>
                      <a:pt x="17"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32" name="Freeform 196">
                <a:extLst>
                  <a:ext uri="{FF2B5EF4-FFF2-40B4-BE49-F238E27FC236}">
                    <a16:creationId xmlns:a16="http://schemas.microsoft.com/office/drawing/2014/main" id="{15E85EEF-0452-F74B-B406-5CAB7F5D036A}"/>
                  </a:ext>
                </a:extLst>
              </p:cNvPr>
              <p:cNvSpPr>
                <a:spLocks/>
              </p:cNvSpPr>
              <p:nvPr/>
            </p:nvSpPr>
            <p:spPr bwMode="auto">
              <a:xfrm>
                <a:off x="2756" y="2886"/>
                <a:ext cx="6" cy="0"/>
              </a:xfrm>
              <a:custGeom>
                <a:avLst/>
                <a:gdLst>
                  <a:gd name="T0" fmla="*/ 3 w 3"/>
                  <a:gd name="T1" fmla="*/ 0 w 3"/>
                  <a:gd name="T2" fmla="*/ 3 w 3"/>
                </a:gdLst>
                <a:ahLst/>
                <a:cxnLst>
                  <a:cxn ang="0">
                    <a:pos x="T0" y="0"/>
                  </a:cxn>
                  <a:cxn ang="0">
                    <a:pos x="T1" y="0"/>
                  </a:cxn>
                  <a:cxn ang="0">
                    <a:pos x="T2" y="0"/>
                  </a:cxn>
                </a:cxnLst>
                <a:rect l="0" t="0" r="r" b="b"/>
                <a:pathLst>
                  <a:path w="3">
                    <a:moveTo>
                      <a:pt x="3" y="0"/>
                    </a:moveTo>
                    <a:cubicBezTo>
                      <a:pt x="2" y="0"/>
                      <a:pt x="1" y="0"/>
                      <a:pt x="0" y="0"/>
                    </a:cubicBezTo>
                    <a:cubicBezTo>
                      <a:pt x="1" y="0"/>
                      <a:pt x="2" y="0"/>
                      <a:pt x="3"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33" name="Freeform 197">
                <a:extLst>
                  <a:ext uri="{FF2B5EF4-FFF2-40B4-BE49-F238E27FC236}">
                    <a16:creationId xmlns:a16="http://schemas.microsoft.com/office/drawing/2014/main" id="{7FA18876-37E8-C843-A23B-2D3A4A4F31EE}"/>
                  </a:ext>
                </a:extLst>
              </p:cNvPr>
              <p:cNvSpPr>
                <a:spLocks/>
              </p:cNvSpPr>
              <p:nvPr/>
            </p:nvSpPr>
            <p:spPr bwMode="auto">
              <a:xfrm>
                <a:off x="3140" y="2859"/>
                <a:ext cx="26" cy="6"/>
              </a:xfrm>
              <a:custGeom>
                <a:avLst/>
                <a:gdLst>
                  <a:gd name="T0" fmla="*/ 15 w 15"/>
                  <a:gd name="T1" fmla="*/ 0 h 3"/>
                  <a:gd name="T2" fmla="*/ 0 w 15"/>
                  <a:gd name="T3" fmla="*/ 3 h 3"/>
                  <a:gd name="T4" fmla="*/ 15 w 15"/>
                  <a:gd name="T5" fmla="*/ 0 h 3"/>
                </a:gdLst>
                <a:ahLst/>
                <a:cxnLst>
                  <a:cxn ang="0">
                    <a:pos x="T0" y="T1"/>
                  </a:cxn>
                  <a:cxn ang="0">
                    <a:pos x="T2" y="T3"/>
                  </a:cxn>
                  <a:cxn ang="0">
                    <a:pos x="T4" y="T5"/>
                  </a:cxn>
                </a:cxnLst>
                <a:rect l="0" t="0" r="r" b="b"/>
                <a:pathLst>
                  <a:path w="15" h="3">
                    <a:moveTo>
                      <a:pt x="15" y="0"/>
                    </a:moveTo>
                    <a:cubicBezTo>
                      <a:pt x="10" y="1"/>
                      <a:pt x="5" y="2"/>
                      <a:pt x="0" y="3"/>
                    </a:cubicBezTo>
                    <a:cubicBezTo>
                      <a:pt x="5" y="2"/>
                      <a:pt x="10" y="1"/>
                      <a:pt x="15"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34" name="Freeform 198">
                <a:extLst>
                  <a:ext uri="{FF2B5EF4-FFF2-40B4-BE49-F238E27FC236}">
                    <a16:creationId xmlns:a16="http://schemas.microsoft.com/office/drawing/2014/main" id="{8AEA8BF0-CD8C-064A-9D2F-8C0694F0C3A2}"/>
                  </a:ext>
                </a:extLst>
              </p:cNvPr>
              <p:cNvSpPr>
                <a:spLocks/>
              </p:cNvSpPr>
              <p:nvPr/>
            </p:nvSpPr>
            <p:spPr bwMode="auto">
              <a:xfrm>
                <a:off x="2786" y="2890"/>
                <a:ext cx="9" cy="0"/>
              </a:xfrm>
              <a:custGeom>
                <a:avLst/>
                <a:gdLst>
                  <a:gd name="T0" fmla="*/ 5 w 5"/>
                  <a:gd name="T1" fmla="*/ 0 w 5"/>
                  <a:gd name="T2" fmla="*/ 5 w 5"/>
                </a:gdLst>
                <a:ahLst/>
                <a:cxnLst>
                  <a:cxn ang="0">
                    <a:pos x="T0" y="0"/>
                  </a:cxn>
                  <a:cxn ang="0">
                    <a:pos x="T1" y="0"/>
                  </a:cxn>
                  <a:cxn ang="0">
                    <a:pos x="T2" y="0"/>
                  </a:cxn>
                </a:cxnLst>
                <a:rect l="0" t="0" r="r" b="b"/>
                <a:pathLst>
                  <a:path w="5">
                    <a:moveTo>
                      <a:pt x="5" y="0"/>
                    </a:moveTo>
                    <a:cubicBezTo>
                      <a:pt x="3" y="0"/>
                      <a:pt x="2" y="0"/>
                      <a:pt x="0" y="0"/>
                    </a:cubicBezTo>
                    <a:cubicBezTo>
                      <a:pt x="2" y="0"/>
                      <a:pt x="3" y="0"/>
                      <a:pt x="5"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35" name="Freeform 199">
                <a:extLst>
                  <a:ext uri="{FF2B5EF4-FFF2-40B4-BE49-F238E27FC236}">
                    <a16:creationId xmlns:a16="http://schemas.microsoft.com/office/drawing/2014/main" id="{5BE7E0BF-4F1E-AD43-A11D-6E7AEEF4A058}"/>
                  </a:ext>
                </a:extLst>
              </p:cNvPr>
              <p:cNvSpPr>
                <a:spLocks/>
              </p:cNvSpPr>
              <p:nvPr/>
            </p:nvSpPr>
            <p:spPr bwMode="auto">
              <a:xfrm>
                <a:off x="3111" y="2867"/>
                <a:ext cx="20" cy="5"/>
              </a:xfrm>
              <a:custGeom>
                <a:avLst/>
                <a:gdLst>
                  <a:gd name="T0" fmla="*/ 11 w 11"/>
                  <a:gd name="T1" fmla="*/ 0 h 3"/>
                  <a:gd name="T2" fmla="*/ 0 w 11"/>
                  <a:gd name="T3" fmla="*/ 3 h 3"/>
                  <a:gd name="T4" fmla="*/ 11 w 11"/>
                  <a:gd name="T5" fmla="*/ 0 h 3"/>
                </a:gdLst>
                <a:ahLst/>
                <a:cxnLst>
                  <a:cxn ang="0">
                    <a:pos x="T0" y="T1"/>
                  </a:cxn>
                  <a:cxn ang="0">
                    <a:pos x="T2" y="T3"/>
                  </a:cxn>
                  <a:cxn ang="0">
                    <a:pos x="T4" y="T5"/>
                  </a:cxn>
                </a:cxnLst>
                <a:rect l="0" t="0" r="r" b="b"/>
                <a:pathLst>
                  <a:path w="11" h="3">
                    <a:moveTo>
                      <a:pt x="11" y="0"/>
                    </a:moveTo>
                    <a:cubicBezTo>
                      <a:pt x="7" y="1"/>
                      <a:pt x="3" y="2"/>
                      <a:pt x="0" y="3"/>
                    </a:cubicBezTo>
                    <a:cubicBezTo>
                      <a:pt x="3" y="2"/>
                      <a:pt x="7" y="1"/>
                      <a:pt x="11"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36" name="Freeform 200">
                <a:extLst>
                  <a:ext uri="{FF2B5EF4-FFF2-40B4-BE49-F238E27FC236}">
                    <a16:creationId xmlns:a16="http://schemas.microsoft.com/office/drawing/2014/main" id="{FD3CB2E9-81C3-8048-845D-C1F8DDD22494}"/>
                  </a:ext>
                </a:extLst>
              </p:cNvPr>
              <p:cNvSpPr>
                <a:spLocks/>
              </p:cNvSpPr>
              <p:nvPr/>
            </p:nvSpPr>
            <p:spPr bwMode="auto">
              <a:xfrm>
                <a:off x="2848" y="2891"/>
                <a:ext cx="32" cy="2"/>
              </a:xfrm>
              <a:custGeom>
                <a:avLst/>
                <a:gdLst>
                  <a:gd name="T0" fmla="*/ 18 w 18"/>
                  <a:gd name="T1" fmla="*/ 1 h 1"/>
                  <a:gd name="T2" fmla="*/ 0 w 18"/>
                  <a:gd name="T3" fmla="*/ 0 h 1"/>
                  <a:gd name="T4" fmla="*/ 18 w 18"/>
                  <a:gd name="T5" fmla="*/ 1 h 1"/>
                </a:gdLst>
                <a:ahLst/>
                <a:cxnLst>
                  <a:cxn ang="0">
                    <a:pos x="T0" y="T1"/>
                  </a:cxn>
                  <a:cxn ang="0">
                    <a:pos x="T2" y="T3"/>
                  </a:cxn>
                  <a:cxn ang="0">
                    <a:pos x="T4" y="T5"/>
                  </a:cxn>
                </a:cxnLst>
                <a:rect l="0" t="0" r="r" b="b"/>
                <a:pathLst>
                  <a:path w="18" h="1">
                    <a:moveTo>
                      <a:pt x="18" y="1"/>
                    </a:moveTo>
                    <a:cubicBezTo>
                      <a:pt x="12" y="1"/>
                      <a:pt x="6" y="0"/>
                      <a:pt x="0" y="0"/>
                    </a:cubicBezTo>
                    <a:cubicBezTo>
                      <a:pt x="6" y="0"/>
                      <a:pt x="12" y="1"/>
                      <a:pt x="18" y="1"/>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37" name="Freeform 201">
                <a:extLst>
                  <a:ext uri="{FF2B5EF4-FFF2-40B4-BE49-F238E27FC236}">
                    <a16:creationId xmlns:a16="http://schemas.microsoft.com/office/drawing/2014/main" id="{0754BFB1-DA25-4C40-BE56-D7EA2CFA3308}"/>
                  </a:ext>
                </a:extLst>
              </p:cNvPr>
              <p:cNvSpPr>
                <a:spLocks/>
              </p:cNvSpPr>
              <p:nvPr/>
            </p:nvSpPr>
            <p:spPr bwMode="auto">
              <a:xfrm>
                <a:off x="2919" y="2891"/>
                <a:ext cx="21" cy="0"/>
              </a:xfrm>
              <a:custGeom>
                <a:avLst/>
                <a:gdLst>
                  <a:gd name="T0" fmla="*/ 12 w 12"/>
                  <a:gd name="T1" fmla="*/ 0 w 12"/>
                  <a:gd name="T2" fmla="*/ 12 w 12"/>
                </a:gdLst>
                <a:ahLst/>
                <a:cxnLst>
                  <a:cxn ang="0">
                    <a:pos x="T0" y="0"/>
                  </a:cxn>
                  <a:cxn ang="0">
                    <a:pos x="T1" y="0"/>
                  </a:cxn>
                  <a:cxn ang="0">
                    <a:pos x="T2" y="0"/>
                  </a:cxn>
                </a:cxnLst>
                <a:rect l="0" t="0" r="r" b="b"/>
                <a:pathLst>
                  <a:path w="12">
                    <a:moveTo>
                      <a:pt x="12" y="0"/>
                    </a:moveTo>
                    <a:cubicBezTo>
                      <a:pt x="8" y="0"/>
                      <a:pt x="4" y="0"/>
                      <a:pt x="0" y="0"/>
                    </a:cubicBezTo>
                    <a:cubicBezTo>
                      <a:pt x="4" y="0"/>
                      <a:pt x="8" y="0"/>
                      <a:pt x="12"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38" name="Freeform 202">
                <a:extLst>
                  <a:ext uri="{FF2B5EF4-FFF2-40B4-BE49-F238E27FC236}">
                    <a16:creationId xmlns:a16="http://schemas.microsoft.com/office/drawing/2014/main" id="{4C2F785E-33C2-1344-9C76-91463FD7CB59}"/>
                  </a:ext>
                </a:extLst>
              </p:cNvPr>
              <p:cNvSpPr>
                <a:spLocks/>
              </p:cNvSpPr>
              <p:nvPr/>
            </p:nvSpPr>
            <p:spPr bwMode="auto">
              <a:xfrm>
                <a:off x="2949" y="2888"/>
                <a:ext cx="28" cy="2"/>
              </a:xfrm>
              <a:custGeom>
                <a:avLst/>
                <a:gdLst>
                  <a:gd name="T0" fmla="*/ 16 w 16"/>
                  <a:gd name="T1" fmla="*/ 0 h 1"/>
                  <a:gd name="T2" fmla="*/ 0 w 16"/>
                  <a:gd name="T3" fmla="*/ 1 h 1"/>
                  <a:gd name="T4" fmla="*/ 16 w 16"/>
                  <a:gd name="T5" fmla="*/ 0 h 1"/>
                </a:gdLst>
                <a:ahLst/>
                <a:cxnLst>
                  <a:cxn ang="0">
                    <a:pos x="T0" y="T1"/>
                  </a:cxn>
                  <a:cxn ang="0">
                    <a:pos x="T2" y="T3"/>
                  </a:cxn>
                  <a:cxn ang="0">
                    <a:pos x="T4" y="T5"/>
                  </a:cxn>
                </a:cxnLst>
                <a:rect l="0" t="0" r="r" b="b"/>
                <a:pathLst>
                  <a:path w="16" h="1">
                    <a:moveTo>
                      <a:pt x="16" y="0"/>
                    </a:moveTo>
                    <a:cubicBezTo>
                      <a:pt x="11" y="1"/>
                      <a:pt x="5" y="1"/>
                      <a:pt x="0" y="1"/>
                    </a:cubicBezTo>
                    <a:cubicBezTo>
                      <a:pt x="5" y="1"/>
                      <a:pt x="11" y="1"/>
                      <a:pt x="16"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39" name="Freeform 203">
                <a:extLst>
                  <a:ext uri="{FF2B5EF4-FFF2-40B4-BE49-F238E27FC236}">
                    <a16:creationId xmlns:a16="http://schemas.microsoft.com/office/drawing/2014/main" id="{E407B544-0F4D-6349-8CFE-0E97920647C8}"/>
                  </a:ext>
                </a:extLst>
              </p:cNvPr>
              <p:cNvSpPr>
                <a:spLocks/>
              </p:cNvSpPr>
              <p:nvPr/>
            </p:nvSpPr>
            <p:spPr bwMode="auto">
              <a:xfrm>
                <a:off x="2725" y="2882"/>
                <a:ext cx="3"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2" y="0"/>
                      <a:pt x="1" y="0"/>
                      <a:pt x="0" y="0"/>
                    </a:cubicBezTo>
                    <a:cubicBezTo>
                      <a:pt x="1" y="0"/>
                      <a:pt x="2" y="0"/>
                      <a:pt x="2"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40" name="Freeform 204">
                <a:extLst>
                  <a:ext uri="{FF2B5EF4-FFF2-40B4-BE49-F238E27FC236}">
                    <a16:creationId xmlns:a16="http://schemas.microsoft.com/office/drawing/2014/main" id="{35E48424-9EFE-AB4B-9A50-9735DC60C05D}"/>
                  </a:ext>
                </a:extLst>
              </p:cNvPr>
              <p:cNvSpPr>
                <a:spLocks/>
              </p:cNvSpPr>
              <p:nvPr/>
            </p:nvSpPr>
            <p:spPr bwMode="auto">
              <a:xfrm>
                <a:off x="2816" y="2891"/>
                <a:ext cx="16" cy="0"/>
              </a:xfrm>
              <a:custGeom>
                <a:avLst/>
                <a:gdLst>
                  <a:gd name="T0" fmla="*/ 9 w 9"/>
                  <a:gd name="T1" fmla="*/ 0 w 9"/>
                  <a:gd name="T2" fmla="*/ 9 w 9"/>
                </a:gdLst>
                <a:ahLst/>
                <a:cxnLst>
                  <a:cxn ang="0">
                    <a:pos x="T0" y="0"/>
                  </a:cxn>
                  <a:cxn ang="0">
                    <a:pos x="T1" y="0"/>
                  </a:cxn>
                  <a:cxn ang="0">
                    <a:pos x="T2" y="0"/>
                  </a:cxn>
                </a:cxnLst>
                <a:rect l="0" t="0" r="r" b="b"/>
                <a:pathLst>
                  <a:path w="9">
                    <a:moveTo>
                      <a:pt x="9" y="0"/>
                    </a:moveTo>
                    <a:cubicBezTo>
                      <a:pt x="6" y="0"/>
                      <a:pt x="3" y="0"/>
                      <a:pt x="0" y="0"/>
                    </a:cubicBezTo>
                    <a:cubicBezTo>
                      <a:pt x="3" y="0"/>
                      <a:pt x="6" y="0"/>
                      <a:pt x="9"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41" name="Freeform 205">
                <a:extLst>
                  <a:ext uri="{FF2B5EF4-FFF2-40B4-BE49-F238E27FC236}">
                    <a16:creationId xmlns:a16="http://schemas.microsoft.com/office/drawing/2014/main" id="{09CFCF86-2947-9443-B426-7D80C4C6F173}"/>
                  </a:ext>
                </a:extLst>
              </p:cNvPr>
              <p:cNvSpPr>
                <a:spLocks/>
              </p:cNvSpPr>
              <p:nvPr/>
            </p:nvSpPr>
            <p:spPr bwMode="auto">
              <a:xfrm>
                <a:off x="2979" y="2886"/>
                <a:ext cx="28" cy="2"/>
              </a:xfrm>
              <a:custGeom>
                <a:avLst/>
                <a:gdLst>
                  <a:gd name="T0" fmla="*/ 16 w 16"/>
                  <a:gd name="T1" fmla="*/ 0 h 1"/>
                  <a:gd name="T2" fmla="*/ 0 w 16"/>
                  <a:gd name="T3" fmla="*/ 1 h 1"/>
                  <a:gd name="T4" fmla="*/ 16 w 16"/>
                  <a:gd name="T5" fmla="*/ 0 h 1"/>
                </a:gdLst>
                <a:ahLst/>
                <a:cxnLst>
                  <a:cxn ang="0">
                    <a:pos x="T0" y="T1"/>
                  </a:cxn>
                  <a:cxn ang="0">
                    <a:pos x="T2" y="T3"/>
                  </a:cxn>
                  <a:cxn ang="0">
                    <a:pos x="T4" y="T5"/>
                  </a:cxn>
                </a:cxnLst>
                <a:rect l="0" t="0" r="r" b="b"/>
                <a:pathLst>
                  <a:path w="16" h="1">
                    <a:moveTo>
                      <a:pt x="16" y="0"/>
                    </a:moveTo>
                    <a:cubicBezTo>
                      <a:pt x="10" y="0"/>
                      <a:pt x="5" y="1"/>
                      <a:pt x="0" y="1"/>
                    </a:cubicBezTo>
                    <a:cubicBezTo>
                      <a:pt x="5" y="1"/>
                      <a:pt x="10" y="0"/>
                      <a:pt x="16"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42" name="Freeform 206">
                <a:extLst>
                  <a:ext uri="{FF2B5EF4-FFF2-40B4-BE49-F238E27FC236}">
                    <a16:creationId xmlns:a16="http://schemas.microsoft.com/office/drawing/2014/main" id="{CA86659D-B7C4-2C40-A02E-54C024DDA372}"/>
                  </a:ext>
                </a:extLst>
              </p:cNvPr>
              <p:cNvSpPr>
                <a:spLocks/>
              </p:cNvSpPr>
              <p:nvPr/>
            </p:nvSpPr>
            <p:spPr bwMode="auto">
              <a:xfrm>
                <a:off x="3016" y="2882"/>
                <a:ext cx="21" cy="2"/>
              </a:xfrm>
              <a:custGeom>
                <a:avLst/>
                <a:gdLst>
                  <a:gd name="T0" fmla="*/ 12 w 12"/>
                  <a:gd name="T1" fmla="*/ 0 h 1"/>
                  <a:gd name="T2" fmla="*/ 0 w 12"/>
                  <a:gd name="T3" fmla="*/ 1 h 1"/>
                  <a:gd name="T4" fmla="*/ 12 w 12"/>
                  <a:gd name="T5" fmla="*/ 0 h 1"/>
                </a:gdLst>
                <a:ahLst/>
                <a:cxnLst>
                  <a:cxn ang="0">
                    <a:pos x="T0" y="T1"/>
                  </a:cxn>
                  <a:cxn ang="0">
                    <a:pos x="T2" y="T3"/>
                  </a:cxn>
                  <a:cxn ang="0">
                    <a:pos x="T4" y="T5"/>
                  </a:cxn>
                </a:cxnLst>
                <a:rect l="0" t="0" r="r" b="b"/>
                <a:pathLst>
                  <a:path w="12" h="1">
                    <a:moveTo>
                      <a:pt x="12" y="0"/>
                    </a:moveTo>
                    <a:cubicBezTo>
                      <a:pt x="8" y="1"/>
                      <a:pt x="4" y="1"/>
                      <a:pt x="0" y="1"/>
                    </a:cubicBezTo>
                    <a:cubicBezTo>
                      <a:pt x="4" y="1"/>
                      <a:pt x="8" y="1"/>
                      <a:pt x="12"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43" name="Freeform 207">
                <a:extLst>
                  <a:ext uri="{FF2B5EF4-FFF2-40B4-BE49-F238E27FC236}">
                    <a16:creationId xmlns:a16="http://schemas.microsoft.com/office/drawing/2014/main" id="{03D74210-5297-E74E-8C40-BAD80A66A64C}"/>
                  </a:ext>
                </a:extLst>
              </p:cNvPr>
              <p:cNvSpPr>
                <a:spLocks/>
              </p:cNvSpPr>
              <p:nvPr/>
            </p:nvSpPr>
            <p:spPr bwMode="auto">
              <a:xfrm>
                <a:off x="3942" y="2318"/>
                <a:ext cx="2"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0" y="1"/>
                    </a:cubicBezTo>
                    <a:cubicBezTo>
                      <a:pt x="0" y="1"/>
                      <a:pt x="0" y="0"/>
                      <a:pt x="1"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44" name="Freeform 208">
                <a:extLst>
                  <a:ext uri="{FF2B5EF4-FFF2-40B4-BE49-F238E27FC236}">
                    <a16:creationId xmlns:a16="http://schemas.microsoft.com/office/drawing/2014/main" id="{9557CB6E-E83A-D143-805A-315B365B88FA}"/>
                  </a:ext>
                </a:extLst>
              </p:cNvPr>
              <p:cNvSpPr>
                <a:spLocks/>
              </p:cNvSpPr>
              <p:nvPr/>
            </p:nvSpPr>
            <p:spPr bwMode="auto">
              <a:xfrm>
                <a:off x="3320" y="2805"/>
                <a:ext cx="23" cy="8"/>
              </a:xfrm>
              <a:custGeom>
                <a:avLst/>
                <a:gdLst>
                  <a:gd name="T0" fmla="*/ 13 w 13"/>
                  <a:gd name="T1" fmla="*/ 0 h 5"/>
                  <a:gd name="T2" fmla="*/ 0 w 13"/>
                  <a:gd name="T3" fmla="*/ 5 h 5"/>
                  <a:gd name="T4" fmla="*/ 13 w 13"/>
                  <a:gd name="T5" fmla="*/ 0 h 5"/>
                </a:gdLst>
                <a:ahLst/>
                <a:cxnLst>
                  <a:cxn ang="0">
                    <a:pos x="T0" y="T1"/>
                  </a:cxn>
                  <a:cxn ang="0">
                    <a:pos x="T2" y="T3"/>
                  </a:cxn>
                  <a:cxn ang="0">
                    <a:pos x="T4" y="T5"/>
                  </a:cxn>
                </a:cxnLst>
                <a:rect l="0" t="0" r="r" b="b"/>
                <a:pathLst>
                  <a:path w="13" h="5">
                    <a:moveTo>
                      <a:pt x="13" y="0"/>
                    </a:moveTo>
                    <a:cubicBezTo>
                      <a:pt x="9" y="2"/>
                      <a:pt x="5" y="3"/>
                      <a:pt x="0" y="5"/>
                    </a:cubicBezTo>
                    <a:cubicBezTo>
                      <a:pt x="5" y="3"/>
                      <a:pt x="9" y="2"/>
                      <a:pt x="13"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45" name="Freeform 209">
                <a:extLst>
                  <a:ext uri="{FF2B5EF4-FFF2-40B4-BE49-F238E27FC236}">
                    <a16:creationId xmlns:a16="http://schemas.microsoft.com/office/drawing/2014/main" id="{1232F707-6AC0-5D43-A2EF-9164C0A2F520}"/>
                  </a:ext>
                </a:extLst>
              </p:cNvPr>
              <p:cNvSpPr>
                <a:spLocks/>
              </p:cNvSpPr>
              <p:nvPr/>
            </p:nvSpPr>
            <p:spPr bwMode="auto">
              <a:xfrm>
                <a:off x="3352" y="2794"/>
                <a:ext cx="19" cy="7"/>
              </a:xfrm>
              <a:custGeom>
                <a:avLst/>
                <a:gdLst>
                  <a:gd name="T0" fmla="*/ 11 w 11"/>
                  <a:gd name="T1" fmla="*/ 0 h 4"/>
                  <a:gd name="T2" fmla="*/ 0 w 11"/>
                  <a:gd name="T3" fmla="*/ 4 h 4"/>
                  <a:gd name="T4" fmla="*/ 11 w 11"/>
                  <a:gd name="T5" fmla="*/ 0 h 4"/>
                </a:gdLst>
                <a:ahLst/>
                <a:cxnLst>
                  <a:cxn ang="0">
                    <a:pos x="T0" y="T1"/>
                  </a:cxn>
                  <a:cxn ang="0">
                    <a:pos x="T2" y="T3"/>
                  </a:cxn>
                  <a:cxn ang="0">
                    <a:pos x="T4" y="T5"/>
                  </a:cxn>
                </a:cxnLst>
                <a:rect l="0" t="0" r="r" b="b"/>
                <a:pathLst>
                  <a:path w="11" h="4">
                    <a:moveTo>
                      <a:pt x="11" y="0"/>
                    </a:moveTo>
                    <a:cubicBezTo>
                      <a:pt x="7" y="1"/>
                      <a:pt x="4" y="3"/>
                      <a:pt x="0" y="4"/>
                    </a:cubicBezTo>
                    <a:cubicBezTo>
                      <a:pt x="4" y="3"/>
                      <a:pt x="7" y="1"/>
                      <a:pt x="11"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46" name="Freeform 210">
                <a:extLst>
                  <a:ext uri="{FF2B5EF4-FFF2-40B4-BE49-F238E27FC236}">
                    <a16:creationId xmlns:a16="http://schemas.microsoft.com/office/drawing/2014/main" id="{B64C5E6A-FFEA-5246-8DEB-3140E04B0D9C}"/>
                  </a:ext>
                </a:extLst>
              </p:cNvPr>
              <p:cNvSpPr>
                <a:spLocks/>
              </p:cNvSpPr>
              <p:nvPr/>
            </p:nvSpPr>
            <p:spPr bwMode="auto">
              <a:xfrm>
                <a:off x="3989" y="2241"/>
                <a:ext cx="2"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0" y="1"/>
                    </a:cubicBezTo>
                    <a:cubicBezTo>
                      <a:pt x="0" y="0"/>
                      <a:pt x="0" y="0"/>
                      <a:pt x="1"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47" name="Freeform 211">
                <a:extLst>
                  <a:ext uri="{FF2B5EF4-FFF2-40B4-BE49-F238E27FC236}">
                    <a16:creationId xmlns:a16="http://schemas.microsoft.com/office/drawing/2014/main" id="{C92519E3-78B3-B64C-B5DA-CD8F105ECABB}"/>
                  </a:ext>
                </a:extLst>
              </p:cNvPr>
              <p:cNvSpPr>
                <a:spLocks/>
              </p:cNvSpPr>
              <p:nvPr/>
            </p:nvSpPr>
            <p:spPr bwMode="auto">
              <a:xfrm>
                <a:off x="3170" y="2852"/>
                <a:ext cx="24" cy="7"/>
              </a:xfrm>
              <a:custGeom>
                <a:avLst/>
                <a:gdLst>
                  <a:gd name="T0" fmla="*/ 14 w 14"/>
                  <a:gd name="T1" fmla="*/ 0 h 4"/>
                  <a:gd name="T2" fmla="*/ 0 w 14"/>
                  <a:gd name="T3" fmla="*/ 4 h 4"/>
                  <a:gd name="T4" fmla="*/ 14 w 14"/>
                  <a:gd name="T5" fmla="*/ 0 h 4"/>
                </a:gdLst>
                <a:ahLst/>
                <a:cxnLst>
                  <a:cxn ang="0">
                    <a:pos x="T0" y="T1"/>
                  </a:cxn>
                  <a:cxn ang="0">
                    <a:pos x="T2" y="T3"/>
                  </a:cxn>
                  <a:cxn ang="0">
                    <a:pos x="T4" y="T5"/>
                  </a:cxn>
                </a:cxnLst>
                <a:rect l="0" t="0" r="r" b="b"/>
                <a:pathLst>
                  <a:path w="14" h="4">
                    <a:moveTo>
                      <a:pt x="14" y="0"/>
                    </a:moveTo>
                    <a:cubicBezTo>
                      <a:pt x="9" y="2"/>
                      <a:pt x="5" y="3"/>
                      <a:pt x="0" y="4"/>
                    </a:cubicBezTo>
                    <a:cubicBezTo>
                      <a:pt x="5" y="3"/>
                      <a:pt x="9" y="2"/>
                      <a:pt x="14"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48" name="Freeform 212">
                <a:extLst>
                  <a:ext uri="{FF2B5EF4-FFF2-40B4-BE49-F238E27FC236}">
                    <a16:creationId xmlns:a16="http://schemas.microsoft.com/office/drawing/2014/main" id="{EAFC9155-588B-1645-84C0-673AD2F7D5A7}"/>
                  </a:ext>
                </a:extLst>
              </p:cNvPr>
              <p:cNvSpPr>
                <a:spLocks/>
              </p:cNvSpPr>
              <p:nvPr/>
            </p:nvSpPr>
            <p:spPr bwMode="auto">
              <a:xfrm>
                <a:off x="3293" y="2817"/>
                <a:ext cx="18" cy="5"/>
              </a:xfrm>
              <a:custGeom>
                <a:avLst/>
                <a:gdLst>
                  <a:gd name="T0" fmla="*/ 10 w 10"/>
                  <a:gd name="T1" fmla="*/ 0 h 3"/>
                  <a:gd name="T2" fmla="*/ 0 w 10"/>
                  <a:gd name="T3" fmla="*/ 3 h 3"/>
                  <a:gd name="T4" fmla="*/ 10 w 10"/>
                  <a:gd name="T5" fmla="*/ 0 h 3"/>
                </a:gdLst>
                <a:ahLst/>
                <a:cxnLst>
                  <a:cxn ang="0">
                    <a:pos x="T0" y="T1"/>
                  </a:cxn>
                  <a:cxn ang="0">
                    <a:pos x="T2" y="T3"/>
                  </a:cxn>
                  <a:cxn ang="0">
                    <a:pos x="T4" y="T5"/>
                  </a:cxn>
                </a:cxnLst>
                <a:rect l="0" t="0" r="r" b="b"/>
                <a:pathLst>
                  <a:path w="10" h="3">
                    <a:moveTo>
                      <a:pt x="10" y="0"/>
                    </a:moveTo>
                    <a:cubicBezTo>
                      <a:pt x="7" y="1"/>
                      <a:pt x="4" y="2"/>
                      <a:pt x="0" y="3"/>
                    </a:cubicBezTo>
                    <a:cubicBezTo>
                      <a:pt x="4" y="2"/>
                      <a:pt x="7" y="1"/>
                      <a:pt x="10"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49" name="Freeform 213">
                <a:extLst>
                  <a:ext uri="{FF2B5EF4-FFF2-40B4-BE49-F238E27FC236}">
                    <a16:creationId xmlns:a16="http://schemas.microsoft.com/office/drawing/2014/main" id="{82B29569-BC2F-334A-887C-58F157F68C0C}"/>
                  </a:ext>
                </a:extLst>
              </p:cNvPr>
              <p:cNvSpPr>
                <a:spLocks/>
              </p:cNvSpPr>
              <p:nvPr/>
            </p:nvSpPr>
            <p:spPr bwMode="auto">
              <a:xfrm>
                <a:off x="3382" y="2783"/>
                <a:ext cx="16" cy="6"/>
              </a:xfrm>
              <a:custGeom>
                <a:avLst/>
                <a:gdLst>
                  <a:gd name="T0" fmla="*/ 9 w 9"/>
                  <a:gd name="T1" fmla="*/ 0 h 3"/>
                  <a:gd name="T2" fmla="*/ 0 w 9"/>
                  <a:gd name="T3" fmla="*/ 3 h 3"/>
                  <a:gd name="T4" fmla="*/ 9 w 9"/>
                  <a:gd name="T5" fmla="*/ 0 h 3"/>
                </a:gdLst>
                <a:ahLst/>
                <a:cxnLst>
                  <a:cxn ang="0">
                    <a:pos x="T0" y="T1"/>
                  </a:cxn>
                  <a:cxn ang="0">
                    <a:pos x="T2" y="T3"/>
                  </a:cxn>
                  <a:cxn ang="0">
                    <a:pos x="T4" y="T5"/>
                  </a:cxn>
                </a:cxnLst>
                <a:rect l="0" t="0" r="r" b="b"/>
                <a:pathLst>
                  <a:path w="9" h="3">
                    <a:moveTo>
                      <a:pt x="9" y="0"/>
                    </a:moveTo>
                    <a:cubicBezTo>
                      <a:pt x="6" y="1"/>
                      <a:pt x="3" y="2"/>
                      <a:pt x="0" y="3"/>
                    </a:cubicBezTo>
                    <a:cubicBezTo>
                      <a:pt x="3" y="2"/>
                      <a:pt x="6" y="1"/>
                      <a:pt x="9"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50" name="Freeform 214">
                <a:extLst>
                  <a:ext uri="{FF2B5EF4-FFF2-40B4-BE49-F238E27FC236}">
                    <a16:creationId xmlns:a16="http://schemas.microsoft.com/office/drawing/2014/main" id="{BA8443AD-C321-4645-84B9-5EBEBAF99553}"/>
                  </a:ext>
                </a:extLst>
              </p:cNvPr>
              <p:cNvSpPr>
                <a:spLocks/>
              </p:cNvSpPr>
              <p:nvPr/>
            </p:nvSpPr>
            <p:spPr bwMode="auto">
              <a:xfrm>
                <a:off x="3406" y="2769"/>
                <a:ext cx="20" cy="9"/>
              </a:xfrm>
              <a:custGeom>
                <a:avLst/>
                <a:gdLst>
                  <a:gd name="T0" fmla="*/ 11 w 11"/>
                  <a:gd name="T1" fmla="*/ 0 h 5"/>
                  <a:gd name="T2" fmla="*/ 0 w 11"/>
                  <a:gd name="T3" fmla="*/ 5 h 5"/>
                  <a:gd name="T4" fmla="*/ 11 w 11"/>
                  <a:gd name="T5" fmla="*/ 0 h 5"/>
                </a:gdLst>
                <a:ahLst/>
                <a:cxnLst>
                  <a:cxn ang="0">
                    <a:pos x="T0" y="T1"/>
                  </a:cxn>
                  <a:cxn ang="0">
                    <a:pos x="T2" y="T3"/>
                  </a:cxn>
                  <a:cxn ang="0">
                    <a:pos x="T4" y="T5"/>
                  </a:cxn>
                </a:cxnLst>
                <a:rect l="0" t="0" r="r" b="b"/>
                <a:pathLst>
                  <a:path w="11" h="5">
                    <a:moveTo>
                      <a:pt x="11" y="0"/>
                    </a:moveTo>
                    <a:cubicBezTo>
                      <a:pt x="8" y="2"/>
                      <a:pt x="4" y="3"/>
                      <a:pt x="0" y="5"/>
                    </a:cubicBezTo>
                    <a:cubicBezTo>
                      <a:pt x="4" y="3"/>
                      <a:pt x="8" y="2"/>
                      <a:pt x="11"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51" name="Freeform 215">
                <a:extLst>
                  <a:ext uri="{FF2B5EF4-FFF2-40B4-BE49-F238E27FC236}">
                    <a16:creationId xmlns:a16="http://schemas.microsoft.com/office/drawing/2014/main" id="{48D1FA44-6C37-5C49-AD3B-C3B63068D8D4}"/>
                  </a:ext>
                </a:extLst>
              </p:cNvPr>
              <p:cNvSpPr>
                <a:spLocks/>
              </p:cNvSpPr>
              <p:nvPr/>
            </p:nvSpPr>
            <p:spPr bwMode="auto">
              <a:xfrm>
                <a:off x="2696" y="287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52" name="Freeform 216">
                <a:extLst>
                  <a:ext uri="{FF2B5EF4-FFF2-40B4-BE49-F238E27FC236}">
                    <a16:creationId xmlns:a16="http://schemas.microsoft.com/office/drawing/2014/main" id="{2AA5C811-2ECE-114E-B665-9A97FBE181CD}"/>
                  </a:ext>
                </a:extLst>
              </p:cNvPr>
              <p:cNvSpPr>
                <a:spLocks/>
              </p:cNvSpPr>
              <p:nvPr/>
            </p:nvSpPr>
            <p:spPr bwMode="auto">
              <a:xfrm>
                <a:off x="3203" y="2845"/>
                <a:ext cx="20" cy="6"/>
              </a:xfrm>
              <a:custGeom>
                <a:avLst/>
                <a:gdLst>
                  <a:gd name="T0" fmla="*/ 11 w 11"/>
                  <a:gd name="T1" fmla="*/ 0 h 3"/>
                  <a:gd name="T2" fmla="*/ 0 w 11"/>
                  <a:gd name="T3" fmla="*/ 3 h 3"/>
                  <a:gd name="T4" fmla="*/ 11 w 11"/>
                  <a:gd name="T5" fmla="*/ 0 h 3"/>
                </a:gdLst>
                <a:ahLst/>
                <a:cxnLst>
                  <a:cxn ang="0">
                    <a:pos x="T0" y="T1"/>
                  </a:cxn>
                  <a:cxn ang="0">
                    <a:pos x="T2" y="T3"/>
                  </a:cxn>
                  <a:cxn ang="0">
                    <a:pos x="T4" y="T5"/>
                  </a:cxn>
                </a:cxnLst>
                <a:rect l="0" t="0" r="r" b="b"/>
                <a:pathLst>
                  <a:path w="11" h="3">
                    <a:moveTo>
                      <a:pt x="11" y="0"/>
                    </a:moveTo>
                    <a:cubicBezTo>
                      <a:pt x="7" y="1"/>
                      <a:pt x="4" y="2"/>
                      <a:pt x="0" y="3"/>
                    </a:cubicBezTo>
                    <a:cubicBezTo>
                      <a:pt x="4" y="2"/>
                      <a:pt x="7" y="1"/>
                      <a:pt x="11"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53" name="Freeform 217">
                <a:extLst>
                  <a:ext uri="{FF2B5EF4-FFF2-40B4-BE49-F238E27FC236}">
                    <a16:creationId xmlns:a16="http://schemas.microsoft.com/office/drawing/2014/main" id="{2297EBBB-D479-8B49-8758-704E8597F974}"/>
                  </a:ext>
                </a:extLst>
              </p:cNvPr>
              <p:cNvSpPr>
                <a:spLocks/>
              </p:cNvSpPr>
              <p:nvPr/>
            </p:nvSpPr>
            <p:spPr bwMode="auto">
              <a:xfrm>
                <a:off x="3262" y="2826"/>
                <a:ext cx="23" cy="7"/>
              </a:xfrm>
              <a:custGeom>
                <a:avLst/>
                <a:gdLst>
                  <a:gd name="T0" fmla="*/ 13 w 13"/>
                  <a:gd name="T1" fmla="*/ 0 h 4"/>
                  <a:gd name="T2" fmla="*/ 0 w 13"/>
                  <a:gd name="T3" fmla="*/ 4 h 4"/>
                  <a:gd name="T4" fmla="*/ 13 w 13"/>
                  <a:gd name="T5" fmla="*/ 0 h 4"/>
                </a:gdLst>
                <a:ahLst/>
                <a:cxnLst>
                  <a:cxn ang="0">
                    <a:pos x="T0" y="T1"/>
                  </a:cxn>
                  <a:cxn ang="0">
                    <a:pos x="T2" y="T3"/>
                  </a:cxn>
                  <a:cxn ang="0">
                    <a:pos x="T4" y="T5"/>
                  </a:cxn>
                </a:cxnLst>
                <a:rect l="0" t="0" r="r" b="b"/>
                <a:pathLst>
                  <a:path w="13" h="4">
                    <a:moveTo>
                      <a:pt x="13" y="0"/>
                    </a:moveTo>
                    <a:cubicBezTo>
                      <a:pt x="9" y="2"/>
                      <a:pt x="4" y="3"/>
                      <a:pt x="0" y="4"/>
                    </a:cubicBezTo>
                    <a:cubicBezTo>
                      <a:pt x="4" y="3"/>
                      <a:pt x="9" y="2"/>
                      <a:pt x="13"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54" name="Freeform 218">
                <a:extLst>
                  <a:ext uri="{FF2B5EF4-FFF2-40B4-BE49-F238E27FC236}">
                    <a16:creationId xmlns:a16="http://schemas.microsoft.com/office/drawing/2014/main" id="{E34335A8-927F-2F4E-B311-DFF84B17A5E7}"/>
                  </a:ext>
                </a:extLst>
              </p:cNvPr>
              <p:cNvSpPr>
                <a:spLocks/>
              </p:cNvSpPr>
              <p:nvPr/>
            </p:nvSpPr>
            <p:spPr bwMode="auto">
              <a:xfrm>
                <a:off x="3232" y="2835"/>
                <a:ext cx="24" cy="9"/>
              </a:xfrm>
              <a:custGeom>
                <a:avLst/>
                <a:gdLst>
                  <a:gd name="T0" fmla="*/ 14 w 14"/>
                  <a:gd name="T1" fmla="*/ 0 h 5"/>
                  <a:gd name="T2" fmla="*/ 0 w 14"/>
                  <a:gd name="T3" fmla="*/ 5 h 5"/>
                  <a:gd name="T4" fmla="*/ 14 w 14"/>
                  <a:gd name="T5" fmla="*/ 0 h 5"/>
                </a:gdLst>
                <a:ahLst/>
                <a:cxnLst>
                  <a:cxn ang="0">
                    <a:pos x="T0" y="T1"/>
                  </a:cxn>
                  <a:cxn ang="0">
                    <a:pos x="T2" y="T3"/>
                  </a:cxn>
                  <a:cxn ang="0">
                    <a:pos x="T4" y="T5"/>
                  </a:cxn>
                </a:cxnLst>
                <a:rect l="0" t="0" r="r" b="b"/>
                <a:pathLst>
                  <a:path w="14" h="5">
                    <a:moveTo>
                      <a:pt x="14" y="0"/>
                    </a:moveTo>
                    <a:cubicBezTo>
                      <a:pt x="10" y="2"/>
                      <a:pt x="5" y="3"/>
                      <a:pt x="0" y="5"/>
                    </a:cubicBezTo>
                    <a:cubicBezTo>
                      <a:pt x="5" y="3"/>
                      <a:pt x="10" y="2"/>
                      <a:pt x="14"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55" name="Freeform 219">
                <a:extLst>
                  <a:ext uri="{FF2B5EF4-FFF2-40B4-BE49-F238E27FC236}">
                    <a16:creationId xmlns:a16="http://schemas.microsoft.com/office/drawing/2014/main" id="{1317E9BB-85D9-C646-842A-BAE07A919359}"/>
                  </a:ext>
                </a:extLst>
              </p:cNvPr>
              <p:cNvSpPr>
                <a:spLocks/>
              </p:cNvSpPr>
              <p:nvPr/>
            </p:nvSpPr>
            <p:spPr bwMode="auto">
              <a:xfrm>
                <a:off x="4032" y="2158"/>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56" name="Freeform 221">
                <a:extLst>
                  <a:ext uri="{FF2B5EF4-FFF2-40B4-BE49-F238E27FC236}">
                    <a16:creationId xmlns:a16="http://schemas.microsoft.com/office/drawing/2014/main" id="{FB618E33-483C-104F-9752-0FC62A67BB6D}"/>
                  </a:ext>
                </a:extLst>
              </p:cNvPr>
              <p:cNvSpPr>
                <a:spLocks/>
              </p:cNvSpPr>
              <p:nvPr/>
            </p:nvSpPr>
            <p:spPr bwMode="auto">
              <a:xfrm>
                <a:off x="2014" y="1786"/>
                <a:ext cx="578" cy="492"/>
              </a:xfrm>
              <a:custGeom>
                <a:avLst/>
                <a:gdLst>
                  <a:gd name="T0" fmla="*/ 296 w 327"/>
                  <a:gd name="T1" fmla="*/ 278 h 278"/>
                  <a:gd name="T2" fmla="*/ 30 w 327"/>
                  <a:gd name="T3" fmla="*/ 278 h 278"/>
                  <a:gd name="T4" fmla="*/ 0 w 327"/>
                  <a:gd name="T5" fmla="*/ 248 h 278"/>
                  <a:gd name="T6" fmla="*/ 0 w 327"/>
                  <a:gd name="T7" fmla="*/ 30 h 278"/>
                  <a:gd name="T8" fmla="*/ 30 w 327"/>
                  <a:gd name="T9" fmla="*/ 0 h 278"/>
                  <a:gd name="T10" fmla="*/ 296 w 327"/>
                  <a:gd name="T11" fmla="*/ 0 h 278"/>
                  <a:gd name="T12" fmla="*/ 327 w 327"/>
                  <a:gd name="T13" fmla="*/ 30 h 278"/>
                  <a:gd name="T14" fmla="*/ 327 w 327"/>
                  <a:gd name="T15" fmla="*/ 248 h 278"/>
                  <a:gd name="T16" fmla="*/ 296 w 327"/>
                  <a:gd name="T17"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7" h="278">
                    <a:moveTo>
                      <a:pt x="296" y="278"/>
                    </a:moveTo>
                    <a:cubicBezTo>
                      <a:pt x="30" y="278"/>
                      <a:pt x="30" y="278"/>
                      <a:pt x="30" y="278"/>
                    </a:cubicBezTo>
                    <a:cubicBezTo>
                      <a:pt x="13" y="278"/>
                      <a:pt x="0" y="264"/>
                      <a:pt x="0" y="248"/>
                    </a:cubicBezTo>
                    <a:cubicBezTo>
                      <a:pt x="0" y="30"/>
                      <a:pt x="0" y="30"/>
                      <a:pt x="0" y="30"/>
                    </a:cubicBezTo>
                    <a:cubicBezTo>
                      <a:pt x="0" y="13"/>
                      <a:pt x="13" y="0"/>
                      <a:pt x="30" y="0"/>
                    </a:cubicBezTo>
                    <a:cubicBezTo>
                      <a:pt x="296" y="0"/>
                      <a:pt x="296" y="0"/>
                      <a:pt x="296" y="0"/>
                    </a:cubicBezTo>
                    <a:cubicBezTo>
                      <a:pt x="313" y="0"/>
                      <a:pt x="327" y="13"/>
                      <a:pt x="327" y="30"/>
                    </a:cubicBezTo>
                    <a:cubicBezTo>
                      <a:pt x="327" y="248"/>
                      <a:pt x="327" y="248"/>
                      <a:pt x="327" y="248"/>
                    </a:cubicBezTo>
                    <a:cubicBezTo>
                      <a:pt x="327" y="264"/>
                      <a:pt x="313" y="278"/>
                      <a:pt x="296" y="278"/>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57" name="Freeform 222">
                <a:extLst>
                  <a:ext uri="{FF2B5EF4-FFF2-40B4-BE49-F238E27FC236}">
                    <a16:creationId xmlns:a16="http://schemas.microsoft.com/office/drawing/2014/main" id="{DCAB3BC8-67E5-1449-93DD-C2C5D0ED75DF}"/>
                  </a:ext>
                </a:extLst>
              </p:cNvPr>
              <p:cNvSpPr>
                <a:spLocks/>
              </p:cNvSpPr>
              <p:nvPr/>
            </p:nvSpPr>
            <p:spPr bwMode="auto">
              <a:xfrm>
                <a:off x="3168" y="1786"/>
                <a:ext cx="578" cy="492"/>
              </a:xfrm>
              <a:custGeom>
                <a:avLst/>
                <a:gdLst>
                  <a:gd name="T0" fmla="*/ 297 w 327"/>
                  <a:gd name="T1" fmla="*/ 278 h 278"/>
                  <a:gd name="T2" fmla="*/ 31 w 327"/>
                  <a:gd name="T3" fmla="*/ 278 h 278"/>
                  <a:gd name="T4" fmla="*/ 0 w 327"/>
                  <a:gd name="T5" fmla="*/ 248 h 278"/>
                  <a:gd name="T6" fmla="*/ 0 w 327"/>
                  <a:gd name="T7" fmla="*/ 30 h 278"/>
                  <a:gd name="T8" fmla="*/ 31 w 327"/>
                  <a:gd name="T9" fmla="*/ 0 h 278"/>
                  <a:gd name="T10" fmla="*/ 297 w 327"/>
                  <a:gd name="T11" fmla="*/ 0 h 278"/>
                  <a:gd name="T12" fmla="*/ 327 w 327"/>
                  <a:gd name="T13" fmla="*/ 30 h 278"/>
                  <a:gd name="T14" fmla="*/ 327 w 327"/>
                  <a:gd name="T15" fmla="*/ 248 h 278"/>
                  <a:gd name="T16" fmla="*/ 297 w 327"/>
                  <a:gd name="T17"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7" h="278">
                    <a:moveTo>
                      <a:pt x="297" y="278"/>
                    </a:moveTo>
                    <a:cubicBezTo>
                      <a:pt x="31" y="278"/>
                      <a:pt x="31" y="278"/>
                      <a:pt x="31" y="278"/>
                    </a:cubicBezTo>
                    <a:cubicBezTo>
                      <a:pt x="14" y="278"/>
                      <a:pt x="0" y="264"/>
                      <a:pt x="0" y="248"/>
                    </a:cubicBezTo>
                    <a:cubicBezTo>
                      <a:pt x="0" y="30"/>
                      <a:pt x="0" y="30"/>
                      <a:pt x="0" y="30"/>
                    </a:cubicBezTo>
                    <a:cubicBezTo>
                      <a:pt x="0" y="13"/>
                      <a:pt x="14" y="0"/>
                      <a:pt x="31" y="0"/>
                    </a:cubicBezTo>
                    <a:cubicBezTo>
                      <a:pt x="297" y="0"/>
                      <a:pt x="297" y="0"/>
                      <a:pt x="297" y="0"/>
                    </a:cubicBezTo>
                    <a:cubicBezTo>
                      <a:pt x="314" y="0"/>
                      <a:pt x="327" y="13"/>
                      <a:pt x="327" y="30"/>
                    </a:cubicBezTo>
                    <a:cubicBezTo>
                      <a:pt x="327" y="248"/>
                      <a:pt x="327" y="248"/>
                      <a:pt x="327" y="248"/>
                    </a:cubicBezTo>
                    <a:cubicBezTo>
                      <a:pt x="327" y="264"/>
                      <a:pt x="314" y="278"/>
                      <a:pt x="297" y="278"/>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58" name="Freeform 223">
                <a:extLst>
                  <a:ext uri="{FF2B5EF4-FFF2-40B4-BE49-F238E27FC236}">
                    <a16:creationId xmlns:a16="http://schemas.microsoft.com/office/drawing/2014/main" id="{A4D40A5F-B6F5-F944-A2AA-2692779AE6AD}"/>
                  </a:ext>
                </a:extLst>
              </p:cNvPr>
              <p:cNvSpPr>
                <a:spLocks/>
              </p:cNvSpPr>
              <p:nvPr/>
            </p:nvSpPr>
            <p:spPr bwMode="auto">
              <a:xfrm>
                <a:off x="2592" y="1786"/>
                <a:ext cx="576" cy="492"/>
              </a:xfrm>
              <a:custGeom>
                <a:avLst/>
                <a:gdLst>
                  <a:gd name="T0" fmla="*/ 296 w 326"/>
                  <a:gd name="T1" fmla="*/ 278 h 278"/>
                  <a:gd name="T2" fmla="*/ 30 w 326"/>
                  <a:gd name="T3" fmla="*/ 278 h 278"/>
                  <a:gd name="T4" fmla="*/ 0 w 326"/>
                  <a:gd name="T5" fmla="*/ 248 h 278"/>
                  <a:gd name="T6" fmla="*/ 0 w 326"/>
                  <a:gd name="T7" fmla="*/ 30 h 278"/>
                  <a:gd name="T8" fmla="*/ 30 w 326"/>
                  <a:gd name="T9" fmla="*/ 0 h 278"/>
                  <a:gd name="T10" fmla="*/ 296 w 326"/>
                  <a:gd name="T11" fmla="*/ 0 h 278"/>
                  <a:gd name="T12" fmla="*/ 326 w 326"/>
                  <a:gd name="T13" fmla="*/ 30 h 278"/>
                  <a:gd name="T14" fmla="*/ 326 w 326"/>
                  <a:gd name="T15" fmla="*/ 248 h 278"/>
                  <a:gd name="T16" fmla="*/ 296 w 326"/>
                  <a:gd name="T17"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278">
                    <a:moveTo>
                      <a:pt x="296" y="278"/>
                    </a:moveTo>
                    <a:cubicBezTo>
                      <a:pt x="30" y="278"/>
                      <a:pt x="30" y="278"/>
                      <a:pt x="30" y="278"/>
                    </a:cubicBezTo>
                    <a:cubicBezTo>
                      <a:pt x="13" y="278"/>
                      <a:pt x="0" y="264"/>
                      <a:pt x="0" y="248"/>
                    </a:cubicBezTo>
                    <a:cubicBezTo>
                      <a:pt x="0" y="30"/>
                      <a:pt x="0" y="30"/>
                      <a:pt x="0" y="30"/>
                    </a:cubicBezTo>
                    <a:cubicBezTo>
                      <a:pt x="0" y="13"/>
                      <a:pt x="13" y="0"/>
                      <a:pt x="30" y="0"/>
                    </a:cubicBezTo>
                    <a:cubicBezTo>
                      <a:pt x="296" y="0"/>
                      <a:pt x="296" y="0"/>
                      <a:pt x="296" y="0"/>
                    </a:cubicBezTo>
                    <a:cubicBezTo>
                      <a:pt x="313" y="0"/>
                      <a:pt x="326" y="13"/>
                      <a:pt x="326" y="30"/>
                    </a:cubicBezTo>
                    <a:cubicBezTo>
                      <a:pt x="326" y="248"/>
                      <a:pt x="326" y="248"/>
                      <a:pt x="326" y="248"/>
                    </a:cubicBezTo>
                    <a:cubicBezTo>
                      <a:pt x="326" y="264"/>
                      <a:pt x="313" y="278"/>
                      <a:pt x="296" y="278"/>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59" name="Freeform 224">
                <a:extLst>
                  <a:ext uri="{FF2B5EF4-FFF2-40B4-BE49-F238E27FC236}">
                    <a16:creationId xmlns:a16="http://schemas.microsoft.com/office/drawing/2014/main" id="{43A4D49E-5B00-8744-BB52-1AE5FE423378}"/>
                  </a:ext>
                </a:extLst>
              </p:cNvPr>
              <p:cNvSpPr>
                <a:spLocks/>
              </p:cNvSpPr>
              <p:nvPr/>
            </p:nvSpPr>
            <p:spPr bwMode="auto">
              <a:xfrm>
                <a:off x="2380" y="1855"/>
                <a:ext cx="32" cy="352"/>
              </a:xfrm>
              <a:custGeom>
                <a:avLst/>
                <a:gdLst>
                  <a:gd name="T0" fmla="*/ 9 w 18"/>
                  <a:gd name="T1" fmla="*/ 199 h 199"/>
                  <a:gd name="T2" fmla="*/ 0 w 18"/>
                  <a:gd name="T3" fmla="*/ 190 h 199"/>
                  <a:gd name="T4" fmla="*/ 0 w 18"/>
                  <a:gd name="T5" fmla="*/ 9 h 199"/>
                  <a:gd name="T6" fmla="*/ 9 w 18"/>
                  <a:gd name="T7" fmla="*/ 0 h 199"/>
                  <a:gd name="T8" fmla="*/ 18 w 18"/>
                  <a:gd name="T9" fmla="*/ 9 h 199"/>
                  <a:gd name="T10" fmla="*/ 18 w 18"/>
                  <a:gd name="T11" fmla="*/ 190 h 199"/>
                  <a:gd name="T12" fmla="*/ 9 w 18"/>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18" h="199">
                    <a:moveTo>
                      <a:pt x="9" y="199"/>
                    </a:moveTo>
                    <a:cubicBezTo>
                      <a:pt x="4" y="199"/>
                      <a:pt x="0" y="195"/>
                      <a:pt x="0" y="190"/>
                    </a:cubicBezTo>
                    <a:cubicBezTo>
                      <a:pt x="0" y="9"/>
                      <a:pt x="0" y="9"/>
                      <a:pt x="0" y="9"/>
                    </a:cubicBezTo>
                    <a:cubicBezTo>
                      <a:pt x="0" y="4"/>
                      <a:pt x="4" y="0"/>
                      <a:pt x="9" y="0"/>
                    </a:cubicBezTo>
                    <a:cubicBezTo>
                      <a:pt x="14" y="0"/>
                      <a:pt x="18" y="4"/>
                      <a:pt x="18" y="9"/>
                    </a:cubicBezTo>
                    <a:cubicBezTo>
                      <a:pt x="18" y="190"/>
                      <a:pt x="18" y="190"/>
                      <a:pt x="18" y="190"/>
                    </a:cubicBezTo>
                    <a:cubicBezTo>
                      <a:pt x="18" y="195"/>
                      <a:pt x="14" y="199"/>
                      <a:pt x="9" y="1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60" name="Freeform 225">
                <a:extLst>
                  <a:ext uri="{FF2B5EF4-FFF2-40B4-BE49-F238E27FC236}">
                    <a16:creationId xmlns:a16="http://schemas.microsoft.com/office/drawing/2014/main" id="{1EFDC18D-3CE2-614C-9144-FDE5BA47F9F1}"/>
                  </a:ext>
                </a:extLst>
              </p:cNvPr>
              <p:cNvSpPr>
                <a:spLocks/>
              </p:cNvSpPr>
              <p:nvPr/>
            </p:nvSpPr>
            <p:spPr bwMode="auto">
              <a:xfrm>
                <a:off x="2477" y="1855"/>
                <a:ext cx="32" cy="352"/>
              </a:xfrm>
              <a:custGeom>
                <a:avLst/>
                <a:gdLst>
                  <a:gd name="T0" fmla="*/ 9 w 18"/>
                  <a:gd name="T1" fmla="*/ 199 h 199"/>
                  <a:gd name="T2" fmla="*/ 0 w 18"/>
                  <a:gd name="T3" fmla="*/ 190 h 199"/>
                  <a:gd name="T4" fmla="*/ 0 w 18"/>
                  <a:gd name="T5" fmla="*/ 9 h 199"/>
                  <a:gd name="T6" fmla="*/ 9 w 18"/>
                  <a:gd name="T7" fmla="*/ 0 h 199"/>
                  <a:gd name="T8" fmla="*/ 18 w 18"/>
                  <a:gd name="T9" fmla="*/ 9 h 199"/>
                  <a:gd name="T10" fmla="*/ 18 w 18"/>
                  <a:gd name="T11" fmla="*/ 190 h 199"/>
                  <a:gd name="T12" fmla="*/ 9 w 18"/>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18" h="199">
                    <a:moveTo>
                      <a:pt x="9" y="199"/>
                    </a:moveTo>
                    <a:cubicBezTo>
                      <a:pt x="4" y="199"/>
                      <a:pt x="0" y="195"/>
                      <a:pt x="0" y="190"/>
                    </a:cubicBezTo>
                    <a:cubicBezTo>
                      <a:pt x="0" y="9"/>
                      <a:pt x="0" y="9"/>
                      <a:pt x="0" y="9"/>
                    </a:cubicBezTo>
                    <a:cubicBezTo>
                      <a:pt x="0" y="4"/>
                      <a:pt x="4" y="0"/>
                      <a:pt x="9" y="0"/>
                    </a:cubicBezTo>
                    <a:cubicBezTo>
                      <a:pt x="14" y="0"/>
                      <a:pt x="18" y="4"/>
                      <a:pt x="18" y="9"/>
                    </a:cubicBezTo>
                    <a:cubicBezTo>
                      <a:pt x="18" y="190"/>
                      <a:pt x="18" y="190"/>
                      <a:pt x="18" y="190"/>
                    </a:cubicBezTo>
                    <a:cubicBezTo>
                      <a:pt x="18" y="195"/>
                      <a:pt x="14" y="199"/>
                      <a:pt x="9" y="1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61" name="Freeform 226">
                <a:extLst>
                  <a:ext uri="{FF2B5EF4-FFF2-40B4-BE49-F238E27FC236}">
                    <a16:creationId xmlns:a16="http://schemas.microsoft.com/office/drawing/2014/main" id="{39BFBAD0-268D-B041-A2EC-0942883B7281}"/>
                  </a:ext>
                </a:extLst>
              </p:cNvPr>
              <p:cNvSpPr>
                <a:spLocks/>
              </p:cNvSpPr>
              <p:nvPr/>
            </p:nvSpPr>
            <p:spPr bwMode="auto">
              <a:xfrm>
                <a:off x="2281" y="1855"/>
                <a:ext cx="32" cy="352"/>
              </a:xfrm>
              <a:custGeom>
                <a:avLst/>
                <a:gdLst>
                  <a:gd name="T0" fmla="*/ 9 w 18"/>
                  <a:gd name="T1" fmla="*/ 199 h 199"/>
                  <a:gd name="T2" fmla="*/ 0 w 18"/>
                  <a:gd name="T3" fmla="*/ 190 h 199"/>
                  <a:gd name="T4" fmla="*/ 0 w 18"/>
                  <a:gd name="T5" fmla="*/ 9 h 199"/>
                  <a:gd name="T6" fmla="*/ 9 w 18"/>
                  <a:gd name="T7" fmla="*/ 0 h 199"/>
                  <a:gd name="T8" fmla="*/ 18 w 18"/>
                  <a:gd name="T9" fmla="*/ 9 h 199"/>
                  <a:gd name="T10" fmla="*/ 18 w 18"/>
                  <a:gd name="T11" fmla="*/ 190 h 199"/>
                  <a:gd name="T12" fmla="*/ 9 w 18"/>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18" h="199">
                    <a:moveTo>
                      <a:pt x="9" y="199"/>
                    </a:moveTo>
                    <a:cubicBezTo>
                      <a:pt x="4" y="199"/>
                      <a:pt x="0" y="195"/>
                      <a:pt x="0" y="190"/>
                    </a:cubicBezTo>
                    <a:cubicBezTo>
                      <a:pt x="0" y="9"/>
                      <a:pt x="0" y="9"/>
                      <a:pt x="0" y="9"/>
                    </a:cubicBezTo>
                    <a:cubicBezTo>
                      <a:pt x="0" y="4"/>
                      <a:pt x="4" y="0"/>
                      <a:pt x="9" y="0"/>
                    </a:cubicBezTo>
                    <a:cubicBezTo>
                      <a:pt x="14" y="0"/>
                      <a:pt x="18" y="4"/>
                      <a:pt x="18" y="9"/>
                    </a:cubicBezTo>
                    <a:cubicBezTo>
                      <a:pt x="18" y="190"/>
                      <a:pt x="18" y="190"/>
                      <a:pt x="18" y="190"/>
                    </a:cubicBezTo>
                    <a:cubicBezTo>
                      <a:pt x="18" y="195"/>
                      <a:pt x="14" y="199"/>
                      <a:pt x="9" y="1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62" name="Freeform 227">
                <a:extLst>
                  <a:ext uri="{FF2B5EF4-FFF2-40B4-BE49-F238E27FC236}">
                    <a16:creationId xmlns:a16="http://schemas.microsoft.com/office/drawing/2014/main" id="{48B81C96-D314-E246-91F5-36FFEB7DD0CA}"/>
                  </a:ext>
                </a:extLst>
              </p:cNvPr>
              <p:cNvSpPr>
                <a:spLocks/>
              </p:cNvSpPr>
              <p:nvPr/>
            </p:nvSpPr>
            <p:spPr bwMode="auto">
              <a:xfrm>
                <a:off x="2184" y="1855"/>
                <a:ext cx="32" cy="352"/>
              </a:xfrm>
              <a:custGeom>
                <a:avLst/>
                <a:gdLst>
                  <a:gd name="T0" fmla="*/ 9 w 18"/>
                  <a:gd name="T1" fmla="*/ 199 h 199"/>
                  <a:gd name="T2" fmla="*/ 0 w 18"/>
                  <a:gd name="T3" fmla="*/ 190 h 199"/>
                  <a:gd name="T4" fmla="*/ 0 w 18"/>
                  <a:gd name="T5" fmla="*/ 9 h 199"/>
                  <a:gd name="T6" fmla="*/ 9 w 18"/>
                  <a:gd name="T7" fmla="*/ 0 h 199"/>
                  <a:gd name="T8" fmla="*/ 18 w 18"/>
                  <a:gd name="T9" fmla="*/ 9 h 199"/>
                  <a:gd name="T10" fmla="*/ 18 w 18"/>
                  <a:gd name="T11" fmla="*/ 190 h 199"/>
                  <a:gd name="T12" fmla="*/ 9 w 18"/>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18" h="199">
                    <a:moveTo>
                      <a:pt x="9" y="199"/>
                    </a:moveTo>
                    <a:cubicBezTo>
                      <a:pt x="4" y="199"/>
                      <a:pt x="0" y="195"/>
                      <a:pt x="0" y="190"/>
                    </a:cubicBezTo>
                    <a:cubicBezTo>
                      <a:pt x="0" y="9"/>
                      <a:pt x="0" y="9"/>
                      <a:pt x="0" y="9"/>
                    </a:cubicBezTo>
                    <a:cubicBezTo>
                      <a:pt x="0" y="4"/>
                      <a:pt x="4" y="0"/>
                      <a:pt x="9" y="0"/>
                    </a:cubicBezTo>
                    <a:cubicBezTo>
                      <a:pt x="14" y="0"/>
                      <a:pt x="18" y="4"/>
                      <a:pt x="18" y="9"/>
                    </a:cubicBezTo>
                    <a:cubicBezTo>
                      <a:pt x="18" y="190"/>
                      <a:pt x="18" y="190"/>
                      <a:pt x="18" y="190"/>
                    </a:cubicBezTo>
                    <a:cubicBezTo>
                      <a:pt x="18" y="195"/>
                      <a:pt x="14" y="199"/>
                      <a:pt x="9" y="1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63" name="Freeform 228">
                <a:extLst>
                  <a:ext uri="{FF2B5EF4-FFF2-40B4-BE49-F238E27FC236}">
                    <a16:creationId xmlns:a16="http://schemas.microsoft.com/office/drawing/2014/main" id="{B16E740A-A7DE-F04F-840D-295437C05EC1}"/>
                  </a:ext>
                </a:extLst>
              </p:cNvPr>
              <p:cNvSpPr>
                <a:spLocks/>
              </p:cNvSpPr>
              <p:nvPr/>
            </p:nvSpPr>
            <p:spPr bwMode="auto">
              <a:xfrm>
                <a:off x="2096" y="1855"/>
                <a:ext cx="31" cy="352"/>
              </a:xfrm>
              <a:custGeom>
                <a:avLst/>
                <a:gdLst>
                  <a:gd name="T0" fmla="*/ 9 w 18"/>
                  <a:gd name="T1" fmla="*/ 199 h 199"/>
                  <a:gd name="T2" fmla="*/ 0 w 18"/>
                  <a:gd name="T3" fmla="*/ 190 h 199"/>
                  <a:gd name="T4" fmla="*/ 0 w 18"/>
                  <a:gd name="T5" fmla="*/ 9 h 199"/>
                  <a:gd name="T6" fmla="*/ 9 w 18"/>
                  <a:gd name="T7" fmla="*/ 0 h 199"/>
                  <a:gd name="T8" fmla="*/ 18 w 18"/>
                  <a:gd name="T9" fmla="*/ 9 h 199"/>
                  <a:gd name="T10" fmla="*/ 18 w 18"/>
                  <a:gd name="T11" fmla="*/ 190 h 199"/>
                  <a:gd name="T12" fmla="*/ 9 w 18"/>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18" h="199">
                    <a:moveTo>
                      <a:pt x="9" y="199"/>
                    </a:moveTo>
                    <a:cubicBezTo>
                      <a:pt x="4" y="199"/>
                      <a:pt x="0" y="195"/>
                      <a:pt x="0" y="190"/>
                    </a:cubicBezTo>
                    <a:cubicBezTo>
                      <a:pt x="0" y="9"/>
                      <a:pt x="0" y="9"/>
                      <a:pt x="0" y="9"/>
                    </a:cubicBezTo>
                    <a:cubicBezTo>
                      <a:pt x="0" y="4"/>
                      <a:pt x="4" y="0"/>
                      <a:pt x="9" y="0"/>
                    </a:cubicBezTo>
                    <a:cubicBezTo>
                      <a:pt x="14" y="0"/>
                      <a:pt x="18" y="4"/>
                      <a:pt x="18" y="9"/>
                    </a:cubicBezTo>
                    <a:cubicBezTo>
                      <a:pt x="18" y="190"/>
                      <a:pt x="18" y="190"/>
                      <a:pt x="18" y="190"/>
                    </a:cubicBezTo>
                    <a:cubicBezTo>
                      <a:pt x="18" y="195"/>
                      <a:pt x="14" y="199"/>
                      <a:pt x="9" y="1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64" name="Freeform 229">
                <a:extLst>
                  <a:ext uri="{FF2B5EF4-FFF2-40B4-BE49-F238E27FC236}">
                    <a16:creationId xmlns:a16="http://schemas.microsoft.com/office/drawing/2014/main" id="{141B990F-4F97-2842-B5DD-DDEACB0371F6}"/>
                  </a:ext>
                </a:extLst>
              </p:cNvPr>
              <p:cNvSpPr>
                <a:spLocks/>
              </p:cNvSpPr>
              <p:nvPr/>
            </p:nvSpPr>
            <p:spPr bwMode="auto">
              <a:xfrm>
                <a:off x="3535" y="1855"/>
                <a:ext cx="30" cy="352"/>
              </a:xfrm>
              <a:custGeom>
                <a:avLst/>
                <a:gdLst>
                  <a:gd name="T0" fmla="*/ 8 w 17"/>
                  <a:gd name="T1" fmla="*/ 199 h 199"/>
                  <a:gd name="T2" fmla="*/ 0 w 17"/>
                  <a:gd name="T3" fmla="*/ 190 h 199"/>
                  <a:gd name="T4" fmla="*/ 0 w 17"/>
                  <a:gd name="T5" fmla="*/ 9 h 199"/>
                  <a:gd name="T6" fmla="*/ 8 w 17"/>
                  <a:gd name="T7" fmla="*/ 0 h 199"/>
                  <a:gd name="T8" fmla="*/ 17 w 17"/>
                  <a:gd name="T9" fmla="*/ 9 h 199"/>
                  <a:gd name="T10" fmla="*/ 17 w 17"/>
                  <a:gd name="T11" fmla="*/ 190 h 199"/>
                  <a:gd name="T12" fmla="*/ 8 w 17"/>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17" h="199">
                    <a:moveTo>
                      <a:pt x="8" y="199"/>
                    </a:moveTo>
                    <a:cubicBezTo>
                      <a:pt x="4" y="199"/>
                      <a:pt x="0" y="195"/>
                      <a:pt x="0" y="190"/>
                    </a:cubicBezTo>
                    <a:cubicBezTo>
                      <a:pt x="0" y="9"/>
                      <a:pt x="0" y="9"/>
                      <a:pt x="0" y="9"/>
                    </a:cubicBezTo>
                    <a:cubicBezTo>
                      <a:pt x="0" y="4"/>
                      <a:pt x="4" y="0"/>
                      <a:pt x="8" y="0"/>
                    </a:cubicBezTo>
                    <a:cubicBezTo>
                      <a:pt x="13" y="0"/>
                      <a:pt x="17" y="4"/>
                      <a:pt x="17" y="9"/>
                    </a:cubicBezTo>
                    <a:cubicBezTo>
                      <a:pt x="17" y="190"/>
                      <a:pt x="17" y="190"/>
                      <a:pt x="17" y="190"/>
                    </a:cubicBezTo>
                    <a:cubicBezTo>
                      <a:pt x="17" y="195"/>
                      <a:pt x="13" y="199"/>
                      <a:pt x="8" y="1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65" name="Freeform 230">
                <a:extLst>
                  <a:ext uri="{FF2B5EF4-FFF2-40B4-BE49-F238E27FC236}">
                    <a16:creationId xmlns:a16="http://schemas.microsoft.com/office/drawing/2014/main" id="{FD417C24-C13B-1D47-8DDE-D41B9467AC08}"/>
                  </a:ext>
                </a:extLst>
              </p:cNvPr>
              <p:cNvSpPr>
                <a:spLocks/>
              </p:cNvSpPr>
              <p:nvPr/>
            </p:nvSpPr>
            <p:spPr bwMode="auto">
              <a:xfrm>
                <a:off x="3633" y="1855"/>
                <a:ext cx="31" cy="352"/>
              </a:xfrm>
              <a:custGeom>
                <a:avLst/>
                <a:gdLst>
                  <a:gd name="T0" fmla="*/ 9 w 18"/>
                  <a:gd name="T1" fmla="*/ 199 h 199"/>
                  <a:gd name="T2" fmla="*/ 0 w 18"/>
                  <a:gd name="T3" fmla="*/ 190 h 199"/>
                  <a:gd name="T4" fmla="*/ 0 w 18"/>
                  <a:gd name="T5" fmla="*/ 9 h 199"/>
                  <a:gd name="T6" fmla="*/ 9 w 18"/>
                  <a:gd name="T7" fmla="*/ 0 h 199"/>
                  <a:gd name="T8" fmla="*/ 18 w 18"/>
                  <a:gd name="T9" fmla="*/ 9 h 199"/>
                  <a:gd name="T10" fmla="*/ 18 w 18"/>
                  <a:gd name="T11" fmla="*/ 190 h 199"/>
                  <a:gd name="T12" fmla="*/ 9 w 18"/>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18" h="199">
                    <a:moveTo>
                      <a:pt x="9" y="199"/>
                    </a:moveTo>
                    <a:cubicBezTo>
                      <a:pt x="4" y="199"/>
                      <a:pt x="0" y="195"/>
                      <a:pt x="0" y="190"/>
                    </a:cubicBezTo>
                    <a:cubicBezTo>
                      <a:pt x="0" y="9"/>
                      <a:pt x="0" y="9"/>
                      <a:pt x="0" y="9"/>
                    </a:cubicBezTo>
                    <a:cubicBezTo>
                      <a:pt x="0" y="4"/>
                      <a:pt x="4" y="0"/>
                      <a:pt x="9" y="0"/>
                    </a:cubicBezTo>
                    <a:cubicBezTo>
                      <a:pt x="14" y="0"/>
                      <a:pt x="18" y="4"/>
                      <a:pt x="18" y="9"/>
                    </a:cubicBezTo>
                    <a:cubicBezTo>
                      <a:pt x="18" y="190"/>
                      <a:pt x="18" y="190"/>
                      <a:pt x="18" y="190"/>
                    </a:cubicBezTo>
                    <a:cubicBezTo>
                      <a:pt x="18" y="195"/>
                      <a:pt x="14" y="199"/>
                      <a:pt x="9" y="1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66" name="Freeform 231">
                <a:extLst>
                  <a:ext uri="{FF2B5EF4-FFF2-40B4-BE49-F238E27FC236}">
                    <a16:creationId xmlns:a16="http://schemas.microsoft.com/office/drawing/2014/main" id="{CC23B3DC-2611-3148-A049-BC574898906D}"/>
                  </a:ext>
                </a:extLst>
              </p:cNvPr>
              <p:cNvSpPr>
                <a:spLocks/>
              </p:cNvSpPr>
              <p:nvPr/>
            </p:nvSpPr>
            <p:spPr bwMode="auto">
              <a:xfrm>
                <a:off x="3437" y="1855"/>
                <a:ext cx="31" cy="352"/>
              </a:xfrm>
              <a:custGeom>
                <a:avLst/>
                <a:gdLst>
                  <a:gd name="T0" fmla="*/ 9 w 18"/>
                  <a:gd name="T1" fmla="*/ 199 h 199"/>
                  <a:gd name="T2" fmla="*/ 0 w 18"/>
                  <a:gd name="T3" fmla="*/ 190 h 199"/>
                  <a:gd name="T4" fmla="*/ 0 w 18"/>
                  <a:gd name="T5" fmla="*/ 9 h 199"/>
                  <a:gd name="T6" fmla="*/ 9 w 18"/>
                  <a:gd name="T7" fmla="*/ 0 h 199"/>
                  <a:gd name="T8" fmla="*/ 18 w 18"/>
                  <a:gd name="T9" fmla="*/ 9 h 199"/>
                  <a:gd name="T10" fmla="*/ 18 w 18"/>
                  <a:gd name="T11" fmla="*/ 190 h 199"/>
                  <a:gd name="T12" fmla="*/ 9 w 18"/>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18" h="199">
                    <a:moveTo>
                      <a:pt x="9" y="199"/>
                    </a:moveTo>
                    <a:cubicBezTo>
                      <a:pt x="4" y="199"/>
                      <a:pt x="0" y="195"/>
                      <a:pt x="0" y="190"/>
                    </a:cubicBezTo>
                    <a:cubicBezTo>
                      <a:pt x="0" y="9"/>
                      <a:pt x="0" y="9"/>
                      <a:pt x="0" y="9"/>
                    </a:cubicBezTo>
                    <a:cubicBezTo>
                      <a:pt x="0" y="4"/>
                      <a:pt x="4" y="0"/>
                      <a:pt x="9" y="0"/>
                    </a:cubicBezTo>
                    <a:cubicBezTo>
                      <a:pt x="14" y="0"/>
                      <a:pt x="18" y="4"/>
                      <a:pt x="18" y="9"/>
                    </a:cubicBezTo>
                    <a:cubicBezTo>
                      <a:pt x="18" y="190"/>
                      <a:pt x="18" y="190"/>
                      <a:pt x="18" y="190"/>
                    </a:cubicBezTo>
                    <a:cubicBezTo>
                      <a:pt x="18" y="195"/>
                      <a:pt x="14" y="199"/>
                      <a:pt x="9" y="1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67" name="Freeform 232">
                <a:extLst>
                  <a:ext uri="{FF2B5EF4-FFF2-40B4-BE49-F238E27FC236}">
                    <a16:creationId xmlns:a16="http://schemas.microsoft.com/office/drawing/2014/main" id="{7EA00CA9-1E44-1A40-99A9-E87FB19549CA}"/>
                  </a:ext>
                </a:extLst>
              </p:cNvPr>
              <p:cNvSpPr>
                <a:spLocks/>
              </p:cNvSpPr>
              <p:nvPr/>
            </p:nvSpPr>
            <p:spPr bwMode="auto">
              <a:xfrm>
                <a:off x="3339" y="1855"/>
                <a:ext cx="32" cy="352"/>
              </a:xfrm>
              <a:custGeom>
                <a:avLst/>
                <a:gdLst>
                  <a:gd name="T0" fmla="*/ 9 w 18"/>
                  <a:gd name="T1" fmla="*/ 199 h 199"/>
                  <a:gd name="T2" fmla="*/ 0 w 18"/>
                  <a:gd name="T3" fmla="*/ 190 h 199"/>
                  <a:gd name="T4" fmla="*/ 0 w 18"/>
                  <a:gd name="T5" fmla="*/ 9 h 199"/>
                  <a:gd name="T6" fmla="*/ 9 w 18"/>
                  <a:gd name="T7" fmla="*/ 0 h 199"/>
                  <a:gd name="T8" fmla="*/ 18 w 18"/>
                  <a:gd name="T9" fmla="*/ 9 h 199"/>
                  <a:gd name="T10" fmla="*/ 18 w 18"/>
                  <a:gd name="T11" fmla="*/ 190 h 199"/>
                  <a:gd name="T12" fmla="*/ 9 w 18"/>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18" h="199">
                    <a:moveTo>
                      <a:pt x="9" y="199"/>
                    </a:moveTo>
                    <a:cubicBezTo>
                      <a:pt x="4" y="199"/>
                      <a:pt x="0" y="195"/>
                      <a:pt x="0" y="190"/>
                    </a:cubicBezTo>
                    <a:cubicBezTo>
                      <a:pt x="0" y="9"/>
                      <a:pt x="0" y="9"/>
                      <a:pt x="0" y="9"/>
                    </a:cubicBezTo>
                    <a:cubicBezTo>
                      <a:pt x="0" y="4"/>
                      <a:pt x="4" y="0"/>
                      <a:pt x="9" y="0"/>
                    </a:cubicBezTo>
                    <a:cubicBezTo>
                      <a:pt x="14" y="0"/>
                      <a:pt x="18" y="4"/>
                      <a:pt x="18" y="9"/>
                    </a:cubicBezTo>
                    <a:cubicBezTo>
                      <a:pt x="18" y="190"/>
                      <a:pt x="18" y="190"/>
                      <a:pt x="18" y="190"/>
                    </a:cubicBezTo>
                    <a:cubicBezTo>
                      <a:pt x="18" y="195"/>
                      <a:pt x="14" y="199"/>
                      <a:pt x="9" y="1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68" name="Freeform 233">
                <a:extLst>
                  <a:ext uri="{FF2B5EF4-FFF2-40B4-BE49-F238E27FC236}">
                    <a16:creationId xmlns:a16="http://schemas.microsoft.com/office/drawing/2014/main" id="{041D597D-D8DF-224D-A45A-FFD74B53C882}"/>
                  </a:ext>
                </a:extLst>
              </p:cNvPr>
              <p:cNvSpPr>
                <a:spLocks/>
              </p:cNvSpPr>
              <p:nvPr/>
            </p:nvSpPr>
            <p:spPr bwMode="auto">
              <a:xfrm>
                <a:off x="3251" y="1855"/>
                <a:ext cx="32" cy="352"/>
              </a:xfrm>
              <a:custGeom>
                <a:avLst/>
                <a:gdLst>
                  <a:gd name="T0" fmla="*/ 9 w 18"/>
                  <a:gd name="T1" fmla="*/ 199 h 199"/>
                  <a:gd name="T2" fmla="*/ 0 w 18"/>
                  <a:gd name="T3" fmla="*/ 190 h 199"/>
                  <a:gd name="T4" fmla="*/ 0 w 18"/>
                  <a:gd name="T5" fmla="*/ 9 h 199"/>
                  <a:gd name="T6" fmla="*/ 9 w 18"/>
                  <a:gd name="T7" fmla="*/ 0 h 199"/>
                  <a:gd name="T8" fmla="*/ 18 w 18"/>
                  <a:gd name="T9" fmla="*/ 9 h 199"/>
                  <a:gd name="T10" fmla="*/ 18 w 18"/>
                  <a:gd name="T11" fmla="*/ 190 h 199"/>
                  <a:gd name="T12" fmla="*/ 9 w 18"/>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18" h="199">
                    <a:moveTo>
                      <a:pt x="9" y="199"/>
                    </a:moveTo>
                    <a:cubicBezTo>
                      <a:pt x="4" y="199"/>
                      <a:pt x="0" y="195"/>
                      <a:pt x="0" y="190"/>
                    </a:cubicBezTo>
                    <a:cubicBezTo>
                      <a:pt x="0" y="9"/>
                      <a:pt x="0" y="9"/>
                      <a:pt x="0" y="9"/>
                    </a:cubicBezTo>
                    <a:cubicBezTo>
                      <a:pt x="0" y="4"/>
                      <a:pt x="4" y="0"/>
                      <a:pt x="9" y="0"/>
                    </a:cubicBezTo>
                    <a:cubicBezTo>
                      <a:pt x="14" y="0"/>
                      <a:pt x="18" y="4"/>
                      <a:pt x="18" y="9"/>
                    </a:cubicBezTo>
                    <a:cubicBezTo>
                      <a:pt x="18" y="190"/>
                      <a:pt x="18" y="190"/>
                      <a:pt x="18" y="190"/>
                    </a:cubicBezTo>
                    <a:cubicBezTo>
                      <a:pt x="18" y="195"/>
                      <a:pt x="14" y="199"/>
                      <a:pt x="9" y="1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69" name="Freeform 234">
                <a:extLst>
                  <a:ext uri="{FF2B5EF4-FFF2-40B4-BE49-F238E27FC236}">
                    <a16:creationId xmlns:a16="http://schemas.microsoft.com/office/drawing/2014/main" id="{E1199946-2F55-B44E-ACEB-F6FDEB7C44ED}"/>
                  </a:ext>
                </a:extLst>
              </p:cNvPr>
              <p:cNvSpPr>
                <a:spLocks/>
              </p:cNvSpPr>
              <p:nvPr/>
            </p:nvSpPr>
            <p:spPr bwMode="auto">
              <a:xfrm>
                <a:off x="2958" y="1855"/>
                <a:ext cx="30" cy="352"/>
              </a:xfrm>
              <a:custGeom>
                <a:avLst/>
                <a:gdLst>
                  <a:gd name="T0" fmla="*/ 9 w 17"/>
                  <a:gd name="T1" fmla="*/ 199 h 199"/>
                  <a:gd name="T2" fmla="*/ 0 w 17"/>
                  <a:gd name="T3" fmla="*/ 190 h 199"/>
                  <a:gd name="T4" fmla="*/ 0 w 17"/>
                  <a:gd name="T5" fmla="*/ 9 h 199"/>
                  <a:gd name="T6" fmla="*/ 9 w 17"/>
                  <a:gd name="T7" fmla="*/ 0 h 199"/>
                  <a:gd name="T8" fmla="*/ 17 w 17"/>
                  <a:gd name="T9" fmla="*/ 9 h 199"/>
                  <a:gd name="T10" fmla="*/ 17 w 17"/>
                  <a:gd name="T11" fmla="*/ 190 h 199"/>
                  <a:gd name="T12" fmla="*/ 9 w 17"/>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17" h="199">
                    <a:moveTo>
                      <a:pt x="9" y="199"/>
                    </a:moveTo>
                    <a:cubicBezTo>
                      <a:pt x="4" y="199"/>
                      <a:pt x="0" y="195"/>
                      <a:pt x="0" y="190"/>
                    </a:cubicBezTo>
                    <a:cubicBezTo>
                      <a:pt x="0" y="9"/>
                      <a:pt x="0" y="9"/>
                      <a:pt x="0" y="9"/>
                    </a:cubicBezTo>
                    <a:cubicBezTo>
                      <a:pt x="0" y="4"/>
                      <a:pt x="4" y="0"/>
                      <a:pt x="9" y="0"/>
                    </a:cubicBezTo>
                    <a:cubicBezTo>
                      <a:pt x="13" y="0"/>
                      <a:pt x="17" y="4"/>
                      <a:pt x="17" y="9"/>
                    </a:cubicBezTo>
                    <a:cubicBezTo>
                      <a:pt x="17" y="190"/>
                      <a:pt x="17" y="190"/>
                      <a:pt x="17" y="190"/>
                    </a:cubicBezTo>
                    <a:cubicBezTo>
                      <a:pt x="17" y="195"/>
                      <a:pt x="13" y="199"/>
                      <a:pt x="9" y="1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70" name="Freeform 235">
                <a:extLst>
                  <a:ext uri="{FF2B5EF4-FFF2-40B4-BE49-F238E27FC236}">
                    <a16:creationId xmlns:a16="http://schemas.microsoft.com/office/drawing/2014/main" id="{5CFA956A-A3D0-114B-B66F-C153C882099E}"/>
                  </a:ext>
                </a:extLst>
              </p:cNvPr>
              <p:cNvSpPr>
                <a:spLocks/>
              </p:cNvSpPr>
              <p:nvPr/>
            </p:nvSpPr>
            <p:spPr bwMode="auto">
              <a:xfrm>
                <a:off x="3055" y="1855"/>
                <a:ext cx="32" cy="352"/>
              </a:xfrm>
              <a:custGeom>
                <a:avLst/>
                <a:gdLst>
                  <a:gd name="T0" fmla="*/ 9 w 18"/>
                  <a:gd name="T1" fmla="*/ 199 h 199"/>
                  <a:gd name="T2" fmla="*/ 0 w 18"/>
                  <a:gd name="T3" fmla="*/ 190 h 199"/>
                  <a:gd name="T4" fmla="*/ 0 w 18"/>
                  <a:gd name="T5" fmla="*/ 9 h 199"/>
                  <a:gd name="T6" fmla="*/ 9 w 18"/>
                  <a:gd name="T7" fmla="*/ 0 h 199"/>
                  <a:gd name="T8" fmla="*/ 18 w 18"/>
                  <a:gd name="T9" fmla="*/ 9 h 199"/>
                  <a:gd name="T10" fmla="*/ 18 w 18"/>
                  <a:gd name="T11" fmla="*/ 190 h 199"/>
                  <a:gd name="T12" fmla="*/ 9 w 18"/>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18" h="199">
                    <a:moveTo>
                      <a:pt x="9" y="199"/>
                    </a:moveTo>
                    <a:cubicBezTo>
                      <a:pt x="4" y="199"/>
                      <a:pt x="0" y="195"/>
                      <a:pt x="0" y="190"/>
                    </a:cubicBezTo>
                    <a:cubicBezTo>
                      <a:pt x="0" y="9"/>
                      <a:pt x="0" y="9"/>
                      <a:pt x="0" y="9"/>
                    </a:cubicBezTo>
                    <a:cubicBezTo>
                      <a:pt x="0" y="4"/>
                      <a:pt x="4" y="0"/>
                      <a:pt x="9" y="0"/>
                    </a:cubicBezTo>
                    <a:cubicBezTo>
                      <a:pt x="14" y="0"/>
                      <a:pt x="18" y="4"/>
                      <a:pt x="18" y="9"/>
                    </a:cubicBezTo>
                    <a:cubicBezTo>
                      <a:pt x="18" y="190"/>
                      <a:pt x="18" y="190"/>
                      <a:pt x="18" y="190"/>
                    </a:cubicBezTo>
                    <a:cubicBezTo>
                      <a:pt x="18" y="195"/>
                      <a:pt x="14" y="199"/>
                      <a:pt x="9" y="1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71" name="Freeform 236">
                <a:extLst>
                  <a:ext uri="{FF2B5EF4-FFF2-40B4-BE49-F238E27FC236}">
                    <a16:creationId xmlns:a16="http://schemas.microsoft.com/office/drawing/2014/main" id="{9FF4C3ED-112D-5442-AEFD-07DB13ADDD41}"/>
                  </a:ext>
                </a:extLst>
              </p:cNvPr>
              <p:cNvSpPr>
                <a:spLocks/>
              </p:cNvSpPr>
              <p:nvPr/>
            </p:nvSpPr>
            <p:spPr bwMode="auto">
              <a:xfrm>
                <a:off x="2859" y="1855"/>
                <a:ext cx="32" cy="352"/>
              </a:xfrm>
              <a:custGeom>
                <a:avLst/>
                <a:gdLst>
                  <a:gd name="T0" fmla="*/ 9 w 18"/>
                  <a:gd name="T1" fmla="*/ 199 h 199"/>
                  <a:gd name="T2" fmla="*/ 0 w 18"/>
                  <a:gd name="T3" fmla="*/ 190 h 199"/>
                  <a:gd name="T4" fmla="*/ 0 w 18"/>
                  <a:gd name="T5" fmla="*/ 9 h 199"/>
                  <a:gd name="T6" fmla="*/ 9 w 18"/>
                  <a:gd name="T7" fmla="*/ 0 h 199"/>
                  <a:gd name="T8" fmla="*/ 18 w 18"/>
                  <a:gd name="T9" fmla="*/ 9 h 199"/>
                  <a:gd name="T10" fmla="*/ 18 w 18"/>
                  <a:gd name="T11" fmla="*/ 190 h 199"/>
                  <a:gd name="T12" fmla="*/ 9 w 18"/>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18" h="199">
                    <a:moveTo>
                      <a:pt x="9" y="199"/>
                    </a:moveTo>
                    <a:cubicBezTo>
                      <a:pt x="4" y="199"/>
                      <a:pt x="0" y="195"/>
                      <a:pt x="0" y="190"/>
                    </a:cubicBezTo>
                    <a:cubicBezTo>
                      <a:pt x="0" y="9"/>
                      <a:pt x="0" y="9"/>
                      <a:pt x="0" y="9"/>
                    </a:cubicBezTo>
                    <a:cubicBezTo>
                      <a:pt x="0" y="4"/>
                      <a:pt x="4" y="0"/>
                      <a:pt x="9" y="0"/>
                    </a:cubicBezTo>
                    <a:cubicBezTo>
                      <a:pt x="14" y="0"/>
                      <a:pt x="18" y="4"/>
                      <a:pt x="18" y="9"/>
                    </a:cubicBezTo>
                    <a:cubicBezTo>
                      <a:pt x="18" y="190"/>
                      <a:pt x="18" y="190"/>
                      <a:pt x="18" y="190"/>
                    </a:cubicBezTo>
                    <a:cubicBezTo>
                      <a:pt x="18" y="195"/>
                      <a:pt x="14" y="199"/>
                      <a:pt x="9" y="1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72" name="Freeform 237">
                <a:extLst>
                  <a:ext uri="{FF2B5EF4-FFF2-40B4-BE49-F238E27FC236}">
                    <a16:creationId xmlns:a16="http://schemas.microsoft.com/office/drawing/2014/main" id="{A794DA02-02E9-0E48-99E6-69E2B0872A67}"/>
                  </a:ext>
                </a:extLst>
              </p:cNvPr>
              <p:cNvSpPr>
                <a:spLocks/>
              </p:cNvSpPr>
              <p:nvPr/>
            </p:nvSpPr>
            <p:spPr bwMode="auto">
              <a:xfrm>
                <a:off x="2762" y="1855"/>
                <a:ext cx="31" cy="352"/>
              </a:xfrm>
              <a:custGeom>
                <a:avLst/>
                <a:gdLst>
                  <a:gd name="T0" fmla="*/ 9 w 18"/>
                  <a:gd name="T1" fmla="*/ 199 h 199"/>
                  <a:gd name="T2" fmla="*/ 0 w 18"/>
                  <a:gd name="T3" fmla="*/ 190 h 199"/>
                  <a:gd name="T4" fmla="*/ 0 w 18"/>
                  <a:gd name="T5" fmla="*/ 9 h 199"/>
                  <a:gd name="T6" fmla="*/ 9 w 18"/>
                  <a:gd name="T7" fmla="*/ 0 h 199"/>
                  <a:gd name="T8" fmla="*/ 18 w 18"/>
                  <a:gd name="T9" fmla="*/ 9 h 199"/>
                  <a:gd name="T10" fmla="*/ 18 w 18"/>
                  <a:gd name="T11" fmla="*/ 190 h 199"/>
                  <a:gd name="T12" fmla="*/ 9 w 18"/>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18" h="199">
                    <a:moveTo>
                      <a:pt x="9" y="199"/>
                    </a:moveTo>
                    <a:cubicBezTo>
                      <a:pt x="4" y="199"/>
                      <a:pt x="0" y="195"/>
                      <a:pt x="0" y="190"/>
                    </a:cubicBezTo>
                    <a:cubicBezTo>
                      <a:pt x="0" y="9"/>
                      <a:pt x="0" y="9"/>
                      <a:pt x="0" y="9"/>
                    </a:cubicBezTo>
                    <a:cubicBezTo>
                      <a:pt x="0" y="4"/>
                      <a:pt x="4" y="0"/>
                      <a:pt x="9" y="0"/>
                    </a:cubicBezTo>
                    <a:cubicBezTo>
                      <a:pt x="14" y="0"/>
                      <a:pt x="18" y="4"/>
                      <a:pt x="18" y="9"/>
                    </a:cubicBezTo>
                    <a:cubicBezTo>
                      <a:pt x="18" y="190"/>
                      <a:pt x="18" y="190"/>
                      <a:pt x="18" y="190"/>
                    </a:cubicBezTo>
                    <a:cubicBezTo>
                      <a:pt x="18" y="195"/>
                      <a:pt x="14" y="199"/>
                      <a:pt x="9" y="1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73" name="Freeform 238">
                <a:extLst>
                  <a:ext uri="{FF2B5EF4-FFF2-40B4-BE49-F238E27FC236}">
                    <a16:creationId xmlns:a16="http://schemas.microsoft.com/office/drawing/2014/main" id="{9B3EC0C7-B0A1-164C-8ECA-0B5E6621D5E6}"/>
                  </a:ext>
                </a:extLst>
              </p:cNvPr>
              <p:cNvSpPr>
                <a:spLocks/>
              </p:cNvSpPr>
              <p:nvPr/>
            </p:nvSpPr>
            <p:spPr bwMode="auto">
              <a:xfrm>
                <a:off x="2673" y="1855"/>
                <a:ext cx="32" cy="352"/>
              </a:xfrm>
              <a:custGeom>
                <a:avLst/>
                <a:gdLst>
                  <a:gd name="T0" fmla="*/ 9 w 18"/>
                  <a:gd name="T1" fmla="*/ 199 h 199"/>
                  <a:gd name="T2" fmla="*/ 0 w 18"/>
                  <a:gd name="T3" fmla="*/ 190 h 199"/>
                  <a:gd name="T4" fmla="*/ 0 w 18"/>
                  <a:gd name="T5" fmla="*/ 9 h 199"/>
                  <a:gd name="T6" fmla="*/ 9 w 18"/>
                  <a:gd name="T7" fmla="*/ 0 h 199"/>
                  <a:gd name="T8" fmla="*/ 18 w 18"/>
                  <a:gd name="T9" fmla="*/ 9 h 199"/>
                  <a:gd name="T10" fmla="*/ 18 w 18"/>
                  <a:gd name="T11" fmla="*/ 190 h 199"/>
                  <a:gd name="T12" fmla="*/ 9 w 18"/>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18" h="199">
                    <a:moveTo>
                      <a:pt x="9" y="199"/>
                    </a:moveTo>
                    <a:cubicBezTo>
                      <a:pt x="4" y="199"/>
                      <a:pt x="0" y="195"/>
                      <a:pt x="0" y="190"/>
                    </a:cubicBezTo>
                    <a:cubicBezTo>
                      <a:pt x="0" y="9"/>
                      <a:pt x="0" y="9"/>
                      <a:pt x="0" y="9"/>
                    </a:cubicBezTo>
                    <a:cubicBezTo>
                      <a:pt x="0" y="4"/>
                      <a:pt x="4" y="0"/>
                      <a:pt x="9" y="0"/>
                    </a:cubicBezTo>
                    <a:cubicBezTo>
                      <a:pt x="14" y="0"/>
                      <a:pt x="18" y="4"/>
                      <a:pt x="18" y="9"/>
                    </a:cubicBezTo>
                    <a:cubicBezTo>
                      <a:pt x="18" y="190"/>
                      <a:pt x="18" y="190"/>
                      <a:pt x="18" y="190"/>
                    </a:cubicBezTo>
                    <a:cubicBezTo>
                      <a:pt x="18" y="195"/>
                      <a:pt x="14" y="199"/>
                      <a:pt x="9" y="1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74" name="Freeform 244">
                <a:extLst>
                  <a:ext uri="{FF2B5EF4-FFF2-40B4-BE49-F238E27FC236}">
                    <a16:creationId xmlns:a16="http://schemas.microsoft.com/office/drawing/2014/main" id="{8EFCD0F7-22C1-B24C-94F2-B751B37182CA}"/>
                  </a:ext>
                </a:extLst>
              </p:cNvPr>
              <p:cNvSpPr>
                <a:spLocks/>
              </p:cNvSpPr>
              <p:nvPr/>
            </p:nvSpPr>
            <p:spPr bwMode="auto">
              <a:xfrm>
                <a:off x="3021" y="737"/>
                <a:ext cx="693" cy="345"/>
              </a:xfrm>
              <a:custGeom>
                <a:avLst/>
                <a:gdLst>
                  <a:gd name="T0" fmla="*/ 322 w 392"/>
                  <a:gd name="T1" fmla="*/ 23 h 195"/>
                  <a:gd name="T2" fmla="*/ 326 w 392"/>
                  <a:gd name="T3" fmla="*/ 54 h 195"/>
                  <a:gd name="T4" fmla="*/ 328 w 392"/>
                  <a:gd name="T5" fmla="*/ 57 h 195"/>
                  <a:gd name="T6" fmla="*/ 362 w 392"/>
                  <a:gd name="T7" fmla="*/ 110 h 195"/>
                  <a:gd name="T8" fmla="*/ 365 w 392"/>
                  <a:gd name="T9" fmla="*/ 114 h 195"/>
                  <a:gd name="T10" fmla="*/ 391 w 392"/>
                  <a:gd name="T11" fmla="*/ 155 h 195"/>
                  <a:gd name="T12" fmla="*/ 361 w 392"/>
                  <a:gd name="T13" fmla="*/ 194 h 195"/>
                  <a:gd name="T14" fmla="*/ 349 w 392"/>
                  <a:gd name="T15" fmla="*/ 195 h 195"/>
                  <a:gd name="T16" fmla="*/ 42 w 392"/>
                  <a:gd name="T17" fmla="*/ 195 h 195"/>
                  <a:gd name="T18" fmla="*/ 0 w 392"/>
                  <a:gd name="T19" fmla="*/ 154 h 195"/>
                  <a:gd name="T20" fmla="*/ 42 w 392"/>
                  <a:gd name="T21" fmla="*/ 111 h 195"/>
                  <a:gd name="T22" fmla="*/ 83 w 392"/>
                  <a:gd name="T23" fmla="*/ 111 h 195"/>
                  <a:gd name="T24" fmla="*/ 88 w 392"/>
                  <a:gd name="T25" fmla="*/ 111 h 195"/>
                  <a:gd name="T26" fmla="*/ 92 w 392"/>
                  <a:gd name="T27" fmla="*/ 77 h 195"/>
                  <a:gd name="T28" fmla="*/ 129 w 392"/>
                  <a:gd name="T29" fmla="*/ 56 h 195"/>
                  <a:gd name="T30" fmla="*/ 194 w 392"/>
                  <a:gd name="T31" fmla="*/ 56 h 195"/>
                  <a:gd name="T32" fmla="*/ 197 w 392"/>
                  <a:gd name="T33" fmla="*/ 52 h 195"/>
                  <a:gd name="T34" fmla="*/ 234 w 392"/>
                  <a:gd name="T35" fmla="*/ 2 h 195"/>
                  <a:gd name="T36" fmla="*/ 289 w 392"/>
                  <a:gd name="T37" fmla="*/ 2 h 195"/>
                  <a:gd name="T38" fmla="*/ 299 w 392"/>
                  <a:gd name="T39" fmla="*/ 3 h 195"/>
                  <a:gd name="T40" fmla="*/ 322 w 392"/>
                  <a:gd name="T41" fmla="*/ 23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2" h="195">
                    <a:moveTo>
                      <a:pt x="322" y="23"/>
                    </a:moveTo>
                    <a:cubicBezTo>
                      <a:pt x="328" y="33"/>
                      <a:pt x="329" y="43"/>
                      <a:pt x="326" y="54"/>
                    </a:cubicBezTo>
                    <a:cubicBezTo>
                      <a:pt x="326" y="56"/>
                      <a:pt x="326" y="57"/>
                      <a:pt x="328" y="57"/>
                    </a:cubicBezTo>
                    <a:cubicBezTo>
                      <a:pt x="354" y="62"/>
                      <a:pt x="368" y="85"/>
                      <a:pt x="362" y="110"/>
                    </a:cubicBezTo>
                    <a:cubicBezTo>
                      <a:pt x="361" y="113"/>
                      <a:pt x="363" y="113"/>
                      <a:pt x="365" y="114"/>
                    </a:cubicBezTo>
                    <a:cubicBezTo>
                      <a:pt x="382" y="121"/>
                      <a:pt x="392" y="137"/>
                      <a:pt x="391" y="155"/>
                    </a:cubicBezTo>
                    <a:cubicBezTo>
                      <a:pt x="391" y="173"/>
                      <a:pt x="378" y="189"/>
                      <a:pt x="361" y="194"/>
                    </a:cubicBezTo>
                    <a:cubicBezTo>
                      <a:pt x="357" y="195"/>
                      <a:pt x="353" y="195"/>
                      <a:pt x="349" y="195"/>
                    </a:cubicBezTo>
                    <a:cubicBezTo>
                      <a:pt x="247" y="195"/>
                      <a:pt x="145" y="195"/>
                      <a:pt x="42" y="195"/>
                    </a:cubicBezTo>
                    <a:cubicBezTo>
                      <a:pt x="19" y="195"/>
                      <a:pt x="0" y="177"/>
                      <a:pt x="0" y="154"/>
                    </a:cubicBezTo>
                    <a:cubicBezTo>
                      <a:pt x="0" y="130"/>
                      <a:pt x="18" y="112"/>
                      <a:pt x="42" y="111"/>
                    </a:cubicBezTo>
                    <a:cubicBezTo>
                      <a:pt x="56" y="111"/>
                      <a:pt x="69" y="111"/>
                      <a:pt x="83" y="111"/>
                    </a:cubicBezTo>
                    <a:cubicBezTo>
                      <a:pt x="84" y="111"/>
                      <a:pt x="86" y="111"/>
                      <a:pt x="88" y="111"/>
                    </a:cubicBezTo>
                    <a:cubicBezTo>
                      <a:pt x="84" y="99"/>
                      <a:pt x="85" y="88"/>
                      <a:pt x="92" y="77"/>
                    </a:cubicBezTo>
                    <a:cubicBezTo>
                      <a:pt x="100" y="63"/>
                      <a:pt x="112" y="56"/>
                      <a:pt x="129" y="56"/>
                    </a:cubicBezTo>
                    <a:cubicBezTo>
                      <a:pt x="150" y="56"/>
                      <a:pt x="172" y="56"/>
                      <a:pt x="194" y="56"/>
                    </a:cubicBezTo>
                    <a:cubicBezTo>
                      <a:pt x="197" y="56"/>
                      <a:pt x="198" y="56"/>
                      <a:pt x="197" y="52"/>
                    </a:cubicBezTo>
                    <a:cubicBezTo>
                      <a:pt x="192" y="27"/>
                      <a:pt x="208" y="4"/>
                      <a:pt x="234" y="2"/>
                    </a:cubicBezTo>
                    <a:cubicBezTo>
                      <a:pt x="252" y="0"/>
                      <a:pt x="271" y="1"/>
                      <a:pt x="289" y="2"/>
                    </a:cubicBezTo>
                    <a:cubicBezTo>
                      <a:pt x="293" y="2"/>
                      <a:pt x="296" y="3"/>
                      <a:pt x="299" y="3"/>
                    </a:cubicBezTo>
                    <a:cubicBezTo>
                      <a:pt x="309" y="7"/>
                      <a:pt x="317" y="14"/>
                      <a:pt x="322" y="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sp>
            <p:nvSpPr>
              <p:cNvPr id="975" name="Freeform 245">
                <a:extLst>
                  <a:ext uri="{FF2B5EF4-FFF2-40B4-BE49-F238E27FC236}">
                    <a16:creationId xmlns:a16="http://schemas.microsoft.com/office/drawing/2014/main" id="{F81E31DE-1795-5643-974F-3212A19425A2}"/>
                  </a:ext>
                </a:extLst>
              </p:cNvPr>
              <p:cNvSpPr>
                <a:spLocks/>
              </p:cNvSpPr>
              <p:nvPr/>
            </p:nvSpPr>
            <p:spPr bwMode="auto">
              <a:xfrm>
                <a:off x="1889" y="854"/>
                <a:ext cx="694" cy="345"/>
              </a:xfrm>
              <a:custGeom>
                <a:avLst/>
                <a:gdLst>
                  <a:gd name="T0" fmla="*/ 323 w 393"/>
                  <a:gd name="T1" fmla="*/ 23 h 195"/>
                  <a:gd name="T2" fmla="*/ 327 w 393"/>
                  <a:gd name="T3" fmla="*/ 54 h 195"/>
                  <a:gd name="T4" fmla="*/ 329 w 393"/>
                  <a:gd name="T5" fmla="*/ 57 h 195"/>
                  <a:gd name="T6" fmla="*/ 362 w 393"/>
                  <a:gd name="T7" fmla="*/ 110 h 195"/>
                  <a:gd name="T8" fmla="*/ 365 w 393"/>
                  <a:gd name="T9" fmla="*/ 114 h 195"/>
                  <a:gd name="T10" fmla="*/ 392 w 393"/>
                  <a:gd name="T11" fmla="*/ 155 h 195"/>
                  <a:gd name="T12" fmla="*/ 361 w 393"/>
                  <a:gd name="T13" fmla="*/ 194 h 195"/>
                  <a:gd name="T14" fmla="*/ 350 w 393"/>
                  <a:gd name="T15" fmla="*/ 195 h 195"/>
                  <a:gd name="T16" fmla="*/ 43 w 393"/>
                  <a:gd name="T17" fmla="*/ 195 h 195"/>
                  <a:gd name="T18" fmla="*/ 1 w 393"/>
                  <a:gd name="T19" fmla="*/ 154 h 195"/>
                  <a:gd name="T20" fmla="*/ 43 w 393"/>
                  <a:gd name="T21" fmla="*/ 111 h 195"/>
                  <a:gd name="T22" fmla="*/ 83 w 393"/>
                  <a:gd name="T23" fmla="*/ 111 h 195"/>
                  <a:gd name="T24" fmla="*/ 88 w 393"/>
                  <a:gd name="T25" fmla="*/ 111 h 195"/>
                  <a:gd name="T26" fmla="*/ 92 w 393"/>
                  <a:gd name="T27" fmla="*/ 77 h 195"/>
                  <a:gd name="T28" fmla="*/ 129 w 393"/>
                  <a:gd name="T29" fmla="*/ 56 h 195"/>
                  <a:gd name="T30" fmla="*/ 194 w 393"/>
                  <a:gd name="T31" fmla="*/ 56 h 195"/>
                  <a:gd name="T32" fmla="*/ 197 w 393"/>
                  <a:gd name="T33" fmla="*/ 52 h 195"/>
                  <a:gd name="T34" fmla="*/ 235 w 393"/>
                  <a:gd name="T35" fmla="*/ 2 h 195"/>
                  <a:gd name="T36" fmla="*/ 290 w 393"/>
                  <a:gd name="T37" fmla="*/ 1 h 195"/>
                  <a:gd name="T38" fmla="*/ 300 w 393"/>
                  <a:gd name="T39" fmla="*/ 3 h 195"/>
                  <a:gd name="T40" fmla="*/ 323 w 393"/>
                  <a:gd name="T41" fmla="*/ 23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3" h="195">
                    <a:moveTo>
                      <a:pt x="323" y="23"/>
                    </a:moveTo>
                    <a:cubicBezTo>
                      <a:pt x="328" y="33"/>
                      <a:pt x="329" y="43"/>
                      <a:pt x="327" y="54"/>
                    </a:cubicBezTo>
                    <a:cubicBezTo>
                      <a:pt x="326" y="56"/>
                      <a:pt x="327" y="56"/>
                      <a:pt x="329" y="57"/>
                    </a:cubicBezTo>
                    <a:cubicBezTo>
                      <a:pt x="354" y="62"/>
                      <a:pt x="369" y="85"/>
                      <a:pt x="362" y="110"/>
                    </a:cubicBezTo>
                    <a:cubicBezTo>
                      <a:pt x="361" y="113"/>
                      <a:pt x="363" y="113"/>
                      <a:pt x="365" y="114"/>
                    </a:cubicBezTo>
                    <a:cubicBezTo>
                      <a:pt x="382" y="121"/>
                      <a:pt x="393" y="137"/>
                      <a:pt x="392" y="155"/>
                    </a:cubicBezTo>
                    <a:cubicBezTo>
                      <a:pt x="391" y="173"/>
                      <a:pt x="379" y="188"/>
                      <a:pt x="361" y="194"/>
                    </a:cubicBezTo>
                    <a:cubicBezTo>
                      <a:pt x="358" y="195"/>
                      <a:pt x="354" y="195"/>
                      <a:pt x="350" y="195"/>
                    </a:cubicBezTo>
                    <a:cubicBezTo>
                      <a:pt x="247" y="195"/>
                      <a:pt x="145" y="195"/>
                      <a:pt x="43" y="195"/>
                    </a:cubicBezTo>
                    <a:cubicBezTo>
                      <a:pt x="19" y="195"/>
                      <a:pt x="1" y="177"/>
                      <a:pt x="1" y="154"/>
                    </a:cubicBezTo>
                    <a:cubicBezTo>
                      <a:pt x="0" y="130"/>
                      <a:pt x="19" y="111"/>
                      <a:pt x="43" y="111"/>
                    </a:cubicBezTo>
                    <a:cubicBezTo>
                      <a:pt x="56" y="111"/>
                      <a:pt x="70" y="111"/>
                      <a:pt x="83" y="111"/>
                    </a:cubicBezTo>
                    <a:cubicBezTo>
                      <a:pt x="85" y="111"/>
                      <a:pt x="86" y="111"/>
                      <a:pt x="88" y="111"/>
                    </a:cubicBezTo>
                    <a:cubicBezTo>
                      <a:pt x="85" y="99"/>
                      <a:pt x="86" y="88"/>
                      <a:pt x="92" y="77"/>
                    </a:cubicBezTo>
                    <a:cubicBezTo>
                      <a:pt x="100" y="63"/>
                      <a:pt x="113" y="56"/>
                      <a:pt x="129" y="56"/>
                    </a:cubicBezTo>
                    <a:cubicBezTo>
                      <a:pt x="151" y="56"/>
                      <a:pt x="173" y="56"/>
                      <a:pt x="194" y="56"/>
                    </a:cubicBezTo>
                    <a:cubicBezTo>
                      <a:pt x="197" y="56"/>
                      <a:pt x="198" y="55"/>
                      <a:pt x="197" y="52"/>
                    </a:cubicBezTo>
                    <a:cubicBezTo>
                      <a:pt x="192" y="27"/>
                      <a:pt x="209" y="3"/>
                      <a:pt x="235" y="2"/>
                    </a:cubicBezTo>
                    <a:cubicBezTo>
                      <a:pt x="253" y="0"/>
                      <a:pt x="271" y="1"/>
                      <a:pt x="290" y="1"/>
                    </a:cubicBezTo>
                    <a:cubicBezTo>
                      <a:pt x="293" y="1"/>
                      <a:pt x="297" y="3"/>
                      <a:pt x="300" y="3"/>
                    </a:cubicBezTo>
                    <a:cubicBezTo>
                      <a:pt x="310" y="7"/>
                      <a:pt x="318" y="14"/>
                      <a:pt x="323" y="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91">
                  <a:defRPr/>
                </a:pPr>
                <a:endParaRPr lang="en-US" sz="3200" kern="0">
                  <a:solidFill>
                    <a:srgbClr val="282828"/>
                  </a:solidFill>
                  <a:latin typeface="CiscoSansTT ExtraLight"/>
                </a:endParaRPr>
              </a:p>
            </p:txBody>
          </p:sp>
        </p:grpSp>
      </p:grpSp>
      <p:grpSp>
        <p:nvGrpSpPr>
          <p:cNvPr id="11" name="Group 10">
            <a:extLst>
              <a:ext uri="{FF2B5EF4-FFF2-40B4-BE49-F238E27FC236}">
                <a16:creationId xmlns:a16="http://schemas.microsoft.com/office/drawing/2014/main" id="{B23513A3-64EE-2C42-9AB3-AA280B830C0A}"/>
              </a:ext>
            </a:extLst>
          </p:cNvPr>
          <p:cNvGrpSpPr/>
          <p:nvPr/>
        </p:nvGrpSpPr>
        <p:grpSpPr>
          <a:xfrm>
            <a:off x="1377390" y="1936366"/>
            <a:ext cx="1611947" cy="840941"/>
            <a:chOff x="7402031" y="1230842"/>
            <a:chExt cx="1611947" cy="840941"/>
          </a:xfrm>
        </p:grpSpPr>
        <p:sp>
          <p:nvSpPr>
            <p:cNvPr id="758" name="TextBox 757">
              <a:extLst>
                <a:ext uri="{FF2B5EF4-FFF2-40B4-BE49-F238E27FC236}">
                  <a16:creationId xmlns:a16="http://schemas.microsoft.com/office/drawing/2014/main" id="{05D76A00-3616-2B46-AE71-5614EB67330D}"/>
                </a:ext>
              </a:extLst>
            </p:cNvPr>
            <p:cNvSpPr txBox="1"/>
            <p:nvPr/>
          </p:nvSpPr>
          <p:spPr>
            <a:xfrm>
              <a:off x="7402031" y="1764006"/>
              <a:ext cx="1611947" cy="307777"/>
            </a:xfrm>
            <a:prstGeom prst="rect">
              <a:avLst/>
            </a:prstGeom>
            <a:noFill/>
          </p:spPr>
          <p:txBody>
            <a:bodyPr wrap="square" rtlCol="0" anchor="ctr">
              <a:spAutoFit/>
            </a:bodyPr>
            <a:lstStyle/>
            <a:p>
              <a:pPr algn="ctr" defTabSz="457166">
                <a:defRPr/>
              </a:pPr>
              <a:r>
                <a:rPr lang="en-US" sz="1400" dirty="0">
                  <a:solidFill>
                    <a:srgbClr val="58585B"/>
                  </a:solidFill>
                  <a:latin typeface="Arial"/>
                  <a:ea typeface="CiscoSansTT BoldOblique" charset="0"/>
                  <a:cs typeface="CiscoSansTT BoldOblique" charset="0"/>
                </a:rPr>
                <a:t>All </a:t>
              </a:r>
              <a:r>
                <a:rPr lang="en-US" sz="1400" dirty="0" err="1">
                  <a:solidFill>
                    <a:srgbClr val="58585B"/>
                  </a:solidFill>
                  <a:latin typeface="Arial"/>
                  <a:ea typeface="CiscoSansTT BoldOblique" charset="0"/>
                  <a:cs typeface="CiscoSansTT BoldOblique" charset="0"/>
                </a:rPr>
                <a:t>NVMe</a:t>
              </a:r>
              <a:endParaRPr lang="en-US" sz="1400" dirty="0">
                <a:solidFill>
                  <a:srgbClr val="58585B"/>
                </a:solidFill>
                <a:latin typeface="Arial"/>
                <a:ea typeface="CiscoSansTT BoldOblique" charset="0"/>
                <a:cs typeface="CiscoSansTT BoldOblique" charset="0"/>
              </a:endParaRPr>
            </a:p>
          </p:txBody>
        </p:sp>
        <p:grpSp>
          <p:nvGrpSpPr>
            <p:cNvPr id="976" name="Group 975">
              <a:extLst>
                <a:ext uri="{FF2B5EF4-FFF2-40B4-BE49-F238E27FC236}">
                  <a16:creationId xmlns:a16="http://schemas.microsoft.com/office/drawing/2014/main" id="{7EF31186-CDF3-214C-ACB0-03804E24A6F9}"/>
                </a:ext>
              </a:extLst>
            </p:cNvPr>
            <p:cNvGrpSpPr>
              <a:grpSpLocks noChangeAspect="1"/>
            </p:cNvGrpSpPr>
            <p:nvPr/>
          </p:nvGrpSpPr>
          <p:grpSpPr>
            <a:xfrm>
              <a:off x="8005265" y="1230842"/>
              <a:ext cx="462754" cy="442194"/>
              <a:chOff x="6039800" y="1823054"/>
              <a:chExt cx="449141" cy="368821"/>
            </a:xfrm>
          </p:grpSpPr>
          <p:sp>
            <p:nvSpPr>
              <p:cNvPr id="977" name="Freeform 290">
                <a:extLst>
                  <a:ext uri="{FF2B5EF4-FFF2-40B4-BE49-F238E27FC236}">
                    <a16:creationId xmlns:a16="http://schemas.microsoft.com/office/drawing/2014/main" id="{927B01C3-F3B1-1E44-87F8-EB048789452C}"/>
                  </a:ext>
                </a:extLst>
              </p:cNvPr>
              <p:cNvSpPr>
                <a:spLocks/>
              </p:cNvSpPr>
              <p:nvPr/>
            </p:nvSpPr>
            <p:spPr bwMode="auto">
              <a:xfrm>
                <a:off x="6039800" y="1823054"/>
                <a:ext cx="449141" cy="113435"/>
              </a:xfrm>
              <a:custGeom>
                <a:avLst/>
                <a:gdLst>
                  <a:gd name="T0" fmla="*/ 387 w 387"/>
                  <a:gd name="T1" fmla="*/ 11 h 62"/>
                  <a:gd name="T2" fmla="*/ 387 w 387"/>
                  <a:gd name="T3" fmla="*/ 52 h 62"/>
                  <a:gd name="T4" fmla="*/ 376 w 387"/>
                  <a:gd name="T5" fmla="*/ 62 h 62"/>
                  <a:gd name="T6" fmla="*/ 11 w 387"/>
                  <a:gd name="T7" fmla="*/ 62 h 62"/>
                  <a:gd name="T8" fmla="*/ 0 w 387"/>
                  <a:gd name="T9" fmla="*/ 52 h 62"/>
                  <a:gd name="T10" fmla="*/ 0 w 387"/>
                  <a:gd name="T11" fmla="*/ 11 h 62"/>
                  <a:gd name="T12" fmla="*/ 11 w 387"/>
                  <a:gd name="T13" fmla="*/ 0 h 62"/>
                  <a:gd name="T14" fmla="*/ 376 w 387"/>
                  <a:gd name="T15" fmla="*/ 0 h 62"/>
                  <a:gd name="T16" fmla="*/ 387 w 387"/>
                  <a:gd name="T17"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1"/>
                    </a:moveTo>
                    <a:cubicBezTo>
                      <a:pt x="387" y="52"/>
                      <a:pt x="387" y="52"/>
                      <a:pt x="387" y="52"/>
                    </a:cubicBezTo>
                    <a:cubicBezTo>
                      <a:pt x="387" y="57"/>
                      <a:pt x="382" y="62"/>
                      <a:pt x="376" y="62"/>
                    </a:cubicBezTo>
                    <a:cubicBezTo>
                      <a:pt x="11" y="62"/>
                      <a:pt x="11" y="62"/>
                      <a:pt x="11" y="62"/>
                    </a:cubicBezTo>
                    <a:cubicBezTo>
                      <a:pt x="5" y="62"/>
                      <a:pt x="0" y="57"/>
                      <a:pt x="0" y="52"/>
                    </a:cubicBezTo>
                    <a:cubicBezTo>
                      <a:pt x="0" y="11"/>
                      <a:pt x="0" y="11"/>
                      <a:pt x="0" y="11"/>
                    </a:cubicBezTo>
                    <a:cubicBezTo>
                      <a:pt x="0" y="5"/>
                      <a:pt x="5" y="0"/>
                      <a:pt x="11" y="0"/>
                    </a:cubicBezTo>
                    <a:cubicBezTo>
                      <a:pt x="376" y="0"/>
                      <a:pt x="376" y="0"/>
                      <a:pt x="376" y="0"/>
                    </a:cubicBezTo>
                    <a:cubicBezTo>
                      <a:pt x="382" y="0"/>
                      <a:pt x="387" y="5"/>
                      <a:pt x="387" y="11"/>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28">
                  <a:defRPr/>
                </a:pPr>
                <a:endParaRPr lang="en-US" sz="2800">
                  <a:solidFill>
                    <a:srgbClr val="000000"/>
                  </a:solidFill>
                </a:endParaRPr>
              </a:p>
            </p:txBody>
          </p:sp>
          <p:sp>
            <p:nvSpPr>
              <p:cNvPr id="978" name="Line 291">
                <a:extLst>
                  <a:ext uri="{FF2B5EF4-FFF2-40B4-BE49-F238E27FC236}">
                    <a16:creationId xmlns:a16="http://schemas.microsoft.com/office/drawing/2014/main" id="{A3781307-8CF4-1A43-BC29-6E28C4368D08}"/>
                  </a:ext>
                </a:extLst>
              </p:cNvPr>
              <p:cNvSpPr>
                <a:spLocks noChangeShapeType="1"/>
              </p:cNvSpPr>
              <p:nvPr/>
            </p:nvSpPr>
            <p:spPr bwMode="auto">
              <a:xfrm flipV="1">
                <a:off x="6060820" y="1850363"/>
                <a:ext cx="0" cy="58817"/>
              </a:xfrm>
              <a:prstGeom prst="line">
                <a:avLst/>
              </a:prstGeom>
              <a:noFill/>
              <a:ln w="3175" cap="rnd">
                <a:solidFill>
                  <a:schemeClr val="bg1">
                    <a:lumMod val="50000"/>
                    <a:lumOff val="50000"/>
                  </a:schemeClr>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28">
                  <a:defRPr/>
                </a:pPr>
                <a:endParaRPr lang="en-US" sz="2800">
                  <a:solidFill>
                    <a:srgbClr val="000000"/>
                  </a:solidFill>
                </a:endParaRPr>
              </a:p>
            </p:txBody>
          </p:sp>
          <p:sp>
            <p:nvSpPr>
              <p:cNvPr id="979" name="Line 292">
                <a:extLst>
                  <a:ext uri="{FF2B5EF4-FFF2-40B4-BE49-F238E27FC236}">
                    <a16:creationId xmlns:a16="http://schemas.microsoft.com/office/drawing/2014/main" id="{5B63867A-653E-D647-AA55-12DE85A6971B}"/>
                  </a:ext>
                </a:extLst>
              </p:cNvPr>
              <p:cNvSpPr>
                <a:spLocks noChangeShapeType="1"/>
              </p:cNvSpPr>
              <p:nvPr/>
            </p:nvSpPr>
            <p:spPr bwMode="auto">
              <a:xfrm flipV="1">
                <a:off x="6081838" y="1850363"/>
                <a:ext cx="0" cy="58817"/>
              </a:xfrm>
              <a:prstGeom prst="line">
                <a:avLst/>
              </a:prstGeom>
              <a:noFill/>
              <a:ln w="3175" cap="rnd">
                <a:solidFill>
                  <a:schemeClr val="bg1">
                    <a:lumMod val="50000"/>
                    <a:lumOff val="50000"/>
                  </a:schemeClr>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28">
                  <a:defRPr/>
                </a:pPr>
                <a:endParaRPr lang="en-US" sz="2800">
                  <a:solidFill>
                    <a:srgbClr val="000000"/>
                  </a:solidFill>
                </a:endParaRPr>
              </a:p>
            </p:txBody>
          </p:sp>
          <p:sp>
            <p:nvSpPr>
              <p:cNvPr id="980" name="Line 293">
                <a:extLst>
                  <a:ext uri="{FF2B5EF4-FFF2-40B4-BE49-F238E27FC236}">
                    <a16:creationId xmlns:a16="http://schemas.microsoft.com/office/drawing/2014/main" id="{B7F54A5F-8B0C-204D-AD75-248F154DBA13}"/>
                  </a:ext>
                </a:extLst>
              </p:cNvPr>
              <p:cNvSpPr>
                <a:spLocks noChangeShapeType="1"/>
              </p:cNvSpPr>
              <p:nvPr/>
            </p:nvSpPr>
            <p:spPr bwMode="auto">
              <a:xfrm flipV="1">
                <a:off x="6103962" y="1850363"/>
                <a:ext cx="0" cy="58817"/>
              </a:xfrm>
              <a:prstGeom prst="line">
                <a:avLst/>
              </a:prstGeom>
              <a:noFill/>
              <a:ln w="3175" cap="rnd">
                <a:solidFill>
                  <a:schemeClr val="bg1">
                    <a:lumMod val="50000"/>
                    <a:lumOff val="50000"/>
                  </a:schemeClr>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28">
                  <a:defRPr/>
                </a:pPr>
                <a:endParaRPr lang="en-US" sz="2800">
                  <a:solidFill>
                    <a:srgbClr val="000000"/>
                  </a:solidFill>
                </a:endParaRPr>
              </a:p>
            </p:txBody>
          </p:sp>
          <p:sp>
            <p:nvSpPr>
              <p:cNvPr id="981" name="Line 294">
                <a:extLst>
                  <a:ext uri="{FF2B5EF4-FFF2-40B4-BE49-F238E27FC236}">
                    <a16:creationId xmlns:a16="http://schemas.microsoft.com/office/drawing/2014/main" id="{DB37B2A3-BAD3-3941-8F51-16076592BA30}"/>
                  </a:ext>
                </a:extLst>
              </p:cNvPr>
              <p:cNvSpPr>
                <a:spLocks noChangeShapeType="1"/>
              </p:cNvSpPr>
              <p:nvPr/>
            </p:nvSpPr>
            <p:spPr bwMode="auto">
              <a:xfrm flipV="1">
                <a:off x="6123876" y="1850363"/>
                <a:ext cx="0" cy="58817"/>
              </a:xfrm>
              <a:prstGeom prst="line">
                <a:avLst/>
              </a:prstGeom>
              <a:noFill/>
              <a:ln w="3175" cap="rnd">
                <a:solidFill>
                  <a:schemeClr val="bg1">
                    <a:lumMod val="50000"/>
                    <a:lumOff val="50000"/>
                  </a:schemeClr>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28">
                  <a:defRPr/>
                </a:pPr>
                <a:endParaRPr lang="en-US" sz="2800">
                  <a:solidFill>
                    <a:srgbClr val="000000"/>
                  </a:solidFill>
                </a:endParaRPr>
              </a:p>
            </p:txBody>
          </p:sp>
          <p:sp>
            <p:nvSpPr>
              <p:cNvPr id="982" name="Line 295">
                <a:extLst>
                  <a:ext uri="{FF2B5EF4-FFF2-40B4-BE49-F238E27FC236}">
                    <a16:creationId xmlns:a16="http://schemas.microsoft.com/office/drawing/2014/main" id="{4DDB9AE4-54D8-1744-95D0-15226F15A10D}"/>
                  </a:ext>
                </a:extLst>
              </p:cNvPr>
              <p:cNvSpPr>
                <a:spLocks noChangeShapeType="1"/>
              </p:cNvSpPr>
              <p:nvPr/>
            </p:nvSpPr>
            <p:spPr bwMode="auto">
              <a:xfrm flipV="1">
                <a:off x="6144895" y="1850363"/>
                <a:ext cx="0" cy="58817"/>
              </a:xfrm>
              <a:prstGeom prst="line">
                <a:avLst/>
              </a:prstGeom>
              <a:noFill/>
              <a:ln w="3175" cap="rnd">
                <a:solidFill>
                  <a:schemeClr val="bg1">
                    <a:lumMod val="50000"/>
                    <a:lumOff val="50000"/>
                  </a:schemeClr>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28">
                  <a:defRPr/>
                </a:pPr>
                <a:endParaRPr lang="en-US" sz="2800">
                  <a:solidFill>
                    <a:srgbClr val="000000"/>
                  </a:solidFill>
                </a:endParaRPr>
              </a:p>
            </p:txBody>
          </p:sp>
          <p:sp>
            <p:nvSpPr>
              <p:cNvPr id="983" name="Freeform 296">
                <a:extLst>
                  <a:ext uri="{FF2B5EF4-FFF2-40B4-BE49-F238E27FC236}">
                    <a16:creationId xmlns:a16="http://schemas.microsoft.com/office/drawing/2014/main" id="{B2B41CD3-0815-0F46-9D9B-1A0EED8BCC2E}"/>
                  </a:ext>
                </a:extLst>
              </p:cNvPr>
              <p:cNvSpPr>
                <a:spLocks/>
              </p:cNvSpPr>
              <p:nvPr/>
            </p:nvSpPr>
            <p:spPr bwMode="auto">
              <a:xfrm>
                <a:off x="6039800" y="2076783"/>
                <a:ext cx="449141" cy="115092"/>
              </a:xfrm>
              <a:custGeom>
                <a:avLst/>
                <a:gdLst>
                  <a:gd name="T0" fmla="*/ 387 w 387"/>
                  <a:gd name="T1" fmla="*/ 11 h 62"/>
                  <a:gd name="T2" fmla="*/ 387 w 387"/>
                  <a:gd name="T3" fmla="*/ 52 h 62"/>
                  <a:gd name="T4" fmla="*/ 376 w 387"/>
                  <a:gd name="T5" fmla="*/ 62 h 62"/>
                  <a:gd name="T6" fmla="*/ 11 w 387"/>
                  <a:gd name="T7" fmla="*/ 62 h 62"/>
                  <a:gd name="T8" fmla="*/ 0 w 387"/>
                  <a:gd name="T9" fmla="*/ 52 h 62"/>
                  <a:gd name="T10" fmla="*/ 0 w 387"/>
                  <a:gd name="T11" fmla="*/ 11 h 62"/>
                  <a:gd name="T12" fmla="*/ 11 w 387"/>
                  <a:gd name="T13" fmla="*/ 0 h 62"/>
                  <a:gd name="T14" fmla="*/ 376 w 387"/>
                  <a:gd name="T15" fmla="*/ 0 h 62"/>
                  <a:gd name="T16" fmla="*/ 387 w 387"/>
                  <a:gd name="T17"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1"/>
                    </a:moveTo>
                    <a:cubicBezTo>
                      <a:pt x="387" y="52"/>
                      <a:pt x="387" y="52"/>
                      <a:pt x="387" y="52"/>
                    </a:cubicBezTo>
                    <a:cubicBezTo>
                      <a:pt x="387" y="58"/>
                      <a:pt x="382" y="62"/>
                      <a:pt x="376" y="62"/>
                    </a:cubicBezTo>
                    <a:cubicBezTo>
                      <a:pt x="11" y="62"/>
                      <a:pt x="11" y="62"/>
                      <a:pt x="11" y="62"/>
                    </a:cubicBezTo>
                    <a:cubicBezTo>
                      <a:pt x="5" y="62"/>
                      <a:pt x="0" y="58"/>
                      <a:pt x="0" y="52"/>
                    </a:cubicBezTo>
                    <a:cubicBezTo>
                      <a:pt x="0" y="11"/>
                      <a:pt x="0" y="11"/>
                      <a:pt x="0" y="11"/>
                    </a:cubicBezTo>
                    <a:cubicBezTo>
                      <a:pt x="0" y="5"/>
                      <a:pt x="5" y="0"/>
                      <a:pt x="11" y="0"/>
                    </a:cubicBezTo>
                    <a:cubicBezTo>
                      <a:pt x="376" y="0"/>
                      <a:pt x="376" y="0"/>
                      <a:pt x="376" y="0"/>
                    </a:cubicBezTo>
                    <a:cubicBezTo>
                      <a:pt x="382" y="0"/>
                      <a:pt x="387" y="5"/>
                      <a:pt x="387" y="11"/>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28">
                  <a:defRPr/>
                </a:pPr>
                <a:endParaRPr lang="en-US" sz="2800">
                  <a:solidFill>
                    <a:srgbClr val="000000"/>
                  </a:solidFill>
                </a:endParaRPr>
              </a:p>
            </p:txBody>
          </p:sp>
          <p:sp>
            <p:nvSpPr>
              <p:cNvPr id="984" name="Line 297">
                <a:extLst>
                  <a:ext uri="{FF2B5EF4-FFF2-40B4-BE49-F238E27FC236}">
                    <a16:creationId xmlns:a16="http://schemas.microsoft.com/office/drawing/2014/main" id="{DC0CE189-176A-BA41-8DA0-607A26109677}"/>
                  </a:ext>
                </a:extLst>
              </p:cNvPr>
              <p:cNvSpPr>
                <a:spLocks noChangeShapeType="1"/>
              </p:cNvSpPr>
              <p:nvPr/>
            </p:nvSpPr>
            <p:spPr bwMode="auto">
              <a:xfrm flipV="1">
                <a:off x="6060820" y="2105031"/>
                <a:ext cx="0" cy="56660"/>
              </a:xfrm>
              <a:prstGeom prst="line">
                <a:avLst/>
              </a:prstGeom>
              <a:noFill/>
              <a:ln w="3175" cap="rnd">
                <a:solidFill>
                  <a:schemeClr val="bg1">
                    <a:lumMod val="50000"/>
                    <a:lumOff val="50000"/>
                  </a:schemeClr>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28">
                  <a:defRPr/>
                </a:pPr>
                <a:endParaRPr lang="en-US" sz="2800">
                  <a:solidFill>
                    <a:srgbClr val="000000"/>
                  </a:solidFill>
                </a:endParaRPr>
              </a:p>
            </p:txBody>
          </p:sp>
          <p:sp>
            <p:nvSpPr>
              <p:cNvPr id="985" name="Line 298">
                <a:extLst>
                  <a:ext uri="{FF2B5EF4-FFF2-40B4-BE49-F238E27FC236}">
                    <a16:creationId xmlns:a16="http://schemas.microsoft.com/office/drawing/2014/main" id="{E869FEA4-BC4E-1744-906F-287EF990273E}"/>
                  </a:ext>
                </a:extLst>
              </p:cNvPr>
              <p:cNvSpPr>
                <a:spLocks noChangeShapeType="1"/>
              </p:cNvSpPr>
              <p:nvPr/>
            </p:nvSpPr>
            <p:spPr bwMode="auto">
              <a:xfrm flipV="1">
                <a:off x="6081838" y="2105031"/>
                <a:ext cx="0" cy="56660"/>
              </a:xfrm>
              <a:prstGeom prst="line">
                <a:avLst/>
              </a:prstGeom>
              <a:noFill/>
              <a:ln w="3175" cap="rnd">
                <a:solidFill>
                  <a:schemeClr val="bg1">
                    <a:lumMod val="50000"/>
                    <a:lumOff val="50000"/>
                  </a:schemeClr>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28">
                  <a:defRPr/>
                </a:pPr>
                <a:endParaRPr lang="en-US" sz="2800">
                  <a:solidFill>
                    <a:srgbClr val="000000"/>
                  </a:solidFill>
                </a:endParaRPr>
              </a:p>
            </p:txBody>
          </p:sp>
          <p:sp>
            <p:nvSpPr>
              <p:cNvPr id="986" name="Line 299">
                <a:extLst>
                  <a:ext uri="{FF2B5EF4-FFF2-40B4-BE49-F238E27FC236}">
                    <a16:creationId xmlns:a16="http://schemas.microsoft.com/office/drawing/2014/main" id="{247F686B-7612-114A-84CA-F0166FF49E87}"/>
                  </a:ext>
                </a:extLst>
              </p:cNvPr>
              <p:cNvSpPr>
                <a:spLocks noChangeShapeType="1"/>
              </p:cNvSpPr>
              <p:nvPr/>
            </p:nvSpPr>
            <p:spPr bwMode="auto">
              <a:xfrm flipV="1">
                <a:off x="6103962" y="2105031"/>
                <a:ext cx="0" cy="56660"/>
              </a:xfrm>
              <a:prstGeom prst="line">
                <a:avLst/>
              </a:prstGeom>
              <a:noFill/>
              <a:ln w="3175" cap="rnd">
                <a:solidFill>
                  <a:schemeClr val="bg1">
                    <a:lumMod val="50000"/>
                    <a:lumOff val="50000"/>
                  </a:schemeClr>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28">
                  <a:defRPr/>
                </a:pPr>
                <a:endParaRPr lang="en-US" sz="2800">
                  <a:solidFill>
                    <a:srgbClr val="000000"/>
                  </a:solidFill>
                </a:endParaRPr>
              </a:p>
            </p:txBody>
          </p:sp>
          <p:sp>
            <p:nvSpPr>
              <p:cNvPr id="987" name="Line 300">
                <a:extLst>
                  <a:ext uri="{FF2B5EF4-FFF2-40B4-BE49-F238E27FC236}">
                    <a16:creationId xmlns:a16="http://schemas.microsoft.com/office/drawing/2014/main" id="{49B3C466-592E-2749-BE81-0187FE7E145C}"/>
                  </a:ext>
                </a:extLst>
              </p:cNvPr>
              <p:cNvSpPr>
                <a:spLocks noChangeShapeType="1"/>
              </p:cNvSpPr>
              <p:nvPr/>
            </p:nvSpPr>
            <p:spPr bwMode="auto">
              <a:xfrm flipV="1">
                <a:off x="6123876" y="2105031"/>
                <a:ext cx="0" cy="56660"/>
              </a:xfrm>
              <a:prstGeom prst="line">
                <a:avLst/>
              </a:prstGeom>
              <a:noFill/>
              <a:ln w="3175" cap="rnd">
                <a:solidFill>
                  <a:schemeClr val="bg1">
                    <a:lumMod val="50000"/>
                    <a:lumOff val="50000"/>
                  </a:schemeClr>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28">
                  <a:defRPr/>
                </a:pPr>
                <a:endParaRPr lang="en-US" sz="2800">
                  <a:solidFill>
                    <a:srgbClr val="000000"/>
                  </a:solidFill>
                </a:endParaRPr>
              </a:p>
            </p:txBody>
          </p:sp>
          <p:sp>
            <p:nvSpPr>
              <p:cNvPr id="988" name="Line 301">
                <a:extLst>
                  <a:ext uri="{FF2B5EF4-FFF2-40B4-BE49-F238E27FC236}">
                    <a16:creationId xmlns:a16="http://schemas.microsoft.com/office/drawing/2014/main" id="{A278C623-2281-0149-88CD-51E146DF6284}"/>
                  </a:ext>
                </a:extLst>
              </p:cNvPr>
              <p:cNvSpPr>
                <a:spLocks noChangeShapeType="1"/>
              </p:cNvSpPr>
              <p:nvPr/>
            </p:nvSpPr>
            <p:spPr bwMode="auto">
              <a:xfrm flipV="1">
                <a:off x="6144895" y="2105031"/>
                <a:ext cx="0" cy="56660"/>
              </a:xfrm>
              <a:prstGeom prst="line">
                <a:avLst/>
              </a:prstGeom>
              <a:noFill/>
              <a:ln w="3175" cap="rnd">
                <a:solidFill>
                  <a:schemeClr val="bg1">
                    <a:lumMod val="50000"/>
                    <a:lumOff val="50000"/>
                  </a:schemeClr>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28">
                  <a:defRPr/>
                </a:pPr>
                <a:endParaRPr lang="en-US" sz="2800">
                  <a:solidFill>
                    <a:srgbClr val="000000"/>
                  </a:solidFill>
                </a:endParaRPr>
              </a:p>
            </p:txBody>
          </p:sp>
          <p:sp>
            <p:nvSpPr>
              <p:cNvPr id="989" name="Freeform 302">
                <a:extLst>
                  <a:ext uri="{FF2B5EF4-FFF2-40B4-BE49-F238E27FC236}">
                    <a16:creationId xmlns:a16="http://schemas.microsoft.com/office/drawing/2014/main" id="{27A603FE-B99F-B54D-ABA6-C93C2795A99B}"/>
                  </a:ext>
                </a:extLst>
              </p:cNvPr>
              <p:cNvSpPr>
                <a:spLocks/>
              </p:cNvSpPr>
              <p:nvPr/>
            </p:nvSpPr>
            <p:spPr bwMode="auto">
              <a:xfrm>
                <a:off x="6039800" y="1955276"/>
                <a:ext cx="449141" cy="113435"/>
              </a:xfrm>
              <a:custGeom>
                <a:avLst/>
                <a:gdLst>
                  <a:gd name="T0" fmla="*/ 387 w 387"/>
                  <a:gd name="T1" fmla="*/ 10 h 62"/>
                  <a:gd name="T2" fmla="*/ 387 w 387"/>
                  <a:gd name="T3" fmla="*/ 51 h 62"/>
                  <a:gd name="T4" fmla="*/ 376 w 387"/>
                  <a:gd name="T5" fmla="*/ 62 h 62"/>
                  <a:gd name="T6" fmla="*/ 11 w 387"/>
                  <a:gd name="T7" fmla="*/ 62 h 62"/>
                  <a:gd name="T8" fmla="*/ 0 w 387"/>
                  <a:gd name="T9" fmla="*/ 51 h 62"/>
                  <a:gd name="T10" fmla="*/ 0 w 387"/>
                  <a:gd name="T11" fmla="*/ 10 h 62"/>
                  <a:gd name="T12" fmla="*/ 11 w 387"/>
                  <a:gd name="T13" fmla="*/ 0 h 62"/>
                  <a:gd name="T14" fmla="*/ 376 w 387"/>
                  <a:gd name="T15" fmla="*/ 0 h 62"/>
                  <a:gd name="T16" fmla="*/ 387 w 387"/>
                  <a:gd name="T17"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0"/>
                    </a:moveTo>
                    <a:cubicBezTo>
                      <a:pt x="387" y="51"/>
                      <a:pt x="387" y="51"/>
                      <a:pt x="387" y="51"/>
                    </a:cubicBezTo>
                    <a:cubicBezTo>
                      <a:pt x="387" y="57"/>
                      <a:pt x="382" y="62"/>
                      <a:pt x="376" y="62"/>
                    </a:cubicBezTo>
                    <a:cubicBezTo>
                      <a:pt x="11" y="62"/>
                      <a:pt x="11" y="62"/>
                      <a:pt x="11" y="62"/>
                    </a:cubicBezTo>
                    <a:cubicBezTo>
                      <a:pt x="5" y="62"/>
                      <a:pt x="0" y="57"/>
                      <a:pt x="0" y="51"/>
                    </a:cubicBezTo>
                    <a:cubicBezTo>
                      <a:pt x="0" y="10"/>
                      <a:pt x="0" y="10"/>
                      <a:pt x="0" y="10"/>
                    </a:cubicBezTo>
                    <a:cubicBezTo>
                      <a:pt x="0" y="4"/>
                      <a:pt x="5" y="0"/>
                      <a:pt x="11" y="0"/>
                    </a:cubicBezTo>
                    <a:cubicBezTo>
                      <a:pt x="376" y="0"/>
                      <a:pt x="376" y="0"/>
                      <a:pt x="376" y="0"/>
                    </a:cubicBezTo>
                    <a:cubicBezTo>
                      <a:pt x="382" y="0"/>
                      <a:pt x="387" y="4"/>
                      <a:pt x="387" y="1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28">
                  <a:defRPr/>
                </a:pPr>
                <a:endParaRPr lang="en-US" sz="2800">
                  <a:solidFill>
                    <a:srgbClr val="000000"/>
                  </a:solidFill>
                </a:endParaRPr>
              </a:p>
            </p:txBody>
          </p:sp>
          <p:sp>
            <p:nvSpPr>
              <p:cNvPr id="990" name="Line 303">
                <a:extLst>
                  <a:ext uri="{FF2B5EF4-FFF2-40B4-BE49-F238E27FC236}">
                    <a16:creationId xmlns:a16="http://schemas.microsoft.com/office/drawing/2014/main" id="{3E073A79-90AC-644A-87AF-444433A12A2A}"/>
                  </a:ext>
                </a:extLst>
              </p:cNvPr>
              <p:cNvSpPr>
                <a:spLocks noChangeShapeType="1"/>
              </p:cNvSpPr>
              <p:nvPr/>
            </p:nvSpPr>
            <p:spPr bwMode="auto">
              <a:xfrm flipV="1">
                <a:off x="6065548" y="1978966"/>
                <a:ext cx="0" cy="58817"/>
              </a:xfrm>
              <a:prstGeom prst="line">
                <a:avLst/>
              </a:prstGeom>
              <a:noFill/>
              <a:ln w="3175" cap="rnd">
                <a:solidFill>
                  <a:schemeClr val="bg1">
                    <a:lumMod val="50000"/>
                    <a:lumOff val="50000"/>
                  </a:schemeClr>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28">
                  <a:defRPr/>
                </a:pPr>
                <a:endParaRPr lang="en-US" sz="2800">
                  <a:solidFill>
                    <a:srgbClr val="000000"/>
                  </a:solidFill>
                </a:endParaRPr>
              </a:p>
            </p:txBody>
          </p:sp>
          <p:sp>
            <p:nvSpPr>
              <p:cNvPr id="991" name="Line 304">
                <a:extLst>
                  <a:ext uri="{FF2B5EF4-FFF2-40B4-BE49-F238E27FC236}">
                    <a16:creationId xmlns:a16="http://schemas.microsoft.com/office/drawing/2014/main" id="{4A098E22-0020-8C43-A396-36A39017B822}"/>
                  </a:ext>
                </a:extLst>
              </p:cNvPr>
              <p:cNvSpPr>
                <a:spLocks noChangeShapeType="1"/>
              </p:cNvSpPr>
              <p:nvPr/>
            </p:nvSpPr>
            <p:spPr bwMode="auto">
              <a:xfrm flipV="1">
                <a:off x="6086568" y="1978966"/>
                <a:ext cx="0" cy="58817"/>
              </a:xfrm>
              <a:prstGeom prst="line">
                <a:avLst/>
              </a:prstGeom>
              <a:noFill/>
              <a:ln w="3175" cap="rnd">
                <a:solidFill>
                  <a:schemeClr val="bg1">
                    <a:lumMod val="50000"/>
                    <a:lumOff val="50000"/>
                  </a:schemeClr>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28">
                  <a:defRPr/>
                </a:pPr>
                <a:endParaRPr lang="en-US" sz="2800">
                  <a:solidFill>
                    <a:srgbClr val="000000"/>
                  </a:solidFill>
                </a:endParaRPr>
              </a:p>
            </p:txBody>
          </p:sp>
          <p:sp>
            <p:nvSpPr>
              <p:cNvPr id="992" name="Line 305">
                <a:extLst>
                  <a:ext uri="{FF2B5EF4-FFF2-40B4-BE49-F238E27FC236}">
                    <a16:creationId xmlns:a16="http://schemas.microsoft.com/office/drawing/2014/main" id="{B893BEE6-CDAC-EB45-A3CE-5C5A94031413}"/>
                  </a:ext>
                </a:extLst>
              </p:cNvPr>
              <p:cNvSpPr>
                <a:spLocks noChangeShapeType="1"/>
              </p:cNvSpPr>
              <p:nvPr/>
            </p:nvSpPr>
            <p:spPr bwMode="auto">
              <a:xfrm flipV="1">
                <a:off x="6108694" y="1978966"/>
                <a:ext cx="0" cy="58817"/>
              </a:xfrm>
              <a:prstGeom prst="line">
                <a:avLst/>
              </a:prstGeom>
              <a:noFill/>
              <a:ln w="3175" cap="rnd">
                <a:solidFill>
                  <a:schemeClr val="bg1">
                    <a:lumMod val="50000"/>
                    <a:lumOff val="50000"/>
                  </a:schemeClr>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28">
                  <a:defRPr/>
                </a:pPr>
                <a:endParaRPr lang="en-US" sz="2800">
                  <a:solidFill>
                    <a:srgbClr val="000000"/>
                  </a:solidFill>
                </a:endParaRPr>
              </a:p>
            </p:txBody>
          </p:sp>
          <p:sp>
            <p:nvSpPr>
              <p:cNvPr id="993" name="Line 306">
                <a:extLst>
                  <a:ext uri="{FF2B5EF4-FFF2-40B4-BE49-F238E27FC236}">
                    <a16:creationId xmlns:a16="http://schemas.microsoft.com/office/drawing/2014/main" id="{B239934E-60B6-3344-83A4-6518EF2A56C8}"/>
                  </a:ext>
                </a:extLst>
              </p:cNvPr>
              <p:cNvSpPr>
                <a:spLocks noChangeShapeType="1"/>
              </p:cNvSpPr>
              <p:nvPr/>
            </p:nvSpPr>
            <p:spPr bwMode="auto">
              <a:xfrm flipV="1">
                <a:off x="6128606" y="1978966"/>
                <a:ext cx="0" cy="58817"/>
              </a:xfrm>
              <a:prstGeom prst="line">
                <a:avLst/>
              </a:prstGeom>
              <a:noFill/>
              <a:ln w="3175" cap="rnd">
                <a:solidFill>
                  <a:schemeClr val="bg1">
                    <a:lumMod val="50000"/>
                    <a:lumOff val="50000"/>
                  </a:schemeClr>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28">
                  <a:defRPr/>
                </a:pPr>
                <a:endParaRPr lang="en-US" sz="2800">
                  <a:solidFill>
                    <a:srgbClr val="000000"/>
                  </a:solidFill>
                </a:endParaRPr>
              </a:p>
            </p:txBody>
          </p:sp>
          <p:sp>
            <p:nvSpPr>
              <p:cNvPr id="994" name="Line 307">
                <a:extLst>
                  <a:ext uri="{FF2B5EF4-FFF2-40B4-BE49-F238E27FC236}">
                    <a16:creationId xmlns:a16="http://schemas.microsoft.com/office/drawing/2014/main" id="{7F4D80CE-F2BA-7645-B3CE-57ADA4AECFF2}"/>
                  </a:ext>
                </a:extLst>
              </p:cNvPr>
              <p:cNvSpPr>
                <a:spLocks noChangeShapeType="1"/>
              </p:cNvSpPr>
              <p:nvPr/>
            </p:nvSpPr>
            <p:spPr bwMode="auto">
              <a:xfrm flipV="1">
                <a:off x="6149625" y="1978966"/>
                <a:ext cx="0" cy="58817"/>
              </a:xfrm>
              <a:prstGeom prst="line">
                <a:avLst/>
              </a:prstGeom>
              <a:noFill/>
              <a:ln w="3175" cap="rnd">
                <a:solidFill>
                  <a:schemeClr val="bg1">
                    <a:lumMod val="50000"/>
                    <a:lumOff val="50000"/>
                  </a:schemeClr>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457028">
                  <a:defRPr/>
                </a:pPr>
                <a:endParaRPr lang="en-US" sz="2800">
                  <a:solidFill>
                    <a:srgbClr val="000000"/>
                  </a:solidFill>
                </a:endParaRPr>
              </a:p>
            </p:txBody>
          </p:sp>
          <p:pic>
            <p:nvPicPr>
              <p:cNvPr id="995" name="Picture 994">
                <a:extLst>
                  <a:ext uri="{FF2B5EF4-FFF2-40B4-BE49-F238E27FC236}">
                    <a16:creationId xmlns:a16="http://schemas.microsoft.com/office/drawing/2014/main" id="{6BB5BBD8-45B6-024F-9C1A-09CD5128B48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74245" y="1857435"/>
                <a:ext cx="304736" cy="57984"/>
              </a:xfrm>
              <a:prstGeom prst="rect">
                <a:avLst/>
              </a:prstGeom>
            </p:spPr>
          </p:pic>
          <p:pic>
            <p:nvPicPr>
              <p:cNvPr id="996" name="Picture 995">
                <a:extLst>
                  <a:ext uri="{FF2B5EF4-FFF2-40B4-BE49-F238E27FC236}">
                    <a16:creationId xmlns:a16="http://schemas.microsoft.com/office/drawing/2014/main" id="{0ED8639B-035C-E840-AB36-E653C9624FB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74242" y="1979729"/>
                <a:ext cx="304736" cy="57984"/>
              </a:xfrm>
              <a:prstGeom prst="rect">
                <a:avLst/>
              </a:prstGeom>
            </p:spPr>
          </p:pic>
          <p:pic>
            <p:nvPicPr>
              <p:cNvPr id="997" name="Picture 996">
                <a:extLst>
                  <a:ext uri="{FF2B5EF4-FFF2-40B4-BE49-F238E27FC236}">
                    <a16:creationId xmlns:a16="http://schemas.microsoft.com/office/drawing/2014/main" id="{802D6166-C2B2-BD49-B764-133E6A57B7E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74473" y="2102769"/>
                <a:ext cx="304736" cy="57984"/>
              </a:xfrm>
              <a:prstGeom prst="rect">
                <a:avLst/>
              </a:prstGeom>
            </p:spPr>
          </p:pic>
        </p:grpSp>
      </p:grpSp>
      <p:grpSp>
        <p:nvGrpSpPr>
          <p:cNvPr id="3" name="Group 2">
            <a:extLst>
              <a:ext uri="{FF2B5EF4-FFF2-40B4-BE49-F238E27FC236}">
                <a16:creationId xmlns:a16="http://schemas.microsoft.com/office/drawing/2014/main" id="{BA4FE079-AE6A-784A-B736-076A688FF303}"/>
              </a:ext>
            </a:extLst>
          </p:cNvPr>
          <p:cNvGrpSpPr/>
          <p:nvPr/>
        </p:nvGrpSpPr>
        <p:grpSpPr>
          <a:xfrm>
            <a:off x="123627" y="1052425"/>
            <a:ext cx="1036014" cy="822621"/>
            <a:chOff x="290588" y="1166583"/>
            <a:chExt cx="1036014" cy="822621"/>
          </a:xfrm>
        </p:grpSpPr>
        <p:grpSp>
          <p:nvGrpSpPr>
            <p:cNvPr id="1009" name="Group 1008">
              <a:extLst>
                <a:ext uri="{FF2B5EF4-FFF2-40B4-BE49-F238E27FC236}">
                  <a16:creationId xmlns:a16="http://schemas.microsoft.com/office/drawing/2014/main" id="{28E9B947-349C-BE4D-B94A-ABBA3BA9F791}"/>
                </a:ext>
              </a:extLst>
            </p:cNvPr>
            <p:cNvGrpSpPr>
              <a:grpSpLocks noChangeAspect="1"/>
            </p:cNvGrpSpPr>
            <p:nvPr/>
          </p:nvGrpSpPr>
          <p:grpSpPr>
            <a:xfrm>
              <a:off x="683537" y="1166583"/>
              <a:ext cx="327751" cy="421731"/>
              <a:chOff x="5345610" y="2367556"/>
              <a:chExt cx="519984" cy="574982"/>
            </a:xfrm>
            <a:solidFill>
              <a:srgbClr val="FFFFFF"/>
            </a:solidFill>
          </p:grpSpPr>
          <p:sp>
            <p:nvSpPr>
              <p:cNvPr id="1010" name="Freeform 105">
                <a:extLst>
                  <a:ext uri="{FF2B5EF4-FFF2-40B4-BE49-F238E27FC236}">
                    <a16:creationId xmlns:a16="http://schemas.microsoft.com/office/drawing/2014/main" id="{637F0A21-A271-4946-B1FD-295595EBE2C3}"/>
                  </a:ext>
                </a:extLst>
              </p:cNvPr>
              <p:cNvSpPr>
                <a:spLocks noChangeAspect="1"/>
              </p:cNvSpPr>
              <p:nvPr/>
            </p:nvSpPr>
            <p:spPr bwMode="auto">
              <a:xfrm>
                <a:off x="5345610" y="2367556"/>
                <a:ext cx="491985" cy="574982"/>
              </a:xfrm>
              <a:custGeom>
                <a:avLst/>
                <a:gdLst>
                  <a:gd name="T0" fmla="*/ 200 w 208"/>
                  <a:gd name="T1" fmla="*/ 206 h 243"/>
                  <a:gd name="T2" fmla="*/ 188 w 208"/>
                  <a:gd name="T3" fmla="*/ 217 h 243"/>
                  <a:gd name="T4" fmla="*/ 174 w 208"/>
                  <a:gd name="T5" fmla="*/ 226 h 243"/>
                  <a:gd name="T6" fmla="*/ 158 w 208"/>
                  <a:gd name="T7" fmla="*/ 234 h 243"/>
                  <a:gd name="T8" fmla="*/ 142 w 208"/>
                  <a:gd name="T9" fmla="*/ 238 h 243"/>
                  <a:gd name="T10" fmla="*/ 75 w 208"/>
                  <a:gd name="T11" fmla="*/ 233 h 243"/>
                  <a:gd name="T12" fmla="*/ 22 w 208"/>
                  <a:gd name="T13" fmla="*/ 191 h 243"/>
                  <a:gd name="T14" fmla="*/ 0 w 208"/>
                  <a:gd name="T15" fmla="*/ 125 h 243"/>
                  <a:gd name="T16" fmla="*/ 19 w 208"/>
                  <a:gd name="T17" fmla="*/ 58 h 243"/>
                  <a:gd name="T18" fmla="*/ 73 w 208"/>
                  <a:gd name="T19" fmla="*/ 12 h 243"/>
                  <a:gd name="T20" fmla="*/ 144 w 208"/>
                  <a:gd name="T21" fmla="*/ 4 h 243"/>
                  <a:gd name="T22" fmla="*/ 162 w 208"/>
                  <a:gd name="T23" fmla="*/ 8 h 243"/>
                  <a:gd name="T24" fmla="*/ 178 w 208"/>
                  <a:gd name="T25" fmla="*/ 16 h 243"/>
                  <a:gd name="T26" fmla="*/ 194 w 208"/>
                  <a:gd name="T27" fmla="*/ 25 h 243"/>
                  <a:gd name="T28" fmla="*/ 208 w 208"/>
                  <a:gd name="T29" fmla="*/ 37 h 243"/>
                  <a:gd name="T30" fmla="*/ 192 w 208"/>
                  <a:gd name="T31" fmla="*/ 53 h 243"/>
                  <a:gd name="T32" fmla="*/ 140 w 208"/>
                  <a:gd name="T33" fmla="*/ 24 h 243"/>
                  <a:gd name="T34" fmla="*/ 79 w 208"/>
                  <a:gd name="T35" fmla="*/ 28 h 243"/>
                  <a:gd name="T36" fmla="*/ 31 w 208"/>
                  <a:gd name="T37" fmla="*/ 66 h 243"/>
                  <a:gd name="T38" fmla="*/ 12 w 208"/>
                  <a:gd name="T39" fmla="*/ 125 h 243"/>
                  <a:gd name="T40" fmla="*/ 29 w 208"/>
                  <a:gd name="T41" fmla="*/ 186 h 243"/>
                  <a:gd name="T42" fmla="*/ 77 w 208"/>
                  <a:gd name="T43" fmla="*/ 228 h 243"/>
                  <a:gd name="T44" fmla="*/ 142 w 208"/>
                  <a:gd name="T45" fmla="*/ 236 h 243"/>
                  <a:gd name="T46" fmla="*/ 158 w 208"/>
                  <a:gd name="T47" fmla="*/ 232 h 243"/>
                  <a:gd name="T48" fmla="*/ 173 w 208"/>
                  <a:gd name="T49" fmla="*/ 225 h 243"/>
                  <a:gd name="T50" fmla="*/ 187 w 208"/>
                  <a:gd name="T51" fmla="*/ 216 h 243"/>
                  <a:gd name="T52" fmla="*/ 200 w 208"/>
                  <a:gd name="T53" fmla="*/ 206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8" h="243">
                    <a:moveTo>
                      <a:pt x="200" y="206"/>
                    </a:moveTo>
                    <a:cubicBezTo>
                      <a:pt x="196" y="210"/>
                      <a:pt x="192" y="214"/>
                      <a:pt x="188" y="217"/>
                    </a:cubicBezTo>
                    <a:cubicBezTo>
                      <a:pt x="183" y="220"/>
                      <a:pt x="179" y="224"/>
                      <a:pt x="174" y="226"/>
                    </a:cubicBezTo>
                    <a:cubicBezTo>
                      <a:pt x="169" y="229"/>
                      <a:pt x="164" y="232"/>
                      <a:pt x="158" y="234"/>
                    </a:cubicBezTo>
                    <a:cubicBezTo>
                      <a:pt x="153" y="235"/>
                      <a:pt x="148" y="237"/>
                      <a:pt x="142" y="238"/>
                    </a:cubicBezTo>
                    <a:cubicBezTo>
                      <a:pt x="120" y="243"/>
                      <a:pt x="96" y="242"/>
                      <a:pt x="75" y="233"/>
                    </a:cubicBezTo>
                    <a:cubicBezTo>
                      <a:pt x="54" y="225"/>
                      <a:pt x="35" y="210"/>
                      <a:pt x="22" y="191"/>
                    </a:cubicBezTo>
                    <a:cubicBezTo>
                      <a:pt x="8" y="172"/>
                      <a:pt x="1" y="149"/>
                      <a:pt x="0" y="125"/>
                    </a:cubicBezTo>
                    <a:cubicBezTo>
                      <a:pt x="0" y="102"/>
                      <a:pt x="6" y="78"/>
                      <a:pt x="19" y="58"/>
                    </a:cubicBezTo>
                    <a:cubicBezTo>
                      <a:pt x="32" y="38"/>
                      <a:pt x="51" y="22"/>
                      <a:pt x="73" y="12"/>
                    </a:cubicBezTo>
                    <a:cubicBezTo>
                      <a:pt x="95" y="3"/>
                      <a:pt x="120" y="0"/>
                      <a:pt x="144" y="4"/>
                    </a:cubicBezTo>
                    <a:cubicBezTo>
                      <a:pt x="150" y="5"/>
                      <a:pt x="156" y="7"/>
                      <a:pt x="162" y="8"/>
                    </a:cubicBezTo>
                    <a:cubicBezTo>
                      <a:pt x="167" y="10"/>
                      <a:pt x="173" y="13"/>
                      <a:pt x="178" y="16"/>
                    </a:cubicBezTo>
                    <a:cubicBezTo>
                      <a:pt x="184" y="18"/>
                      <a:pt x="189" y="22"/>
                      <a:pt x="194" y="25"/>
                    </a:cubicBezTo>
                    <a:cubicBezTo>
                      <a:pt x="199" y="29"/>
                      <a:pt x="204" y="33"/>
                      <a:pt x="208" y="37"/>
                    </a:cubicBezTo>
                    <a:cubicBezTo>
                      <a:pt x="192" y="53"/>
                      <a:pt x="192" y="53"/>
                      <a:pt x="192" y="53"/>
                    </a:cubicBezTo>
                    <a:cubicBezTo>
                      <a:pt x="178" y="38"/>
                      <a:pt x="160" y="28"/>
                      <a:pt x="140" y="24"/>
                    </a:cubicBezTo>
                    <a:cubicBezTo>
                      <a:pt x="120" y="19"/>
                      <a:pt x="99" y="21"/>
                      <a:pt x="79" y="28"/>
                    </a:cubicBezTo>
                    <a:cubicBezTo>
                      <a:pt x="60" y="36"/>
                      <a:pt x="43" y="49"/>
                      <a:pt x="31" y="66"/>
                    </a:cubicBezTo>
                    <a:cubicBezTo>
                      <a:pt x="19" y="83"/>
                      <a:pt x="12" y="104"/>
                      <a:pt x="12" y="125"/>
                    </a:cubicBezTo>
                    <a:cubicBezTo>
                      <a:pt x="11" y="147"/>
                      <a:pt x="17" y="168"/>
                      <a:pt x="29" y="186"/>
                    </a:cubicBezTo>
                    <a:cubicBezTo>
                      <a:pt x="40" y="204"/>
                      <a:pt x="57" y="219"/>
                      <a:pt x="77" y="228"/>
                    </a:cubicBezTo>
                    <a:cubicBezTo>
                      <a:pt x="97" y="237"/>
                      <a:pt x="120" y="239"/>
                      <a:pt x="142" y="236"/>
                    </a:cubicBezTo>
                    <a:cubicBezTo>
                      <a:pt x="147" y="235"/>
                      <a:pt x="152" y="233"/>
                      <a:pt x="158" y="232"/>
                    </a:cubicBezTo>
                    <a:cubicBezTo>
                      <a:pt x="163" y="230"/>
                      <a:pt x="168" y="228"/>
                      <a:pt x="173" y="225"/>
                    </a:cubicBezTo>
                    <a:cubicBezTo>
                      <a:pt x="178" y="223"/>
                      <a:pt x="183" y="220"/>
                      <a:pt x="187" y="216"/>
                    </a:cubicBezTo>
                    <a:cubicBezTo>
                      <a:pt x="192" y="213"/>
                      <a:pt x="196" y="210"/>
                      <a:pt x="200" y="206"/>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03">
                  <a:defRPr/>
                </a:pPr>
                <a:endParaRPr lang="en-US" b="1" i="1" kern="0">
                  <a:solidFill>
                    <a:srgbClr val="58585B"/>
                  </a:solidFill>
                  <a:latin typeface="CiscoSansTT BoldOblique" charset="0"/>
                  <a:ea typeface="CiscoSansTT BoldOblique" charset="0"/>
                  <a:cs typeface="CiscoSansTT BoldOblique" charset="0"/>
                </a:endParaRPr>
              </a:p>
            </p:txBody>
          </p:sp>
          <p:sp>
            <p:nvSpPr>
              <p:cNvPr id="1011" name="Freeform 106">
                <a:extLst>
                  <a:ext uri="{FF2B5EF4-FFF2-40B4-BE49-F238E27FC236}">
                    <a16:creationId xmlns:a16="http://schemas.microsoft.com/office/drawing/2014/main" id="{7DA7BEA7-E348-404F-B2F1-2BDC8C3B6B1B}"/>
                  </a:ext>
                </a:extLst>
              </p:cNvPr>
              <p:cNvSpPr>
                <a:spLocks noChangeAspect="1"/>
              </p:cNvSpPr>
              <p:nvPr/>
            </p:nvSpPr>
            <p:spPr bwMode="auto">
              <a:xfrm>
                <a:off x="5572603" y="2426554"/>
                <a:ext cx="292991" cy="292991"/>
              </a:xfrm>
              <a:custGeom>
                <a:avLst/>
                <a:gdLst>
                  <a:gd name="T0" fmla="*/ 7 w 124"/>
                  <a:gd name="T1" fmla="*/ 117 h 124"/>
                  <a:gd name="T2" fmla="*/ 7 w 124"/>
                  <a:gd name="T3" fmla="*/ 117 h 124"/>
                  <a:gd name="T4" fmla="*/ 7 w 124"/>
                  <a:gd name="T5" fmla="*/ 90 h 124"/>
                  <a:gd name="T6" fmla="*/ 124 w 124"/>
                  <a:gd name="T7" fmla="*/ 0 h 124"/>
                  <a:gd name="T8" fmla="*/ 35 w 124"/>
                  <a:gd name="T9" fmla="*/ 117 h 124"/>
                  <a:gd name="T10" fmla="*/ 7 w 124"/>
                  <a:gd name="T11" fmla="*/ 117 h 124"/>
                </a:gdLst>
                <a:ahLst/>
                <a:cxnLst>
                  <a:cxn ang="0">
                    <a:pos x="T0" y="T1"/>
                  </a:cxn>
                  <a:cxn ang="0">
                    <a:pos x="T2" y="T3"/>
                  </a:cxn>
                  <a:cxn ang="0">
                    <a:pos x="T4" y="T5"/>
                  </a:cxn>
                  <a:cxn ang="0">
                    <a:pos x="T6" y="T7"/>
                  </a:cxn>
                  <a:cxn ang="0">
                    <a:pos x="T8" y="T9"/>
                  </a:cxn>
                  <a:cxn ang="0">
                    <a:pos x="T10" y="T11"/>
                  </a:cxn>
                </a:cxnLst>
                <a:rect l="0" t="0" r="r" b="b"/>
                <a:pathLst>
                  <a:path w="124" h="124">
                    <a:moveTo>
                      <a:pt x="7" y="117"/>
                    </a:moveTo>
                    <a:cubicBezTo>
                      <a:pt x="7" y="117"/>
                      <a:pt x="7" y="117"/>
                      <a:pt x="7" y="117"/>
                    </a:cubicBezTo>
                    <a:cubicBezTo>
                      <a:pt x="0" y="109"/>
                      <a:pt x="0" y="97"/>
                      <a:pt x="7" y="90"/>
                    </a:cubicBezTo>
                    <a:cubicBezTo>
                      <a:pt x="124" y="0"/>
                      <a:pt x="124" y="0"/>
                      <a:pt x="124" y="0"/>
                    </a:cubicBezTo>
                    <a:cubicBezTo>
                      <a:pt x="35" y="117"/>
                      <a:pt x="35" y="117"/>
                      <a:pt x="35" y="117"/>
                    </a:cubicBezTo>
                    <a:cubicBezTo>
                      <a:pt x="27" y="124"/>
                      <a:pt x="15" y="124"/>
                      <a:pt x="7" y="117"/>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03">
                  <a:defRPr/>
                </a:pPr>
                <a:endParaRPr lang="en-US" b="1" i="1" kern="0">
                  <a:solidFill>
                    <a:srgbClr val="58585B"/>
                  </a:solidFill>
                  <a:latin typeface="CiscoSansTT BoldOblique" charset="0"/>
                  <a:ea typeface="CiscoSansTT BoldOblique" charset="0"/>
                  <a:cs typeface="CiscoSansTT BoldOblique" charset="0"/>
                </a:endParaRPr>
              </a:p>
            </p:txBody>
          </p:sp>
        </p:grpSp>
        <p:sp>
          <p:nvSpPr>
            <p:cNvPr id="1013" name="TextBox 1012">
              <a:extLst>
                <a:ext uri="{FF2B5EF4-FFF2-40B4-BE49-F238E27FC236}">
                  <a16:creationId xmlns:a16="http://schemas.microsoft.com/office/drawing/2014/main" id="{B363D8CD-ABA8-704F-A9B1-0855E631E2F0}"/>
                </a:ext>
              </a:extLst>
            </p:cNvPr>
            <p:cNvSpPr txBox="1"/>
            <p:nvPr/>
          </p:nvSpPr>
          <p:spPr>
            <a:xfrm>
              <a:off x="290588" y="1681427"/>
              <a:ext cx="1036014" cy="307777"/>
            </a:xfrm>
            <a:prstGeom prst="rect">
              <a:avLst/>
            </a:prstGeom>
            <a:noFill/>
          </p:spPr>
          <p:txBody>
            <a:bodyPr wrap="square" rtlCol="0" anchor="ctr">
              <a:spAutoFit/>
            </a:bodyPr>
            <a:lstStyle/>
            <a:p>
              <a:pPr algn="ctr" defTabSz="457166">
                <a:defRPr/>
              </a:pPr>
              <a:r>
                <a:rPr lang="en-US" sz="1400" dirty="0">
                  <a:solidFill>
                    <a:srgbClr val="58585B"/>
                  </a:solidFill>
                  <a:latin typeface="Arial"/>
                  <a:ea typeface="CiscoSansTT BoldOblique" charset="0"/>
                  <a:cs typeface="CiscoSansTT BoldOblique" charset="0"/>
                </a:rPr>
                <a:t>All Flash</a:t>
              </a:r>
            </a:p>
          </p:txBody>
        </p:sp>
      </p:grpSp>
      <p:grpSp>
        <p:nvGrpSpPr>
          <p:cNvPr id="6" name="Group 5">
            <a:extLst>
              <a:ext uri="{FF2B5EF4-FFF2-40B4-BE49-F238E27FC236}">
                <a16:creationId xmlns:a16="http://schemas.microsoft.com/office/drawing/2014/main" id="{621D2D0A-F7C3-964A-8E3E-6077A6CC8EBD}"/>
              </a:ext>
            </a:extLst>
          </p:cNvPr>
          <p:cNvGrpSpPr/>
          <p:nvPr/>
        </p:nvGrpSpPr>
        <p:grpSpPr>
          <a:xfrm>
            <a:off x="2333878" y="1139336"/>
            <a:ext cx="664199" cy="720941"/>
            <a:chOff x="2192245" y="1249517"/>
            <a:chExt cx="664199" cy="720941"/>
          </a:xfrm>
        </p:grpSpPr>
        <p:sp>
          <p:nvSpPr>
            <p:cNvPr id="1012" name="Freeform 651">
              <a:extLst>
                <a:ext uri="{FF2B5EF4-FFF2-40B4-BE49-F238E27FC236}">
                  <a16:creationId xmlns:a16="http://schemas.microsoft.com/office/drawing/2014/main" id="{274DE9CC-72DD-5046-B216-51AF3F3C9D21}"/>
                </a:ext>
              </a:extLst>
            </p:cNvPr>
            <p:cNvSpPr>
              <a:spLocks noChangeAspect="1" noEditPoints="1"/>
            </p:cNvSpPr>
            <p:nvPr/>
          </p:nvSpPr>
          <p:spPr bwMode="auto">
            <a:xfrm>
              <a:off x="2362510" y="1249517"/>
              <a:ext cx="468018" cy="255854"/>
            </a:xfrm>
            <a:custGeom>
              <a:avLst/>
              <a:gdLst>
                <a:gd name="T0" fmla="*/ 194 w 217"/>
                <a:gd name="T1" fmla="*/ 28 h 102"/>
                <a:gd name="T2" fmla="*/ 97 w 217"/>
                <a:gd name="T3" fmla="*/ 28 h 102"/>
                <a:gd name="T4" fmla="*/ 51 w 217"/>
                <a:gd name="T5" fmla="*/ 0 h 102"/>
                <a:gd name="T6" fmla="*/ 0 w 217"/>
                <a:gd name="T7" fmla="*/ 51 h 102"/>
                <a:gd name="T8" fmla="*/ 51 w 217"/>
                <a:gd name="T9" fmla="*/ 102 h 102"/>
                <a:gd name="T10" fmla="*/ 97 w 217"/>
                <a:gd name="T11" fmla="*/ 74 h 102"/>
                <a:gd name="T12" fmla="*/ 113 w 217"/>
                <a:gd name="T13" fmla="*/ 74 h 102"/>
                <a:gd name="T14" fmla="*/ 113 w 217"/>
                <a:gd name="T15" fmla="*/ 64 h 102"/>
                <a:gd name="T16" fmla="*/ 119 w 217"/>
                <a:gd name="T17" fmla="*/ 58 h 102"/>
                <a:gd name="T18" fmla="*/ 124 w 217"/>
                <a:gd name="T19" fmla="*/ 64 h 102"/>
                <a:gd name="T20" fmla="*/ 124 w 217"/>
                <a:gd name="T21" fmla="*/ 74 h 102"/>
                <a:gd name="T22" fmla="*/ 136 w 217"/>
                <a:gd name="T23" fmla="*/ 74 h 102"/>
                <a:gd name="T24" fmla="*/ 136 w 217"/>
                <a:gd name="T25" fmla="*/ 64 h 102"/>
                <a:gd name="T26" fmla="*/ 142 w 217"/>
                <a:gd name="T27" fmla="*/ 58 h 102"/>
                <a:gd name="T28" fmla="*/ 148 w 217"/>
                <a:gd name="T29" fmla="*/ 64 h 102"/>
                <a:gd name="T30" fmla="*/ 148 w 217"/>
                <a:gd name="T31" fmla="*/ 74 h 102"/>
                <a:gd name="T32" fmla="*/ 160 w 217"/>
                <a:gd name="T33" fmla="*/ 74 h 102"/>
                <a:gd name="T34" fmla="*/ 160 w 217"/>
                <a:gd name="T35" fmla="*/ 64 h 102"/>
                <a:gd name="T36" fmla="*/ 166 w 217"/>
                <a:gd name="T37" fmla="*/ 58 h 102"/>
                <a:gd name="T38" fmla="*/ 171 w 217"/>
                <a:gd name="T39" fmla="*/ 64 h 102"/>
                <a:gd name="T40" fmla="*/ 171 w 217"/>
                <a:gd name="T41" fmla="*/ 74 h 102"/>
                <a:gd name="T42" fmla="*/ 183 w 217"/>
                <a:gd name="T43" fmla="*/ 74 h 102"/>
                <a:gd name="T44" fmla="*/ 183 w 217"/>
                <a:gd name="T45" fmla="*/ 64 h 102"/>
                <a:gd name="T46" fmla="*/ 189 w 217"/>
                <a:gd name="T47" fmla="*/ 58 h 102"/>
                <a:gd name="T48" fmla="*/ 195 w 217"/>
                <a:gd name="T49" fmla="*/ 64 h 102"/>
                <a:gd name="T50" fmla="*/ 195 w 217"/>
                <a:gd name="T51" fmla="*/ 74 h 102"/>
                <a:gd name="T52" fmla="*/ 217 w 217"/>
                <a:gd name="T53" fmla="*/ 51 h 102"/>
                <a:gd name="T54" fmla="*/ 194 w 217"/>
                <a:gd name="T55" fmla="*/ 28 h 102"/>
                <a:gd name="T56" fmla="*/ 34 w 217"/>
                <a:gd name="T57" fmla="*/ 68 h 102"/>
                <a:gd name="T58" fmla="*/ 17 w 217"/>
                <a:gd name="T59" fmla="*/ 51 h 102"/>
                <a:gd name="T60" fmla="*/ 34 w 217"/>
                <a:gd name="T61" fmla="*/ 34 h 102"/>
                <a:gd name="T62" fmla="*/ 51 w 217"/>
                <a:gd name="T63" fmla="*/ 51 h 102"/>
                <a:gd name="T64" fmla="*/ 34 w 217"/>
                <a:gd name="T65" fmla="*/ 6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02">
                  <a:moveTo>
                    <a:pt x="194" y="28"/>
                  </a:moveTo>
                  <a:cubicBezTo>
                    <a:pt x="97" y="28"/>
                    <a:pt x="97" y="28"/>
                    <a:pt x="97" y="28"/>
                  </a:cubicBezTo>
                  <a:cubicBezTo>
                    <a:pt x="89" y="11"/>
                    <a:pt x="72" y="0"/>
                    <a:pt x="51" y="0"/>
                  </a:cubicBezTo>
                  <a:cubicBezTo>
                    <a:pt x="23" y="0"/>
                    <a:pt x="0" y="23"/>
                    <a:pt x="0" y="51"/>
                  </a:cubicBezTo>
                  <a:cubicBezTo>
                    <a:pt x="0" y="79"/>
                    <a:pt x="23" y="102"/>
                    <a:pt x="51" y="102"/>
                  </a:cubicBezTo>
                  <a:cubicBezTo>
                    <a:pt x="72" y="102"/>
                    <a:pt x="89" y="91"/>
                    <a:pt x="97" y="74"/>
                  </a:cubicBezTo>
                  <a:cubicBezTo>
                    <a:pt x="113" y="74"/>
                    <a:pt x="113" y="74"/>
                    <a:pt x="113" y="74"/>
                  </a:cubicBezTo>
                  <a:cubicBezTo>
                    <a:pt x="113" y="64"/>
                    <a:pt x="113" y="64"/>
                    <a:pt x="113" y="64"/>
                  </a:cubicBezTo>
                  <a:cubicBezTo>
                    <a:pt x="113" y="60"/>
                    <a:pt x="115" y="58"/>
                    <a:pt x="119" y="58"/>
                  </a:cubicBezTo>
                  <a:cubicBezTo>
                    <a:pt x="122" y="58"/>
                    <a:pt x="124" y="60"/>
                    <a:pt x="124" y="64"/>
                  </a:cubicBezTo>
                  <a:cubicBezTo>
                    <a:pt x="124" y="74"/>
                    <a:pt x="124" y="74"/>
                    <a:pt x="124" y="74"/>
                  </a:cubicBezTo>
                  <a:cubicBezTo>
                    <a:pt x="136" y="74"/>
                    <a:pt x="136" y="74"/>
                    <a:pt x="136" y="74"/>
                  </a:cubicBezTo>
                  <a:cubicBezTo>
                    <a:pt x="136" y="64"/>
                    <a:pt x="136" y="64"/>
                    <a:pt x="136" y="64"/>
                  </a:cubicBezTo>
                  <a:cubicBezTo>
                    <a:pt x="136" y="60"/>
                    <a:pt x="139" y="58"/>
                    <a:pt x="142" y="58"/>
                  </a:cubicBezTo>
                  <a:cubicBezTo>
                    <a:pt x="145" y="58"/>
                    <a:pt x="148" y="60"/>
                    <a:pt x="148" y="64"/>
                  </a:cubicBezTo>
                  <a:cubicBezTo>
                    <a:pt x="148" y="74"/>
                    <a:pt x="148" y="74"/>
                    <a:pt x="148" y="74"/>
                  </a:cubicBezTo>
                  <a:cubicBezTo>
                    <a:pt x="160" y="74"/>
                    <a:pt x="160" y="74"/>
                    <a:pt x="160" y="74"/>
                  </a:cubicBezTo>
                  <a:cubicBezTo>
                    <a:pt x="160" y="64"/>
                    <a:pt x="160" y="64"/>
                    <a:pt x="160" y="64"/>
                  </a:cubicBezTo>
                  <a:cubicBezTo>
                    <a:pt x="160" y="60"/>
                    <a:pt x="162" y="58"/>
                    <a:pt x="166" y="58"/>
                  </a:cubicBezTo>
                  <a:cubicBezTo>
                    <a:pt x="169" y="58"/>
                    <a:pt x="171" y="60"/>
                    <a:pt x="171" y="64"/>
                  </a:cubicBezTo>
                  <a:cubicBezTo>
                    <a:pt x="171" y="74"/>
                    <a:pt x="171" y="74"/>
                    <a:pt x="171" y="74"/>
                  </a:cubicBezTo>
                  <a:cubicBezTo>
                    <a:pt x="183" y="74"/>
                    <a:pt x="183" y="74"/>
                    <a:pt x="183" y="74"/>
                  </a:cubicBezTo>
                  <a:cubicBezTo>
                    <a:pt x="183" y="64"/>
                    <a:pt x="183" y="64"/>
                    <a:pt x="183" y="64"/>
                  </a:cubicBezTo>
                  <a:cubicBezTo>
                    <a:pt x="183" y="60"/>
                    <a:pt x="186" y="58"/>
                    <a:pt x="189" y="58"/>
                  </a:cubicBezTo>
                  <a:cubicBezTo>
                    <a:pt x="192" y="58"/>
                    <a:pt x="195" y="60"/>
                    <a:pt x="195" y="64"/>
                  </a:cubicBezTo>
                  <a:cubicBezTo>
                    <a:pt x="195" y="74"/>
                    <a:pt x="195" y="74"/>
                    <a:pt x="195" y="74"/>
                  </a:cubicBezTo>
                  <a:cubicBezTo>
                    <a:pt x="207" y="73"/>
                    <a:pt x="217" y="63"/>
                    <a:pt x="217" y="51"/>
                  </a:cubicBezTo>
                  <a:cubicBezTo>
                    <a:pt x="217" y="38"/>
                    <a:pt x="207" y="28"/>
                    <a:pt x="194" y="28"/>
                  </a:cubicBezTo>
                  <a:moveTo>
                    <a:pt x="34" y="68"/>
                  </a:moveTo>
                  <a:cubicBezTo>
                    <a:pt x="25" y="68"/>
                    <a:pt x="17" y="60"/>
                    <a:pt x="17" y="51"/>
                  </a:cubicBezTo>
                  <a:cubicBezTo>
                    <a:pt x="17" y="41"/>
                    <a:pt x="25" y="34"/>
                    <a:pt x="34" y="34"/>
                  </a:cubicBezTo>
                  <a:cubicBezTo>
                    <a:pt x="44" y="34"/>
                    <a:pt x="51" y="41"/>
                    <a:pt x="51" y="51"/>
                  </a:cubicBezTo>
                  <a:cubicBezTo>
                    <a:pt x="51" y="60"/>
                    <a:pt x="44" y="68"/>
                    <a:pt x="34" y="68"/>
                  </a:cubicBezTo>
                </a:path>
              </a:pathLst>
            </a:custGeom>
            <a:solidFill>
              <a:srgbClr val="005073"/>
            </a:solidFill>
            <a:ln>
              <a:noFill/>
            </a:ln>
            <a:extLst/>
          </p:spPr>
          <p:txBody>
            <a:bodyPr vert="horz" wrap="square" lIns="91416" tIns="45708" rIns="91416" bIns="45708" numCol="1" anchor="t" anchorCtr="0" compatLnSpc="1">
              <a:prstTxWarp prst="textNoShape">
                <a:avLst/>
              </a:prstTxWarp>
            </a:bodyPr>
            <a:lstStyle/>
            <a:p>
              <a:pPr defTabSz="914103">
                <a:defRPr/>
              </a:pPr>
              <a:endParaRPr lang="en-US" b="1" i="1" kern="0">
                <a:solidFill>
                  <a:srgbClr val="58585B"/>
                </a:solidFill>
                <a:latin typeface="CiscoSansTT BoldOblique" charset="0"/>
                <a:ea typeface="CiscoSansTT BoldOblique" charset="0"/>
                <a:cs typeface="CiscoSansTT BoldOblique" charset="0"/>
              </a:endParaRPr>
            </a:p>
          </p:txBody>
        </p:sp>
        <p:sp>
          <p:nvSpPr>
            <p:cNvPr id="1014" name="TextBox 1013">
              <a:extLst>
                <a:ext uri="{FF2B5EF4-FFF2-40B4-BE49-F238E27FC236}">
                  <a16:creationId xmlns:a16="http://schemas.microsoft.com/office/drawing/2014/main" id="{C74C970E-1F43-C246-B696-79AACE62A16F}"/>
                </a:ext>
              </a:extLst>
            </p:cNvPr>
            <p:cNvSpPr txBox="1"/>
            <p:nvPr/>
          </p:nvSpPr>
          <p:spPr>
            <a:xfrm>
              <a:off x="2192245" y="1662681"/>
              <a:ext cx="664199" cy="307777"/>
            </a:xfrm>
            <a:prstGeom prst="rect">
              <a:avLst/>
            </a:prstGeom>
            <a:noFill/>
          </p:spPr>
          <p:txBody>
            <a:bodyPr wrap="square" rtlCol="0" anchor="ctr">
              <a:spAutoFit/>
            </a:bodyPr>
            <a:lstStyle/>
            <a:p>
              <a:pPr algn="ctr" defTabSz="457166">
                <a:defRPr/>
              </a:pPr>
              <a:r>
                <a:rPr lang="en-US" sz="1400" dirty="0">
                  <a:solidFill>
                    <a:srgbClr val="58585B"/>
                  </a:solidFill>
                  <a:latin typeface="Arial"/>
                  <a:ea typeface="CiscoSansTT BoldOblique" charset="0"/>
                  <a:cs typeface="CiscoSansTT BoldOblique" charset="0"/>
                </a:rPr>
                <a:t>SED</a:t>
              </a:r>
            </a:p>
          </p:txBody>
        </p:sp>
      </p:grpSp>
      <p:grpSp>
        <p:nvGrpSpPr>
          <p:cNvPr id="8" name="Group 7">
            <a:extLst>
              <a:ext uri="{FF2B5EF4-FFF2-40B4-BE49-F238E27FC236}">
                <a16:creationId xmlns:a16="http://schemas.microsoft.com/office/drawing/2014/main" id="{2344142C-CAF1-FB49-89D7-4E2C64B656B4}"/>
              </a:ext>
            </a:extLst>
          </p:cNvPr>
          <p:cNvGrpSpPr/>
          <p:nvPr/>
        </p:nvGrpSpPr>
        <p:grpSpPr>
          <a:xfrm>
            <a:off x="5571281" y="3243007"/>
            <a:ext cx="1127657" cy="996281"/>
            <a:chOff x="4187464" y="1171692"/>
            <a:chExt cx="1127657" cy="996281"/>
          </a:xfrm>
        </p:grpSpPr>
        <p:grpSp>
          <p:nvGrpSpPr>
            <p:cNvPr id="998" name="Group 997">
              <a:extLst>
                <a:ext uri="{FF2B5EF4-FFF2-40B4-BE49-F238E27FC236}">
                  <a16:creationId xmlns:a16="http://schemas.microsoft.com/office/drawing/2014/main" id="{C0BD8899-A134-1B42-BE2F-FD28305E1732}"/>
                </a:ext>
              </a:extLst>
            </p:cNvPr>
            <p:cNvGrpSpPr>
              <a:grpSpLocks noChangeAspect="1"/>
            </p:cNvGrpSpPr>
            <p:nvPr/>
          </p:nvGrpSpPr>
          <p:grpSpPr>
            <a:xfrm>
              <a:off x="4535159" y="1171692"/>
              <a:ext cx="449719" cy="411512"/>
              <a:chOff x="6333580" y="520612"/>
              <a:chExt cx="453986" cy="356989"/>
            </a:xfrm>
          </p:grpSpPr>
          <p:sp>
            <p:nvSpPr>
              <p:cNvPr id="999" name="Freeform 695">
                <a:extLst>
                  <a:ext uri="{FF2B5EF4-FFF2-40B4-BE49-F238E27FC236}">
                    <a16:creationId xmlns:a16="http://schemas.microsoft.com/office/drawing/2014/main" id="{C77872AA-91FE-AD49-AB57-5C9EF1AE2F5E}"/>
                  </a:ext>
                </a:extLst>
              </p:cNvPr>
              <p:cNvSpPr>
                <a:spLocks/>
              </p:cNvSpPr>
              <p:nvPr/>
            </p:nvSpPr>
            <p:spPr bwMode="auto">
              <a:xfrm>
                <a:off x="6449576" y="520612"/>
                <a:ext cx="221993" cy="77998"/>
              </a:xfrm>
              <a:custGeom>
                <a:avLst/>
                <a:gdLst>
                  <a:gd name="T0" fmla="*/ 89 w 94"/>
                  <a:gd name="T1" fmla="*/ 33 h 33"/>
                  <a:gd name="T2" fmla="*/ 84 w 94"/>
                  <a:gd name="T3" fmla="*/ 33 h 33"/>
                  <a:gd name="T4" fmla="*/ 71 w 94"/>
                  <a:gd name="T5" fmla="*/ 19 h 33"/>
                  <a:gd name="T6" fmla="*/ 71 w 94"/>
                  <a:gd name="T7" fmla="*/ 13 h 33"/>
                  <a:gd name="T8" fmla="*/ 67 w 94"/>
                  <a:gd name="T9" fmla="*/ 10 h 33"/>
                  <a:gd name="T10" fmla="*/ 28 w 94"/>
                  <a:gd name="T11" fmla="*/ 10 h 33"/>
                  <a:gd name="T12" fmla="*/ 24 w 94"/>
                  <a:gd name="T13" fmla="*/ 13 h 33"/>
                  <a:gd name="T14" fmla="*/ 24 w 94"/>
                  <a:gd name="T15" fmla="*/ 19 h 33"/>
                  <a:gd name="T16" fmla="*/ 10 w 94"/>
                  <a:gd name="T17" fmla="*/ 33 h 33"/>
                  <a:gd name="T18" fmla="*/ 5 w 94"/>
                  <a:gd name="T19" fmla="*/ 33 h 33"/>
                  <a:gd name="T20" fmla="*/ 0 w 94"/>
                  <a:gd name="T21" fmla="*/ 28 h 33"/>
                  <a:gd name="T22" fmla="*/ 5 w 94"/>
                  <a:gd name="T23" fmla="*/ 23 h 33"/>
                  <a:gd name="T24" fmla="*/ 10 w 94"/>
                  <a:gd name="T25" fmla="*/ 23 h 33"/>
                  <a:gd name="T26" fmla="*/ 14 w 94"/>
                  <a:gd name="T27" fmla="*/ 19 h 33"/>
                  <a:gd name="T28" fmla="*/ 14 w 94"/>
                  <a:gd name="T29" fmla="*/ 13 h 33"/>
                  <a:gd name="T30" fmla="*/ 28 w 94"/>
                  <a:gd name="T31" fmla="*/ 0 h 33"/>
                  <a:gd name="T32" fmla="*/ 67 w 94"/>
                  <a:gd name="T33" fmla="*/ 0 h 33"/>
                  <a:gd name="T34" fmla="*/ 81 w 94"/>
                  <a:gd name="T35" fmla="*/ 13 h 33"/>
                  <a:gd name="T36" fmla="*/ 81 w 94"/>
                  <a:gd name="T37" fmla="*/ 19 h 33"/>
                  <a:gd name="T38" fmla="*/ 84 w 94"/>
                  <a:gd name="T39" fmla="*/ 23 h 33"/>
                  <a:gd name="T40" fmla="*/ 89 w 94"/>
                  <a:gd name="T41" fmla="*/ 23 h 33"/>
                  <a:gd name="T42" fmla="*/ 94 w 94"/>
                  <a:gd name="T43" fmla="*/ 28 h 33"/>
                  <a:gd name="T44" fmla="*/ 89 w 94"/>
                  <a:gd name="T4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4" h="33">
                    <a:moveTo>
                      <a:pt x="89" y="33"/>
                    </a:moveTo>
                    <a:cubicBezTo>
                      <a:pt x="84" y="33"/>
                      <a:pt x="84" y="33"/>
                      <a:pt x="84" y="33"/>
                    </a:cubicBezTo>
                    <a:cubicBezTo>
                      <a:pt x="77" y="33"/>
                      <a:pt x="71" y="27"/>
                      <a:pt x="71" y="19"/>
                    </a:cubicBezTo>
                    <a:cubicBezTo>
                      <a:pt x="71" y="13"/>
                      <a:pt x="71" y="13"/>
                      <a:pt x="71" y="13"/>
                    </a:cubicBezTo>
                    <a:cubicBezTo>
                      <a:pt x="71" y="11"/>
                      <a:pt x="69" y="10"/>
                      <a:pt x="67" y="10"/>
                    </a:cubicBezTo>
                    <a:cubicBezTo>
                      <a:pt x="28" y="10"/>
                      <a:pt x="28" y="10"/>
                      <a:pt x="28" y="10"/>
                    </a:cubicBezTo>
                    <a:cubicBezTo>
                      <a:pt x="26" y="10"/>
                      <a:pt x="24" y="11"/>
                      <a:pt x="24" y="13"/>
                    </a:cubicBezTo>
                    <a:cubicBezTo>
                      <a:pt x="24" y="19"/>
                      <a:pt x="24" y="19"/>
                      <a:pt x="24" y="19"/>
                    </a:cubicBezTo>
                    <a:cubicBezTo>
                      <a:pt x="24" y="27"/>
                      <a:pt x="18" y="33"/>
                      <a:pt x="10" y="33"/>
                    </a:cubicBezTo>
                    <a:cubicBezTo>
                      <a:pt x="5" y="33"/>
                      <a:pt x="5" y="33"/>
                      <a:pt x="5" y="33"/>
                    </a:cubicBezTo>
                    <a:cubicBezTo>
                      <a:pt x="3" y="33"/>
                      <a:pt x="0" y="30"/>
                      <a:pt x="0" y="28"/>
                    </a:cubicBezTo>
                    <a:cubicBezTo>
                      <a:pt x="0" y="25"/>
                      <a:pt x="3" y="23"/>
                      <a:pt x="5" y="23"/>
                    </a:cubicBezTo>
                    <a:cubicBezTo>
                      <a:pt x="10" y="23"/>
                      <a:pt x="10" y="23"/>
                      <a:pt x="10" y="23"/>
                    </a:cubicBezTo>
                    <a:cubicBezTo>
                      <a:pt x="12" y="23"/>
                      <a:pt x="14" y="21"/>
                      <a:pt x="14" y="19"/>
                    </a:cubicBezTo>
                    <a:cubicBezTo>
                      <a:pt x="14" y="13"/>
                      <a:pt x="14" y="13"/>
                      <a:pt x="14" y="13"/>
                    </a:cubicBezTo>
                    <a:cubicBezTo>
                      <a:pt x="14" y="6"/>
                      <a:pt x="20" y="0"/>
                      <a:pt x="28" y="0"/>
                    </a:cubicBezTo>
                    <a:cubicBezTo>
                      <a:pt x="67" y="0"/>
                      <a:pt x="67" y="0"/>
                      <a:pt x="67" y="0"/>
                    </a:cubicBezTo>
                    <a:cubicBezTo>
                      <a:pt x="75" y="0"/>
                      <a:pt x="81" y="6"/>
                      <a:pt x="81" y="13"/>
                    </a:cubicBezTo>
                    <a:cubicBezTo>
                      <a:pt x="81" y="19"/>
                      <a:pt x="81" y="19"/>
                      <a:pt x="81" y="19"/>
                    </a:cubicBezTo>
                    <a:cubicBezTo>
                      <a:pt x="81" y="21"/>
                      <a:pt x="82" y="23"/>
                      <a:pt x="84" y="23"/>
                    </a:cubicBezTo>
                    <a:cubicBezTo>
                      <a:pt x="89" y="23"/>
                      <a:pt x="89" y="23"/>
                      <a:pt x="89" y="23"/>
                    </a:cubicBezTo>
                    <a:cubicBezTo>
                      <a:pt x="92" y="23"/>
                      <a:pt x="94" y="25"/>
                      <a:pt x="94" y="28"/>
                    </a:cubicBezTo>
                    <a:cubicBezTo>
                      <a:pt x="94" y="30"/>
                      <a:pt x="92" y="33"/>
                      <a:pt x="89" y="33"/>
                    </a:cubicBezTo>
                    <a:close/>
                  </a:path>
                </a:pathLst>
              </a:custGeom>
              <a:solidFill>
                <a:srgbClr val="00BB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03">
                  <a:defRPr/>
                </a:pPr>
                <a:endParaRPr lang="en-US" b="1" i="1" kern="0">
                  <a:solidFill>
                    <a:srgbClr val="58585B"/>
                  </a:solidFill>
                  <a:latin typeface="CiscoSansTT BoldOblique" charset="0"/>
                  <a:ea typeface="CiscoSansTT BoldOblique" charset="0"/>
                  <a:cs typeface="CiscoSansTT BoldOblique" charset="0"/>
                </a:endParaRPr>
              </a:p>
            </p:txBody>
          </p:sp>
          <p:sp>
            <p:nvSpPr>
              <p:cNvPr id="1000" name="Freeform 696">
                <a:extLst>
                  <a:ext uri="{FF2B5EF4-FFF2-40B4-BE49-F238E27FC236}">
                    <a16:creationId xmlns:a16="http://schemas.microsoft.com/office/drawing/2014/main" id="{796EE3C1-8FA5-7640-8A2B-86DCC9F53391}"/>
                  </a:ext>
                </a:extLst>
              </p:cNvPr>
              <p:cNvSpPr>
                <a:spLocks/>
              </p:cNvSpPr>
              <p:nvPr/>
            </p:nvSpPr>
            <p:spPr bwMode="auto">
              <a:xfrm>
                <a:off x="6333580" y="605610"/>
                <a:ext cx="453986" cy="35999"/>
              </a:xfrm>
              <a:custGeom>
                <a:avLst/>
                <a:gdLst>
                  <a:gd name="T0" fmla="*/ 192 w 192"/>
                  <a:gd name="T1" fmla="*/ 15 h 15"/>
                  <a:gd name="T2" fmla="*/ 192 w 192"/>
                  <a:gd name="T3" fmla="*/ 12 h 15"/>
                  <a:gd name="T4" fmla="*/ 180 w 192"/>
                  <a:gd name="T5" fmla="*/ 0 h 15"/>
                  <a:gd name="T6" fmla="*/ 12 w 192"/>
                  <a:gd name="T7" fmla="*/ 0 h 15"/>
                  <a:gd name="T8" fmla="*/ 0 w 192"/>
                  <a:gd name="T9" fmla="*/ 12 h 15"/>
                  <a:gd name="T10" fmla="*/ 0 w 192"/>
                  <a:gd name="T11" fmla="*/ 15 h 15"/>
                  <a:gd name="T12" fmla="*/ 192 w 192"/>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192" h="15">
                    <a:moveTo>
                      <a:pt x="192" y="15"/>
                    </a:moveTo>
                    <a:cubicBezTo>
                      <a:pt x="192" y="12"/>
                      <a:pt x="192" y="12"/>
                      <a:pt x="192" y="12"/>
                    </a:cubicBezTo>
                    <a:cubicBezTo>
                      <a:pt x="192" y="6"/>
                      <a:pt x="187" y="0"/>
                      <a:pt x="180" y="0"/>
                    </a:cubicBezTo>
                    <a:cubicBezTo>
                      <a:pt x="12" y="0"/>
                      <a:pt x="12" y="0"/>
                      <a:pt x="12" y="0"/>
                    </a:cubicBezTo>
                    <a:cubicBezTo>
                      <a:pt x="6" y="0"/>
                      <a:pt x="0" y="6"/>
                      <a:pt x="0" y="12"/>
                    </a:cubicBezTo>
                    <a:cubicBezTo>
                      <a:pt x="0" y="15"/>
                      <a:pt x="0" y="15"/>
                      <a:pt x="0" y="15"/>
                    </a:cubicBezTo>
                    <a:lnTo>
                      <a:pt x="192" y="15"/>
                    </a:lnTo>
                    <a:close/>
                  </a:path>
                </a:pathLst>
              </a:custGeom>
              <a:solidFill>
                <a:srgbClr val="005073"/>
              </a:solidFill>
              <a:ln>
                <a:noFill/>
              </a:ln>
              <a:extLst/>
            </p:spPr>
            <p:txBody>
              <a:bodyPr vert="horz" wrap="square" lIns="91416" tIns="45708" rIns="91416" bIns="45708" numCol="1" anchor="t" anchorCtr="0" compatLnSpc="1">
                <a:prstTxWarp prst="textNoShape">
                  <a:avLst/>
                </a:prstTxWarp>
              </a:bodyPr>
              <a:lstStyle/>
              <a:p>
                <a:pPr defTabSz="914103">
                  <a:defRPr/>
                </a:pPr>
                <a:endParaRPr lang="en-US" b="1" i="1" kern="0">
                  <a:solidFill>
                    <a:srgbClr val="58585B"/>
                  </a:solidFill>
                  <a:latin typeface="CiscoSansTT BoldOblique" charset="0"/>
                  <a:ea typeface="CiscoSansTT BoldOblique" charset="0"/>
                  <a:cs typeface="CiscoSansTT BoldOblique" charset="0"/>
                </a:endParaRPr>
              </a:p>
            </p:txBody>
          </p:sp>
          <p:sp>
            <p:nvSpPr>
              <p:cNvPr id="1001" name="Freeform 697">
                <a:extLst>
                  <a:ext uri="{FF2B5EF4-FFF2-40B4-BE49-F238E27FC236}">
                    <a16:creationId xmlns:a16="http://schemas.microsoft.com/office/drawing/2014/main" id="{F623E0CC-DD90-1A4A-AEA0-8C8E9670CD74}"/>
                  </a:ext>
                </a:extLst>
              </p:cNvPr>
              <p:cNvSpPr>
                <a:spLocks/>
              </p:cNvSpPr>
              <p:nvPr/>
            </p:nvSpPr>
            <p:spPr bwMode="auto">
              <a:xfrm>
                <a:off x="6333580" y="662608"/>
                <a:ext cx="453986" cy="214993"/>
              </a:xfrm>
              <a:custGeom>
                <a:avLst/>
                <a:gdLst>
                  <a:gd name="T0" fmla="*/ 0 w 192"/>
                  <a:gd name="T1" fmla="*/ 0 h 91"/>
                  <a:gd name="T2" fmla="*/ 0 w 192"/>
                  <a:gd name="T3" fmla="*/ 79 h 91"/>
                  <a:gd name="T4" fmla="*/ 12 w 192"/>
                  <a:gd name="T5" fmla="*/ 91 h 91"/>
                  <a:gd name="T6" fmla="*/ 180 w 192"/>
                  <a:gd name="T7" fmla="*/ 91 h 91"/>
                  <a:gd name="T8" fmla="*/ 192 w 192"/>
                  <a:gd name="T9" fmla="*/ 79 h 91"/>
                  <a:gd name="T10" fmla="*/ 192 w 192"/>
                  <a:gd name="T11" fmla="*/ 0 h 91"/>
                  <a:gd name="T12" fmla="*/ 0 w 192"/>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192" h="91">
                    <a:moveTo>
                      <a:pt x="0" y="0"/>
                    </a:moveTo>
                    <a:cubicBezTo>
                      <a:pt x="0" y="79"/>
                      <a:pt x="0" y="79"/>
                      <a:pt x="0" y="79"/>
                    </a:cubicBezTo>
                    <a:cubicBezTo>
                      <a:pt x="0" y="85"/>
                      <a:pt x="6" y="91"/>
                      <a:pt x="12" y="91"/>
                    </a:cubicBezTo>
                    <a:cubicBezTo>
                      <a:pt x="180" y="91"/>
                      <a:pt x="180" y="91"/>
                      <a:pt x="180" y="91"/>
                    </a:cubicBezTo>
                    <a:cubicBezTo>
                      <a:pt x="187" y="91"/>
                      <a:pt x="192" y="85"/>
                      <a:pt x="192" y="79"/>
                    </a:cubicBezTo>
                    <a:cubicBezTo>
                      <a:pt x="192" y="0"/>
                      <a:pt x="192" y="0"/>
                      <a:pt x="192" y="0"/>
                    </a:cubicBezTo>
                    <a:lnTo>
                      <a:pt x="0" y="0"/>
                    </a:lnTo>
                    <a:close/>
                  </a:path>
                </a:pathLst>
              </a:custGeom>
              <a:solidFill>
                <a:srgbClr val="005073"/>
              </a:solidFill>
              <a:ln>
                <a:noFill/>
              </a:ln>
              <a:extLst/>
            </p:spPr>
            <p:txBody>
              <a:bodyPr vert="horz" wrap="square" lIns="91416" tIns="45708" rIns="91416" bIns="45708" numCol="1" anchor="t" anchorCtr="0" compatLnSpc="1">
                <a:prstTxWarp prst="textNoShape">
                  <a:avLst/>
                </a:prstTxWarp>
              </a:bodyPr>
              <a:lstStyle/>
              <a:p>
                <a:pPr defTabSz="914103">
                  <a:defRPr/>
                </a:pPr>
                <a:endParaRPr lang="en-US" b="1" i="1" kern="0">
                  <a:solidFill>
                    <a:srgbClr val="58585B"/>
                  </a:solidFill>
                  <a:latin typeface="CiscoSansTT BoldOblique" charset="0"/>
                  <a:ea typeface="CiscoSansTT BoldOblique" charset="0"/>
                  <a:cs typeface="CiscoSansTT BoldOblique" charset="0"/>
                </a:endParaRPr>
              </a:p>
            </p:txBody>
          </p:sp>
          <p:sp>
            <p:nvSpPr>
              <p:cNvPr id="1002" name="Freeform 698">
                <a:extLst>
                  <a:ext uri="{FF2B5EF4-FFF2-40B4-BE49-F238E27FC236}">
                    <a16:creationId xmlns:a16="http://schemas.microsoft.com/office/drawing/2014/main" id="{F22C4AEB-3BDE-1644-82DA-34399F2BC87F}"/>
                  </a:ext>
                </a:extLst>
              </p:cNvPr>
              <p:cNvSpPr>
                <a:spLocks/>
              </p:cNvSpPr>
              <p:nvPr/>
            </p:nvSpPr>
            <p:spPr bwMode="auto">
              <a:xfrm>
                <a:off x="6366579" y="702607"/>
                <a:ext cx="70998" cy="23999"/>
              </a:xfrm>
              <a:custGeom>
                <a:avLst/>
                <a:gdLst>
                  <a:gd name="T0" fmla="*/ 5 w 30"/>
                  <a:gd name="T1" fmla="*/ 0 h 10"/>
                  <a:gd name="T2" fmla="*/ 24 w 30"/>
                  <a:gd name="T3" fmla="*/ 0 h 10"/>
                  <a:gd name="T4" fmla="*/ 30 w 30"/>
                  <a:gd name="T5" fmla="*/ 5 h 10"/>
                  <a:gd name="T6" fmla="*/ 24 w 30"/>
                  <a:gd name="T7" fmla="*/ 10 h 10"/>
                  <a:gd name="T8" fmla="*/ 5 w 30"/>
                  <a:gd name="T9" fmla="*/ 10 h 10"/>
                  <a:gd name="T10" fmla="*/ 0 w 30"/>
                  <a:gd name="T11" fmla="*/ 5 h 10"/>
                  <a:gd name="T12" fmla="*/ 5 w 30"/>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30" h="10">
                    <a:moveTo>
                      <a:pt x="5" y="0"/>
                    </a:moveTo>
                    <a:cubicBezTo>
                      <a:pt x="24" y="0"/>
                      <a:pt x="24" y="0"/>
                      <a:pt x="24" y="0"/>
                    </a:cubicBezTo>
                    <a:cubicBezTo>
                      <a:pt x="27" y="0"/>
                      <a:pt x="30" y="2"/>
                      <a:pt x="30" y="5"/>
                    </a:cubicBezTo>
                    <a:cubicBezTo>
                      <a:pt x="30" y="8"/>
                      <a:pt x="27" y="10"/>
                      <a:pt x="24" y="10"/>
                    </a:cubicBezTo>
                    <a:cubicBezTo>
                      <a:pt x="5" y="10"/>
                      <a:pt x="5" y="10"/>
                      <a:pt x="5" y="10"/>
                    </a:cubicBezTo>
                    <a:cubicBezTo>
                      <a:pt x="2" y="10"/>
                      <a:pt x="0" y="8"/>
                      <a:pt x="0" y="5"/>
                    </a:cubicBezTo>
                    <a:cubicBezTo>
                      <a:pt x="0" y="2"/>
                      <a:pt x="2" y="0"/>
                      <a:pt x="5" y="0"/>
                    </a:cubicBezTo>
                  </a:path>
                </a:pathLst>
              </a:custGeom>
              <a:solidFill>
                <a:srgbClr val="FFFFFF"/>
              </a:solidFill>
              <a:ln>
                <a:noFill/>
              </a:ln>
              <a:extLst/>
            </p:spPr>
            <p:txBody>
              <a:bodyPr vert="horz" wrap="square" lIns="91416" tIns="45708" rIns="91416" bIns="45708" numCol="1" anchor="t" anchorCtr="0" compatLnSpc="1">
                <a:prstTxWarp prst="textNoShape">
                  <a:avLst/>
                </a:prstTxWarp>
              </a:bodyPr>
              <a:lstStyle/>
              <a:p>
                <a:pPr defTabSz="914103">
                  <a:defRPr/>
                </a:pPr>
                <a:endParaRPr lang="en-US" b="1" i="1" kern="0">
                  <a:solidFill>
                    <a:srgbClr val="58585B"/>
                  </a:solidFill>
                  <a:latin typeface="CiscoSansTT BoldOblique" charset="0"/>
                  <a:ea typeface="CiscoSansTT BoldOblique" charset="0"/>
                  <a:cs typeface="CiscoSansTT BoldOblique" charset="0"/>
                </a:endParaRPr>
              </a:p>
            </p:txBody>
          </p:sp>
          <p:sp>
            <p:nvSpPr>
              <p:cNvPr id="1003" name="Freeform 699">
                <a:extLst>
                  <a:ext uri="{FF2B5EF4-FFF2-40B4-BE49-F238E27FC236}">
                    <a16:creationId xmlns:a16="http://schemas.microsoft.com/office/drawing/2014/main" id="{63853828-B31C-5142-B6D5-11DEDB55113D}"/>
                  </a:ext>
                </a:extLst>
              </p:cNvPr>
              <p:cNvSpPr>
                <a:spLocks/>
              </p:cNvSpPr>
              <p:nvPr/>
            </p:nvSpPr>
            <p:spPr bwMode="auto">
              <a:xfrm>
                <a:off x="6388578" y="702607"/>
                <a:ext cx="25999" cy="127996"/>
              </a:xfrm>
              <a:custGeom>
                <a:avLst/>
                <a:gdLst>
                  <a:gd name="T0" fmla="*/ 0 w 11"/>
                  <a:gd name="T1" fmla="*/ 49 h 54"/>
                  <a:gd name="T2" fmla="*/ 0 w 11"/>
                  <a:gd name="T3" fmla="*/ 5 h 54"/>
                  <a:gd name="T4" fmla="*/ 6 w 11"/>
                  <a:gd name="T5" fmla="*/ 0 h 54"/>
                  <a:gd name="T6" fmla="*/ 11 w 11"/>
                  <a:gd name="T7" fmla="*/ 5 h 54"/>
                  <a:gd name="T8" fmla="*/ 11 w 11"/>
                  <a:gd name="T9" fmla="*/ 49 h 54"/>
                  <a:gd name="T10" fmla="*/ 6 w 11"/>
                  <a:gd name="T11" fmla="*/ 54 h 54"/>
                  <a:gd name="T12" fmla="*/ 0 w 11"/>
                  <a:gd name="T13" fmla="*/ 49 h 54"/>
                </a:gdLst>
                <a:ahLst/>
                <a:cxnLst>
                  <a:cxn ang="0">
                    <a:pos x="T0" y="T1"/>
                  </a:cxn>
                  <a:cxn ang="0">
                    <a:pos x="T2" y="T3"/>
                  </a:cxn>
                  <a:cxn ang="0">
                    <a:pos x="T4" y="T5"/>
                  </a:cxn>
                  <a:cxn ang="0">
                    <a:pos x="T6" y="T7"/>
                  </a:cxn>
                  <a:cxn ang="0">
                    <a:pos x="T8" y="T9"/>
                  </a:cxn>
                  <a:cxn ang="0">
                    <a:pos x="T10" y="T11"/>
                  </a:cxn>
                  <a:cxn ang="0">
                    <a:pos x="T12" y="T13"/>
                  </a:cxn>
                </a:cxnLst>
                <a:rect l="0" t="0" r="r" b="b"/>
                <a:pathLst>
                  <a:path w="11" h="54">
                    <a:moveTo>
                      <a:pt x="0" y="49"/>
                    </a:moveTo>
                    <a:cubicBezTo>
                      <a:pt x="0" y="5"/>
                      <a:pt x="0" y="5"/>
                      <a:pt x="0" y="5"/>
                    </a:cubicBezTo>
                    <a:cubicBezTo>
                      <a:pt x="0" y="2"/>
                      <a:pt x="3" y="0"/>
                      <a:pt x="6" y="0"/>
                    </a:cubicBezTo>
                    <a:cubicBezTo>
                      <a:pt x="9" y="0"/>
                      <a:pt x="11" y="2"/>
                      <a:pt x="11" y="5"/>
                    </a:cubicBezTo>
                    <a:cubicBezTo>
                      <a:pt x="11" y="49"/>
                      <a:pt x="11" y="49"/>
                      <a:pt x="11" y="49"/>
                    </a:cubicBezTo>
                    <a:cubicBezTo>
                      <a:pt x="11" y="52"/>
                      <a:pt x="9" y="54"/>
                      <a:pt x="6" y="54"/>
                    </a:cubicBezTo>
                    <a:cubicBezTo>
                      <a:pt x="3" y="54"/>
                      <a:pt x="0" y="52"/>
                      <a:pt x="0" y="49"/>
                    </a:cubicBezTo>
                  </a:path>
                </a:pathLst>
              </a:custGeom>
              <a:solidFill>
                <a:srgbClr val="FFFFFF"/>
              </a:solidFill>
              <a:ln>
                <a:noFill/>
              </a:ln>
              <a:extLst/>
            </p:spPr>
            <p:txBody>
              <a:bodyPr vert="horz" wrap="square" lIns="91416" tIns="45708" rIns="91416" bIns="45708" numCol="1" anchor="t" anchorCtr="0" compatLnSpc="1">
                <a:prstTxWarp prst="textNoShape">
                  <a:avLst/>
                </a:prstTxWarp>
              </a:bodyPr>
              <a:lstStyle/>
              <a:p>
                <a:pPr defTabSz="914103">
                  <a:defRPr/>
                </a:pPr>
                <a:endParaRPr lang="en-US" b="1" i="1" kern="0">
                  <a:solidFill>
                    <a:srgbClr val="58585B"/>
                  </a:solidFill>
                  <a:latin typeface="CiscoSansTT BoldOblique" charset="0"/>
                  <a:ea typeface="CiscoSansTT BoldOblique" charset="0"/>
                  <a:cs typeface="CiscoSansTT BoldOblique" charset="0"/>
                </a:endParaRPr>
              </a:p>
            </p:txBody>
          </p:sp>
          <p:sp>
            <p:nvSpPr>
              <p:cNvPr id="1004" name="Freeform 700">
                <a:extLst>
                  <a:ext uri="{FF2B5EF4-FFF2-40B4-BE49-F238E27FC236}">
                    <a16:creationId xmlns:a16="http://schemas.microsoft.com/office/drawing/2014/main" id="{505F7E34-645F-7F47-ABBF-1E7C165B93D9}"/>
                  </a:ext>
                </a:extLst>
              </p:cNvPr>
              <p:cNvSpPr>
                <a:spLocks/>
              </p:cNvSpPr>
              <p:nvPr/>
            </p:nvSpPr>
            <p:spPr bwMode="auto">
              <a:xfrm>
                <a:off x="6615571" y="806604"/>
                <a:ext cx="58998" cy="23999"/>
              </a:xfrm>
              <a:custGeom>
                <a:avLst/>
                <a:gdLst>
                  <a:gd name="T0" fmla="*/ 6 w 25"/>
                  <a:gd name="T1" fmla="*/ 10 h 10"/>
                  <a:gd name="T2" fmla="*/ 19 w 25"/>
                  <a:gd name="T3" fmla="*/ 10 h 10"/>
                  <a:gd name="T4" fmla="*/ 25 w 25"/>
                  <a:gd name="T5" fmla="*/ 5 h 10"/>
                  <a:gd name="T6" fmla="*/ 19 w 25"/>
                  <a:gd name="T7" fmla="*/ 0 h 10"/>
                  <a:gd name="T8" fmla="*/ 6 w 25"/>
                  <a:gd name="T9" fmla="*/ 0 h 10"/>
                  <a:gd name="T10" fmla="*/ 0 w 25"/>
                  <a:gd name="T11" fmla="*/ 5 h 10"/>
                  <a:gd name="T12" fmla="*/ 6 w 25"/>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25" h="10">
                    <a:moveTo>
                      <a:pt x="6" y="10"/>
                    </a:moveTo>
                    <a:cubicBezTo>
                      <a:pt x="19" y="10"/>
                      <a:pt x="19" y="10"/>
                      <a:pt x="19" y="10"/>
                    </a:cubicBezTo>
                    <a:cubicBezTo>
                      <a:pt x="22" y="10"/>
                      <a:pt x="25" y="8"/>
                      <a:pt x="25" y="5"/>
                    </a:cubicBezTo>
                    <a:cubicBezTo>
                      <a:pt x="25" y="2"/>
                      <a:pt x="22" y="0"/>
                      <a:pt x="19" y="0"/>
                    </a:cubicBezTo>
                    <a:cubicBezTo>
                      <a:pt x="6" y="0"/>
                      <a:pt x="6" y="0"/>
                      <a:pt x="6" y="0"/>
                    </a:cubicBezTo>
                    <a:cubicBezTo>
                      <a:pt x="3" y="0"/>
                      <a:pt x="0" y="2"/>
                      <a:pt x="0" y="5"/>
                    </a:cubicBezTo>
                    <a:cubicBezTo>
                      <a:pt x="0" y="8"/>
                      <a:pt x="3" y="10"/>
                      <a:pt x="6" y="10"/>
                    </a:cubicBezTo>
                  </a:path>
                </a:pathLst>
              </a:custGeom>
              <a:solidFill>
                <a:srgbClr val="FFFFFF"/>
              </a:solidFill>
              <a:ln>
                <a:noFill/>
              </a:ln>
              <a:extLst/>
            </p:spPr>
            <p:txBody>
              <a:bodyPr vert="horz" wrap="square" lIns="91416" tIns="45708" rIns="91416" bIns="45708" numCol="1" anchor="t" anchorCtr="0" compatLnSpc="1">
                <a:prstTxWarp prst="textNoShape">
                  <a:avLst/>
                </a:prstTxWarp>
              </a:bodyPr>
              <a:lstStyle/>
              <a:p>
                <a:pPr defTabSz="914103">
                  <a:defRPr/>
                </a:pPr>
                <a:endParaRPr lang="en-US" b="1" i="1" kern="0">
                  <a:solidFill>
                    <a:srgbClr val="58585B"/>
                  </a:solidFill>
                  <a:latin typeface="CiscoSansTT BoldOblique" charset="0"/>
                  <a:ea typeface="CiscoSansTT BoldOblique" charset="0"/>
                  <a:cs typeface="CiscoSansTT BoldOblique" charset="0"/>
                </a:endParaRPr>
              </a:p>
            </p:txBody>
          </p:sp>
          <p:sp>
            <p:nvSpPr>
              <p:cNvPr id="1005" name="Freeform 701">
                <a:extLst>
                  <a:ext uri="{FF2B5EF4-FFF2-40B4-BE49-F238E27FC236}">
                    <a16:creationId xmlns:a16="http://schemas.microsoft.com/office/drawing/2014/main" id="{10F32522-C5FD-2C41-ABF0-DB7EED4711A7}"/>
                  </a:ext>
                </a:extLst>
              </p:cNvPr>
              <p:cNvSpPr>
                <a:spLocks/>
              </p:cNvSpPr>
              <p:nvPr/>
            </p:nvSpPr>
            <p:spPr bwMode="auto">
              <a:xfrm>
                <a:off x="6615571" y="702607"/>
                <a:ext cx="25999" cy="127996"/>
              </a:xfrm>
              <a:custGeom>
                <a:avLst/>
                <a:gdLst>
                  <a:gd name="T0" fmla="*/ 0 w 11"/>
                  <a:gd name="T1" fmla="*/ 5 h 54"/>
                  <a:gd name="T2" fmla="*/ 0 w 11"/>
                  <a:gd name="T3" fmla="*/ 49 h 54"/>
                  <a:gd name="T4" fmla="*/ 6 w 11"/>
                  <a:gd name="T5" fmla="*/ 54 h 54"/>
                  <a:gd name="T6" fmla="*/ 11 w 11"/>
                  <a:gd name="T7" fmla="*/ 49 h 54"/>
                  <a:gd name="T8" fmla="*/ 11 w 11"/>
                  <a:gd name="T9" fmla="*/ 5 h 54"/>
                  <a:gd name="T10" fmla="*/ 6 w 11"/>
                  <a:gd name="T11" fmla="*/ 0 h 54"/>
                  <a:gd name="T12" fmla="*/ 0 w 11"/>
                  <a:gd name="T13" fmla="*/ 5 h 54"/>
                </a:gdLst>
                <a:ahLst/>
                <a:cxnLst>
                  <a:cxn ang="0">
                    <a:pos x="T0" y="T1"/>
                  </a:cxn>
                  <a:cxn ang="0">
                    <a:pos x="T2" y="T3"/>
                  </a:cxn>
                  <a:cxn ang="0">
                    <a:pos x="T4" y="T5"/>
                  </a:cxn>
                  <a:cxn ang="0">
                    <a:pos x="T6" y="T7"/>
                  </a:cxn>
                  <a:cxn ang="0">
                    <a:pos x="T8" y="T9"/>
                  </a:cxn>
                  <a:cxn ang="0">
                    <a:pos x="T10" y="T11"/>
                  </a:cxn>
                  <a:cxn ang="0">
                    <a:pos x="T12" y="T13"/>
                  </a:cxn>
                </a:cxnLst>
                <a:rect l="0" t="0" r="r" b="b"/>
                <a:pathLst>
                  <a:path w="11" h="54">
                    <a:moveTo>
                      <a:pt x="0" y="5"/>
                    </a:moveTo>
                    <a:cubicBezTo>
                      <a:pt x="0" y="49"/>
                      <a:pt x="0" y="49"/>
                      <a:pt x="0" y="49"/>
                    </a:cubicBezTo>
                    <a:cubicBezTo>
                      <a:pt x="0" y="52"/>
                      <a:pt x="3" y="54"/>
                      <a:pt x="6" y="54"/>
                    </a:cubicBezTo>
                    <a:cubicBezTo>
                      <a:pt x="8" y="54"/>
                      <a:pt x="11" y="52"/>
                      <a:pt x="11" y="49"/>
                    </a:cubicBezTo>
                    <a:cubicBezTo>
                      <a:pt x="11" y="5"/>
                      <a:pt x="11" y="5"/>
                      <a:pt x="11" y="5"/>
                    </a:cubicBezTo>
                    <a:cubicBezTo>
                      <a:pt x="11" y="2"/>
                      <a:pt x="8" y="0"/>
                      <a:pt x="6" y="0"/>
                    </a:cubicBezTo>
                    <a:cubicBezTo>
                      <a:pt x="3" y="0"/>
                      <a:pt x="0" y="2"/>
                      <a:pt x="0" y="5"/>
                    </a:cubicBezTo>
                  </a:path>
                </a:pathLst>
              </a:custGeom>
              <a:solidFill>
                <a:srgbClr val="FFFFFF"/>
              </a:solidFill>
              <a:ln>
                <a:noFill/>
              </a:ln>
              <a:extLst/>
            </p:spPr>
            <p:txBody>
              <a:bodyPr vert="horz" wrap="square" lIns="91416" tIns="45708" rIns="91416" bIns="45708" numCol="1" anchor="t" anchorCtr="0" compatLnSpc="1">
                <a:prstTxWarp prst="textNoShape">
                  <a:avLst/>
                </a:prstTxWarp>
              </a:bodyPr>
              <a:lstStyle/>
              <a:p>
                <a:pPr defTabSz="914103">
                  <a:defRPr/>
                </a:pPr>
                <a:endParaRPr lang="en-US" b="1" i="1" kern="0">
                  <a:solidFill>
                    <a:srgbClr val="58585B"/>
                  </a:solidFill>
                  <a:latin typeface="CiscoSansTT BoldOblique" charset="0"/>
                  <a:ea typeface="CiscoSansTT BoldOblique" charset="0"/>
                  <a:cs typeface="CiscoSansTT BoldOblique" charset="0"/>
                </a:endParaRPr>
              </a:p>
            </p:txBody>
          </p:sp>
          <p:sp>
            <p:nvSpPr>
              <p:cNvPr id="1006" name="Freeform 702">
                <a:extLst>
                  <a:ext uri="{FF2B5EF4-FFF2-40B4-BE49-F238E27FC236}">
                    <a16:creationId xmlns:a16="http://schemas.microsoft.com/office/drawing/2014/main" id="{D2D95498-18BF-564A-8204-4F55F86269CA}"/>
                  </a:ext>
                </a:extLst>
              </p:cNvPr>
              <p:cNvSpPr>
                <a:spLocks/>
              </p:cNvSpPr>
              <p:nvPr/>
            </p:nvSpPr>
            <p:spPr bwMode="auto">
              <a:xfrm>
                <a:off x="6678569" y="702607"/>
                <a:ext cx="85997" cy="132996"/>
              </a:xfrm>
              <a:custGeom>
                <a:avLst/>
                <a:gdLst>
                  <a:gd name="T0" fmla="*/ 33 w 36"/>
                  <a:gd name="T1" fmla="*/ 8 h 56"/>
                  <a:gd name="T2" fmla="*/ 28 w 36"/>
                  <a:gd name="T3" fmla="*/ 13 h 56"/>
                  <a:gd name="T4" fmla="*/ 19 w 36"/>
                  <a:gd name="T5" fmla="*/ 11 h 56"/>
                  <a:gd name="T6" fmla="*/ 13 w 36"/>
                  <a:gd name="T7" fmla="*/ 15 h 56"/>
                  <a:gd name="T8" fmla="*/ 35 w 36"/>
                  <a:gd name="T9" fmla="*/ 39 h 56"/>
                  <a:gd name="T10" fmla="*/ 16 w 36"/>
                  <a:gd name="T11" fmla="*/ 55 h 56"/>
                  <a:gd name="T12" fmla="*/ 0 w 36"/>
                  <a:gd name="T13" fmla="*/ 46 h 56"/>
                  <a:gd name="T14" fmla="*/ 5 w 36"/>
                  <a:gd name="T15" fmla="*/ 41 h 56"/>
                  <a:gd name="T16" fmla="*/ 16 w 36"/>
                  <a:gd name="T17" fmla="*/ 44 h 56"/>
                  <a:gd name="T18" fmla="*/ 24 w 36"/>
                  <a:gd name="T19" fmla="*/ 38 h 56"/>
                  <a:gd name="T20" fmla="*/ 2 w 36"/>
                  <a:gd name="T21" fmla="*/ 16 h 56"/>
                  <a:gd name="T22" fmla="*/ 20 w 36"/>
                  <a:gd name="T23" fmla="*/ 0 h 56"/>
                  <a:gd name="T24" fmla="*/ 33 w 36"/>
                  <a:gd name="T25" fmla="*/ 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56">
                    <a:moveTo>
                      <a:pt x="33" y="8"/>
                    </a:moveTo>
                    <a:cubicBezTo>
                      <a:pt x="33" y="11"/>
                      <a:pt x="31" y="14"/>
                      <a:pt x="28" y="13"/>
                    </a:cubicBezTo>
                    <a:cubicBezTo>
                      <a:pt x="25" y="13"/>
                      <a:pt x="23" y="11"/>
                      <a:pt x="19" y="11"/>
                    </a:cubicBezTo>
                    <a:cubicBezTo>
                      <a:pt x="16" y="11"/>
                      <a:pt x="13" y="12"/>
                      <a:pt x="13" y="15"/>
                    </a:cubicBezTo>
                    <a:cubicBezTo>
                      <a:pt x="13" y="23"/>
                      <a:pt x="36" y="19"/>
                      <a:pt x="35" y="39"/>
                    </a:cubicBezTo>
                    <a:cubicBezTo>
                      <a:pt x="34" y="49"/>
                      <a:pt x="26" y="56"/>
                      <a:pt x="16" y="55"/>
                    </a:cubicBezTo>
                    <a:cubicBezTo>
                      <a:pt x="11" y="55"/>
                      <a:pt x="0" y="53"/>
                      <a:pt x="0" y="46"/>
                    </a:cubicBezTo>
                    <a:cubicBezTo>
                      <a:pt x="1" y="43"/>
                      <a:pt x="2" y="41"/>
                      <a:pt x="5" y="41"/>
                    </a:cubicBezTo>
                    <a:cubicBezTo>
                      <a:pt x="8" y="41"/>
                      <a:pt x="12" y="44"/>
                      <a:pt x="16" y="44"/>
                    </a:cubicBezTo>
                    <a:cubicBezTo>
                      <a:pt x="21" y="45"/>
                      <a:pt x="23" y="42"/>
                      <a:pt x="24" y="38"/>
                    </a:cubicBezTo>
                    <a:cubicBezTo>
                      <a:pt x="24" y="29"/>
                      <a:pt x="1" y="34"/>
                      <a:pt x="2" y="16"/>
                    </a:cubicBezTo>
                    <a:cubicBezTo>
                      <a:pt x="3" y="6"/>
                      <a:pt x="11" y="0"/>
                      <a:pt x="20" y="0"/>
                    </a:cubicBezTo>
                    <a:cubicBezTo>
                      <a:pt x="24" y="0"/>
                      <a:pt x="33" y="2"/>
                      <a:pt x="33" y="8"/>
                    </a:cubicBezTo>
                  </a:path>
                </a:pathLst>
              </a:custGeom>
              <a:solidFill>
                <a:srgbClr val="FFFFFF"/>
              </a:solidFill>
              <a:ln>
                <a:noFill/>
              </a:ln>
              <a:extLst/>
            </p:spPr>
            <p:txBody>
              <a:bodyPr vert="horz" wrap="square" lIns="91416" tIns="45708" rIns="91416" bIns="45708" numCol="1" anchor="t" anchorCtr="0" compatLnSpc="1">
                <a:prstTxWarp prst="textNoShape">
                  <a:avLst/>
                </a:prstTxWarp>
              </a:bodyPr>
              <a:lstStyle/>
              <a:p>
                <a:pPr defTabSz="914103">
                  <a:defRPr/>
                </a:pPr>
                <a:endParaRPr lang="en-US" b="1" i="1" kern="0">
                  <a:solidFill>
                    <a:srgbClr val="58585B"/>
                  </a:solidFill>
                  <a:latin typeface="CiscoSansTT BoldOblique" charset="0"/>
                  <a:ea typeface="CiscoSansTT BoldOblique" charset="0"/>
                  <a:cs typeface="CiscoSansTT BoldOblique" charset="0"/>
                </a:endParaRPr>
              </a:p>
            </p:txBody>
          </p:sp>
          <p:sp>
            <p:nvSpPr>
              <p:cNvPr id="1007" name="Freeform 703">
                <a:extLst>
                  <a:ext uri="{FF2B5EF4-FFF2-40B4-BE49-F238E27FC236}">
                    <a16:creationId xmlns:a16="http://schemas.microsoft.com/office/drawing/2014/main" id="{0DD7E638-2DF2-AF45-86DD-0B394B76DEED}"/>
                  </a:ext>
                </a:extLst>
              </p:cNvPr>
              <p:cNvSpPr>
                <a:spLocks noEditPoints="1"/>
              </p:cNvSpPr>
              <p:nvPr/>
            </p:nvSpPr>
            <p:spPr bwMode="auto">
              <a:xfrm>
                <a:off x="6433577" y="702607"/>
                <a:ext cx="98997" cy="132996"/>
              </a:xfrm>
              <a:custGeom>
                <a:avLst/>
                <a:gdLst>
                  <a:gd name="T0" fmla="*/ 21 w 42"/>
                  <a:gd name="T1" fmla="*/ 56 h 56"/>
                  <a:gd name="T2" fmla="*/ 0 w 42"/>
                  <a:gd name="T3" fmla="*/ 28 h 56"/>
                  <a:gd name="T4" fmla="*/ 21 w 42"/>
                  <a:gd name="T5" fmla="*/ 0 h 56"/>
                  <a:gd name="T6" fmla="*/ 42 w 42"/>
                  <a:gd name="T7" fmla="*/ 28 h 56"/>
                  <a:gd name="T8" fmla="*/ 21 w 42"/>
                  <a:gd name="T9" fmla="*/ 56 h 56"/>
                  <a:gd name="T10" fmla="*/ 21 w 42"/>
                  <a:gd name="T11" fmla="*/ 10 h 56"/>
                  <a:gd name="T12" fmla="*/ 10 w 42"/>
                  <a:gd name="T13" fmla="*/ 28 h 56"/>
                  <a:gd name="T14" fmla="*/ 21 w 42"/>
                  <a:gd name="T15" fmla="*/ 45 h 56"/>
                  <a:gd name="T16" fmla="*/ 32 w 42"/>
                  <a:gd name="T17" fmla="*/ 28 h 56"/>
                  <a:gd name="T18" fmla="*/ 21 w 42"/>
                  <a:gd name="T19" fmla="*/ 1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56">
                    <a:moveTo>
                      <a:pt x="21" y="56"/>
                    </a:moveTo>
                    <a:cubicBezTo>
                      <a:pt x="9" y="56"/>
                      <a:pt x="0" y="43"/>
                      <a:pt x="0" y="28"/>
                    </a:cubicBezTo>
                    <a:cubicBezTo>
                      <a:pt x="0" y="12"/>
                      <a:pt x="9" y="0"/>
                      <a:pt x="21" y="0"/>
                    </a:cubicBezTo>
                    <a:cubicBezTo>
                      <a:pt x="33" y="0"/>
                      <a:pt x="42" y="12"/>
                      <a:pt x="42" y="28"/>
                    </a:cubicBezTo>
                    <a:cubicBezTo>
                      <a:pt x="42" y="43"/>
                      <a:pt x="33" y="56"/>
                      <a:pt x="21" y="56"/>
                    </a:cubicBezTo>
                    <a:close/>
                    <a:moveTo>
                      <a:pt x="21" y="10"/>
                    </a:moveTo>
                    <a:cubicBezTo>
                      <a:pt x="15" y="10"/>
                      <a:pt x="10" y="18"/>
                      <a:pt x="10" y="28"/>
                    </a:cubicBezTo>
                    <a:cubicBezTo>
                      <a:pt x="10" y="37"/>
                      <a:pt x="15" y="45"/>
                      <a:pt x="21" y="45"/>
                    </a:cubicBezTo>
                    <a:cubicBezTo>
                      <a:pt x="27" y="45"/>
                      <a:pt x="32" y="37"/>
                      <a:pt x="32" y="28"/>
                    </a:cubicBezTo>
                    <a:cubicBezTo>
                      <a:pt x="32" y="18"/>
                      <a:pt x="27" y="10"/>
                      <a:pt x="21" y="10"/>
                    </a:cubicBezTo>
                    <a:close/>
                  </a:path>
                </a:pathLst>
              </a:custGeom>
              <a:solidFill>
                <a:srgbClr val="FFFFFF"/>
              </a:solidFill>
              <a:ln>
                <a:noFill/>
              </a:ln>
              <a:extLst/>
            </p:spPr>
            <p:txBody>
              <a:bodyPr vert="horz" wrap="square" lIns="91416" tIns="45708" rIns="91416" bIns="45708" numCol="1" anchor="t" anchorCtr="0" compatLnSpc="1">
                <a:prstTxWarp prst="textNoShape">
                  <a:avLst/>
                </a:prstTxWarp>
              </a:bodyPr>
              <a:lstStyle/>
              <a:p>
                <a:pPr defTabSz="914103">
                  <a:defRPr/>
                </a:pPr>
                <a:endParaRPr lang="en-US" b="1" i="1" kern="0">
                  <a:solidFill>
                    <a:srgbClr val="58585B"/>
                  </a:solidFill>
                  <a:latin typeface="CiscoSansTT BoldOblique" charset="0"/>
                  <a:ea typeface="CiscoSansTT BoldOblique" charset="0"/>
                  <a:cs typeface="CiscoSansTT BoldOblique" charset="0"/>
                </a:endParaRPr>
              </a:p>
            </p:txBody>
          </p:sp>
          <p:sp>
            <p:nvSpPr>
              <p:cNvPr id="1008" name="Freeform 704">
                <a:extLst>
                  <a:ext uri="{FF2B5EF4-FFF2-40B4-BE49-F238E27FC236}">
                    <a16:creationId xmlns:a16="http://schemas.microsoft.com/office/drawing/2014/main" id="{C2D25894-BEEE-F74C-B8A6-9CFE11028CA2}"/>
                  </a:ext>
                </a:extLst>
              </p:cNvPr>
              <p:cNvSpPr>
                <a:spLocks noEditPoints="1"/>
              </p:cNvSpPr>
              <p:nvPr/>
            </p:nvSpPr>
            <p:spPr bwMode="auto">
              <a:xfrm>
                <a:off x="6508575" y="702607"/>
                <a:ext cx="99997" cy="132996"/>
              </a:xfrm>
              <a:custGeom>
                <a:avLst/>
                <a:gdLst>
                  <a:gd name="T0" fmla="*/ 21 w 42"/>
                  <a:gd name="T1" fmla="*/ 56 h 56"/>
                  <a:gd name="T2" fmla="*/ 0 w 42"/>
                  <a:gd name="T3" fmla="*/ 28 h 56"/>
                  <a:gd name="T4" fmla="*/ 21 w 42"/>
                  <a:gd name="T5" fmla="*/ 0 h 56"/>
                  <a:gd name="T6" fmla="*/ 42 w 42"/>
                  <a:gd name="T7" fmla="*/ 28 h 56"/>
                  <a:gd name="T8" fmla="*/ 21 w 42"/>
                  <a:gd name="T9" fmla="*/ 56 h 56"/>
                  <a:gd name="T10" fmla="*/ 21 w 42"/>
                  <a:gd name="T11" fmla="*/ 10 h 56"/>
                  <a:gd name="T12" fmla="*/ 10 w 42"/>
                  <a:gd name="T13" fmla="*/ 28 h 56"/>
                  <a:gd name="T14" fmla="*/ 21 w 42"/>
                  <a:gd name="T15" fmla="*/ 45 h 56"/>
                  <a:gd name="T16" fmla="*/ 32 w 42"/>
                  <a:gd name="T17" fmla="*/ 28 h 56"/>
                  <a:gd name="T18" fmla="*/ 21 w 42"/>
                  <a:gd name="T19" fmla="*/ 1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56">
                    <a:moveTo>
                      <a:pt x="21" y="56"/>
                    </a:moveTo>
                    <a:cubicBezTo>
                      <a:pt x="9" y="56"/>
                      <a:pt x="0" y="43"/>
                      <a:pt x="0" y="28"/>
                    </a:cubicBezTo>
                    <a:cubicBezTo>
                      <a:pt x="0" y="12"/>
                      <a:pt x="9" y="0"/>
                      <a:pt x="21" y="0"/>
                    </a:cubicBezTo>
                    <a:cubicBezTo>
                      <a:pt x="33" y="0"/>
                      <a:pt x="42" y="12"/>
                      <a:pt x="42" y="28"/>
                    </a:cubicBezTo>
                    <a:cubicBezTo>
                      <a:pt x="42" y="43"/>
                      <a:pt x="33" y="56"/>
                      <a:pt x="21" y="56"/>
                    </a:cubicBezTo>
                    <a:close/>
                    <a:moveTo>
                      <a:pt x="21" y="10"/>
                    </a:moveTo>
                    <a:cubicBezTo>
                      <a:pt x="15" y="10"/>
                      <a:pt x="10" y="18"/>
                      <a:pt x="10" y="28"/>
                    </a:cubicBezTo>
                    <a:cubicBezTo>
                      <a:pt x="10" y="37"/>
                      <a:pt x="15" y="45"/>
                      <a:pt x="21" y="45"/>
                    </a:cubicBezTo>
                    <a:cubicBezTo>
                      <a:pt x="27" y="45"/>
                      <a:pt x="32" y="37"/>
                      <a:pt x="32" y="28"/>
                    </a:cubicBezTo>
                    <a:cubicBezTo>
                      <a:pt x="32" y="18"/>
                      <a:pt x="27" y="10"/>
                      <a:pt x="21" y="10"/>
                    </a:cubicBezTo>
                    <a:close/>
                  </a:path>
                </a:pathLst>
              </a:custGeom>
              <a:solidFill>
                <a:srgbClr val="FFFFFF"/>
              </a:solidFill>
              <a:ln>
                <a:noFill/>
              </a:ln>
              <a:extLst/>
            </p:spPr>
            <p:txBody>
              <a:bodyPr vert="horz" wrap="square" lIns="91416" tIns="45708" rIns="91416" bIns="45708" numCol="1" anchor="t" anchorCtr="0" compatLnSpc="1">
                <a:prstTxWarp prst="textNoShape">
                  <a:avLst/>
                </a:prstTxWarp>
              </a:bodyPr>
              <a:lstStyle/>
              <a:p>
                <a:pPr defTabSz="914103">
                  <a:defRPr/>
                </a:pPr>
                <a:endParaRPr lang="en-US" b="1" i="1" kern="0">
                  <a:solidFill>
                    <a:srgbClr val="58585B"/>
                  </a:solidFill>
                  <a:latin typeface="CiscoSansTT BoldOblique" charset="0"/>
                  <a:ea typeface="CiscoSansTT BoldOblique" charset="0"/>
                  <a:cs typeface="CiscoSansTT BoldOblique" charset="0"/>
                </a:endParaRPr>
              </a:p>
            </p:txBody>
          </p:sp>
        </p:grpSp>
        <p:sp>
          <p:nvSpPr>
            <p:cNvPr id="1016" name="TextBox 1015">
              <a:extLst>
                <a:ext uri="{FF2B5EF4-FFF2-40B4-BE49-F238E27FC236}">
                  <a16:creationId xmlns:a16="http://schemas.microsoft.com/office/drawing/2014/main" id="{A24A2F81-FB24-5B49-BF48-5C7373226E46}"/>
                </a:ext>
              </a:extLst>
            </p:cNvPr>
            <p:cNvSpPr txBox="1"/>
            <p:nvPr/>
          </p:nvSpPr>
          <p:spPr>
            <a:xfrm>
              <a:off x="4187464" y="1644753"/>
              <a:ext cx="1127657" cy="523220"/>
            </a:xfrm>
            <a:prstGeom prst="rect">
              <a:avLst/>
            </a:prstGeom>
            <a:noFill/>
          </p:spPr>
          <p:txBody>
            <a:bodyPr wrap="square" rtlCol="0" anchor="ctr">
              <a:spAutoFit/>
            </a:bodyPr>
            <a:lstStyle/>
            <a:p>
              <a:pPr algn="ctr" defTabSz="457166">
                <a:defRPr/>
              </a:pPr>
              <a:r>
                <a:rPr lang="en-US" sz="1400" dirty="0">
                  <a:solidFill>
                    <a:srgbClr val="58585B"/>
                  </a:solidFill>
                  <a:latin typeface="Arial"/>
                  <a:ea typeface="CiscoSansTT BoldOblique" charset="0"/>
                  <a:cs typeface="CiscoSansTT BoldOblique" charset="0"/>
                </a:rPr>
                <a:t>Profiler &amp;</a:t>
              </a:r>
              <a:br>
                <a:rPr lang="en-US" sz="1400" dirty="0">
                  <a:solidFill>
                    <a:srgbClr val="58585B"/>
                  </a:solidFill>
                  <a:latin typeface="Arial"/>
                  <a:ea typeface="CiscoSansTT BoldOblique" charset="0"/>
                  <a:cs typeface="CiscoSansTT BoldOblique" charset="0"/>
                </a:rPr>
              </a:br>
              <a:r>
                <a:rPr lang="en-US" sz="1400" dirty="0">
                  <a:solidFill>
                    <a:srgbClr val="58585B"/>
                  </a:solidFill>
                  <a:latin typeface="Arial"/>
                  <a:ea typeface="CiscoSansTT BoldOblique" charset="0"/>
                  <a:cs typeface="CiscoSansTT BoldOblique" charset="0"/>
                </a:rPr>
                <a:t>Sizer</a:t>
              </a:r>
            </a:p>
          </p:txBody>
        </p:sp>
      </p:grpSp>
      <p:grpSp>
        <p:nvGrpSpPr>
          <p:cNvPr id="9" name="Group 8">
            <a:extLst>
              <a:ext uri="{FF2B5EF4-FFF2-40B4-BE49-F238E27FC236}">
                <a16:creationId xmlns:a16="http://schemas.microsoft.com/office/drawing/2014/main" id="{E30D82F0-4DEC-1740-8734-D012F74DD1D0}"/>
              </a:ext>
            </a:extLst>
          </p:cNvPr>
          <p:cNvGrpSpPr/>
          <p:nvPr/>
        </p:nvGrpSpPr>
        <p:grpSpPr>
          <a:xfrm>
            <a:off x="240643" y="1861957"/>
            <a:ext cx="793381" cy="891717"/>
            <a:chOff x="5398967" y="1073150"/>
            <a:chExt cx="793381" cy="891717"/>
          </a:xfrm>
        </p:grpSpPr>
        <p:sp>
          <p:nvSpPr>
            <p:cNvPr id="1017" name="TextBox 1016">
              <a:extLst>
                <a:ext uri="{FF2B5EF4-FFF2-40B4-BE49-F238E27FC236}">
                  <a16:creationId xmlns:a16="http://schemas.microsoft.com/office/drawing/2014/main" id="{708253F4-7D5F-454B-8724-0EF43A08D7EE}"/>
                </a:ext>
              </a:extLst>
            </p:cNvPr>
            <p:cNvSpPr txBox="1"/>
            <p:nvPr/>
          </p:nvSpPr>
          <p:spPr>
            <a:xfrm>
              <a:off x="5398967" y="1657090"/>
              <a:ext cx="793381" cy="307777"/>
            </a:xfrm>
            <a:prstGeom prst="rect">
              <a:avLst/>
            </a:prstGeom>
            <a:noFill/>
          </p:spPr>
          <p:txBody>
            <a:bodyPr wrap="square" rtlCol="0" anchor="ctr">
              <a:spAutoFit/>
            </a:bodyPr>
            <a:lstStyle/>
            <a:p>
              <a:pPr algn="ctr" defTabSz="457166">
                <a:defRPr/>
              </a:pPr>
              <a:r>
                <a:rPr lang="en-US" sz="1400" dirty="0">
                  <a:solidFill>
                    <a:srgbClr val="58585B"/>
                  </a:solidFill>
                  <a:latin typeface="Arial"/>
                  <a:ea typeface="CiscoSansTT BoldOblique" charset="0"/>
                  <a:cs typeface="CiscoSansTT BoldOblique" charset="0"/>
                </a:rPr>
                <a:t>Edge</a:t>
              </a:r>
            </a:p>
          </p:txBody>
        </p:sp>
        <p:grpSp>
          <p:nvGrpSpPr>
            <p:cNvPr id="1020" name="Group 1019">
              <a:extLst>
                <a:ext uri="{FF2B5EF4-FFF2-40B4-BE49-F238E27FC236}">
                  <a16:creationId xmlns:a16="http://schemas.microsoft.com/office/drawing/2014/main" id="{7B67898D-AE0B-264D-BD2B-0AF5C217C8C6}"/>
                </a:ext>
              </a:extLst>
            </p:cNvPr>
            <p:cNvGrpSpPr>
              <a:grpSpLocks noChangeAspect="1"/>
            </p:cNvGrpSpPr>
            <p:nvPr/>
          </p:nvGrpSpPr>
          <p:grpSpPr>
            <a:xfrm>
              <a:off x="5633784" y="1073150"/>
              <a:ext cx="470420" cy="608592"/>
              <a:chOff x="12270585" y="438050"/>
              <a:chExt cx="2410089" cy="2679455"/>
            </a:xfrm>
          </p:grpSpPr>
          <p:grpSp>
            <p:nvGrpSpPr>
              <p:cNvPr id="1021" name="Group 1020">
                <a:extLst>
                  <a:ext uri="{FF2B5EF4-FFF2-40B4-BE49-F238E27FC236}">
                    <a16:creationId xmlns:a16="http://schemas.microsoft.com/office/drawing/2014/main" id="{4476F3E6-D11D-8545-90F5-0E362E512B18}"/>
                  </a:ext>
                </a:extLst>
              </p:cNvPr>
              <p:cNvGrpSpPr>
                <a:grpSpLocks noChangeAspect="1"/>
              </p:cNvGrpSpPr>
              <p:nvPr/>
            </p:nvGrpSpPr>
            <p:grpSpPr>
              <a:xfrm>
                <a:off x="12626676" y="1252733"/>
                <a:ext cx="1487225" cy="739472"/>
                <a:chOff x="543094" y="1980577"/>
                <a:chExt cx="538984" cy="267991"/>
              </a:xfrm>
            </p:grpSpPr>
            <p:sp>
              <p:nvSpPr>
                <p:cNvPr id="1054" name="Freeform 754">
                  <a:extLst>
                    <a:ext uri="{FF2B5EF4-FFF2-40B4-BE49-F238E27FC236}">
                      <a16:creationId xmlns:a16="http://schemas.microsoft.com/office/drawing/2014/main" id="{15183766-8E68-D941-B67F-62FFA66FC39F}"/>
                    </a:ext>
                  </a:extLst>
                </p:cNvPr>
                <p:cNvSpPr>
                  <a:spLocks/>
                </p:cNvSpPr>
                <p:nvPr/>
              </p:nvSpPr>
              <p:spPr bwMode="auto">
                <a:xfrm>
                  <a:off x="543094" y="2132572"/>
                  <a:ext cx="538984" cy="115996"/>
                </a:xfrm>
                <a:custGeom>
                  <a:avLst/>
                  <a:gdLst>
                    <a:gd name="T0" fmla="*/ 51 w 228"/>
                    <a:gd name="T1" fmla="*/ 0 h 49"/>
                    <a:gd name="T2" fmla="*/ 24 w 228"/>
                    <a:gd name="T3" fmla="*/ 0 h 49"/>
                    <a:gd name="T4" fmla="*/ 0 w 228"/>
                    <a:gd name="T5" fmla="*/ 25 h 49"/>
                    <a:gd name="T6" fmla="*/ 24 w 228"/>
                    <a:gd name="T7" fmla="*/ 49 h 49"/>
                    <a:gd name="T8" fmla="*/ 204 w 228"/>
                    <a:gd name="T9" fmla="*/ 49 h 49"/>
                    <a:gd name="T10" fmla="*/ 228 w 228"/>
                    <a:gd name="T11" fmla="*/ 25 h 49"/>
                    <a:gd name="T12" fmla="*/ 210 w 228"/>
                    <a:gd name="T13" fmla="*/ 1 h 49"/>
                    <a:gd name="T14" fmla="*/ 187 w 228"/>
                    <a:gd name="T15" fmla="*/ 17 h 49"/>
                    <a:gd name="T16" fmla="*/ 74 w 228"/>
                    <a:gd name="T17" fmla="*/ 17 h 49"/>
                    <a:gd name="T18" fmla="*/ 51 w 228"/>
                    <a:gd name="T1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8" h="49">
                      <a:moveTo>
                        <a:pt x="51" y="0"/>
                      </a:moveTo>
                      <a:cubicBezTo>
                        <a:pt x="24" y="0"/>
                        <a:pt x="24" y="0"/>
                        <a:pt x="24" y="0"/>
                      </a:cubicBezTo>
                      <a:cubicBezTo>
                        <a:pt x="11" y="0"/>
                        <a:pt x="0" y="11"/>
                        <a:pt x="0" y="25"/>
                      </a:cubicBezTo>
                      <a:cubicBezTo>
                        <a:pt x="0" y="38"/>
                        <a:pt x="11" y="49"/>
                        <a:pt x="24" y="49"/>
                      </a:cubicBezTo>
                      <a:cubicBezTo>
                        <a:pt x="204" y="49"/>
                        <a:pt x="204" y="49"/>
                        <a:pt x="204" y="49"/>
                      </a:cubicBezTo>
                      <a:cubicBezTo>
                        <a:pt x="217" y="49"/>
                        <a:pt x="228" y="38"/>
                        <a:pt x="228" y="25"/>
                      </a:cubicBezTo>
                      <a:cubicBezTo>
                        <a:pt x="228" y="14"/>
                        <a:pt x="220" y="4"/>
                        <a:pt x="210" y="1"/>
                      </a:cubicBezTo>
                      <a:cubicBezTo>
                        <a:pt x="207" y="10"/>
                        <a:pt x="198" y="17"/>
                        <a:pt x="187" y="17"/>
                      </a:cubicBezTo>
                      <a:cubicBezTo>
                        <a:pt x="74" y="17"/>
                        <a:pt x="74" y="17"/>
                        <a:pt x="74" y="17"/>
                      </a:cubicBezTo>
                      <a:cubicBezTo>
                        <a:pt x="63" y="17"/>
                        <a:pt x="54" y="10"/>
                        <a:pt x="51" y="0"/>
                      </a:cubicBezTo>
                    </a:path>
                  </a:pathLst>
                </a:custGeom>
                <a:solidFill>
                  <a:srgbClr val="00BCEB"/>
                </a:solidFill>
                <a:ln w="3175">
                  <a:solidFill>
                    <a:srgbClr val="00BCEB"/>
                  </a:solidFill>
                </a:ln>
                <a:extLst/>
              </p:spPr>
              <p:txBody>
                <a:bodyPr vert="horz" wrap="square" lIns="91416" tIns="45708" rIns="91416" bIns="45708" numCol="1" anchor="t" anchorCtr="0" compatLnSpc="1">
                  <a:prstTxWarp prst="textNoShape">
                    <a:avLst/>
                  </a:prstTxWarp>
                </a:bodyPr>
                <a:lstStyle/>
                <a:p>
                  <a:pPr defTabSz="685577">
                    <a:defRPr/>
                  </a:pPr>
                  <a:endParaRPr lang="en-US" b="1" i="1" kern="0">
                    <a:solidFill>
                      <a:srgbClr val="58585B"/>
                    </a:solidFill>
                    <a:latin typeface="CiscoSansTT BoldOblique" charset="0"/>
                    <a:ea typeface="CiscoSansTT BoldOblique" charset="0"/>
                    <a:cs typeface="CiscoSansTT BoldOblique" charset="0"/>
                  </a:endParaRPr>
                </a:p>
              </p:txBody>
            </p:sp>
            <p:sp>
              <p:nvSpPr>
                <p:cNvPr id="1055" name="Freeform 755">
                  <a:extLst>
                    <a:ext uri="{FF2B5EF4-FFF2-40B4-BE49-F238E27FC236}">
                      <a16:creationId xmlns:a16="http://schemas.microsoft.com/office/drawing/2014/main" id="{7858CEA5-9E00-0147-9EA6-A9BC3480DB85}"/>
                    </a:ext>
                  </a:extLst>
                </p:cNvPr>
                <p:cNvSpPr>
                  <a:spLocks/>
                </p:cNvSpPr>
                <p:nvPr/>
              </p:nvSpPr>
              <p:spPr bwMode="auto">
                <a:xfrm>
                  <a:off x="661090" y="2056575"/>
                  <a:ext cx="382988" cy="77998"/>
                </a:xfrm>
                <a:custGeom>
                  <a:avLst/>
                  <a:gdLst>
                    <a:gd name="T0" fmla="*/ 65 w 162"/>
                    <a:gd name="T1" fmla="*/ 0 h 33"/>
                    <a:gd name="T2" fmla="*/ 24 w 162"/>
                    <a:gd name="T3" fmla="*/ 0 h 33"/>
                    <a:gd name="T4" fmla="*/ 0 w 162"/>
                    <a:gd name="T5" fmla="*/ 25 h 33"/>
                    <a:gd name="T6" fmla="*/ 1 w 162"/>
                    <a:gd name="T7" fmla="*/ 32 h 33"/>
                    <a:gd name="T8" fmla="*/ 154 w 162"/>
                    <a:gd name="T9" fmla="*/ 32 h 33"/>
                    <a:gd name="T10" fmla="*/ 160 w 162"/>
                    <a:gd name="T11" fmla="*/ 33 h 33"/>
                    <a:gd name="T12" fmla="*/ 162 w 162"/>
                    <a:gd name="T13" fmla="*/ 25 h 33"/>
                    <a:gd name="T14" fmla="*/ 139 w 162"/>
                    <a:gd name="T15" fmla="*/ 0 h 33"/>
                    <a:gd name="T16" fmla="*/ 116 w 162"/>
                    <a:gd name="T17" fmla="*/ 17 h 33"/>
                    <a:gd name="T18" fmla="*/ 88 w 162"/>
                    <a:gd name="T19" fmla="*/ 17 h 33"/>
                    <a:gd name="T20" fmla="*/ 65 w 162"/>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2" h="33">
                      <a:moveTo>
                        <a:pt x="65" y="0"/>
                      </a:moveTo>
                      <a:cubicBezTo>
                        <a:pt x="24" y="0"/>
                        <a:pt x="24" y="0"/>
                        <a:pt x="24" y="0"/>
                      </a:cubicBezTo>
                      <a:cubicBezTo>
                        <a:pt x="11" y="0"/>
                        <a:pt x="0" y="11"/>
                        <a:pt x="0" y="25"/>
                      </a:cubicBezTo>
                      <a:cubicBezTo>
                        <a:pt x="0" y="27"/>
                        <a:pt x="0" y="30"/>
                        <a:pt x="1" y="32"/>
                      </a:cubicBezTo>
                      <a:cubicBezTo>
                        <a:pt x="154" y="32"/>
                        <a:pt x="154" y="32"/>
                        <a:pt x="154" y="32"/>
                      </a:cubicBezTo>
                      <a:cubicBezTo>
                        <a:pt x="156" y="32"/>
                        <a:pt x="158" y="33"/>
                        <a:pt x="160" y="33"/>
                      </a:cubicBezTo>
                      <a:cubicBezTo>
                        <a:pt x="161" y="31"/>
                        <a:pt x="162" y="28"/>
                        <a:pt x="162" y="25"/>
                      </a:cubicBezTo>
                      <a:cubicBezTo>
                        <a:pt x="162" y="12"/>
                        <a:pt x="152" y="1"/>
                        <a:pt x="139" y="0"/>
                      </a:cubicBezTo>
                      <a:cubicBezTo>
                        <a:pt x="136" y="10"/>
                        <a:pt x="127" y="17"/>
                        <a:pt x="116" y="17"/>
                      </a:cubicBezTo>
                      <a:cubicBezTo>
                        <a:pt x="88" y="17"/>
                        <a:pt x="88" y="17"/>
                        <a:pt x="88" y="17"/>
                      </a:cubicBezTo>
                      <a:cubicBezTo>
                        <a:pt x="77" y="17"/>
                        <a:pt x="68" y="10"/>
                        <a:pt x="65" y="0"/>
                      </a:cubicBezTo>
                    </a:path>
                  </a:pathLst>
                </a:custGeom>
                <a:solidFill>
                  <a:srgbClr val="00BCEB"/>
                </a:solidFill>
                <a:ln w="3175">
                  <a:solidFill>
                    <a:srgbClr val="00BCEB"/>
                  </a:solidFill>
                </a:ln>
                <a:extLst/>
              </p:spPr>
              <p:txBody>
                <a:bodyPr vert="horz" wrap="square" lIns="91416" tIns="45708" rIns="91416" bIns="45708" numCol="1" anchor="t" anchorCtr="0" compatLnSpc="1">
                  <a:prstTxWarp prst="textNoShape">
                    <a:avLst/>
                  </a:prstTxWarp>
                </a:bodyPr>
                <a:lstStyle/>
                <a:p>
                  <a:pPr defTabSz="685577">
                    <a:defRPr/>
                  </a:pPr>
                  <a:endParaRPr lang="en-US" b="1" i="1" kern="0">
                    <a:solidFill>
                      <a:srgbClr val="58585B"/>
                    </a:solidFill>
                    <a:latin typeface="CiscoSansTT BoldOblique" charset="0"/>
                    <a:ea typeface="CiscoSansTT BoldOblique" charset="0"/>
                    <a:cs typeface="CiscoSansTT BoldOblique" charset="0"/>
                  </a:endParaRPr>
                </a:p>
              </p:txBody>
            </p:sp>
            <p:sp>
              <p:nvSpPr>
                <p:cNvPr id="1056" name="Freeform 756">
                  <a:extLst>
                    <a:ext uri="{FF2B5EF4-FFF2-40B4-BE49-F238E27FC236}">
                      <a16:creationId xmlns:a16="http://schemas.microsoft.com/office/drawing/2014/main" id="{3490C1E1-5B0F-D143-BFE5-F68E9FDD8F73}"/>
                    </a:ext>
                  </a:extLst>
                </p:cNvPr>
                <p:cNvSpPr>
                  <a:spLocks/>
                </p:cNvSpPr>
                <p:nvPr/>
              </p:nvSpPr>
              <p:spPr bwMode="auto">
                <a:xfrm>
                  <a:off x="664090" y="2132573"/>
                  <a:ext cx="375989" cy="39999"/>
                </a:xfrm>
                <a:custGeom>
                  <a:avLst/>
                  <a:gdLst>
                    <a:gd name="T0" fmla="*/ 153 w 159"/>
                    <a:gd name="T1" fmla="*/ 0 h 17"/>
                    <a:gd name="T2" fmla="*/ 0 w 159"/>
                    <a:gd name="T3" fmla="*/ 0 h 17"/>
                    <a:gd name="T4" fmla="*/ 23 w 159"/>
                    <a:gd name="T5" fmla="*/ 17 h 17"/>
                    <a:gd name="T6" fmla="*/ 136 w 159"/>
                    <a:gd name="T7" fmla="*/ 17 h 17"/>
                    <a:gd name="T8" fmla="*/ 159 w 159"/>
                    <a:gd name="T9" fmla="*/ 1 h 17"/>
                    <a:gd name="T10" fmla="*/ 153 w 159"/>
                    <a:gd name="T11" fmla="*/ 0 h 17"/>
                  </a:gdLst>
                  <a:ahLst/>
                  <a:cxnLst>
                    <a:cxn ang="0">
                      <a:pos x="T0" y="T1"/>
                    </a:cxn>
                    <a:cxn ang="0">
                      <a:pos x="T2" y="T3"/>
                    </a:cxn>
                    <a:cxn ang="0">
                      <a:pos x="T4" y="T5"/>
                    </a:cxn>
                    <a:cxn ang="0">
                      <a:pos x="T6" y="T7"/>
                    </a:cxn>
                    <a:cxn ang="0">
                      <a:pos x="T8" y="T9"/>
                    </a:cxn>
                    <a:cxn ang="0">
                      <a:pos x="T10" y="T11"/>
                    </a:cxn>
                  </a:cxnLst>
                  <a:rect l="0" t="0" r="r" b="b"/>
                  <a:pathLst>
                    <a:path w="159" h="17">
                      <a:moveTo>
                        <a:pt x="153" y="0"/>
                      </a:moveTo>
                      <a:cubicBezTo>
                        <a:pt x="0" y="0"/>
                        <a:pt x="0" y="0"/>
                        <a:pt x="0" y="0"/>
                      </a:cubicBezTo>
                      <a:cubicBezTo>
                        <a:pt x="3" y="10"/>
                        <a:pt x="12" y="17"/>
                        <a:pt x="23" y="17"/>
                      </a:cubicBezTo>
                      <a:cubicBezTo>
                        <a:pt x="136" y="17"/>
                        <a:pt x="136" y="17"/>
                        <a:pt x="136" y="17"/>
                      </a:cubicBezTo>
                      <a:cubicBezTo>
                        <a:pt x="147" y="17"/>
                        <a:pt x="156" y="10"/>
                        <a:pt x="159" y="1"/>
                      </a:cubicBezTo>
                      <a:cubicBezTo>
                        <a:pt x="157" y="1"/>
                        <a:pt x="155" y="0"/>
                        <a:pt x="153" y="0"/>
                      </a:cubicBezTo>
                    </a:path>
                  </a:pathLst>
                </a:custGeom>
                <a:solidFill>
                  <a:srgbClr val="008BD9"/>
                </a:solidFill>
                <a:ln w="3175">
                  <a:solidFill>
                    <a:srgbClr val="008BD9"/>
                  </a:solidFill>
                </a:ln>
                <a:extLst/>
              </p:spPr>
              <p:txBody>
                <a:bodyPr vert="horz" wrap="square" lIns="91416" tIns="45708" rIns="91416" bIns="45708" numCol="1" anchor="t" anchorCtr="0" compatLnSpc="1">
                  <a:prstTxWarp prst="textNoShape">
                    <a:avLst/>
                  </a:prstTxWarp>
                </a:bodyPr>
                <a:lstStyle/>
                <a:p>
                  <a:pPr defTabSz="685577">
                    <a:defRPr/>
                  </a:pPr>
                  <a:endParaRPr lang="en-US" b="1" i="1" kern="0">
                    <a:solidFill>
                      <a:srgbClr val="58585B"/>
                    </a:solidFill>
                    <a:latin typeface="CiscoSansTT BoldOblique" charset="0"/>
                    <a:ea typeface="CiscoSansTT BoldOblique" charset="0"/>
                    <a:cs typeface="CiscoSansTT BoldOblique" charset="0"/>
                  </a:endParaRPr>
                </a:p>
              </p:txBody>
            </p:sp>
            <p:sp>
              <p:nvSpPr>
                <p:cNvPr id="1057" name="Freeform 757">
                  <a:extLst>
                    <a:ext uri="{FF2B5EF4-FFF2-40B4-BE49-F238E27FC236}">
                      <a16:creationId xmlns:a16="http://schemas.microsoft.com/office/drawing/2014/main" id="{066A1E9A-F61E-A949-A461-ACAF73CB1AE4}"/>
                    </a:ext>
                  </a:extLst>
                </p:cNvPr>
                <p:cNvSpPr>
                  <a:spLocks/>
                </p:cNvSpPr>
                <p:nvPr/>
              </p:nvSpPr>
              <p:spPr bwMode="auto">
                <a:xfrm>
                  <a:off x="813085" y="1980577"/>
                  <a:ext cx="181994" cy="75998"/>
                </a:xfrm>
                <a:custGeom>
                  <a:avLst/>
                  <a:gdLst>
                    <a:gd name="T0" fmla="*/ 52 w 77"/>
                    <a:gd name="T1" fmla="*/ 0 h 32"/>
                    <a:gd name="T2" fmla="*/ 24 w 77"/>
                    <a:gd name="T3" fmla="*/ 0 h 32"/>
                    <a:gd name="T4" fmla="*/ 0 w 77"/>
                    <a:gd name="T5" fmla="*/ 25 h 32"/>
                    <a:gd name="T6" fmla="*/ 1 w 77"/>
                    <a:gd name="T7" fmla="*/ 32 h 32"/>
                    <a:gd name="T8" fmla="*/ 73 w 77"/>
                    <a:gd name="T9" fmla="*/ 32 h 32"/>
                    <a:gd name="T10" fmla="*/ 75 w 77"/>
                    <a:gd name="T11" fmla="*/ 32 h 32"/>
                    <a:gd name="T12" fmla="*/ 77 w 77"/>
                    <a:gd name="T13" fmla="*/ 25 h 32"/>
                    <a:gd name="T14" fmla="*/ 52 w 77"/>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32">
                      <a:moveTo>
                        <a:pt x="52" y="0"/>
                      </a:moveTo>
                      <a:cubicBezTo>
                        <a:pt x="24" y="0"/>
                        <a:pt x="24" y="0"/>
                        <a:pt x="24" y="0"/>
                      </a:cubicBezTo>
                      <a:cubicBezTo>
                        <a:pt x="11" y="0"/>
                        <a:pt x="0" y="11"/>
                        <a:pt x="0" y="25"/>
                      </a:cubicBezTo>
                      <a:cubicBezTo>
                        <a:pt x="0" y="27"/>
                        <a:pt x="0" y="30"/>
                        <a:pt x="1" y="32"/>
                      </a:cubicBezTo>
                      <a:cubicBezTo>
                        <a:pt x="73" y="32"/>
                        <a:pt x="73" y="32"/>
                        <a:pt x="73" y="32"/>
                      </a:cubicBezTo>
                      <a:cubicBezTo>
                        <a:pt x="74" y="32"/>
                        <a:pt x="75" y="32"/>
                        <a:pt x="75" y="32"/>
                      </a:cubicBezTo>
                      <a:cubicBezTo>
                        <a:pt x="76" y="30"/>
                        <a:pt x="77" y="27"/>
                        <a:pt x="77" y="25"/>
                      </a:cubicBezTo>
                      <a:cubicBezTo>
                        <a:pt x="77" y="11"/>
                        <a:pt x="66" y="0"/>
                        <a:pt x="52" y="0"/>
                      </a:cubicBezTo>
                    </a:path>
                  </a:pathLst>
                </a:custGeom>
                <a:solidFill>
                  <a:srgbClr val="00BCEB"/>
                </a:solidFill>
                <a:ln w="3175">
                  <a:solidFill>
                    <a:srgbClr val="00BCEB"/>
                  </a:solidFill>
                </a:ln>
                <a:extLst/>
              </p:spPr>
              <p:txBody>
                <a:bodyPr vert="horz" wrap="square" lIns="91416" tIns="45708" rIns="91416" bIns="45708" numCol="1" anchor="t" anchorCtr="0" compatLnSpc="1">
                  <a:prstTxWarp prst="textNoShape">
                    <a:avLst/>
                  </a:prstTxWarp>
                </a:bodyPr>
                <a:lstStyle/>
                <a:p>
                  <a:pPr defTabSz="685577">
                    <a:defRPr/>
                  </a:pPr>
                  <a:endParaRPr lang="en-US" b="1" i="1" kern="0">
                    <a:solidFill>
                      <a:srgbClr val="58585B"/>
                    </a:solidFill>
                    <a:latin typeface="CiscoSansTT BoldOblique" charset="0"/>
                    <a:ea typeface="CiscoSansTT BoldOblique" charset="0"/>
                    <a:cs typeface="CiscoSansTT BoldOblique" charset="0"/>
                  </a:endParaRPr>
                </a:p>
              </p:txBody>
            </p:sp>
            <p:sp>
              <p:nvSpPr>
                <p:cNvPr id="1058" name="Freeform 758">
                  <a:extLst>
                    <a:ext uri="{FF2B5EF4-FFF2-40B4-BE49-F238E27FC236}">
                      <a16:creationId xmlns:a16="http://schemas.microsoft.com/office/drawing/2014/main" id="{2C9840F1-3164-1643-BAEB-0DAA36C3480E}"/>
                    </a:ext>
                  </a:extLst>
                </p:cNvPr>
                <p:cNvSpPr>
                  <a:spLocks/>
                </p:cNvSpPr>
                <p:nvPr/>
              </p:nvSpPr>
              <p:spPr bwMode="auto">
                <a:xfrm>
                  <a:off x="815085" y="2056575"/>
                  <a:ext cx="174995" cy="39999"/>
                </a:xfrm>
                <a:custGeom>
                  <a:avLst/>
                  <a:gdLst>
                    <a:gd name="T0" fmla="*/ 72 w 74"/>
                    <a:gd name="T1" fmla="*/ 0 h 17"/>
                    <a:gd name="T2" fmla="*/ 0 w 74"/>
                    <a:gd name="T3" fmla="*/ 0 h 17"/>
                    <a:gd name="T4" fmla="*/ 23 w 74"/>
                    <a:gd name="T5" fmla="*/ 17 h 17"/>
                    <a:gd name="T6" fmla="*/ 51 w 74"/>
                    <a:gd name="T7" fmla="*/ 17 h 17"/>
                    <a:gd name="T8" fmla="*/ 74 w 74"/>
                    <a:gd name="T9" fmla="*/ 0 h 17"/>
                    <a:gd name="T10" fmla="*/ 72 w 74"/>
                    <a:gd name="T11" fmla="*/ 0 h 17"/>
                  </a:gdLst>
                  <a:ahLst/>
                  <a:cxnLst>
                    <a:cxn ang="0">
                      <a:pos x="T0" y="T1"/>
                    </a:cxn>
                    <a:cxn ang="0">
                      <a:pos x="T2" y="T3"/>
                    </a:cxn>
                    <a:cxn ang="0">
                      <a:pos x="T4" y="T5"/>
                    </a:cxn>
                    <a:cxn ang="0">
                      <a:pos x="T6" y="T7"/>
                    </a:cxn>
                    <a:cxn ang="0">
                      <a:pos x="T8" y="T9"/>
                    </a:cxn>
                    <a:cxn ang="0">
                      <a:pos x="T10" y="T11"/>
                    </a:cxn>
                  </a:cxnLst>
                  <a:rect l="0" t="0" r="r" b="b"/>
                  <a:pathLst>
                    <a:path w="74" h="17">
                      <a:moveTo>
                        <a:pt x="72" y="0"/>
                      </a:moveTo>
                      <a:cubicBezTo>
                        <a:pt x="0" y="0"/>
                        <a:pt x="0" y="0"/>
                        <a:pt x="0" y="0"/>
                      </a:cubicBezTo>
                      <a:cubicBezTo>
                        <a:pt x="3" y="10"/>
                        <a:pt x="12" y="17"/>
                        <a:pt x="23" y="17"/>
                      </a:cubicBezTo>
                      <a:cubicBezTo>
                        <a:pt x="51" y="17"/>
                        <a:pt x="51" y="17"/>
                        <a:pt x="51" y="17"/>
                      </a:cubicBezTo>
                      <a:cubicBezTo>
                        <a:pt x="62" y="17"/>
                        <a:pt x="71" y="10"/>
                        <a:pt x="74" y="0"/>
                      </a:cubicBezTo>
                      <a:cubicBezTo>
                        <a:pt x="74" y="0"/>
                        <a:pt x="73" y="0"/>
                        <a:pt x="72" y="0"/>
                      </a:cubicBezTo>
                    </a:path>
                  </a:pathLst>
                </a:custGeom>
                <a:solidFill>
                  <a:srgbClr val="008BD9"/>
                </a:solidFill>
                <a:ln w="3175">
                  <a:solidFill>
                    <a:srgbClr val="008BD9"/>
                  </a:solidFill>
                  <a:round/>
                  <a:headEnd/>
                  <a:tailEnd/>
                </a:ln>
                <a:extLst/>
              </p:spPr>
              <p:txBody>
                <a:bodyPr vert="horz" wrap="square" lIns="91416" tIns="45708" rIns="91416" bIns="45708" numCol="1" anchor="t" anchorCtr="0" compatLnSpc="1">
                  <a:prstTxWarp prst="textNoShape">
                    <a:avLst/>
                  </a:prstTxWarp>
                </a:bodyPr>
                <a:lstStyle/>
                <a:p>
                  <a:pPr defTabSz="685577">
                    <a:defRPr/>
                  </a:pPr>
                  <a:endParaRPr lang="en-US" b="1" i="1" kern="0">
                    <a:solidFill>
                      <a:srgbClr val="58585B"/>
                    </a:solidFill>
                    <a:latin typeface="CiscoSansTT BoldOblique" charset="0"/>
                    <a:ea typeface="CiscoSansTT BoldOblique" charset="0"/>
                    <a:cs typeface="CiscoSansTT BoldOblique" charset="0"/>
                  </a:endParaRPr>
                </a:p>
              </p:txBody>
            </p:sp>
          </p:grpSp>
          <p:grpSp>
            <p:nvGrpSpPr>
              <p:cNvPr id="1022" name="Group 1021">
                <a:extLst>
                  <a:ext uri="{FF2B5EF4-FFF2-40B4-BE49-F238E27FC236}">
                    <a16:creationId xmlns:a16="http://schemas.microsoft.com/office/drawing/2014/main" id="{DB76284C-2835-E341-B1E5-8957D527CAFE}"/>
                  </a:ext>
                </a:extLst>
              </p:cNvPr>
              <p:cNvGrpSpPr/>
              <p:nvPr/>
            </p:nvGrpSpPr>
            <p:grpSpPr>
              <a:xfrm>
                <a:off x="13363116" y="438050"/>
                <a:ext cx="223344" cy="639914"/>
                <a:chOff x="13363116" y="438050"/>
                <a:chExt cx="223344" cy="639914"/>
              </a:xfrm>
              <a:solidFill>
                <a:srgbClr val="005073"/>
              </a:solidFill>
            </p:grpSpPr>
            <p:sp>
              <p:nvSpPr>
                <p:cNvPr id="1050" name="Oval 1049">
                  <a:extLst>
                    <a:ext uri="{FF2B5EF4-FFF2-40B4-BE49-F238E27FC236}">
                      <a16:creationId xmlns:a16="http://schemas.microsoft.com/office/drawing/2014/main" id="{7C8F5B81-C5FB-ED40-96AB-FCD9487254CE}"/>
                    </a:ext>
                  </a:extLst>
                </p:cNvPr>
                <p:cNvSpPr>
                  <a:spLocks noChangeAspect="1"/>
                </p:cNvSpPr>
                <p:nvPr/>
              </p:nvSpPr>
              <p:spPr bwMode="auto">
                <a:xfrm>
                  <a:off x="13438211" y="1004812"/>
                  <a:ext cx="73154" cy="73152"/>
                </a:xfrm>
                <a:prstGeom prst="ellipse">
                  <a:avLst/>
                </a:prstGeom>
                <a:grpFill/>
                <a:ln w="12700" cap="flat">
                  <a:noFill/>
                  <a:miter lim="800000"/>
                  <a:headEnd type="none" w="med" len="med"/>
                  <a:tailEnd type="none" w="med" len="me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514184">
                    <a:defRPr/>
                  </a:pPr>
                  <a:endParaRPr lang="en-US" b="1" i="1" kern="0" err="1">
                    <a:solidFill>
                      <a:srgbClr val="58585B"/>
                    </a:solidFill>
                    <a:latin typeface="CiscoSansTT BoldOblique" charset="0"/>
                    <a:ea typeface="CiscoSansTT BoldOblique" charset="0"/>
                    <a:cs typeface="CiscoSansTT BoldOblique" charset="0"/>
                    <a:sym typeface="Arial" pitchFamily="-107" charset="0"/>
                  </a:endParaRPr>
                </a:p>
              </p:txBody>
            </p:sp>
            <p:sp>
              <p:nvSpPr>
                <p:cNvPr id="1051" name="Oval 1050">
                  <a:extLst>
                    <a:ext uri="{FF2B5EF4-FFF2-40B4-BE49-F238E27FC236}">
                      <a16:creationId xmlns:a16="http://schemas.microsoft.com/office/drawing/2014/main" id="{FD62245F-CA6F-3840-9C83-DD654667F3AE}"/>
                    </a:ext>
                  </a:extLst>
                </p:cNvPr>
                <p:cNvSpPr>
                  <a:spLocks noChangeAspect="1"/>
                </p:cNvSpPr>
                <p:nvPr/>
              </p:nvSpPr>
              <p:spPr bwMode="auto">
                <a:xfrm>
                  <a:off x="13438211" y="868376"/>
                  <a:ext cx="73154" cy="73152"/>
                </a:xfrm>
                <a:prstGeom prst="ellipse">
                  <a:avLst/>
                </a:prstGeom>
                <a:grpFill/>
                <a:ln w="12700" cap="flat">
                  <a:noFill/>
                  <a:miter lim="800000"/>
                  <a:headEnd type="none" w="med" len="med"/>
                  <a:tailEnd type="none" w="med" len="me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514184">
                    <a:defRPr/>
                  </a:pPr>
                  <a:endParaRPr lang="en-US" b="1" i="1" kern="0" err="1">
                    <a:solidFill>
                      <a:srgbClr val="58585B"/>
                    </a:solidFill>
                    <a:latin typeface="CiscoSansTT BoldOblique" charset="0"/>
                    <a:ea typeface="CiscoSansTT BoldOblique" charset="0"/>
                    <a:cs typeface="CiscoSansTT BoldOblique" charset="0"/>
                    <a:sym typeface="Arial" pitchFamily="-107" charset="0"/>
                  </a:endParaRPr>
                </a:p>
              </p:txBody>
            </p:sp>
            <p:sp>
              <p:nvSpPr>
                <p:cNvPr id="1052" name="Oval 1051">
                  <a:extLst>
                    <a:ext uri="{FF2B5EF4-FFF2-40B4-BE49-F238E27FC236}">
                      <a16:creationId xmlns:a16="http://schemas.microsoft.com/office/drawing/2014/main" id="{39807425-42EC-FE49-A856-9E08A9F3E05D}"/>
                    </a:ext>
                  </a:extLst>
                </p:cNvPr>
                <p:cNvSpPr>
                  <a:spLocks noChangeAspect="1"/>
                </p:cNvSpPr>
                <p:nvPr/>
              </p:nvSpPr>
              <p:spPr bwMode="auto">
                <a:xfrm>
                  <a:off x="13438211" y="736792"/>
                  <a:ext cx="73154" cy="73152"/>
                </a:xfrm>
                <a:prstGeom prst="ellipse">
                  <a:avLst/>
                </a:prstGeom>
                <a:grpFill/>
                <a:ln w="12700" cap="flat">
                  <a:noFill/>
                  <a:miter lim="800000"/>
                  <a:headEnd type="none" w="med" len="med"/>
                  <a:tailEnd type="none" w="med" len="me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514184">
                    <a:defRPr/>
                  </a:pPr>
                  <a:endParaRPr lang="en-US" b="1" i="1" kern="0" err="1">
                    <a:solidFill>
                      <a:srgbClr val="58585B"/>
                    </a:solidFill>
                    <a:latin typeface="CiscoSansTT BoldOblique" charset="0"/>
                    <a:ea typeface="CiscoSansTT BoldOblique" charset="0"/>
                    <a:cs typeface="CiscoSansTT BoldOblique" charset="0"/>
                    <a:sym typeface="Arial" pitchFamily="-107" charset="0"/>
                  </a:endParaRPr>
                </a:p>
              </p:txBody>
            </p:sp>
            <p:sp>
              <p:nvSpPr>
                <p:cNvPr id="1053" name="Oval 1052">
                  <a:extLst>
                    <a:ext uri="{FF2B5EF4-FFF2-40B4-BE49-F238E27FC236}">
                      <a16:creationId xmlns:a16="http://schemas.microsoft.com/office/drawing/2014/main" id="{F210C38E-F5FE-D54F-8169-AB0EB3B315CB}"/>
                    </a:ext>
                  </a:extLst>
                </p:cNvPr>
                <p:cNvSpPr/>
                <p:nvPr/>
              </p:nvSpPr>
              <p:spPr bwMode="auto">
                <a:xfrm>
                  <a:off x="13363116" y="438050"/>
                  <a:ext cx="223344" cy="223338"/>
                </a:xfrm>
                <a:prstGeom prst="ellipse">
                  <a:avLst/>
                </a:prstGeom>
                <a:grpFill/>
                <a:ln w="12700" cap="flat">
                  <a:noFill/>
                  <a:miter lim="800000"/>
                  <a:headEnd type="none" w="med" len="med"/>
                  <a:tailEnd type="none" w="med" len="med"/>
                </a:ln>
              </p:spPr>
              <p:txBody>
                <a:bodyPr lIns="91416" tIns="45708" rIns="91416" bIns="45708" rtlCol="0" anchor="ctr"/>
                <a:lstStyle/>
                <a:p>
                  <a:pPr algn="ctr" defTabSz="514184">
                    <a:defRPr/>
                  </a:pPr>
                  <a:endParaRPr lang="en-US" b="1" i="1" kern="0" err="1">
                    <a:solidFill>
                      <a:srgbClr val="58585B"/>
                    </a:solidFill>
                    <a:latin typeface="CiscoSansTT BoldOblique" charset="0"/>
                    <a:ea typeface="CiscoSansTT BoldOblique" charset="0"/>
                    <a:cs typeface="CiscoSansTT BoldOblique" charset="0"/>
                    <a:sym typeface="Arial" pitchFamily="-107" charset="0"/>
                  </a:endParaRPr>
                </a:p>
              </p:txBody>
            </p:sp>
          </p:grpSp>
          <p:grpSp>
            <p:nvGrpSpPr>
              <p:cNvPr id="1023" name="Group 1022">
                <a:extLst>
                  <a:ext uri="{FF2B5EF4-FFF2-40B4-BE49-F238E27FC236}">
                    <a16:creationId xmlns:a16="http://schemas.microsoft.com/office/drawing/2014/main" id="{94569FFF-4FFA-2649-9E8D-EAA6C22DC091}"/>
                  </a:ext>
                </a:extLst>
              </p:cNvPr>
              <p:cNvGrpSpPr/>
              <p:nvPr/>
            </p:nvGrpSpPr>
            <p:grpSpPr>
              <a:xfrm rot="3627678">
                <a:off x="14249045" y="946971"/>
                <a:ext cx="223344" cy="639914"/>
                <a:chOff x="13363116" y="438050"/>
                <a:chExt cx="223344" cy="639914"/>
              </a:xfrm>
              <a:solidFill>
                <a:srgbClr val="005073"/>
              </a:solidFill>
            </p:grpSpPr>
            <p:sp>
              <p:nvSpPr>
                <p:cNvPr id="1046" name="Oval 1045">
                  <a:extLst>
                    <a:ext uri="{FF2B5EF4-FFF2-40B4-BE49-F238E27FC236}">
                      <a16:creationId xmlns:a16="http://schemas.microsoft.com/office/drawing/2014/main" id="{A77FBA0D-5FA2-4449-9B97-E1D168F3E0EC}"/>
                    </a:ext>
                  </a:extLst>
                </p:cNvPr>
                <p:cNvSpPr>
                  <a:spLocks noChangeAspect="1"/>
                </p:cNvSpPr>
                <p:nvPr/>
              </p:nvSpPr>
              <p:spPr bwMode="auto">
                <a:xfrm>
                  <a:off x="13438211" y="1004812"/>
                  <a:ext cx="73154" cy="73152"/>
                </a:xfrm>
                <a:prstGeom prst="ellipse">
                  <a:avLst/>
                </a:prstGeom>
                <a:grpFill/>
                <a:ln w="12700" cap="flat">
                  <a:noFill/>
                  <a:miter lim="800000"/>
                  <a:headEnd type="none" w="med" len="med"/>
                  <a:tailEnd type="none" w="med" len="me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514184">
                    <a:defRPr/>
                  </a:pPr>
                  <a:endParaRPr lang="en-US" b="1" i="1" kern="0" err="1">
                    <a:solidFill>
                      <a:srgbClr val="58585B"/>
                    </a:solidFill>
                    <a:latin typeface="CiscoSansTT BoldOblique" charset="0"/>
                    <a:ea typeface="CiscoSansTT BoldOblique" charset="0"/>
                    <a:cs typeface="CiscoSansTT BoldOblique" charset="0"/>
                    <a:sym typeface="Arial" pitchFamily="-107" charset="0"/>
                  </a:endParaRPr>
                </a:p>
              </p:txBody>
            </p:sp>
            <p:sp>
              <p:nvSpPr>
                <p:cNvPr id="1047" name="Oval 1046">
                  <a:extLst>
                    <a:ext uri="{FF2B5EF4-FFF2-40B4-BE49-F238E27FC236}">
                      <a16:creationId xmlns:a16="http://schemas.microsoft.com/office/drawing/2014/main" id="{9438E2D1-3F00-A847-8654-CEAB3266D228}"/>
                    </a:ext>
                  </a:extLst>
                </p:cNvPr>
                <p:cNvSpPr>
                  <a:spLocks noChangeAspect="1"/>
                </p:cNvSpPr>
                <p:nvPr/>
              </p:nvSpPr>
              <p:spPr bwMode="auto">
                <a:xfrm>
                  <a:off x="13438211" y="868376"/>
                  <a:ext cx="73154" cy="73152"/>
                </a:xfrm>
                <a:prstGeom prst="ellipse">
                  <a:avLst/>
                </a:prstGeom>
                <a:grpFill/>
                <a:ln w="12700" cap="flat">
                  <a:noFill/>
                  <a:miter lim="800000"/>
                  <a:headEnd type="none" w="med" len="med"/>
                  <a:tailEnd type="none" w="med" len="me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514184">
                    <a:defRPr/>
                  </a:pPr>
                  <a:endParaRPr lang="en-US" b="1" i="1" kern="0" err="1">
                    <a:solidFill>
                      <a:srgbClr val="58585B"/>
                    </a:solidFill>
                    <a:latin typeface="CiscoSansTT BoldOblique" charset="0"/>
                    <a:ea typeface="CiscoSansTT BoldOblique" charset="0"/>
                    <a:cs typeface="CiscoSansTT BoldOblique" charset="0"/>
                    <a:sym typeface="Arial" pitchFamily="-107" charset="0"/>
                  </a:endParaRPr>
                </a:p>
              </p:txBody>
            </p:sp>
            <p:sp>
              <p:nvSpPr>
                <p:cNvPr id="1048" name="Oval 1047">
                  <a:extLst>
                    <a:ext uri="{FF2B5EF4-FFF2-40B4-BE49-F238E27FC236}">
                      <a16:creationId xmlns:a16="http://schemas.microsoft.com/office/drawing/2014/main" id="{D3C87331-90AC-8449-919B-AEE605BCCC23}"/>
                    </a:ext>
                  </a:extLst>
                </p:cNvPr>
                <p:cNvSpPr>
                  <a:spLocks noChangeAspect="1"/>
                </p:cNvSpPr>
                <p:nvPr/>
              </p:nvSpPr>
              <p:spPr bwMode="auto">
                <a:xfrm>
                  <a:off x="13438211" y="736792"/>
                  <a:ext cx="73154" cy="73152"/>
                </a:xfrm>
                <a:prstGeom prst="ellipse">
                  <a:avLst/>
                </a:prstGeom>
                <a:grpFill/>
                <a:ln w="12700" cap="flat">
                  <a:noFill/>
                  <a:miter lim="800000"/>
                  <a:headEnd type="none" w="med" len="med"/>
                  <a:tailEnd type="none" w="med" len="me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514184">
                    <a:defRPr/>
                  </a:pPr>
                  <a:endParaRPr lang="en-US" b="1" i="1" kern="0" err="1">
                    <a:solidFill>
                      <a:srgbClr val="58585B"/>
                    </a:solidFill>
                    <a:latin typeface="CiscoSansTT BoldOblique" charset="0"/>
                    <a:ea typeface="CiscoSansTT BoldOblique" charset="0"/>
                    <a:cs typeface="CiscoSansTT BoldOblique" charset="0"/>
                    <a:sym typeface="Arial" pitchFamily="-107" charset="0"/>
                  </a:endParaRPr>
                </a:p>
              </p:txBody>
            </p:sp>
            <p:sp>
              <p:nvSpPr>
                <p:cNvPr id="1049" name="Oval 1048">
                  <a:extLst>
                    <a:ext uri="{FF2B5EF4-FFF2-40B4-BE49-F238E27FC236}">
                      <a16:creationId xmlns:a16="http://schemas.microsoft.com/office/drawing/2014/main" id="{69A859CA-D9F4-564E-8F83-13688331602C}"/>
                    </a:ext>
                  </a:extLst>
                </p:cNvPr>
                <p:cNvSpPr/>
                <p:nvPr/>
              </p:nvSpPr>
              <p:spPr bwMode="auto">
                <a:xfrm>
                  <a:off x="13363116" y="438050"/>
                  <a:ext cx="223344" cy="223338"/>
                </a:xfrm>
                <a:prstGeom prst="ellipse">
                  <a:avLst/>
                </a:prstGeom>
                <a:grpFill/>
                <a:ln w="12700" cap="flat">
                  <a:noFill/>
                  <a:miter lim="800000"/>
                  <a:headEnd type="none" w="med" len="med"/>
                  <a:tailEnd type="none" w="med" len="med"/>
                </a:ln>
              </p:spPr>
              <p:txBody>
                <a:bodyPr lIns="91416" tIns="45708" rIns="91416" bIns="45708" rtlCol="0" anchor="ctr"/>
                <a:lstStyle/>
                <a:p>
                  <a:pPr algn="ctr" defTabSz="514184">
                    <a:defRPr/>
                  </a:pPr>
                  <a:endParaRPr lang="en-US" b="1" i="1" kern="0" err="1">
                    <a:solidFill>
                      <a:srgbClr val="58585B"/>
                    </a:solidFill>
                    <a:latin typeface="CiscoSansTT BoldOblique" charset="0"/>
                    <a:ea typeface="CiscoSansTT BoldOblique" charset="0"/>
                    <a:cs typeface="CiscoSansTT BoldOblique" charset="0"/>
                    <a:sym typeface="Arial" pitchFamily="-107" charset="0"/>
                  </a:endParaRPr>
                </a:p>
              </p:txBody>
            </p:sp>
          </p:grpSp>
          <p:grpSp>
            <p:nvGrpSpPr>
              <p:cNvPr id="1024" name="Group 1023">
                <a:extLst>
                  <a:ext uri="{FF2B5EF4-FFF2-40B4-BE49-F238E27FC236}">
                    <a16:creationId xmlns:a16="http://schemas.microsoft.com/office/drawing/2014/main" id="{2F0A3296-4D1A-214E-B2E9-001AC89DC705}"/>
                  </a:ext>
                </a:extLst>
              </p:cNvPr>
              <p:cNvGrpSpPr/>
              <p:nvPr/>
            </p:nvGrpSpPr>
            <p:grpSpPr>
              <a:xfrm rot="17972322" flipH="1">
                <a:off x="12478870" y="946970"/>
                <a:ext cx="223344" cy="639914"/>
                <a:chOff x="13363116" y="438050"/>
                <a:chExt cx="223344" cy="639914"/>
              </a:xfrm>
              <a:solidFill>
                <a:srgbClr val="005073"/>
              </a:solidFill>
            </p:grpSpPr>
            <p:sp>
              <p:nvSpPr>
                <p:cNvPr id="1042" name="Oval 1041">
                  <a:extLst>
                    <a:ext uri="{FF2B5EF4-FFF2-40B4-BE49-F238E27FC236}">
                      <a16:creationId xmlns:a16="http://schemas.microsoft.com/office/drawing/2014/main" id="{B3135AD4-389F-8748-BEDA-0577F55FCCB9}"/>
                    </a:ext>
                  </a:extLst>
                </p:cNvPr>
                <p:cNvSpPr>
                  <a:spLocks noChangeAspect="1"/>
                </p:cNvSpPr>
                <p:nvPr/>
              </p:nvSpPr>
              <p:spPr bwMode="auto">
                <a:xfrm>
                  <a:off x="13438211" y="1004812"/>
                  <a:ext cx="73154" cy="73152"/>
                </a:xfrm>
                <a:prstGeom prst="ellipse">
                  <a:avLst/>
                </a:prstGeom>
                <a:grpFill/>
                <a:ln w="12700" cap="flat">
                  <a:noFill/>
                  <a:miter lim="800000"/>
                  <a:headEnd type="none" w="med" len="med"/>
                  <a:tailEnd type="none" w="med" len="me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514184">
                    <a:defRPr/>
                  </a:pPr>
                  <a:endParaRPr lang="en-US" b="1" i="1" kern="0" err="1">
                    <a:solidFill>
                      <a:srgbClr val="58585B"/>
                    </a:solidFill>
                    <a:latin typeface="CiscoSansTT BoldOblique" charset="0"/>
                    <a:ea typeface="CiscoSansTT BoldOblique" charset="0"/>
                    <a:cs typeface="CiscoSansTT BoldOblique" charset="0"/>
                    <a:sym typeface="Arial" pitchFamily="-107" charset="0"/>
                  </a:endParaRPr>
                </a:p>
              </p:txBody>
            </p:sp>
            <p:sp>
              <p:nvSpPr>
                <p:cNvPr id="1043" name="Oval 1042">
                  <a:extLst>
                    <a:ext uri="{FF2B5EF4-FFF2-40B4-BE49-F238E27FC236}">
                      <a16:creationId xmlns:a16="http://schemas.microsoft.com/office/drawing/2014/main" id="{436F8B61-DA41-B049-A84E-4D1054FD9202}"/>
                    </a:ext>
                  </a:extLst>
                </p:cNvPr>
                <p:cNvSpPr>
                  <a:spLocks noChangeAspect="1"/>
                </p:cNvSpPr>
                <p:nvPr/>
              </p:nvSpPr>
              <p:spPr bwMode="auto">
                <a:xfrm>
                  <a:off x="13438211" y="868376"/>
                  <a:ext cx="73154" cy="73152"/>
                </a:xfrm>
                <a:prstGeom prst="ellipse">
                  <a:avLst/>
                </a:prstGeom>
                <a:grpFill/>
                <a:ln w="12700" cap="flat">
                  <a:noFill/>
                  <a:miter lim="800000"/>
                  <a:headEnd type="none" w="med" len="med"/>
                  <a:tailEnd type="none" w="med" len="me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514184">
                    <a:defRPr/>
                  </a:pPr>
                  <a:endParaRPr lang="en-US" b="1" i="1" kern="0" err="1">
                    <a:solidFill>
                      <a:srgbClr val="58585B"/>
                    </a:solidFill>
                    <a:latin typeface="CiscoSansTT BoldOblique" charset="0"/>
                    <a:ea typeface="CiscoSansTT BoldOblique" charset="0"/>
                    <a:cs typeface="CiscoSansTT BoldOblique" charset="0"/>
                    <a:sym typeface="Arial" pitchFamily="-107" charset="0"/>
                  </a:endParaRPr>
                </a:p>
              </p:txBody>
            </p:sp>
            <p:sp>
              <p:nvSpPr>
                <p:cNvPr id="1044" name="Oval 1043">
                  <a:extLst>
                    <a:ext uri="{FF2B5EF4-FFF2-40B4-BE49-F238E27FC236}">
                      <a16:creationId xmlns:a16="http://schemas.microsoft.com/office/drawing/2014/main" id="{9105410B-69D4-3848-A93F-72FC23714002}"/>
                    </a:ext>
                  </a:extLst>
                </p:cNvPr>
                <p:cNvSpPr>
                  <a:spLocks noChangeAspect="1"/>
                </p:cNvSpPr>
                <p:nvPr/>
              </p:nvSpPr>
              <p:spPr bwMode="auto">
                <a:xfrm>
                  <a:off x="13438211" y="736792"/>
                  <a:ext cx="73154" cy="73152"/>
                </a:xfrm>
                <a:prstGeom prst="ellipse">
                  <a:avLst/>
                </a:prstGeom>
                <a:grpFill/>
                <a:ln w="12700" cap="flat">
                  <a:noFill/>
                  <a:miter lim="800000"/>
                  <a:headEnd type="none" w="med" len="med"/>
                  <a:tailEnd type="none" w="med" len="me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514184">
                    <a:defRPr/>
                  </a:pPr>
                  <a:endParaRPr lang="en-US" b="1" i="1" kern="0" err="1">
                    <a:solidFill>
                      <a:srgbClr val="58585B"/>
                    </a:solidFill>
                    <a:latin typeface="CiscoSansTT BoldOblique" charset="0"/>
                    <a:ea typeface="CiscoSansTT BoldOblique" charset="0"/>
                    <a:cs typeface="CiscoSansTT BoldOblique" charset="0"/>
                    <a:sym typeface="Arial" pitchFamily="-107" charset="0"/>
                  </a:endParaRPr>
                </a:p>
              </p:txBody>
            </p:sp>
            <p:sp>
              <p:nvSpPr>
                <p:cNvPr id="1045" name="Oval 1044">
                  <a:extLst>
                    <a:ext uri="{FF2B5EF4-FFF2-40B4-BE49-F238E27FC236}">
                      <a16:creationId xmlns:a16="http://schemas.microsoft.com/office/drawing/2014/main" id="{33EE7807-1BD6-FE42-BC35-CF3C9729B2CB}"/>
                    </a:ext>
                  </a:extLst>
                </p:cNvPr>
                <p:cNvSpPr/>
                <p:nvPr/>
              </p:nvSpPr>
              <p:spPr bwMode="auto">
                <a:xfrm>
                  <a:off x="13363116" y="438050"/>
                  <a:ext cx="223344" cy="223338"/>
                </a:xfrm>
                <a:prstGeom prst="ellipse">
                  <a:avLst/>
                </a:prstGeom>
                <a:grpFill/>
                <a:ln w="12700" cap="flat">
                  <a:noFill/>
                  <a:miter lim="800000"/>
                  <a:headEnd type="none" w="med" len="med"/>
                  <a:tailEnd type="none" w="med" len="med"/>
                </a:ln>
              </p:spPr>
              <p:txBody>
                <a:bodyPr lIns="91416" tIns="45708" rIns="91416" bIns="45708" rtlCol="0" anchor="ctr"/>
                <a:lstStyle/>
                <a:p>
                  <a:pPr algn="ctr" defTabSz="514184">
                    <a:defRPr/>
                  </a:pPr>
                  <a:endParaRPr lang="en-US" b="1" i="1" kern="0" err="1">
                    <a:solidFill>
                      <a:srgbClr val="58585B"/>
                    </a:solidFill>
                    <a:latin typeface="CiscoSansTT BoldOblique" charset="0"/>
                    <a:ea typeface="CiscoSansTT BoldOblique" charset="0"/>
                    <a:cs typeface="CiscoSansTT BoldOblique" charset="0"/>
                    <a:sym typeface="Arial" pitchFamily="-107" charset="0"/>
                  </a:endParaRPr>
                </a:p>
              </p:txBody>
            </p:sp>
          </p:grpSp>
          <p:grpSp>
            <p:nvGrpSpPr>
              <p:cNvPr id="1025" name="Group 1024">
                <a:extLst>
                  <a:ext uri="{FF2B5EF4-FFF2-40B4-BE49-F238E27FC236}">
                    <a16:creationId xmlns:a16="http://schemas.microsoft.com/office/drawing/2014/main" id="{AAE516B3-CCC7-1E4D-89FD-294CAD418B2F}"/>
                  </a:ext>
                </a:extLst>
              </p:cNvPr>
              <p:cNvGrpSpPr/>
              <p:nvPr/>
            </p:nvGrpSpPr>
            <p:grpSpPr>
              <a:xfrm rot="17972322" flipV="1">
                <a:off x="14249045" y="1968670"/>
                <a:ext cx="223344" cy="639914"/>
                <a:chOff x="13363116" y="438050"/>
                <a:chExt cx="223344" cy="639914"/>
              </a:xfrm>
              <a:solidFill>
                <a:srgbClr val="005073"/>
              </a:solidFill>
            </p:grpSpPr>
            <p:sp>
              <p:nvSpPr>
                <p:cNvPr id="1038" name="Oval 1037">
                  <a:extLst>
                    <a:ext uri="{FF2B5EF4-FFF2-40B4-BE49-F238E27FC236}">
                      <a16:creationId xmlns:a16="http://schemas.microsoft.com/office/drawing/2014/main" id="{499D438F-2E35-554D-A886-49A8F26ED5BF}"/>
                    </a:ext>
                  </a:extLst>
                </p:cNvPr>
                <p:cNvSpPr>
                  <a:spLocks noChangeAspect="1"/>
                </p:cNvSpPr>
                <p:nvPr/>
              </p:nvSpPr>
              <p:spPr bwMode="auto">
                <a:xfrm>
                  <a:off x="13438211" y="1004812"/>
                  <a:ext cx="73154" cy="73152"/>
                </a:xfrm>
                <a:prstGeom prst="ellipse">
                  <a:avLst/>
                </a:prstGeom>
                <a:grpFill/>
                <a:ln w="12700" cap="flat">
                  <a:noFill/>
                  <a:miter lim="800000"/>
                  <a:headEnd type="none" w="med" len="med"/>
                  <a:tailEnd type="none" w="med" len="me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514184">
                    <a:defRPr/>
                  </a:pPr>
                  <a:endParaRPr lang="en-US" b="1" i="1" kern="0" err="1">
                    <a:solidFill>
                      <a:srgbClr val="58585B"/>
                    </a:solidFill>
                    <a:latin typeface="CiscoSansTT BoldOblique" charset="0"/>
                    <a:ea typeface="CiscoSansTT BoldOblique" charset="0"/>
                    <a:cs typeface="CiscoSansTT BoldOblique" charset="0"/>
                    <a:sym typeface="Arial" pitchFamily="-107" charset="0"/>
                  </a:endParaRPr>
                </a:p>
              </p:txBody>
            </p:sp>
            <p:sp>
              <p:nvSpPr>
                <p:cNvPr id="1039" name="Oval 1038">
                  <a:extLst>
                    <a:ext uri="{FF2B5EF4-FFF2-40B4-BE49-F238E27FC236}">
                      <a16:creationId xmlns:a16="http://schemas.microsoft.com/office/drawing/2014/main" id="{DBDB4544-554E-014D-AD3D-989D6D279823}"/>
                    </a:ext>
                  </a:extLst>
                </p:cNvPr>
                <p:cNvSpPr>
                  <a:spLocks noChangeAspect="1"/>
                </p:cNvSpPr>
                <p:nvPr/>
              </p:nvSpPr>
              <p:spPr bwMode="auto">
                <a:xfrm>
                  <a:off x="13438211" y="868376"/>
                  <a:ext cx="73154" cy="73152"/>
                </a:xfrm>
                <a:prstGeom prst="ellipse">
                  <a:avLst/>
                </a:prstGeom>
                <a:grpFill/>
                <a:ln w="12700" cap="flat">
                  <a:noFill/>
                  <a:miter lim="800000"/>
                  <a:headEnd type="none" w="med" len="med"/>
                  <a:tailEnd type="none" w="med" len="me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514184">
                    <a:defRPr/>
                  </a:pPr>
                  <a:endParaRPr lang="en-US" b="1" i="1" kern="0" err="1">
                    <a:solidFill>
                      <a:srgbClr val="58585B"/>
                    </a:solidFill>
                    <a:latin typeface="CiscoSansTT BoldOblique" charset="0"/>
                    <a:ea typeface="CiscoSansTT BoldOblique" charset="0"/>
                    <a:cs typeface="CiscoSansTT BoldOblique" charset="0"/>
                    <a:sym typeface="Arial" pitchFamily="-107" charset="0"/>
                  </a:endParaRPr>
                </a:p>
              </p:txBody>
            </p:sp>
            <p:sp>
              <p:nvSpPr>
                <p:cNvPr id="1040" name="Oval 1039">
                  <a:extLst>
                    <a:ext uri="{FF2B5EF4-FFF2-40B4-BE49-F238E27FC236}">
                      <a16:creationId xmlns:a16="http://schemas.microsoft.com/office/drawing/2014/main" id="{11C7C6D4-F6DD-9A40-A0CA-9CEFD62402C2}"/>
                    </a:ext>
                  </a:extLst>
                </p:cNvPr>
                <p:cNvSpPr>
                  <a:spLocks noChangeAspect="1"/>
                </p:cNvSpPr>
                <p:nvPr/>
              </p:nvSpPr>
              <p:spPr bwMode="auto">
                <a:xfrm>
                  <a:off x="13438211" y="736792"/>
                  <a:ext cx="73154" cy="73152"/>
                </a:xfrm>
                <a:prstGeom prst="ellipse">
                  <a:avLst/>
                </a:prstGeom>
                <a:grpFill/>
                <a:ln w="12700" cap="flat">
                  <a:noFill/>
                  <a:miter lim="800000"/>
                  <a:headEnd type="none" w="med" len="med"/>
                  <a:tailEnd type="none" w="med" len="me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514184">
                    <a:defRPr/>
                  </a:pPr>
                  <a:endParaRPr lang="en-US" b="1" i="1" kern="0" err="1">
                    <a:solidFill>
                      <a:srgbClr val="58585B"/>
                    </a:solidFill>
                    <a:latin typeface="CiscoSansTT BoldOblique" charset="0"/>
                    <a:ea typeface="CiscoSansTT BoldOblique" charset="0"/>
                    <a:cs typeface="CiscoSansTT BoldOblique" charset="0"/>
                    <a:sym typeface="Arial" pitchFamily="-107" charset="0"/>
                  </a:endParaRPr>
                </a:p>
              </p:txBody>
            </p:sp>
            <p:sp>
              <p:nvSpPr>
                <p:cNvPr id="1041" name="Oval 1040">
                  <a:extLst>
                    <a:ext uri="{FF2B5EF4-FFF2-40B4-BE49-F238E27FC236}">
                      <a16:creationId xmlns:a16="http://schemas.microsoft.com/office/drawing/2014/main" id="{E1A8209F-C32F-2942-BC3A-D873376DA5E6}"/>
                    </a:ext>
                  </a:extLst>
                </p:cNvPr>
                <p:cNvSpPr/>
                <p:nvPr/>
              </p:nvSpPr>
              <p:spPr bwMode="auto">
                <a:xfrm>
                  <a:off x="13363116" y="438050"/>
                  <a:ext cx="223344" cy="223338"/>
                </a:xfrm>
                <a:prstGeom prst="ellipse">
                  <a:avLst/>
                </a:prstGeom>
                <a:grpFill/>
                <a:ln w="12700" cap="flat">
                  <a:noFill/>
                  <a:miter lim="800000"/>
                  <a:headEnd type="none" w="med" len="med"/>
                  <a:tailEnd type="none" w="med" len="med"/>
                </a:ln>
              </p:spPr>
              <p:txBody>
                <a:bodyPr lIns="91416" tIns="45708" rIns="91416" bIns="45708" rtlCol="0" anchor="ctr"/>
                <a:lstStyle/>
                <a:p>
                  <a:pPr algn="ctr" defTabSz="514184">
                    <a:defRPr/>
                  </a:pPr>
                  <a:endParaRPr lang="en-US" b="1" i="1" kern="0" err="1">
                    <a:solidFill>
                      <a:srgbClr val="58585B"/>
                    </a:solidFill>
                    <a:latin typeface="CiscoSansTT BoldOblique" charset="0"/>
                    <a:ea typeface="CiscoSansTT BoldOblique" charset="0"/>
                    <a:cs typeface="CiscoSansTT BoldOblique" charset="0"/>
                    <a:sym typeface="Arial" pitchFamily="-107" charset="0"/>
                  </a:endParaRPr>
                </a:p>
              </p:txBody>
            </p:sp>
          </p:grpSp>
          <p:grpSp>
            <p:nvGrpSpPr>
              <p:cNvPr id="1026" name="Group 1025">
                <a:extLst>
                  <a:ext uri="{FF2B5EF4-FFF2-40B4-BE49-F238E27FC236}">
                    <a16:creationId xmlns:a16="http://schemas.microsoft.com/office/drawing/2014/main" id="{4E208185-C7B2-8941-BBA7-9866B340A0FC}"/>
                  </a:ext>
                </a:extLst>
              </p:cNvPr>
              <p:cNvGrpSpPr/>
              <p:nvPr/>
            </p:nvGrpSpPr>
            <p:grpSpPr>
              <a:xfrm rot="3627678" flipH="1" flipV="1">
                <a:off x="12478870" y="1968671"/>
                <a:ext cx="223344" cy="639914"/>
                <a:chOff x="13363116" y="438050"/>
                <a:chExt cx="223344" cy="639914"/>
              </a:xfrm>
              <a:solidFill>
                <a:srgbClr val="005073"/>
              </a:solidFill>
            </p:grpSpPr>
            <p:sp>
              <p:nvSpPr>
                <p:cNvPr id="1034" name="Oval 1033">
                  <a:extLst>
                    <a:ext uri="{FF2B5EF4-FFF2-40B4-BE49-F238E27FC236}">
                      <a16:creationId xmlns:a16="http://schemas.microsoft.com/office/drawing/2014/main" id="{AB17BB1D-1925-264B-9D10-706C647C4F37}"/>
                    </a:ext>
                  </a:extLst>
                </p:cNvPr>
                <p:cNvSpPr>
                  <a:spLocks noChangeAspect="1"/>
                </p:cNvSpPr>
                <p:nvPr/>
              </p:nvSpPr>
              <p:spPr bwMode="auto">
                <a:xfrm>
                  <a:off x="13438211" y="1004812"/>
                  <a:ext cx="73154" cy="73152"/>
                </a:xfrm>
                <a:prstGeom prst="ellipse">
                  <a:avLst/>
                </a:prstGeom>
                <a:grpFill/>
                <a:ln w="12700" cap="flat">
                  <a:noFill/>
                  <a:miter lim="800000"/>
                  <a:headEnd type="none" w="med" len="med"/>
                  <a:tailEnd type="none" w="med" len="me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514184">
                    <a:defRPr/>
                  </a:pPr>
                  <a:endParaRPr lang="en-US" b="1" i="1" kern="0" err="1">
                    <a:solidFill>
                      <a:srgbClr val="58585B"/>
                    </a:solidFill>
                    <a:latin typeface="CiscoSansTT BoldOblique" charset="0"/>
                    <a:ea typeface="CiscoSansTT BoldOblique" charset="0"/>
                    <a:cs typeface="CiscoSansTT BoldOblique" charset="0"/>
                    <a:sym typeface="Arial" pitchFamily="-107" charset="0"/>
                  </a:endParaRPr>
                </a:p>
              </p:txBody>
            </p:sp>
            <p:sp>
              <p:nvSpPr>
                <p:cNvPr id="1035" name="Oval 1034">
                  <a:extLst>
                    <a:ext uri="{FF2B5EF4-FFF2-40B4-BE49-F238E27FC236}">
                      <a16:creationId xmlns:a16="http://schemas.microsoft.com/office/drawing/2014/main" id="{EA99FA42-06B8-8B4B-AC22-FAF1CE5E6A8F}"/>
                    </a:ext>
                  </a:extLst>
                </p:cNvPr>
                <p:cNvSpPr>
                  <a:spLocks noChangeAspect="1"/>
                </p:cNvSpPr>
                <p:nvPr/>
              </p:nvSpPr>
              <p:spPr bwMode="auto">
                <a:xfrm>
                  <a:off x="13438211" y="868376"/>
                  <a:ext cx="73154" cy="73152"/>
                </a:xfrm>
                <a:prstGeom prst="ellipse">
                  <a:avLst/>
                </a:prstGeom>
                <a:grpFill/>
                <a:ln w="12700" cap="flat">
                  <a:noFill/>
                  <a:miter lim="800000"/>
                  <a:headEnd type="none" w="med" len="med"/>
                  <a:tailEnd type="none" w="med" len="me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514184">
                    <a:defRPr/>
                  </a:pPr>
                  <a:endParaRPr lang="en-US" b="1" i="1" kern="0" err="1">
                    <a:solidFill>
                      <a:srgbClr val="58585B"/>
                    </a:solidFill>
                    <a:latin typeface="CiscoSansTT BoldOblique" charset="0"/>
                    <a:ea typeface="CiscoSansTT BoldOblique" charset="0"/>
                    <a:cs typeface="CiscoSansTT BoldOblique" charset="0"/>
                    <a:sym typeface="Arial" pitchFamily="-107" charset="0"/>
                  </a:endParaRPr>
                </a:p>
              </p:txBody>
            </p:sp>
            <p:sp>
              <p:nvSpPr>
                <p:cNvPr id="1036" name="Oval 1035">
                  <a:extLst>
                    <a:ext uri="{FF2B5EF4-FFF2-40B4-BE49-F238E27FC236}">
                      <a16:creationId xmlns:a16="http://schemas.microsoft.com/office/drawing/2014/main" id="{F4A7938F-90AD-F34B-8560-23FC919D2226}"/>
                    </a:ext>
                  </a:extLst>
                </p:cNvPr>
                <p:cNvSpPr>
                  <a:spLocks noChangeAspect="1"/>
                </p:cNvSpPr>
                <p:nvPr/>
              </p:nvSpPr>
              <p:spPr bwMode="auto">
                <a:xfrm>
                  <a:off x="13438211" y="736792"/>
                  <a:ext cx="73154" cy="73152"/>
                </a:xfrm>
                <a:prstGeom prst="ellipse">
                  <a:avLst/>
                </a:prstGeom>
                <a:grpFill/>
                <a:ln w="12700" cap="flat">
                  <a:noFill/>
                  <a:miter lim="800000"/>
                  <a:headEnd type="none" w="med" len="med"/>
                  <a:tailEnd type="none" w="med" len="me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514184">
                    <a:defRPr/>
                  </a:pPr>
                  <a:endParaRPr lang="en-US" b="1" i="1" kern="0" err="1">
                    <a:solidFill>
                      <a:srgbClr val="58585B"/>
                    </a:solidFill>
                    <a:latin typeface="CiscoSansTT BoldOblique" charset="0"/>
                    <a:ea typeface="CiscoSansTT BoldOblique" charset="0"/>
                    <a:cs typeface="CiscoSansTT BoldOblique" charset="0"/>
                    <a:sym typeface="Arial" pitchFamily="-107" charset="0"/>
                  </a:endParaRPr>
                </a:p>
              </p:txBody>
            </p:sp>
            <p:sp>
              <p:nvSpPr>
                <p:cNvPr id="1037" name="Oval 1036">
                  <a:extLst>
                    <a:ext uri="{FF2B5EF4-FFF2-40B4-BE49-F238E27FC236}">
                      <a16:creationId xmlns:a16="http://schemas.microsoft.com/office/drawing/2014/main" id="{943B5727-B9E7-184D-9291-D2417F3E6757}"/>
                    </a:ext>
                  </a:extLst>
                </p:cNvPr>
                <p:cNvSpPr/>
                <p:nvPr/>
              </p:nvSpPr>
              <p:spPr bwMode="auto">
                <a:xfrm>
                  <a:off x="13363116" y="438050"/>
                  <a:ext cx="223344" cy="223338"/>
                </a:xfrm>
                <a:prstGeom prst="ellipse">
                  <a:avLst/>
                </a:prstGeom>
                <a:grpFill/>
                <a:ln w="12700" cap="flat">
                  <a:noFill/>
                  <a:miter lim="800000"/>
                  <a:headEnd type="none" w="med" len="med"/>
                  <a:tailEnd type="none" w="med" len="med"/>
                </a:ln>
              </p:spPr>
              <p:txBody>
                <a:bodyPr lIns="91416" tIns="45708" rIns="91416" bIns="45708" rtlCol="0" anchor="ctr"/>
                <a:lstStyle/>
                <a:p>
                  <a:pPr algn="ctr" defTabSz="514184">
                    <a:defRPr/>
                  </a:pPr>
                  <a:endParaRPr lang="en-US" b="1" i="1" kern="0" err="1">
                    <a:solidFill>
                      <a:srgbClr val="58585B"/>
                    </a:solidFill>
                    <a:latin typeface="CiscoSansTT BoldOblique" charset="0"/>
                    <a:ea typeface="CiscoSansTT BoldOblique" charset="0"/>
                    <a:cs typeface="CiscoSansTT BoldOblique" charset="0"/>
                    <a:sym typeface="Arial" pitchFamily="-107" charset="0"/>
                  </a:endParaRPr>
                </a:p>
              </p:txBody>
            </p:sp>
          </p:grpSp>
          <p:grpSp>
            <p:nvGrpSpPr>
              <p:cNvPr id="1027" name="Group 1026">
                <a:extLst>
                  <a:ext uri="{FF2B5EF4-FFF2-40B4-BE49-F238E27FC236}">
                    <a16:creationId xmlns:a16="http://schemas.microsoft.com/office/drawing/2014/main" id="{9B971909-7396-7145-8BA2-E1DC5D66F73C}"/>
                  </a:ext>
                </a:extLst>
              </p:cNvPr>
              <p:cNvGrpSpPr/>
              <p:nvPr/>
            </p:nvGrpSpPr>
            <p:grpSpPr>
              <a:xfrm>
                <a:off x="13363116" y="2162700"/>
                <a:ext cx="223344" cy="954805"/>
                <a:chOff x="13363116" y="2162700"/>
                <a:chExt cx="223344" cy="954805"/>
              </a:xfrm>
              <a:solidFill>
                <a:srgbClr val="005073"/>
              </a:solidFill>
            </p:grpSpPr>
            <p:sp>
              <p:nvSpPr>
                <p:cNvPr id="1028" name="Oval 1027">
                  <a:extLst>
                    <a:ext uri="{FF2B5EF4-FFF2-40B4-BE49-F238E27FC236}">
                      <a16:creationId xmlns:a16="http://schemas.microsoft.com/office/drawing/2014/main" id="{DF8F892F-FDB9-DC49-9F04-AD0E61FC03A7}"/>
                    </a:ext>
                  </a:extLst>
                </p:cNvPr>
                <p:cNvSpPr>
                  <a:spLocks noChangeAspect="1"/>
                </p:cNvSpPr>
                <p:nvPr/>
              </p:nvSpPr>
              <p:spPr bwMode="auto">
                <a:xfrm flipV="1">
                  <a:off x="13438211" y="2456482"/>
                  <a:ext cx="73154" cy="73152"/>
                </a:xfrm>
                <a:prstGeom prst="ellipse">
                  <a:avLst/>
                </a:prstGeom>
                <a:grpFill/>
                <a:ln w="12700" cap="flat">
                  <a:noFill/>
                  <a:miter lim="800000"/>
                  <a:headEnd type="none" w="med" len="med"/>
                  <a:tailEnd type="none" w="med" len="me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514184">
                    <a:defRPr/>
                  </a:pPr>
                  <a:endParaRPr lang="en-US" b="1" i="1" kern="0" err="1">
                    <a:solidFill>
                      <a:srgbClr val="58585B"/>
                    </a:solidFill>
                    <a:latin typeface="CiscoSansTT BoldOblique" charset="0"/>
                    <a:ea typeface="CiscoSansTT BoldOblique" charset="0"/>
                    <a:cs typeface="CiscoSansTT BoldOblique" charset="0"/>
                    <a:sym typeface="Arial" pitchFamily="-107" charset="0"/>
                  </a:endParaRPr>
                </a:p>
              </p:txBody>
            </p:sp>
            <p:sp>
              <p:nvSpPr>
                <p:cNvPr id="1029" name="Oval 1028">
                  <a:extLst>
                    <a:ext uri="{FF2B5EF4-FFF2-40B4-BE49-F238E27FC236}">
                      <a16:creationId xmlns:a16="http://schemas.microsoft.com/office/drawing/2014/main" id="{36689D6A-3F67-314F-901F-23DB0870D83F}"/>
                    </a:ext>
                  </a:extLst>
                </p:cNvPr>
                <p:cNvSpPr>
                  <a:spLocks noChangeAspect="1"/>
                </p:cNvSpPr>
                <p:nvPr/>
              </p:nvSpPr>
              <p:spPr bwMode="auto">
                <a:xfrm flipV="1">
                  <a:off x="13438211" y="2603373"/>
                  <a:ext cx="73154" cy="73152"/>
                </a:xfrm>
                <a:prstGeom prst="ellipse">
                  <a:avLst/>
                </a:prstGeom>
                <a:grpFill/>
                <a:ln w="12700" cap="flat">
                  <a:noFill/>
                  <a:miter lim="800000"/>
                  <a:headEnd type="none" w="med" len="med"/>
                  <a:tailEnd type="none" w="med" len="me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514184">
                    <a:defRPr/>
                  </a:pPr>
                  <a:endParaRPr lang="en-US" b="1" i="1" kern="0" err="1">
                    <a:solidFill>
                      <a:srgbClr val="58585B"/>
                    </a:solidFill>
                    <a:latin typeface="CiscoSansTT BoldOblique" charset="0"/>
                    <a:ea typeface="CiscoSansTT BoldOblique" charset="0"/>
                    <a:cs typeface="CiscoSansTT BoldOblique" charset="0"/>
                    <a:sym typeface="Arial" pitchFamily="-107" charset="0"/>
                  </a:endParaRPr>
                </a:p>
              </p:txBody>
            </p:sp>
            <p:sp>
              <p:nvSpPr>
                <p:cNvPr id="1030" name="Oval 1029">
                  <a:extLst>
                    <a:ext uri="{FF2B5EF4-FFF2-40B4-BE49-F238E27FC236}">
                      <a16:creationId xmlns:a16="http://schemas.microsoft.com/office/drawing/2014/main" id="{AC58801B-AE3E-E641-B64F-A8257AC9BCD4}"/>
                    </a:ext>
                  </a:extLst>
                </p:cNvPr>
                <p:cNvSpPr>
                  <a:spLocks noChangeAspect="1"/>
                </p:cNvSpPr>
                <p:nvPr/>
              </p:nvSpPr>
              <p:spPr bwMode="auto">
                <a:xfrm flipV="1">
                  <a:off x="13438211" y="2750265"/>
                  <a:ext cx="73154" cy="73152"/>
                </a:xfrm>
                <a:prstGeom prst="ellipse">
                  <a:avLst/>
                </a:prstGeom>
                <a:grpFill/>
                <a:ln w="12700" cap="flat">
                  <a:noFill/>
                  <a:miter lim="800000"/>
                  <a:headEnd type="none" w="med" len="med"/>
                  <a:tailEnd type="none" w="med" len="me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514184">
                    <a:defRPr/>
                  </a:pPr>
                  <a:endParaRPr lang="en-US" b="1" i="1" kern="0" err="1">
                    <a:solidFill>
                      <a:srgbClr val="58585B"/>
                    </a:solidFill>
                    <a:latin typeface="CiscoSansTT BoldOblique" charset="0"/>
                    <a:ea typeface="CiscoSansTT BoldOblique" charset="0"/>
                    <a:cs typeface="CiscoSansTT BoldOblique" charset="0"/>
                    <a:sym typeface="Arial" pitchFamily="-107" charset="0"/>
                  </a:endParaRPr>
                </a:p>
              </p:txBody>
            </p:sp>
            <p:sp>
              <p:nvSpPr>
                <p:cNvPr id="1031" name="Oval 1030">
                  <a:extLst>
                    <a:ext uri="{FF2B5EF4-FFF2-40B4-BE49-F238E27FC236}">
                      <a16:creationId xmlns:a16="http://schemas.microsoft.com/office/drawing/2014/main" id="{C241D783-58EF-8A4F-A3C5-9731EEB16801}"/>
                    </a:ext>
                  </a:extLst>
                </p:cNvPr>
                <p:cNvSpPr/>
                <p:nvPr/>
              </p:nvSpPr>
              <p:spPr bwMode="auto">
                <a:xfrm flipV="1">
                  <a:off x="13363116" y="2894167"/>
                  <a:ext cx="223344" cy="223338"/>
                </a:xfrm>
                <a:prstGeom prst="ellipse">
                  <a:avLst/>
                </a:prstGeom>
                <a:grpFill/>
                <a:ln w="12700" cap="flat">
                  <a:noFill/>
                  <a:miter lim="800000"/>
                  <a:headEnd type="none" w="med" len="med"/>
                  <a:tailEnd type="none" w="med" len="med"/>
                </a:ln>
              </p:spPr>
              <p:txBody>
                <a:bodyPr lIns="91416" tIns="45708" rIns="91416" bIns="45708" rtlCol="0" anchor="ctr"/>
                <a:lstStyle/>
                <a:p>
                  <a:pPr algn="ctr" defTabSz="514184">
                    <a:defRPr/>
                  </a:pPr>
                  <a:endParaRPr lang="en-US" b="1" i="1" kern="0" err="1">
                    <a:solidFill>
                      <a:srgbClr val="58585B"/>
                    </a:solidFill>
                    <a:latin typeface="CiscoSansTT BoldOblique" charset="0"/>
                    <a:ea typeface="CiscoSansTT BoldOblique" charset="0"/>
                    <a:cs typeface="CiscoSansTT BoldOblique" charset="0"/>
                    <a:sym typeface="Arial" pitchFamily="-107" charset="0"/>
                  </a:endParaRPr>
                </a:p>
              </p:txBody>
            </p:sp>
            <p:sp>
              <p:nvSpPr>
                <p:cNvPr id="1032" name="Oval 1031">
                  <a:extLst>
                    <a:ext uri="{FF2B5EF4-FFF2-40B4-BE49-F238E27FC236}">
                      <a16:creationId xmlns:a16="http://schemas.microsoft.com/office/drawing/2014/main" id="{1D5FA74E-7743-F746-B97B-8C87E9F726FE}"/>
                    </a:ext>
                  </a:extLst>
                </p:cNvPr>
                <p:cNvSpPr>
                  <a:spLocks noChangeAspect="1"/>
                </p:cNvSpPr>
                <p:nvPr/>
              </p:nvSpPr>
              <p:spPr bwMode="auto">
                <a:xfrm flipV="1">
                  <a:off x="13438211" y="2162700"/>
                  <a:ext cx="73154" cy="73152"/>
                </a:xfrm>
                <a:prstGeom prst="ellipse">
                  <a:avLst/>
                </a:prstGeom>
                <a:grpFill/>
                <a:ln w="12700" cap="flat">
                  <a:noFill/>
                  <a:miter lim="800000"/>
                  <a:headEnd type="none" w="med" len="med"/>
                  <a:tailEnd type="none" w="med" len="me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514184">
                    <a:defRPr/>
                  </a:pPr>
                  <a:endParaRPr lang="en-US" b="1" i="1" kern="0" err="1">
                    <a:solidFill>
                      <a:srgbClr val="58585B"/>
                    </a:solidFill>
                    <a:latin typeface="CiscoSansTT BoldOblique" charset="0"/>
                    <a:ea typeface="CiscoSansTT BoldOblique" charset="0"/>
                    <a:cs typeface="CiscoSansTT BoldOblique" charset="0"/>
                    <a:sym typeface="Arial" pitchFamily="-107" charset="0"/>
                  </a:endParaRPr>
                </a:p>
              </p:txBody>
            </p:sp>
            <p:sp>
              <p:nvSpPr>
                <p:cNvPr id="1033" name="Oval 1032">
                  <a:extLst>
                    <a:ext uri="{FF2B5EF4-FFF2-40B4-BE49-F238E27FC236}">
                      <a16:creationId xmlns:a16="http://schemas.microsoft.com/office/drawing/2014/main" id="{C5F9D2DF-DC02-B748-8329-3F54D569B5BF}"/>
                    </a:ext>
                  </a:extLst>
                </p:cNvPr>
                <p:cNvSpPr>
                  <a:spLocks noChangeAspect="1"/>
                </p:cNvSpPr>
                <p:nvPr/>
              </p:nvSpPr>
              <p:spPr bwMode="auto">
                <a:xfrm flipV="1">
                  <a:off x="13438211" y="2309591"/>
                  <a:ext cx="73154" cy="73152"/>
                </a:xfrm>
                <a:prstGeom prst="ellipse">
                  <a:avLst/>
                </a:prstGeom>
                <a:grpFill/>
                <a:ln w="12700" cap="flat">
                  <a:noFill/>
                  <a:miter lim="800000"/>
                  <a:headEnd type="none" w="med" len="med"/>
                  <a:tailEnd type="none" w="med" len="me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514184">
                    <a:defRPr/>
                  </a:pPr>
                  <a:endParaRPr lang="en-US" b="1" i="1" kern="0" err="1">
                    <a:solidFill>
                      <a:srgbClr val="58585B"/>
                    </a:solidFill>
                    <a:latin typeface="CiscoSansTT BoldOblique" charset="0"/>
                    <a:ea typeface="CiscoSansTT BoldOblique" charset="0"/>
                    <a:cs typeface="CiscoSansTT BoldOblique" charset="0"/>
                    <a:sym typeface="Arial" pitchFamily="-107" charset="0"/>
                  </a:endParaRPr>
                </a:p>
              </p:txBody>
            </p:sp>
          </p:grpSp>
        </p:grpSp>
      </p:grpSp>
      <p:grpSp>
        <p:nvGrpSpPr>
          <p:cNvPr id="14" name="Group 13">
            <a:extLst>
              <a:ext uri="{FF2B5EF4-FFF2-40B4-BE49-F238E27FC236}">
                <a16:creationId xmlns:a16="http://schemas.microsoft.com/office/drawing/2014/main" id="{130D6254-955B-CC4F-9657-9CEAC32CB64F}"/>
              </a:ext>
            </a:extLst>
          </p:cNvPr>
          <p:cNvGrpSpPr/>
          <p:nvPr/>
        </p:nvGrpSpPr>
        <p:grpSpPr>
          <a:xfrm>
            <a:off x="3472078" y="3960064"/>
            <a:ext cx="784425" cy="818025"/>
            <a:chOff x="2086481" y="2372703"/>
            <a:chExt cx="784425" cy="818025"/>
          </a:xfrm>
        </p:grpSpPr>
        <p:pic>
          <p:nvPicPr>
            <p:cNvPr id="1061" name="Picture 1060">
              <a:extLst>
                <a:ext uri="{FF2B5EF4-FFF2-40B4-BE49-F238E27FC236}">
                  <a16:creationId xmlns:a16="http://schemas.microsoft.com/office/drawing/2014/main" id="{868B85B5-28A2-614E-8F80-0B3757838F9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97108" y="2372703"/>
              <a:ext cx="385778" cy="448915"/>
            </a:xfrm>
            <a:prstGeom prst="rect">
              <a:avLst/>
            </a:prstGeom>
          </p:spPr>
        </p:pic>
        <p:sp>
          <p:nvSpPr>
            <p:cNvPr id="1062" name="TextBox 1061">
              <a:extLst>
                <a:ext uri="{FF2B5EF4-FFF2-40B4-BE49-F238E27FC236}">
                  <a16:creationId xmlns:a16="http://schemas.microsoft.com/office/drawing/2014/main" id="{0951E4D9-14ED-084D-A284-39AD96EA764F}"/>
                </a:ext>
              </a:extLst>
            </p:cNvPr>
            <p:cNvSpPr txBox="1"/>
            <p:nvPr/>
          </p:nvSpPr>
          <p:spPr>
            <a:xfrm>
              <a:off x="2086481" y="2882951"/>
              <a:ext cx="784425" cy="307777"/>
            </a:xfrm>
            <a:prstGeom prst="rect">
              <a:avLst/>
            </a:prstGeom>
            <a:noFill/>
          </p:spPr>
          <p:txBody>
            <a:bodyPr wrap="square" rtlCol="0" anchor="ctr">
              <a:spAutoFit/>
            </a:bodyPr>
            <a:lstStyle/>
            <a:p>
              <a:pPr algn="ctr" defTabSz="457166">
                <a:defRPr/>
              </a:pPr>
              <a:r>
                <a:rPr lang="en-US" sz="1400" dirty="0">
                  <a:solidFill>
                    <a:srgbClr val="58585B"/>
                  </a:solidFill>
                  <a:latin typeface="Arial"/>
                  <a:ea typeface="CiscoSansTT BoldOblique" charset="0"/>
                  <a:cs typeface="CiscoSansTT BoldOblique" charset="0"/>
                </a:rPr>
                <a:t>Scale</a:t>
              </a:r>
            </a:p>
          </p:txBody>
        </p:sp>
      </p:grpSp>
      <p:grpSp>
        <p:nvGrpSpPr>
          <p:cNvPr id="10" name="Group 9">
            <a:extLst>
              <a:ext uri="{FF2B5EF4-FFF2-40B4-BE49-F238E27FC236}">
                <a16:creationId xmlns:a16="http://schemas.microsoft.com/office/drawing/2014/main" id="{A1C97C20-5D19-6A48-817A-4FAF2AAB7FC0}"/>
              </a:ext>
            </a:extLst>
          </p:cNvPr>
          <p:cNvGrpSpPr/>
          <p:nvPr/>
        </p:nvGrpSpPr>
        <p:grpSpPr>
          <a:xfrm>
            <a:off x="6564977" y="3248571"/>
            <a:ext cx="1070598" cy="839188"/>
            <a:chOff x="6436727" y="1230842"/>
            <a:chExt cx="1070598" cy="839188"/>
          </a:xfrm>
        </p:grpSpPr>
        <p:sp>
          <p:nvSpPr>
            <p:cNvPr id="1059" name="TextBox 1058">
              <a:extLst>
                <a:ext uri="{FF2B5EF4-FFF2-40B4-BE49-F238E27FC236}">
                  <a16:creationId xmlns:a16="http://schemas.microsoft.com/office/drawing/2014/main" id="{FC32036D-AD2C-A240-A765-8F6F72EA4926}"/>
                </a:ext>
              </a:extLst>
            </p:cNvPr>
            <p:cNvSpPr txBox="1"/>
            <p:nvPr/>
          </p:nvSpPr>
          <p:spPr>
            <a:xfrm>
              <a:off x="6436727" y="1762253"/>
              <a:ext cx="1070598" cy="307777"/>
            </a:xfrm>
            <a:prstGeom prst="rect">
              <a:avLst/>
            </a:prstGeom>
            <a:noFill/>
          </p:spPr>
          <p:txBody>
            <a:bodyPr wrap="square" rtlCol="0" anchor="ctr">
              <a:spAutoFit/>
            </a:bodyPr>
            <a:lstStyle/>
            <a:p>
              <a:pPr algn="ctr" defTabSz="457166">
                <a:defRPr/>
              </a:pPr>
              <a:r>
                <a:rPr lang="en-US" sz="1400" dirty="0">
                  <a:solidFill>
                    <a:srgbClr val="58585B"/>
                  </a:solidFill>
                  <a:latin typeface="Arial"/>
                  <a:ea typeface="CiscoSansTT BoldOblique" charset="0"/>
                  <a:cs typeface="CiscoSansTT BoldOblique" charset="0"/>
                </a:rPr>
                <a:t>Connect UI</a:t>
              </a:r>
            </a:p>
          </p:txBody>
        </p:sp>
        <p:pic>
          <p:nvPicPr>
            <p:cNvPr id="1063" name="Picture 1062">
              <a:extLst>
                <a:ext uri="{FF2B5EF4-FFF2-40B4-BE49-F238E27FC236}">
                  <a16:creationId xmlns:a16="http://schemas.microsoft.com/office/drawing/2014/main" id="{9C0B7210-4C6D-DD49-851D-258F7770D32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85472" y="1230842"/>
              <a:ext cx="407432" cy="462834"/>
            </a:xfrm>
            <a:prstGeom prst="rect">
              <a:avLst/>
            </a:prstGeom>
          </p:spPr>
        </p:pic>
      </p:grpSp>
      <p:grpSp>
        <p:nvGrpSpPr>
          <p:cNvPr id="7" name="Group 6">
            <a:extLst>
              <a:ext uri="{FF2B5EF4-FFF2-40B4-BE49-F238E27FC236}">
                <a16:creationId xmlns:a16="http://schemas.microsoft.com/office/drawing/2014/main" id="{5CDD835B-7930-CC43-81DC-990A2CC02D4C}"/>
              </a:ext>
            </a:extLst>
          </p:cNvPr>
          <p:cNvGrpSpPr/>
          <p:nvPr/>
        </p:nvGrpSpPr>
        <p:grpSpPr>
          <a:xfrm>
            <a:off x="5868035" y="850958"/>
            <a:ext cx="1211435" cy="976669"/>
            <a:chOff x="3126956" y="1098059"/>
            <a:chExt cx="1211435" cy="976669"/>
          </a:xfrm>
        </p:grpSpPr>
        <p:sp>
          <p:nvSpPr>
            <p:cNvPr id="1015" name="TextBox 1014">
              <a:extLst>
                <a:ext uri="{FF2B5EF4-FFF2-40B4-BE49-F238E27FC236}">
                  <a16:creationId xmlns:a16="http://schemas.microsoft.com/office/drawing/2014/main" id="{7A6334CB-7AD4-8D40-9EE7-2BECE518EB50}"/>
                </a:ext>
              </a:extLst>
            </p:cNvPr>
            <p:cNvSpPr txBox="1"/>
            <p:nvPr/>
          </p:nvSpPr>
          <p:spPr>
            <a:xfrm>
              <a:off x="3126956" y="1551508"/>
              <a:ext cx="1211435" cy="523220"/>
            </a:xfrm>
            <a:prstGeom prst="rect">
              <a:avLst/>
            </a:prstGeom>
            <a:noFill/>
          </p:spPr>
          <p:txBody>
            <a:bodyPr wrap="square" rtlCol="0" anchor="ctr">
              <a:spAutoFit/>
            </a:bodyPr>
            <a:lstStyle/>
            <a:p>
              <a:pPr algn="ctr" defTabSz="457166">
                <a:defRPr/>
              </a:pPr>
              <a:r>
                <a:rPr lang="en-US" sz="1400" dirty="0">
                  <a:solidFill>
                    <a:srgbClr val="58585B"/>
                  </a:solidFill>
                  <a:latin typeface="Arial"/>
                  <a:ea typeface="CiscoSansTT BoldOblique" charset="0"/>
                  <a:cs typeface="CiscoSansTT BoldOblique" charset="0"/>
                </a:rPr>
                <a:t>Enterprise</a:t>
              </a:r>
            </a:p>
            <a:p>
              <a:pPr algn="ctr" defTabSz="457166">
                <a:defRPr/>
              </a:pPr>
              <a:r>
                <a:rPr lang="en-US" sz="1400" dirty="0">
                  <a:solidFill>
                    <a:srgbClr val="58585B"/>
                  </a:solidFill>
                  <a:latin typeface="Arial"/>
                  <a:ea typeface="CiscoSansTT BoldOblique" charset="0"/>
                  <a:cs typeface="CiscoSansTT BoldOblique" charset="0"/>
                </a:rPr>
                <a:t>Workloads</a:t>
              </a:r>
            </a:p>
          </p:txBody>
        </p:sp>
        <p:grpSp>
          <p:nvGrpSpPr>
            <p:cNvPr id="1064" name="Group 1063">
              <a:extLst>
                <a:ext uri="{FF2B5EF4-FFF2-40B4-BE49-F238E27FC236}">
                  <a16:creationId xmlns:a16="http://schemas.microsoft.com/office/drawing/2014/main" id="{FDC8E388-4742-FE4E-8CFA-D87D6B570263}"/>
                </a:ext>
              </a:extLst>
            </p:cNvPr>
            <p:cNvGrpSpPr>
              <a:grpSpLocks noChangeAspect="1"/>
            </p:cNvGrpSpPr>
            <p:nvPr/>
          </p:nvGrpSpPr>
          <p:grpSpPr bwMode="auto">
            <a:xfrm>
              <a:off x="3472120" y="1098059"/>
              <a:ext cx="414302" cy="483828"/>
              <a:chOff x="2319" y="1057"/>
              <a:chExt cx="1122" cy="1126"/>
            </a:xfrm>
          </p:grpSpPr>
          <p:sp>
            <p:nvSpPr>
              <p:cNvPr id="1065" name="Oval 5">
                <a:extLst>
                  <a:ext uri="{FF2B5EF4-FFF2-40B4-BE49-F238E27FC236}">
                    <a16:creationId xmlns:a16="http://schemas.microsoft.com/office/drawing/2014/main" id="{9F5328D6-ABB0-D247-98E2-6378D08D6354}"/>
                  </a:ext>
                </a:extLst>
              </p:cNvPr>
              <p:cNvSpPr>
                <a:spLocks noChangeArrowheads="1"/>
              </p:cNvSpPr>
              <p:nvPr/>
            </p:nvSpPr>
            <p:spPr bwMode="auto">
              <a:xfrm>
                <a:off x="2319" y="1057"/>
                <a:ext cx="1122" cy="1126"/>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685577">
                  <a:defRPr/>
                </a:pPr>
                <a:endParaRPr lang="en-US" sz="3200" kern="0">
                  <a:solidFill>
                    <a:srgbClr val="58585B"/>
                  </a:solidFill>
                  <a:latin typeface="CiscoSans ExtraLight"/>
                  <a:ea typeface="ＭＳ Ｐゴシック" pitchFamily="34" charset="-128"/>
                </a:endParaRPr>
              </a:p>
            </p:txBody>
          </p:sp>
          <p:sp>
            <p:nvSpPr>
              <p:cNvPr id="1066" name="Freeform 6">
                <a:extLst>
                  <a:ext uri="{FF2B5EF4-FFF2-40B4-BE49-F238E27FC236}">
                    <a16:creationId xmlns:a16="http://schemas.microsoft.com/office/drawing/2014/main" id="{1B1E73D2-07AB-2847-878E-02E5537F1122}"/>
                  </a:ext>
                </a:extLst>
              </p:cNvPr>
              <p:cNvSpPr>
                <a:spLocks/>
              </p:cNvSpPr>
              <p:nvPr/>
            </p:nvSpPr>
            <p:spPr bwMode="auto">
              <a:xfrm>
                <a:off x="2664" y="1325"/>
                <a:ext cx="769" cy="858"/>
              </a:xfrm>
              <a:custGeom>
                <a:avLst/>
                <a:gdLst>
                  <a:gd name="T0" fmla="*/ 160 w 324"/>
                  <a:gd name="T1" fmla="*/ 0 h 361"/>
                  <a:gd name="T2" fmla="*/ 160 w 324"/>
                  <a:gd name="T3" fmla="*/ 2 h 361"/>
                  <a:gd name="T4" fmla="*/ 160 w 324"/>
                  <a:gd name="T5" fmla="*/ 100 h 361"/>
                  <a:gd name="T6" fmla="*/ 180 w 324"/>
                  <a:gd name="T7" fmla="*/ 100 h 361"/>
                  <a:gd name="T8" fmla="*/ 188 w 324"/>
                  <a:gd name="T9" fmla="*/ 108 h 361"/>
                  <a:gd name="T10" fmla="*/ 188 w 324"/>
                  <a:gd name="T11" fmla="*/ 258 h 361"/>
                  <a:gd name="T12" fmla="*/ 180 w 324"/>
                  <a:gd name="T13" fmla="*/ 266 h 361"/>
                  <a:gd name="T14" fmla="*/ 146 w 324"/>
                  <a:gd name="T15" fmla="*/ 266 h 361"/>
                  <a:gd name="T16" fmla="*/ 106 w 324"/>
                  <a:gd name="T17" fmla="*/ 266 h 361"/>
                  <a:gd name="T18" fmla="*/ 76 w 324"/>
                  <a:gd name="T19" fmla="*/ 266 h 361"/>
                  <a:gd name="T20" fmla="*/ 36 w 324"/>
                  <a:gd name="T21" fmla="*/ 266 h 361"/>
                  <a:gd name="T22" fmla="*/ 2 w 324"/>
                  <a:gd name="T23" fmla="*/ 266 h 361"/>
                  <a:gd name="T24" fmla="*/ 0 w 324"/>
                  <a:gd name="T25" fmla="*/ 266 h 361"/>
                  <a:gd name="T26" fmla="*/ 94 w 324"/>
                  <a:gd name="T27" fmla="*/ 361 h 361"/>
                  <a:gd name="T28" fmla="*/ 324 w 324"/>
                  <a:gd name="T29" fmla="*/ 164 h 361"/>
                  <a:gd name="T30" fmla="*/ 160 w 324"/>
                  <a:gd name="T31" fmla="*/ 0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4" h="361">
                    <a:moveTo>
                      <a:pt x="160" y="0"/>
                    </a:moveTo>
                    <a:cubicBezTo>
                      <a:pt x="160" y="0"/>
                      <a:pt x="160" y="1"/>
                      <a:pt x="160" y="2"/>
                    </a:cubicBezTo>
                    <a:cubicBezTo>
                      <a:pt x="160" y="100"/>
                      <a:pt x="160" y="100"/>
                      <a:pt x="160" y="100"/>
                    </a:cubicBezTo>
                    <a:cubicBezTo>
                      <a:pt x="180" y="100"/>
                      <a:pt x="180" y="100"/>
                      <a:pt x="180" y="100"/>
                    </a:cubicBezTo>
                    <a:cubicBezTo>
                      <a:pt x="185" y="100"/>
                      <a:pt x="188" y="104"/>
                      <a:pt x="188" y="108"/>
                    </a:cubicBezTo>
                    <a:cubicBezTo>
                      <a:pt x="188" y="258"/>
                      <a:pt x="188" y="258"/>
                      <a:pt x="188" y="258"/>
                    </a:cubicBezTo>
                    <a:cubicBezTo>
                      <a:pt x="188" y="263"/>
                      <a:pt x="185" y="266"/>
                      <a:pt x="180" y="266"/>
                    </a:cubicBezTo>
                    <a:cubicBezTo>
                      <a:pt x="146" y="266"/>
                      <a:pt x="146" y="266"/>
                      <a:pt x="146" y="266"/>
                    </a:cubicBezTo>
                    <a:cubicBezTo>
                      <a:pt x="106" y="266"/>
                      <a:pt x="106" y="266"/>
                      <a:pt x="106" y="266"/>
                    </a:cubicBezTo>
                    <a:cubicBezTo>
                      <a:pt x="76" y="266"/>
                      <a:pt x="76" y="266"/>
                      <a:pt x="76" y="266"/>
                    </a:cubicBezTo>
                    <a:cubicBezTo>
                      <a:pt x="36" y="266"/>
                      <a:pt x="36" y="266"/>
                      <a:pt x="36" y="266"/>
                    </a:cubicBezTo>
                    <a:cubicBezTo>
                      <a:pt x="2" y="266"/>
                      <a:pt x="2" y="266"/>
                      <a:pt x="2" y="266"/>
                    </a:cubicBezTo>
                    <a:cubicBezTo>
                      <a:pt x="1" y="266"/>
                      <a:pt x="0" y="266"/>
                      <a:pt x="0" y="266"/>
                    </a:cubicBezTo>
                    <a:cubicBezTo>
                      <a:pt x="94" y="361"/>
                      <a:pt x="94" y="361"/>
                      <a:pt x="94" y="361"/>
                    </a:cubicBezTo>
                    <a:cubicBezTo>
                      <a:pt x="210" y="359"/>
                      <a:pt x="305" y="274"/>
                      <a:pt x="324" y="164"/>
                    </a:cubicBezTo>
                    <a:lnTo>
                      <a:pt x="160" y="0"/>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685577">
                  <a:defRPr/>
                </a:pPr>
                <a:endParaRPr lang="en-US" sz="1400" kern="0">
                  <a:solidFill>
                    <a:srgbClr val="58585B"/>
                  </a:solidFill>
                  <a:latin typeface="CiscoSans ExtraLight"/>
                  <a:ea typeface="ＭＳ Ｐゴシック" pitchFamily="34" charset="-128"/>
                </a:endParaRPr>
              </a:p>
            </p:txBody>
          </p:sp>
          <p:sp>
            <p:nvSpPr>
              <p:cNvPr id="1067" name="Freeform 7">
                <a:extLst>
                  <a:ext uri="{FF2B5EF4-FFF2-40B4-BE49-F238E27FC236}">
                    <a16:creationId xmlns:a16="http://schemas.microsoft.com/office/drawing/2014/main" id="{20CA60DA-9C8E-F743-A44F-F14398FC95FA}"/>
                  </a:ext>
                </a:extLst>
              </p:cNvPr>
              <p:cNvSpPr>
                <a:spLocks noEditPoints="1"/>
              </p:cNvSpPr>
              <p:nvPr/>
            </p:nvSpPr>
            <p:spPr bwMode="auto">
              <a:xfrm>
                <a:off x="2647" y="1283"/>
                <a:ext cx="463" cy="674"/>
              </a:xfrm>
              <a:custGeom>
                <a:avLst/>
                <a:gdLst>
                  <a:gd name="T0" fmla="*/ 167 w 195"/>
                  <a:gd name="T1" fmla="*/ 20 h 284"/>
                  <a:gd name="T2" fmla="*/ 136 w 195"/>
                  <a:gd name="T3" fmla="*/ 0 h 284"/>
                  <a:gd name="T4" fmla="*/ 43 w 195"/>
                  <a:gd name="T5" fmla="*/ 6 h 284"/>
                  <a:gd name="T6" fmla="*/ 9 w 195"/>
                  <a:gd name="T7" fmla="*/ 118 h 284"/>
                  <a:gd name="T8" fmla="*/ 9 w 195"/>
                  <a:gd name="T9" fmla="*/ 284 h 284"/>
                  <a:gd name="T10" fmla="*/ 43 w 195"/>
                  <a:gd name="T11" fmla="*/ 284 h 284"/>
                  <a:gd name="T12" fmla="*/ 87 w 195"/>
                  <a:gd name="T13" fmla="*/ 244 h 284"/>
                  <a:gd name="T14" fmla="*/ 113 w 195"/>
                  <a:gd name="T15" fmla="*/ 284 h 284"/>
                  <a:gd name="T16" fmla="*/ 153 w 195"/>
                  <a:gd name="T17" fmla="*/ 284 h 284"/>
                  <a:gd name="T18" fmla="*/ 195 w 195"/>
                  <a:gd name="T19" fmla="*/ 126 h 284"/>
                  <a:gd name="T20" fmla="*/ 73 w 195"/>
                  <a:gd name="T21" fmla="*/ 228 h 284"/>
                  <a:gd name="T22" fmla="*/ 46 w 195"/>
                  <a:gd name="T23" fmla="*/ 200 h 284"/>
                  <a:gd name="T24" fmla="*/ 76 w 195"/>
                  <a:gd name="T25" fmla="*/ 200 h 284"/>
                  <a:gd name="T26" fmla="*/ 73 w 195"/>
                  <a:gd name="T27" fmla="*/ 185 h 284"/>
                  <a:gd name="T28" fmla="*/ 46 w 195"/>
                  <a:gd name="T29" fmla="*/ 157 h 284"/>
                  <a:gd name="T30" fmla="*/ 76 w 195"/>
                  <a:gd name="T31" fmla="*/ 157 h 284"/>
                  <a:gd name="T32" fmla="*/ 73 w 195"/>
                  <a:gd name="T33" fmla="*/ 142 h 284"/>
                  <a:gd name="T34" fmla="*/ 46 w 195"/>
                  <a:gd name="T35" fmla="*/ 114 h 284"/>
                  <a:gd name="T36" fmla="*/ 76 w 195"/>
                  <a:gd name="T37" fmla="*/ 114 h 284"/>
                  <a:gd name="T38" fmla="*/ 73 w 195"/>
                  <a:gd name="T39" fmla="*/ 99 h 284"/>
                  <a:gd name="T40" fmla="*/ 46 w 195"/>
                  <a:gd name="T41" fmla="*/ 71 h 284"/>
                  <a:gd name="T42" fmla="*/ 76 w 195"/>
                  <a:gd name="T43" fmla="*/ 71 h 284"/>
                  <a:gd name="T44" fmla="*/ 73 w 195"/>
                  <a:gd name="T45" fmla="*/ 56 h 284"/>
                  <a:gd name="T46" fmla="*/ 46 w 195"/>
                  <a:gd name="T47" fmla="*/ 28 h 284"/>
                  <a:gd name="T48" fmla="*/ 76 w 195"/>
                  <a:gd name="T49" fmla="*/ 28 h 284"/>
                  <a:gd name="T50" fmla="*/ 111 w 195"/>
                  <a:gd name="T51" fmla="*/ 228 h 284"/>
                  <a:gd name="T52" fmla="*/ 83 w 195"/>
                  <a:gd name="T53" fmla="*/ 200 h 284"/>
                  <a:gd name="T54" fmla="*/ 113 w 195"/>
                  <a:gd name="T55" fmla="*/ 200 h 284"/>
                  <a:gd name="T56" fmla="*/ 111 w 195"/>
                  <a:gd name="T57" fmla="*/ 185 h 284"/>
                  <a:gd name="T58" fmla="*/ 83 w 195"/>
                  <a:gd name="T59" fmla="*/ 157 h 284"/>
                  <a:gd name="T60" fmla="*/ 113 w 195"/>
                  <a:gd name="T61" fmla="*/ 157 h 284"/>
                  <a:gd name="T62" fmla="*/ 111 w 195"/>
                  <a:gd name="T63" fmla="*/ 142 h 284"/>
                  <a:gd name="T64" fmla="*/ 83 w 195"/>
                  <a:gd name="T65" fmla="*/ 114 h 284"/>
                  <a:gd name="T66" fmla="*/ 113 w 195"/>
                  <a:gd name="T67" fmla="*/ 114 h 284"/>
                  <a:gd name="T68" fmla="*/ 111 w 195"/>
                  <a:gd name="T69" fmla="*/ 99 h 284"/>
                  <a:gd name="T70" fmla="*/ 83 w 195"/>
                  <a:gd name="T71" fmla="*/ 71 h 284"/>
                  <a:gd name="T72" fmla="*/ 113 w 195"/>
                  <a:gd name="T73" fmla="*/ 71 h 284"/>
                  <a:gd name="T74" fmla="*/ 111 w 195"/>
                  <a:gd name="T75" fmla="*/ 56 h 284"/>
                  <a:gd name="T76" fmla="*/ 83 w 195"/>
                  <a:gd name="T77" fmla="*/ 28 h 284"/>
                  <a:gd name="T78" fmla="*/ 113 w 195"/>
                  <a:gd name="T79" fmla="*/ 28 h 284"/>
                  <a:gd name="T80" fmla="*/ 149 w 195"/>
                  <a:gd name="T81" fmla="*/ 228 h 284"/>
                  <a:gd name="T82" fmla="*/ 121 w 195"/>
                  <a:gd name="T83" fmla="*/ 200 h 284"/>
                  <a:gd name="T84" fmla="*/ 151 w 195"/>
                  <a:gd name="T85" fmla="*/ 200 h 284"/>
                  <a:gd name="T86" fmla="*/ 149 w 195"/>
                  <a:gd name="T87" fmla="*/ 185 h 284"/>
                  <a:gd name="T88" fmla="*/ 121 w 195"/>
                  <a:gd name="T89" fmla="*/ 157 h 284"/>
                  <a:gd name="T90" fmla="*/ 151 w 195"/>
                  <a:gd name="T91" fmla="*/ 157 h 284"/>
                  <a:gd name="T92" fmla="*/ 149 w 195"/>
                  <a:gd name="T93" fmla="*/ 142 h 284"/>
                  <a:gd name="T94" fmla="*/ 121 w 195"/>
                  <a:gd name="T95" fmla="*/ 114 h 284"/>
                  <a:gd name="T96" fmla="*/ 151 w 195"/>
                  <a:gd name="T97" fmla="*/ 114 h 284"/>
                  <a:gd name="T98" fmla="*/ 149 w 195"/>
                  <a:gd name="T99" fmla="*/ 99 h 284"/>
                  <a:gd name="T100" fmla="*/ 121 w 195"/>
                  <a:gd name="T101" fmla="*/ 71 h 284"/>
                  <a:gd name="T102" fmla="*/ 151 w 195"/>
                  <a:gd name="T103" fmla="*/ 71 h 284"/>
                  <a:gd name="T104" fmla="*/ 149 w 195"/>
                  <a:gd name="T105" fmla="*/ 56 h 284"/>
                  <a:gd name="T106" fmla="*/ 121 w 195"/>
                  <a:gd name="T107" fmla="*/ 28 h 284"/>
                  <a:gd name="T108" fmla="*/ 151 w 195"/>
                  <a:gd name="T109" fmla="*/ 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5" h="284">
                    <a:moveTo>
                      <a:pt x="187" y="118"/>
                    </a:moveTo>
                    <a:cubicBezTo>
                      <a:pt x="167" y="118"/>
                      <a:pt x="167" y="118"/>
                      <a:pt x="167" y="118"/>
                    </a:cubicBezTo>
                    <a:cubicBezTo>
                      <a:pt x="167" y="20"/>
                      <a:pt x="167" y="20"/>
                      <a:pt x="167" y="20"/>
                    </a:cubicBezTo>
                    <a:cubicBezTo>
                      <a:pt x="167" y="12"/>
                      <a:pt x="161" y="6"/>
                      <a:pt x="153" y="6"/>
                    </a:cubicBezTo>
                    <a:cubicBezTo>
                      <a:pt x="146" y="6"/>
                      <a:pt x="146" y="6"/>
                      <a:pt x="146" y="6"/>
                    </a:cubicBezTo>
                    <a:cubicBezTo>
                      <a:pt x="145" y="2"/>
                      <a:pt x="141" y="0"/>
                      <a:pt x="136" y="0"/>
                    </a:cubicBezTo>
                    <a:cubicBezTo>
                      <a:pt x="103" y="0"/>
                      <a:pt x="103" y="0"/>
                      <a:pt x="103" y="0"/>
                    </a:cubicBezTo>
                    <a:cubicBezTo>
                      <a:pt x="99" y="0"/>
                      <a:pt x="95" y="2"/>
                      <a:pt x="93" y="6"/>
                    </a:cubicBezTo>
                    <a:cubicBezTo>
                      <a:pt x="43" y="6"/>
                      <a:pt x="43" y="6"/>
                      <a:pt x="43" y="6"/>
                    </a:cubicBezTo>
                    <a:cubicBezTo>
                      <a:pt x="35" y="6"/>
                      <a:pt x="29" y="12"/>
                      <a:pt x="29" y="20"/>
                    </a:cubicBezTo>
                    <a:cubicBezTo>
                      <a:pt x="29" y="118"/>
                      <a:pt x="29" y="118"/>
                      <a:pt x="29" y="118"/>
                    </a:cubicBezTo>
                    <a:cubicBezTo>
                      <a:pt x="9" y="118"/>
                      <a:pt x="9" y="118"/>
                      <a:pt x="9" y="118"/>
                    </a:cubicBezTo>
                    <a:cubicBezTo>
                      <a:pt x="4" y="118"/>
                      <a:pt x="0" y="122"/>
                      <a:pt x="0" y="126"/>
                    </a:cubicBezTo>
                    <a:cubicBezTo>
                      <a:pt x="0" y="276"/>
                      <a:pt x="0" y="276"/>
                      <a:pt x="0" y="276"/>
                    </a:cubicBezTo>
                    <a:cubicBezTo>
                      <a:pt x="0" y="281"/>
                      <a:pt x="4" y="284"/>
                      <a:pt x="9" y="284"/>
                    </a:cubicBezTo>
                    <a:cubicBezTo>
                      <a:pt x="43" y="284"/>
                      <a:pt x="43" y="284"/>
                      <a:pt x="43" y="284"/>
                    </a:cubicBezTo>
                    <a:cubicBezTo>
                      <a:pt x="39" y="284"/>
                      <a:pt x="36" y="283"/>
                      <a:pt x="33" y="280"/>
                    </a:cubicBezTo>
                    <a:cubicBezTo>
                      <a:pt x="36" y="283"/>
                      <a:pt x="39" y="284"/>
                      <a:pt x="43" y="284"/>
                    </a:cubicBezTo>
                    <a:cubicBezTo>
                      <a:pt x="83" y="284"/>
                      <a:pt x="83" y="284"/>
                      <a:pt x="83" y="284"/>
                    </a:cubicBezTo>
                    <a:cubicBezTo>
                      <a:pt x="83" y="248"/>
                      <a:pt x="83" y="248"/>
                      <a:pt x="83" y="248"/>
                    </a:cubicBezTo>
                    <a:cubicBezTo>
                      <a:pt x="83" y="246"/>
                      <a:pt x="85" y="244"/>
                      <a:pt x="87" y="244"/>
                    </a:cubicBezTo>
                    <a:cubicBezTo>
                      <a:pt x="109" y="244"/>
                      <a:pt x="109" y="244"/>
                      <a:pt x="109" y="244"/>
                    </a:cubicBezTo>
                    <a:cubicBezTo>
                      <a:pt x="112" y="244"/>
                      <a:pt x="113" y="246"/>
                      <a:pt x="113" y="248"/>
                    </a:cubicBezTo>
                    <a:cubicBezTo>
                      <a:pt x="113" y="284"/>
                      <a:pt x="113" y="284"/>
                      <a:pt x="113" y="284"/>
                    </a:cubicBezTo>
                    <a:cubicBezTo>
                      <a:pt x="153" y="284"/>
                      <a:pt x="153" y="284"/>
                      <a:pt x="153" y="284"/>
                    </a:cubicBezTo>
                    <a:cubicBezTo>
                      <a:pt x="157" y="284"/>
                      <a:pt x="160" y="283"/>
                      <a:pt x="163" y="280"/>
                    </a:cubicBezTo>
                    <a:cubicBezTo>
                      <a:pt x="160" y="283"/>
                      <a:pt x="157" y="284"/>
                      <a:pt x="153" y="284"/>
                    </a:cubicBezTo>
                    <a:cubicBezTo>
                      <a:pt x="187" y="284"/>
                      <a:pt x="187" y="284"/>
                      <a:pt x="187" y="284"/>
                    </a:cubicBezTo>
                    <a:cubicBezTo>
                      <a:pt x="192" y="284"/>
                      <a:pt x="195" y="281"/>
                      <a:pt x="195" y="276"/>
                    </a:cubicBezTo>
                    <a:cubicBezTo>
                      <a:pt x="195" y="126"/>
                      <a:pt x="195" y="126"/>
                      <a:pt x="195" y="126"/>
                    </a:cubicBezTo>
                    <a:cubicBezTo>
                      <a:pt x="195" y="122"/>
                      <a:pt x="192" y="118"/>
                      <a:pt x="187" y="118"/>
                    </a:cubicBezTo>
                    <a:close/>
                    <a:moveTo>
                      <a:pt x="76" y="226"/>
                    </a:moveTo>
                    <a:cubicBezTo>
                      <a:pt x="76" y="227"/>
                      <a:pt x="75" y="228"/>
                      <a:pt x="73" y="228"/>
                    </a:cubicBezTo>
                    <a:cubicBezTo>
                      <a:pt x="48" y="228"/>
                      <a:pt x="48" y="228"/>
                      <a:pt x="48" y="228"/>
                    </a:cubicBezTo>
                    <a:cubicBezTo>
                      <a:pt x="47" y="228"/>
                      <a:pt x="46" y="227"/>
                      <a:pt x="46" y="226"/>
                    </a:cubicBezTo>
                    <a:cubicBezTo>
                      <a:pt x="46" y="200"/>
                      <a:pt x="46" y="200"/>
                      <a:pt x="46" y="200"/>
                    </a:cubicBezTo>
                    <a:cubicBezTo>
                      <a:pt x="46" y="199"/>
                      <a:pt x="47" y="198"/>
                      <a:pt x="48" y="198"/>
                    </a:cubicBezTo>
                    <a:cubicBezTo>
                      <a:pt x="73" y="198"/>
                      <a:pt x="73" y="198"/>
                      <a:pt x="73" y="198"/>
                    </a:cubicBezTo>
                    <a:cubicBezTo>
                      <a:pt x="75" y="198"/>
                      <a:pt x="76" y="199"/>
                      <a:pt x="76" y="200"/>
                    </a:cubicBezTo>
                    <a:lnTo>
                      <a:pt x="76" y="226"/>
                    </a:lnTo>
                    <a:close/>
                    <a:moveTo>
                      <a:pt x="76" y="183"/>
                    </a:moveTo>
                    <a:cubicBezTo>
                      <a:pt x="76" y="184"/>
                      <a:pt x="75" y="185"/>
                      <a:pt x="73" y="185"/>
                    </a:cubicBezTo>
                    <a:cubicBezTo>
                      <a:pt x="48" y="185"/>
                      <a:pt x="48" y="185"/>
                      <a:pt x="48" y="185"/>
                    </a:cubicBezTo>
                    <a:cubicBezTo>
                      <a:pt x="47" y="185"/>
                      <a:pt x="46" y="184"/>
                      <a:pt x="46" y="183"/>
                    </a:cubicBezTo>
                    <a:cubicBezTo>
                      <a:pt x="46" y="157"/>
                      <a:pt x="46" y="157"/>
                      <a:pt x="46" y="157"/>
                    </a:cubicBezTo>
                    <a:cubicBezTo>
                      <a:pt x="46" y="156"/>
                      <a:pt x="47" y="155"/>
                      <a:pt x="48" y="155"/>
                    </a:cubicBezTo>
                    <a:cubicBezTo>
                      <a:pt x="73" y="155"/>
                      <a:pt x="73" y="155"/>
                      <a:pt x="73" y="155"/>
                    </a:cubicBezTo>
                    <a:cubicBezTo>
                      <a:pt x="75" y="155"/>
                      <a:pt x="76" y="156"/>
                      <a:pt x="76" y="157"/>
                    </a:cubicBezTo>
                    <a:lnTo>
                      <a:pt x="76" y="183"/>
                    </a:lnTo>
                    <a:close/>
                    <a:moveTo>
                      <a:pt x="76" y="140"/>
                    </a:moveTo>
                    <a:cubicBezTo>
                      <a:pt x="76" y="141"/>
                      <a:pt x="75" y="142"/>
                      <a:pt x="73" y="142"/>
                    </a:cubicBezTo>
                    <a:cubicBezTo>
                      <a:pt x="48" y="142"/>
                      <a:pt x="48" y="142"/>
                      <a:pt x="48" y="142"/>
                    </a:cubicBezTo>
                    <a:cubicBezTo>
                      <a:pt x="47" y="142"/>
                      <a:pt x="46" y="141"/>
                      <a:pt x="46" y="140"/>
                    </a:cubicBezTo>
                    <a:cubicBezTo>
                      <a:pt x="46" y="114"/>
                      <a:pt x="46" y="114"/>
                      <a:pt x="46" y="114"/>
                    </a:cubicBezTo>
                    <a:cubicBezTo>
                      <a:pt x="46" y="113"/>
                      <a:pt x="47" y="112"/>
                      <a:pt x="48" y="112"/>
                    </a:cubicBezTo>
                    <a:cubicBezTo>
                      <a:pt x="73" y="112"/>
                      <a:pt x="73" y="112"/>
                      <a:pt x="73" y="112"/>
                    </a:cubicBezTo>
                    <a:cubicBezTo>
                      <a:pt x="75" y="112"/>
                      <a:pt x="76" y="113"/>
                      <a:pt x="76" y="114"/>
                    </a:cubicBezTo>
                    <a:lnTo>
                      <a:pt x="76" y="140"/>
                    </a:lnTo>
                    <a:close/>
                    <a:moveTo>
                      <a:pt x="76" y="97"/>
                    </a:moveTo>
                    <a:cubicBezTo>
                      <a:pt x="76" y="98"/>
                      <a:pt x="75" y="99"/>
                      <a:pt x="73" y="99"/>
                    </a:cubicBezTo>
                    <a:cubicBezTo>
                      <a:pt x="48" y="99"/>
                      <a:pt x="48" y="99"/>
                      <a:pt x="48" y="99"/>
                    </a:cubicBezTo>
                    <a:cubicBezTo>
                      <a:pt x="47" y="99"/>
                      <a:pt x="46" y="98"/>
                      <a:pt x="46" y="97"/>
                    </a:cubicBezTo>
                    <a:cubicBezTo>
                      <a:pt x="46" y="71"/>
                      <a:pt x="46" y="71"/>
                      <a:pt x="46" y="71"/>
                    </a:cubicBezTo>
                    <a:cubicBezTo>
                      <a:pt x="46" y="70"/>
                      <a:pt x="47" y="69"/>
                      <a:pt x="48" y="69"/>
                    </a:cubicBezTo>
                    <a:cubicBezTo>
                      <a:pt x="73" y="69"/>
                      <a:pt x="73" y="69"/>
                      <a:pt x="73" y="69"/>
                    </a:cubicBezTo>
                    <a:cubicBezTo>
                      <a:pt x="75" y="69"/>
                      <a:pt x="76" y="70"/>
                      <a:pt x="76" y="71"/>
                    </a:cubicBezTo>
                    <a:lnTo>
                      <a:pt x="76" y="97"/>
                    </a:lnTo>
                    <a:close/>
                    <a:moveTo>
                      <a:pt x="76" y="54"/>
                    </a:moveTo>
                    <a:cubicBezTo>
                      <a:pt x="76" y="55"/>
                      <a:pt x="75" y="56"/>
                      <a:pt x="73" y="56"/>
                    </a:cubicBezTo>
                    <a:cubicBezTo>
                      <a:pt x="48" y="56"/>
                      <a:pt x="48" y="56"/>
                      <a:pt x="48" y="56"/>
                    </a:cubicBezTo>
                    <a:cubicBezTo>
                      <a:pt x="47" y="56"/>
                      <a:pt x="46" y="55"/>
                      <a:pt x="46" y="54"/>
                    </a:cubicBezTo>
                    <a:cubicBezTo>
                      <a:pt x="46" y="28"/>
                      <a:pt x="46" y="28"/>
                      <a:pt x="46" y="28"/>
                    </a:cubicBezTo>
                    <a:cubicBezTo>
                      <a:pt x="46" y="27"/>
                      <a:pt x="47" y="26"/>
                      <a:pt x="48" y="26"/>
                    </a:cubicBezTo>
                    <a:cubicBezTo>
                      <a:pt x="73" y="26"/>
                      <a:pt x="73" y="26"/>
                      <a:pt x="73" y="26"/>
                    </a:cubicBezTo>
                    <a:cubicBezTo>
                      <a:pt x="75" y="26"/>
                      <a:pt x="76" y="27"/>
                      <a:pt x="76" y="28"/>
                    </a:cubicBezTo>
                    <a:lnTo>
                      <a:pt x="76" y="54"/>
                    </a:lnTo>
                    <a:close/>
                    <a:moveTo>
                      <a:pt x="113" y="226"/>
                    </a:moveTo>
                    <a:cubicBezTo>
                      <a:pt x="113" y="227"/>
                      <a:pt x="112" y="228"/>
                      <a:pt x="111" y="228"/>
                    </a:cubicBezTo>
                    <a:cubicBezTo>
                      <a:pt x="86" y="228"/>
                      <a:pt x="86" y="228"/>
                      <a:pt x="86" y="228"/>
                    </a:cubicBezTo>
                    <a:cubicBezTo>
                      <a:pt x="84" y="228"/>
                      <a:pt x="83" y="227"/>
                      <a:pt x="83" y="226"/>
                    </a:cubicBezTo>
                    <a:cubicBezTo>
                      <a:pt x="83" y="200"/>
                      <a:pt x="83" y="200"/>
                      <a:pt x="83" y="200"/>
                    </a:cubicBezTo>
                    <a:cubicBezTo>
                      <a:pt x="83" y="199"/>
                      <a:pt x="84" y="198"/>
                      <a:pt x="86" y="198"/>
                    </a:cubicBezTo>
                    <a:cubicBezTo>
                      <a:pt x="111" y="198"/>
                      <a:pt x="111" y="198"/>
                      <a:pt x="111" y="198"/>
                    </a:cubicBezTo>
                    <a:cubicBezTo>
                      <a:pt x="112" y="198"/>
                      <a:pt x="113" y="199"/>
                      <a:pt x="113" y="200"/>
                    </a:cubicBezTo>
                    <a:lnTo>
                      <a:pt x="113" y="226"/>
                    </a:lnTo>
                    <a:close/>
                    <a:moveTo>
                      <a:pt x="113" y="183"/>
                    </a:moveTo>
                    <a:cubicBezTo>
                      <a:pt x="113" y="184"/>
                      <a:pt x="112" y="185"/>
                      <a:pt x="111" y="185"/>
                    </a:cubicBezTo>
                    <a:cubicBezTo>
                      <a:pt x="86" y="185"/>
                      <a:pt x="86" y="185"/>
                      <a:pt x="86" y="185"/>
                    </a:cubicBezTo>
                    <a:cubicBezTo>
                      <a:pt x="84" y="185"/>
                      <a:pt x="83" y="184"/>
                      <a:pt x="83" y="183"/>
                    </a:cubicBezTo>
                    <a:cubicBezTo>
                      <a:pt x="83" y="157"/>
                      <a:pt x="83" y="157"/>
                      <a:pt x="83" y="157"/>
                    </a:cubicBezTo>
                    <a:cubicBezTo>
                      <a:pt x="83" y="156"/>
                      <a:pt x="84" y="155"/>
                      <a:pt x="86" y="155"/>
                    </a:cubicBezTo>
                    <a:cubicBezTo>
                      <a:pt x="111" y="155"/>
                      <a:pt x="111" y="155"/>
                      <a:pt x="111" y="155"/>
                    </a:cubicBezTo>
                    <a:cubicBezTo>
                      <a:pt x="112" y="155"/>
                      <a:pt x="113" y="156"/>
                      <a:pt x="113" y="157"/>
                    </a:cubicBezTo>
                    <a:lnTo>
                      <a:pt x="113" y="183"/>
                    </a:lnTo>
                    <a:close/>
                    <a:moveTo>
                      <a:pt x="113" y="140"/>
                    </a:moveTo>
                    <a:cubicBezTo>
                      <a:pt x="113" y="141"/>
                      <a:pt x="112" y="142"/>
                      <a:pt x="111" y="142"/>
                    </a:cubicBezTo>
                    <a:cubicBezTo>
                      <a:pt x="86" y="142"/>
                      <a:pt x="86" y="142"/>
                      <a:pt x="86" y="142"/>
                    </a:cubicBezTo>
                    <a:cubicBezTo>
                      <a:pt x="84" y="142"/>
                      <a:pt x="83" y="141"/>
                      <a:pt x="83" y="140"/>
                    </a:cubicBezTo>
                    <a:cubicBezTo>
                      <a:pt x="83" y="114"/>
                      <a:pt x="83" y="114"/>
                      <a:pt x="83" y="114"/>
                    </a:cubicBezTo>
                    <a:cubicBezTo>
                      <a:pt x="83" y="113"/>
                      <a:pt x="84" y="112"/>
                      <a:pt x="86" y="112"/>
                    </a:cubicBezTo>
                    <a:cubicBezTo>
                      <a:pt x="111" y="112"/>
                      <a:pt x="111" y="112"/>
                      <a:pt x="111" y="112"/>
                    </a:cubicBezTo>
                    <a:cubicBezTo>
                      <a:pt x="112" y="112"/>
                      <a:pt x="113" y="113"/>
                      <a:pt x="113" y="114"/>
                    </a:cubicBezTo>
                    <a:lnTo>
                      <a:pt x="113" y="140"/>
                    </a:lnTo>
                    <a:close/>
                    <a:moveTo>
                      <a:pt x="113" y="97"/>
                    </a:moveTo>
                    <a:cubicBezTo>
                      <a:pt x="113" y="98"/>
                      <a:pt x="112" y="99"/>
                      <a:pt x="111" y="99"/>
                    </a:cubicBezTo>
                    <a:cubicBezTo>
                      <a:pt x="86" y="99"/>
                      <a:pt x="86" y="99"/>
                      <a:pt x="86" y="99"/>
                    </a:cubicBezTo>
                    <a:cubicBezTo>
                      <a:pt x="84" y="99"/>
                      <a:pt x="83" y="98"/>
                      <a:pt x="83" y="97"/>
                    </a:cubicBezTo>
                    <a:cubicBezTo>
                      <a:pt x="83" y="71"/>
                      <a:pt x="83" y="71"/>
                      <a:pt x="83" y="71"/>
                    </a:cubicBezTo>
                    <a:cubicBezTo>
                      <a:pt x="83" y="70"/>
                      <a:pt x="84" y="69"/>
                      <a:pt x="86" y="69"/>
                    </a:cubicBezTo>
                    <a:cubicBezTo>
                      <a:pt x="111" y="69"/>
                      <a:pt x="111" y="69"/>
                      <a:pt x="111" y="69"/>
                    </a:cubicBezTo>
                    <a:cubicBezTo>
                      <a:pt x="112" y="69"/>
                      <a:pt x="113" y="70"/>
                      <a:pt x="113" y="71"/>
                    </a:cubicBezTo>
                    <a:lnTo>
                      <a:pt x="113" y="97"/>
                    </a:lnTo>
                    <a:close/>
                    <a:moveTo>
                      <a:pt x="113" y="54"/>
                    </a:moveTo>
                    <a:cubicBezTo>
                      <a:pt x="113" y="55"/>
                      <a:pt x="112" y="56"/>
                      <a:pt x="111" y="56"/>
                    </a:cubicBezTo>
                    <a:cubicBezTo>
                      <a:pt x="86" y="56"/>
                      <a:pt x="86" y="56"/>
                      <a:pt x="86" y="56"/>
                    </a:cubicBezTo>
                    <a:cubicBezTo>
                      <a:pt x="84" y="56"/>
                      <a:pt x="83" y="55"/>
                      <a:pt x="83" y="54"/>
                    </a:cubicBezTo>
                    <a:cubicBezTo>
                      <a:pt x="83" y="28"/>
                      <a:pt x="83" y="28"/>
                      <a:pt x="83" y="28"/>
                    </a:cubicBezTo>
                    <a:cubicBezTo>
                      <a:pt x="83" y="27"/>
                      <a:pt x="84" y="26"/>
                      <a:pt x="86" y="26"/>
                    </a:cubicBezTo>
                    <a:cubicBezTo>
                      <a:pt x="111" y="26"/>
                      <a:pt x="111" y="26"/>
                      <a:pt x="111" y="26"/>
                    </a:cubicBezTo>
                    <a:cubicBezTo>
                      <a:pt x="112" y="26"/>
                      <a:pt x="113" y="27"/>
                      <a:pt x="113" y="28"/>
                    </a:cubicBezTo>
                    <a:lnTo>
                      <a:pt x="113" y="54"/>
                    </a:lnTo>
                    <a:close/>
                    <a:moveTo>
                      <a:pt x="151" y="226"/>
                    </a:moveTo>
                    <a:cubicBezTo>
                      <a:pt x="151" y="227"/>
                      <a:pt x="150" y="228"/>
                      <a:pt x="149" y="228"/>
                    </a:cubicBezTo>
                    <a:cubicBezTo>
                      <a:pt x="123" y="228"/>
                      <a:pt x="123" y="228"/>
                      <a:pt x="123" y="228"/>
                    </a:cubicBezTo>
                    <a:cubicBezTo>
                      <a:pt x="122" y="228"/>
                      <a:pt x="121" y="227"/>
                      <a:pt x="121" y="226"/>
                    </a:cubicBezTo>
                    <a:cubicBezTo>
                      <a:pt x="121" y="200"/>
                      <a:pt x="121" y="200"/>
                      <a:pt x="121" y="200"/>
                    </a:cubicBezTo>
                    <a:cubicBezTo>
                      <a:pt x="121" y="199"/>
                      <a:pt x="122" y="198"/>
                      <a:pt x="123" y="198"/>
                    </a:cubicBezTo>
                    <a:cubicBezTo>
                      <a:pt x="149" y="198"/>
                      <a:pt x="149" y="198"/>
                      <a:pt x="149" y="198"/>
                    </a:cubicBezTo>
                    <a:cubicBezTo>
                      <a:pt x="150" y="198"/>
                      <a:pt x="151" y="199"/>
                      <a:pt x="151" y="200"/>
                    </a:cubicBezTo>
                    <a:lnTo>
                      <a:pt x="151" y="226"/>
                    </a:lnTo>
                    <a:close/>
                    <a:moveTo>
                      <a:pt x="151" y="183"/>
                    </a:moveTo>
                    <a:cubicBezTo>
                      <a:pt x="151" y="184"/>
                      <a:pt x="150" y="185"/>
                      <a:pt x="149" y="185"/>
                    </a:cubicBezTo>
                    <a:cubicBezTo>
                      <a:pt x="123" y="185"/>
                      <a:pt x="123" y="185"/>
                      <a:pt x="123" y="185"/>
                    </a:cubicBezTo>
                    <a:cubicBezTo>
                      <a:pt x="122" y="185"/>
                      <a:pt x="121" y="184"/>
                      <a:pt x="121" y="183"/>
                    </a:cubicBezTo>
                    <a:cubicBezTo>
                      <a:pt x="121" y="157"/>
                      <a:pt x="121" y="157"/>
                      <a:pt x="121" y="157"/>
                    </a:cubicBezTo>
                    <a:cubicBezTo>
                      <a:pt x="121" y="156"/>
                      <a:pt x="122" y="155"/>
                      <a:pt x="123" y="155"/>
                    </a:cubicBezTo>
                    <a:cubicBezTo>
                      <a:pt x="149" y="155"/>
                      <a:pt x="149" y="155"/>
                      <a:pt x="149" y="155"/>
                    </a:cubicBezTo>
                    <a:cubicBezTo>
                      <a:pt x="150" y="155"/>
                      <a:pt x="151" y="156"/>
                      <a:pt x="151" y="157"/>
                    </a:cubicBezTo>
                    <a:lnTo>
                      <a:pt x="151" y="183"/>
                    </a:lnTo>
                    <a:close/>
                    <a:moveTo>
                      <a:pt x="151" y="140"/>
                    </a:moveTo>
                    <a:cubicBezTo>
                      <a:pt x="151" y="141"/>
                      <a:pt x="150" y="142"/>
                      <a:pt x="149" y="142"/>
                    </a:cubicBezTo>
                    <a:cubicBezTo>
                      <a:pt x="123" y="142"/>
                      <a:pt x="123" y="142"/>
                      <a:pt x="123" y="142"/>
                    </a:cubicBezTo>
                    <a:cubicBezTo>
                      <a:pt x="122" y="142"/>
                      <a:pt x="121" y="141"/>
                      <a:pt x="121" y="140"/>
                    </a:cubicBezTo>
                    <a:cubicBezTo>
                      <a:pt x="121" y="114"/>
                      <a:pt x="121" y="114"/>
                      <a:pt x="121" y="114"/>
                    </a:cubicBezTo>
                    <a:cubicBezTo>
                      <a:pt x="121" y="113"/>
                      <a:pt x="122" y="112"/>
                      <a:pt x="123" y="112"/>
                    </a:cubicBezTo>
                    <a:cubicBezTo>
                      <a:pt x="149" y="112"/>
                      <a:pt x="149" y="112"/>
                      <a:pt x="149" y="112"/>
                    </a:cubicBezTo>
                    <a:cubicBezTo>
                      <a:pt x="150" y="112"/>
                      <a:pt x="151" y="113"/>
                      <a:pt x="151" y="114"/>
                    </a:cubicBezTo>
                    <a:lnTo>
                      <a:pt x="151" y="140"/>
                    </a:lnTo>
                    <a:close/>
                    <a:moveTo>
                      <a:pt x="151" y="97"/>
                    </a:moveTo>
                    <a:cubicBezTo>
                      <a:pt x="151" y="98"/>
                      <a:pt x="150" y="99"/>
                      <a:pt x="149" y="99"/>
                    </a:cubicBezTo>
                    <a:cubicBezTo>
                      <a:pt x="123" y="99"/>
                      <a:pt x="123" y="99"/>
                      <a:pt x="123" y="99"/>
                    </a:cubicBezTo>
                    <a:cubicBezTo>
                      <a:pt x="122" y="99"/>
                      <a:pt x="121" y="98"/>
                      <a:pt x="121" y="97"/>
                    </a:cubicBezTo>
                    <a:cubicBezTo>
                      <a:pt x="121" y="71"/>
                      <a:pt x="121" y="71"/>
                      <a:pt x="121" y="71"/>
                    </a:cubicBezTo>
                    <a:cubicBezTo>
                      <a:pt x="121" y="70"/>
                      <a:pt x="122" y="69"/>
                      <a:pt x="123" y="69"/>
                    </a:cubicBezTo>
                    <a:cubicBezTo>
                      <a:pt x="149" y="69"/>
                      <a:pt x="149" y="69"/>
                      <a:pt x="149" y="69"/>
                    </a:cubicBezTo>
                    <a:cubicBezTo>
                      <a:pt x="150" y="69"/>
                      <a:pt x="151" y="70"/>
                      <a:pt x="151" y="71"/>
                    </a:cubicBezTo>
                    <a:lnTo>
                      <a:pt x="151" y="97"/>
                    </a:lnTo>
                    <a:close/>
                    <a:moveTo>
                      <a:pt x="151" y="54"/>
                    </a:moveTo>
                    <a:cubicBezTo>
                      <a:pt x="151" y="55"/>
                      <a:pt x="150" y="56"/>
                      <a:pt x="149" y="56"/>
                    </a:cubicBezTo>
                    <a:cubicBezTo>
                      <a:pt x="123" y="56"/>
                      <a:pt x="123" y="56"/>
                      <a:pt x="123" y="56"/>
                    </a:cubicBezTo>
                    <a:cubicBezTo>
                      <a:pt x="122" y="56"/>
                      <a:pt x="121" y="55"/>
                      <a:pt x="121" y="54"/>
                    </a:cubicBezTo>
                    <a:cubicBezTo>
                      <a:pt x="121" y="28"/>
                      <a:pt x="121" y="28"/>
                      <a:pt x="121" y="28"/>
                    </a:cubicBezTo>
                    <a:cubicBezTo>
                      <a:pt x="121" y="27"/>
                      <a:pt x="122" y="26"/>
                      <a:pt x="123" y="26"/>
                    </a:cubicBezTo>
                    <a:cubicBezTo>
                      <a:pt x="149" y="26"/>
                      <a:pt x="149" y="26"/>
                      <a:pt x="149" y="26"/>
                    </a:cubicBezTo>
                    <a:cubicBezTo>
                      <a:pt x="150" y="26"/>
                      <a:pt x="151" y="27"/>
                      <a:pt x="151" y="28"/>
                    </a:cubicBezTo>
                    <a:lnTo>
                      <a:pt x="151"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685577">
                  <a:defRPr/>
                </a:pPr>
                <a:endParaRPr lang="en-US" sz="3200" kern="0">
                  <a:solidFill>
                    <a:srgbClr val="58585B"/>
                  </a:solidFill>
                  <a:latin typeface="CiscoSans ExtraLight"/>
                  <a:ea typeface="Apple LiGothic Medium"/>
                  <a:cs typeface="Apple LiGothic Medium"/>
                </a:endParaRPr>
              </a:p>
            </p:txBody>
          </p:sp>
        </p:grpSp>
      </p:grpSp>
      <p:grpSp>
        <p:nvGrpSpPr>
          <p:cNvPr id="24" name="Group 23">
            <a:extLst>
              <a:ext uri="{FF2B5EF4-FFF2-40B4-BE49-F238E27FC236}">
                <a16:creationId xmlns:a16="http://schemas.microsoft.com/office/drawing/2014/main" id="{252968C5-7E49-004C-BB59-0BA92CBF7361}"/>
              </a:ext>
            </a:extLst>
          </p:cNvPr>
          <p:cNvGrpSpPr/>
          <p:nvPr/>
        </p:nvGrpSpPr>
        <p:grpSpPr>
          <a:xfrm>
            <a:off x="-99296" y="3340749"/>
            <a:ext cx="1412646" cy="973261"/>
            <a:chOff x="5534501" y="3744003"/>
            <a:chExt cx="1412646" cy="973261"/>
          </a:xfrm>
        </p:grpSpPr>
        <p:sp>
          <p:nvSpPr>
            <p:cNvPr id="1060" name="TextBox 1059">
              <a:extLst>
                <a:ext uri="{FF2B5EF4-FFF2-40B4-BE49-F238E27FC236}">
                  <a16:creationId xmlns:a16="http://schemas.microsoft.com/office/drawing/2014/main" id="{8C4CD220-3AA0-B44A-8DAC-0E74D2805812}"/>
                </a:ext>
              </a:extLst>
            </p:cNvPr>
            <p:cNvSpPr txBox="1"/>
            <p:nvPr/>
          </p:nvSpPr>
          <p:spPr>
            <a:xfrm>
              <a:off x="5534501" y="4194044"/>
              <a:ext cx="1412646" cy="523220"/>
            </a:xfrm>
            <a:prstGeom prst="rect">
              <a:avLst/>
            </a:prstGeom>
            <a:noFill/>
          </p:spPr>
          <p:txBody>
            <a:bodyPr wrap="square" rtlCol="0" anchor="ctr">
              <a:spAutoFit/>
            </a:bodyPr>
            <a:lstStyle/>
            <a:p>
              <a:pPr algn="ctr" defTabSz="457166">
                <a:defRPr/>
              </a:pPr>
              <a:r>
                <a:rPr lang="en-US" sz="1400" dirty="0">
                  <a:solidFill>
                    <a:srgbClr val="58585B"/>
                  </a:solidFill>
                  <a:latin typeface="Arial"/>
                  <a:ea typeface="CiscoSansTT BoldOblique" charset="0"/>
                  <a:cs typeface="CiscoSansTT BoldOblique" charset="0"/>
                </a:rPr>
                <a:t>Native</a:t>
              </a:r>
            </a:p>
            <a:p>
              <a:pPr algn="ctr" defTabSz="457166">
                <a:defRPr/>
              </a:pPr>
              <a:r>
                <a:rPr lang="en-US" sz="1400" dirty="0">
                  <a:solidFill>
                    <a:srgbClr val="58585B"/>
                  </a:solidFill>
                  <a:latin typeface="Arial"/>
                  <a:ea typeface="CiscoSansTT BoldOblique" charset="0"/>
                  <a:cs typeface="CiscoSansTT BoldOblique" charset="0"/>
                </a:rPr>
                <a:t>Replication/DR</a:t>
              </a:r>
            </a:p>
          </p:txBody>
        </p:sp>
        <p:grpSp>
          <p:nvGrpSpPr>
            <p:cNvPr id="1068" name="Group 1067">
              <a:extLst>
                <a:ext uri="{FF2B5EF4-FFF2-40B4-BE49-F238E27FC236}">
                  <a16:creationId xmlns:a16="http://schemas.microsoft.com/office/drawing/2014/main" id="{60A39D8C-81BF-0943-8586-BB0EDD1E5F6F}"/>
                </a:ext>
              </a:extLst>
            </p:cNvPr>
            <p:cNvGrpSpPr/>
            <p:nvPr/>
          </p:nvGrpSpPr>
          <p:grpSpPr>
            <a:xfrm>
              <a:off x="5855839" y="3744003"/>
              <a:ext cx="876584" cy="432332"/>
              <a:chOff x="2964071" y="-821635"/>
              <a:chExt cx="452857" cy="193712"/>
            </a:xfrm>
          </p:grpSpPr>
          <p:sp>
            <p:nvSpPr>
              <p:cNvPr id="1069" name="Freeform: Shape 347">
                <a:extLst>
                  <a:ext uri="{FF2B5EF4-FFF2-40B4-BE49-F238E27FC236}">
                    <a16:creationId xmlns:a16="http://schemas.microsoft.com/office/drawing/2014/main" id="{FE8ED5F2-E987-7944-A93F-03300DD29E2E}"/>
                  </a:ext>
                </a:extLst>
              </p:cNvPr>
              <p:cNvSpPr/>
              <p:nvPr/>
            </p:nvSpPr>
            <p:spPr>
              <a:xfrm>
                <a:off x="3223215" y="-795761"/>
                <a:ext cx="64140" cy="141967"/>
              </a:xfrm>
              <a:custGeom>
                <a:avLst/>
                <a:gdLst>
                  <a:gd name="connsiteX0" fmla="*/ 32071 w 64140"/>
                  <a:gd name="connsiteY0" fmla="*/ 0 h 141967"/>
                  <a:gd name="connsiteX1" fmla="*/ 35772 w 64140"/>
                  <a:gd name="connsiteY1" fmla="*/ 2496 h 141967"/>
                  <a:gd name="connsiteX2" fmla="*/ 64140 w 64140"/>
                  <a:gd name="connsiteY2" fmla="*/ 70983 h 141967"/>
                  <a:gd name="connsiteX3" fmla="*/ 35772 w 64140"/>
                  <a:gd name="connsiteY3" fmla="*/ 139471 h 141967"/>
                  <a:gd name="connsiteX4" fmla="*/ 32071 w 64140"/>
                  <a:gd name="connsiteY4" fmla="*/ 141967 h 141967"/>
                  <a:gd name="connsiteX5" fmla="*/ 28369 w 64140"/>
                  <a:gd name="connsiteY5" fmla="*/ 139471 h 141967"/>
                  <a:gd name="connsiteX6" fmla="*/ 0 w 64140"/>
                  <a:gd name="connsiteY6" fmla="*/ 70983 h 141967"/>
                  <a:gd name="connsiteX7" fmla="*/ 28369 w 64140"/>
                  <a:gd name="connsiteY7" fmla="*/ 2496 h 141967"/>
                  <a:gd name="connsiteX8" fmla="*/ 32071 w 64140"/>
                  <a:gd name="connsiteY8" fmla="*/ 0 h 14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40" h="141967">
                    <a:moveTo>
                      <a:pt x="32071" y="0"/>
                    </a:moveTo>
                    <a:lnTo>
                      <a:pt x="35772" y="2496"/>
                    </a:lnTo>
                    <a:cubicBezTo>
                      <a:pt x="53299" y="20023"/>
                      <a:pt x="64140" y="44237"/>
                      <a:pt x="64140" y="70983"/>
                    </a:cubicBezTo>
                    <a:cubicBezTo>
                      <a:pt x="64140" y="97729"/>
                      <a:pt x="53299" y="121943"/>
                      <a:pt x="35772" y="139471"/>
                    </a:cubicBezTo>
                    <a:lnTo>
                      <a:pt x="32071" y="141967"/>
                    </a:lnTo>
                    <a:lnTo>
                      <a:pt x="28369" y="139471"/>
                    </a:lnTo>
                    <a:cubicBezTo>
                      <a:pt x="10841" y="121943"/>
                      <a:pt x="0" y="97729"/>
                      <a:pt x="0" y="70983"/>
                    </a:cubicBezTo>
                    <a:cubicBezTo>
                      <a:pt x="0" y="44237"/>
                      <a:pt x="10841" y="20023"/>
                      <a:pt x="28369" y="2496"/>
                    </a:cubicBezTo>
                    <a:lnTo>
                      <a:pt x="32071" y="0"/>
                    </a:lnTo>
                    <a:close/>
                  </a:path>
                </a:pathLst>
              </a:cu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6">
                  <a:defRPr/>
                </a:pPr>
                <a:endParaRPr lang="en-US" sz="2800">
                  <a:solidFill>
                    <a:srgbClr val="58585B"/>
                  </a:solidFill>
                  <a:latin typeface="Arial"/>
                </a:endParaRPr>
              </a:p>
            </p:txBody>
          </p:sp>
          <p:sp>
            <p:nvSpPr>
              <p:cNvPr id="1070" name="Freeform: Shape 346">
                <a:extLst>
                  <a:ext uri="{FF2B5EF4-FFF2-40B4-BE49-F238E27FC236}">
                    <a16:creationId xmlns:a16="http://schemas.microsoft.com/office/drawing/2014/main" id="{095B32E0-5DAB-9E46-A841-76D485D779FC}"/>
                  </a:ext>
                </a:extLst>
              </p:cNvPr>
              <p:cNvSpPr/>
              <p:nvPr/>
            </p:nvSpPr>
            <p:spPr>
              <a:xfrm>
                <a:off x="3093644" y="-795760"/>
                <a:ext cx="64139" cy="141965"/>
              </a:xfrm>
              <a:custGeom>
                <a:avLst/>
                <a:gdLst>
                  <a:gd name="connsiteX0" fmla="*/ 32070 w 64139"/>
                  <a:gd name="connsiteY0" fmla="*/ 0 h 141965"/>
                  <a:gd name="connsiteX1" fmla="*/ 35771 w 64139"/>
                  <a:gd name="connsiteY1" fmla="*/ 2495 h 141965"/>
                  <a:gd name="connsiteX2" fmla="*/ 64139 w 64139"/>
                  <a:gd name="connsiteY2" fmla="*/ 70982 h 141965"/>
                  <a:gd name="connsiteX3" fmla="*/ 35771 w 64139"/>
                  <a:gd name="connsiteY3" fmla="*/ 139470 h 141965"/>
                  <a:gd name="connsiteX4" fmla="*/ 32070 w 64139"/>
                  <a:gd name="connsiteY4" fmla="*/ 141965 h 141965"/>
                  <a:gd name="connsiteX5" fmla="*/ 28369 w 64139"/>
                  <a:gd name="connsiteY5" fmla="*/ 139470 h 141965"/>
                  <a:gd name="connsiteX6" fmla="*/ 0 w 64139"/>
                  <a:gd name="connsiteY6" fmla="*/ 70982 h 141965"/>
                  <a:gd name="connsiteX7" fmla="*/ 28369 w 64139"/>
                  <a:gd name="connsiteY7" fmla="*/ 2495 h 141965"/>
                  <a:gd name="connsiteX8" fmla="*/ 32070 w 64139"/>
                  <a:gd name="connsiteY8" fmla="*/ 0 h 14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39" h="141965">
                    <a:moveTo>
                      <a:pt x="32070" y="0"/>
                    </a:moveTo>
                    <a:lnTo>
                      <a:pt x="35771" y="2495"/>
                    </a:lnTo>
                    <a:cubicBezTo>
                      <a:pt x="53298" y="20022"/>
                      <a:pt x="64139" y="44236"/>
                      <a:pt x="64139" y="70982"/>
                    </a:cubicBezTo>
                    <a:cubicBezTo>
                      <a:pt x="64139" y="97728"/>
                      <a:pt x="53298" y="121942"/>
                      <a:pt x="35771" y="139470"/>
                    </a:cubicBezTo>
                    <a:lnTo>
                      <a:pt x="32070" y="141965"/>
                    </a:lnTo>
                    <a:lnTo>
                      <a:pt x="28369" y="139470"/>
                    </a:lnTo>
                    <a:cubicBezTo>
                      <a:pt x="10841" y="121942"/>
                      <a:pt x="0" y="97728"/>
                      <a:pt x="0" y="70982"/>
                    </a:cubicBezTo>
                    <a:cubicBezTo>
                      <a:pt x="0" y="44236"/>
                      <a:pt x="10841" y="20022"/>
                      <a:pt x="28369" y="2495"/>
                    </a:cubicBezTo>
                    <a:lnTo>
                      <a:pt x="32070" y="0"/>
                    </a:lnTo>
                    <a:close/>
                  </a:path>
                </a:pathLst>
              </a:cu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6">
                  <a:defRPr/>
                </a:pPr>
                <a:endParaRPr lang="en-US" sz="2800">
                  <a:solidFill>
                    <a:srgbClr val="58585B"/>
                  </a:solidFill>
                  <a:latin typeface="Arial"/>
                </a:endParaRPr>
              </a:p>
            </p:txBody>
          </p:sp>
          <p:sp>
            <p:nvSpPr>
              <p:cNvPr id="1071" name="Freeform: Shape 345">
                <a:extLst>
                  <a:ext uri="{FF2B5EF4-FFF2-40B4-BE49-F238E27FC236}">
                    <a16:creationId xmlns:a16="http://schemas.microsoft.com/office/drawing/2014/main" id="{EA179E79-9B11-3B4D-BB59-48E47601904D}"/>
                  </a:ext>
                </a:extLst>
              </p:cNvPr>
              <p:cNvSpPr/>
              <p:nvPr/>
            </p:nvSpPr>
            <p:spPr>
              <a:xfrm>
                <a:off x="2964071" y="-821635"/>
                <a:ext cx="161643" cy="193712"/>
              </a:xfrm>
              <a:custGeom>
                <a:avLst/>
                <a:gdLst>
                  <a:gd name="connsiteX0" fmla="*/ 96856 w 161643"/>
                  <a:gd name="connsiteY0" fmla="*/ 0 h 193712"/>
                  <a:gd name="connsiteX1" fmla="*/ 134557 w 161643"/>
                  <a:gd name="connsiteY1" fmla="*/ 7611 h 193712"/>
                  <a:gd name="connsiteX2" fmla="*/ 161643 w 161643"/>
                  <a:gd name="connsiteY2" fmla="*/ 25874 h 193712"/>
                  <a:gd name="connsiteX3" fmla="*/ 157942 w 161643"/>
                  <a:gd name="connsiteY3" fmla="*/ 28369 h 193712"/>
                  <a:gd name="connsiteX4" fmla="*/ 129573 w 161643"/>
                  <a:gd name="connsiteY4" fmla="*/ 96856 h 193712"/>
                  <a:gd name="connsiteX5" fmla="*/ 157942 w 161643"/>
                  <a:gd name="connsiteY5" fmla="*/ 165344 h 193712"/>
                  <a:gd name="connsiteX6" fmla="*/ 161643 w 161643"/>
                  <a:gd name="connsiteY6" fmla="*/ 167839 h 193712"/>
                  <a:gd name="connsiteX7" fmla="*/ 134557 w 161643"/>
                  <a:gd name="connsiteY7" fmla="*/ 186101 h 193712"/>
                  <a:gd name="connsiteX8" fmla="*/ 96856 w 161643"/>
                  <a:gd name="connsiteY8" fmla="*/ 193712 h 193712"/>
                  <a:gd name="connsiteX9" fmla="*/ 0 w 161643"/>
                  <a:gd name="connsiteY9" fmla="*/ 96856 h 193712"/>
                  <a:gd name="connsiteX10" fmla="*/ 96856 w 161643"/>
                  <a:gd name="connsiteY10" fmla="*/ 0 h 19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643" h="193712">
                    <a:moveTo>
                      <a:pt x="96856" y="0"/>
                    </a:moveTo>
                    <a:cubicBezTo>
                      <a:pt x="110229" y="0"/>
                      <a:pt x="122969" y="2710"/>
                      <a:pt x="134557" y="7611"/>
                    </a:cubicBezTo>
                    <a:lnTo>
                      <a:pt x="161643" y="25874"/>
                    </a:lnTo>
                    <a:lnTo>
                      <a:pt x="157942" y="28369"/>
                    </a:lnTo>
                    <a:cubicBezTo>
                      <a:pt x="140414" y="45896"/>
                      <a:pt x="129573" y="70110"/>
                      <a:pt x="129573" y="96856"/>
                    </a:cubicBezTo>
                    <a:cubicBezTo>
                      <a:pt x="129573" y="123602"/>
                      <a:pt x="140414" y="147816"/>
                      <a:pt x="157942" y="165344"/>
                    </a:cubicBezTo>
                    <a:lnTo>
                      <a:pt x="161643" y="167839"/>
                    </a:lnTo>
                    <a:lnTo>
                      <a:pt x="134557" y="186101"/>
                    </a:lnTo>
                    <a:cubicBezTo>
                      <a:pt x="122969" y="191002"/>
                      <a:pt x="110229" y="193712"/>
                      <a:pt x="96856" y="193712"/>
                    </a:cubicBezTo>
                    <a:cubicBezTo>
                      <a:pt x="43364" y="193712"/>
                      <a:pt x="0" y="150348"/>
                      <a:pt x="0" y="96856"/>
                    </a:cubicBezTo>
                    <a:cubicBezTo>
                      <a:pt x="0" y="43364"/>
                      <a:pt x="43364" y="0"/>
                      <a:pt x="96856" y="0"/>
                    </a:cubicBezTo>
                    <a:close/>
                  </a:path>
                </a:pathLst>
              </a:custGeom>
              <a:solidFill>
                <a:schemeClr val="bg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6">
                  <a:defRPr/>
                </a:pPr>
                <a:endParaRPr lang="en-US" sz="2800">
                  <a:solidFill>
                    <a:srgbClr val="58585B"/>
                  </a:solidFill>
                  <a:latin typeface="Arial"/>
                </a:endParaRPr>
              </a:p>
            </p:txBody>
          </p:sp>
          <p:sp>
            <p:nvSpPr>
              <p:cNvPr id="1072" name="Freeform: Shape 344">
                <a:extLst>
                  <a:ext uri="{FF2B5EF4-FFF2-40B4-BE49-F238E27FC236}">
                    <a16:creationId xmlns:a16="http://schemas.microsoft.com/office/drawing/2014/main" id="{088B63A3-F7BC-174E-9FBF-62CE95093FC0}"/>
                  </a:ext>
                </a:extLst>
              </p:cNvPr>
              <p:cNvSpPr/>
              <p:nvPr/>
            </p:nvSpPr>
            <p:spPr>
              <a:xfrm>
                <a:off x="3125714" y="-821635"/>
                <a:ext cx="129573" cy="193712"/>
              </a:xfrm>
              <a:custGeom>
                <a:avLst/>
                <a:gdLst>
                  <a:gd name="connsiteX0" fmla="*/ 64786 w 129573"/>
                  <a:gd name="connsiteY0" fmla="*/ 0 h 193712"/>
                  <a:gd name="connsiteX1" fmla="*/ 102487 w 129573"/>
                  <a:gd name="connsiteY1" fmla="*/ 7611 h 193712"/>
                  <a:gd name="connsiteX2" fmla="*/ 129573 w 129573"/>
                  <a:gd name="connsiteY2" fmla="*/ 25873 h 193712"/>
                  <a:gd name="connsiteX3" fmla="*/ 125871 w 129573"/>
                  <a:gd name="connsiteY3" fmla="*/ 28369 h 193712"/>
                  <a:gd name="connsiteX4" fmla="*/ 97502 w 129573"/>
                  <a:gd name="connsiteY4" fmla="*/ 96856 h 193712"/>
                  <a:gd name="connsiteX5" fmla="*/ 125871 w 129573"/>
                  <a:gd name="connsiteY5" fmla="*/ 165344 h 193712"/>
                  <a:gd name="connsiteX6" fmla="*/ 129573 w 129573"/>
                  <a:gd name="connsiteY6" fmla="*/ 167840 h 193712"/>
                  <a:gd name="connsiteX7" fmla="*/ 102487 w 129573"/>
                  <a:gd name="connsiteY7" fmla="*/ 186101 h 193712"/>
                  <a:gd name="connsiteX8" fmla="*/ 64786 w 129573"/>
                  <a:gd name="connsiteY8" fmla="*/ 193712 h 193712"/>
                  <a:gd name="connsiteX9" fmla="*/ 27085 w 129573"/>
                  <a:gd name="connsiteY9" fmla="*/ 186101 h 193712"/>
                  <a:gd name="connsiteX10" fmla="*/ 0 w 129573"/>
                  <a:gd name="connsiteY10" fmla="*/ 167839 h 193712"/>
                  <a:gd name="connsiteX11" fmla="*/ 3701 w 129573"/>
                  <a:gd name="connsiteY11" fmla="*/ 165344 h 193712"/>
                  <a:gd name="connsiteX12" fmla="*/ 32069 w 129573"/>
                  <a:gd name="connsiteY12" fmla="*/ 96856 h 193712"/>
                  <a:gd name="connsiteX13" fmla="*/ 3701 w 129573"/>
                  <a:gd name="connsiteY13" fmla="*/ 28369 h 193712"/>
                  <a:gd name="connsiteX14" fmla="*/ 0 w 129573"/>
                  <a:gd name="connsiteY14" fmla="*/ 25874 h 193712"/>
                  <a:gd name="connsiteX15" fmla="*/ 27085 w 129573"/>
                  <a:gd name="connsiteY15" fmla="*/ 7611 h 193712"/>
                  <a:gd name="connsiteX16" fmla="*/ 64786 w 129573"/>
                  <a:gd name="connsiteY16" fmla="*/ 0 h 19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573" h="193712">
                    <a:moveTo>
                      <a:pt x="64786" y="0"/>
                    </a:moveTo>
                    <a:cubicBezTo>
                      <a:pt x="78159" y="0"/>
                      <a:pt x="90899" y="2710"/>
                      <a:pt x="102487" y="7611"/>
                    </a:cubicBezTo>
                    <a:lnTo>
                      <a:pt x="129573" y="25873"/>
                    </a:lnTo>
                    <a:lnTo>
                      <a:pt x="125871" y="28369"/>
                    </a:lnTo>
                    <a:cubicBezTo>
                      <a:pt x="108343" y="45896"/>
                      <a:pt x="97502" y="70110"/>
                      <a:pt x="97502" y="96856"/>
                    </a:cubicBezTo>
                    <a:cubicBezTo>
                      <a:pt x="97502" y="123602"/>
                      <a:pt x="108343" y="147816"/>
                      <a:pt x="125871" y="165344"/>
                    </a:cubicBezTo>
                    <a:lnTo>
                      <a:pt x="129573" y="167840"/>
                    </a:lnTo>
                    <a:lnTo>
                      <a:pt x="102487" y="186101"/>
                    </a:lnTo>
                    <a:cubicBezTo>
                      <a:pt x="90899" y="191002"/>
                      <a:pt x="78159" y="193712"/>
                      <a:pt x="64786" y="193712"/>
                    </a:cubicBezTo>
                    <a:cubicBezTo>
                      <a:pt x="51413" y="193712"/>
                      <a:pt x="38673" y="191002"/>
                      <a:pt x="27085" y="186101"/>
                    </a:cubicBezTo>
                    <a:lnTo>
                      <a:pt x="0" y="167839"/>
                    </a:lnTo>
                    <a:lnTo>
                      <a:pt x="3701" y="165344"/>
                    </a:lnTo>
                    <a:cubicBezTo>
                      <a:pt x="21228" y="147816"/>
                      <a:pt x="32069" y="123602"/>
                      <a:pt x="32069" y="96856"/>
                    </a:cubicBezTo>
                    <a:cubicBezTo>
                      <a:pt x="32069" y="70110"/>
                      <a:pt x="21228" y="45896"/>
                      <a:pt x="3701" y="28369"/>
                    </a:cubicBezTo>
                    <a:lnTo>
                      <a:pt x="0" y="25874"/>
                    </a:lnTo>
                    <a:lnTo>
                      <a:pt x="27085" y="7611"/>
                    </a:lnTo>
                    <a:cubicBezTo>
                      <a:pt x="38673" y="2710"/>
                      <a:pt x="51413" y="0"/>
                      <a:pt x="64786" y="0"/>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6">
                  <a:defRPr/>
                </a:pPr>
                <a:endParaRPr lang="en-US" sz="2800">
                  <a:solidFill>
                    <a:srgbClr val="58585B"/>
                  </a:solidFill>
                  <a:latin typeface="Arial"/>
                </a:endParaRPr>
              </a:p>
            </p:txBody>
          </p:sp>
          <p:sp>
            <p:nvSpPr>
              <p:cNvPr id="1073" name="Freeform: Shape 343">
                <a:extLst>
                  <a:ext uri="{FF2B5EF4-FFF2-40B4-BE49-F238E27FC236}">
                    <a16:creationId xmlns:a16="http://schemas.microsoft.com/office/drawing/2014/main" id="{B2AB780A-15FA-954C-93F2-8E457ADC687D}"/>
                  </a:ext>
                </a:extLst>
              </p:cNvPr>
              <p:cNvSpPr/>
              <p:nvPr/>
            </p:nvSpPr>
            <p:spPr>
              <a:xfrm>
                <a:off x="3255287" y="-821635"/>
                <a:ext cx="161641" cy="193712"/>
              </a:xfrm>
              <a:custGeom>
                <a:avLst/>
                <a:gdLst>
                  <a:gd name="connsiteX0" fmla="*/ 64785 w 161641"/>
                  <a:gd name="connsiteY0" fmla="*/ 0 h 193712"/>
                  <a:gd name="connsiteX1" fmla="*/ 161641 w 161641"/>
                  <a:gd name="connsiteY1" fmla="*/ 96856 h 193712"/>
                  <a:gd name="connsiteX2" fmla="*/ 64785 w 161641"/>
                  <a:gd name="connsiteY2" fmla="*/ 193712 h 193712"/>
                  <a:gd name="connsiteX3" fmla="*/ 27084 w 161641"/>
                  <a:gd name="connsiteY3" fmla="*/ 186101 h 193712"/>
                  <a:gd name="connsiteX4" fmla="*/ 0 w 161641"/>
                  <a:gd name="connsiteY4" fmla="*/ 167840 h 193712"/>
                  <a:gd name="connsiteX5" fmla="*/ 3701 w 161641"/>
                  <a:gd name="connsiteY5" fmla="*/ 165344 h 193712"/>
                  <a:gd name="connsiteX6" fmla="*/ 32069 w 161641"/>
                  <a:gd name="connsiteY6" fmla="*/ 96856 h 193712"/>
                  <a:gd name="connsiteX7" fmla="*/ 3701 w 161641"/>
                  <a:gd name="connsiteY7" fmla="*/ 28369 h 193712"/>
                  <a:gd name="connsiteX8" fmla="*/ 0 w 161641"/>
                  <a:gd name="connsiteY8" fmla="*/ 25873 h 193712"/>
                  <a:gd name="connsiteX9" fmla="*/ 27084 w 161641"/>
                  <a:gd name="connsiteY9" fmla="*/ 7611 h 193712"/>
                  <a:gd name="connsiteX10" fmla="*/ 64785 w 161641"/>
                  <a:gd name="connsiteY10" fmla="*/ 0 h 19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641" h="193712">
                    <a:moveTo>
                      <a:pt x="64785" y="0"/>
                    </a:moveTo>
                    <a:cubicBezTo>
                      <a:pt x="118277" y="0"/>
                      <a:pt x="161641" y="43364"/>
                      <a:pt x="161641" y="96856"/>
                    </a:cubicBezTo>
                    <a:cubicBezTo>
                      <a:pt x="161641" y="150348"/>
                      <a:pt x="118277" y="193712"/>
                      <a:pt x="64785" y="193712"/>
                    </a:cubicBezTo>
                    <a:cubicBezTo>
                      <a:pt x="51412" y="193712"/>
                      <a:pt x="38672" y="191002"/>
                      <a:pt x="27084" y="186101"/>
                    </a:cubicBezTo>
                    <a:lnTo>
                      <a:pt x="0" y="167840"/>
                    </a:lnTo>
                    <a:lnTo>
                      <a:pt x="3701" y="165344"/>
                    </a:lnTo>
                    <a:cubicBezTo>
                      <a:pt x="21228" y="147816"/>
                      <a:pt x="32069" y="123602"/>
                      <a:pt x="32069" y="96856"/>
                    </a:cubicBezTo>
                    <a:cubicBezTo>
                      <a:pt x="32069" y="70110"/>
                      <a:pt x="21228" y="45896"/>
                      <a:pt x="3701" y="28369"/>
                    </a:cubicBezTo>
                    <a:lnTo>
                      <a:pt x="0" y="25873"/>
                    </a:lnTo>
                    <a:lnTo>
                      <a:pt x="27084" y="7611"/>
                    </a:lnTo>
                    <a:cubicBezTo>
                      <a:pt x="38672" y="2710"/>
                      <a:pt x="51412" y="0"/>
                      <a:pt x="64785"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6">
                  <a:defRPr/>
                </a:pPr>
                <a:endParaRPr lang="en-US" sz="2800">
                  <a:solidFill>
                    <a:srgbClr val="58585B"/>
                  </a:solidFill>
                  <a:latin typeface="Arial"/>
                </a:endParaRPr>
              </a:p>
            </p:txBody>
          </p:sp>
        </p:grpSp>
      </p:grpSp>
      <p:grpSp>
        <p:nvGrpSpPr>
          <p:cNvPr id="21" name="Group 20">
            <a:extLst>
              <a:ext uri="{FF2B5EF4-FFF2-40B4-BE49-F238E27FC236}">
                <a16:creationId xmlns:a16="http://schemas.microsoft.com/office/drawing/2014/main" id="{FBA607DF-67CF-7442-A7AD-0AD9E39DFE35}"/>
              </a:ext>
            </a:extLst>
          </p:cNvPr>
          <p:cNvGrpSpPr/>
          <p:nvPr/>
        </p:nvGrpSpPr>
        <p:grpSpPr>
          <a:xfrm>
            <a:off x="3054763" y="1025785"/>
            <a:ext cx="1282504" cy="782567"/>
            <a:chOff x="299537" y="3721547"/>
            <a:chExt cx="1282504" cy="782567"/>
          </a:xfrm>
        </p:grpSpPr>
        <p:sp>
          <p:nvSpPr>
            <p:cNvPr id="1019" name="TextBox 1018">
              <a:extLst>
                <a:ext uri="{FF2B5EF4-FFF2-40B4-BE49-F238E27FC236}">
                  <a16:creationId xmlns:a16="http://schemas.microsoft.com/office/drawing/2014/main" id="{7D446463-7E59-1F4E-86DC-B07745B6EC77}"/>
                </a:ext>
              </a:extLst>
            </p:cNvPr>
            <p:cNvSpPr txBox="1"/>
            <p:nvPr/>
          </p:nvSpPr>
          <p:spPr>
            <a:xfrm>
              <a:off x="299537" y="4196337"/>
              <a:ext cx="1282504" cy="307777"/>
            </a:xfrm>
            <a:prstGeom prst="rect">
              <a:avLst/>
            </a:prstGeom>
            <a:noFill/>
          </p:spPr>
          <p:txBody>
            <a:bodyPr wrap="square" rtlCol="0" anchor="ctr">
              <a:spAutoFit/>
            </a:bodyPr>
            <a:lstStyle/>
            <a:p>
              <a:pPr algn="ctr" defTabSz="457166">
                <a:defRPr/>
              </a:pPr>
              <a:r>
                <a:rPr lang="en-US" sz="1400" dirty="0">
                  <a:solidFill>
                    <a:srgbClr val="58585B"/>
                  </a:solidFill>
                  <a:latin typeface="Arial"/>
                  <a:ea typeface="CiscoSansTT BoldOblique" charset="0"/>
                  <a:cs typeface="CiscoSansTT BoldOblique" charset="0"/>
                </a:rPr>
                <a:t>M5 </a:t>
              </a:r>
              <a:r>
                <a:rPr lang="en-US" sz="1400" dirty="0" err="1">
                  <a:solidFill>
                    <a:srgbClr val="58585B"/>
                  </a:solidFill>
                  <a:latin typeface="Arial"/>
                  <a:ea typeface="CiscoSansTT BoldOblique" charset="0"/>
                  <a:cs typeface="CiscoSansTT BoldOblique" charset="0"/>
                </a:rPr>
                <a:t>Skylake</a:t>
              </a:r>
              <a:endParaRPr lang="en-US" sz="1400" dirty="0">
                <a:solidFill>
                  <a:srgbClr val="58585B"/>
                </a:solidFill>
                <a:latin typeface="Arial"/>
                <a:ea typeface="CiscoSansTT BoldOblique" charset="0"/>
                <a:cs typeface="CiscoSansTT BoldOblique" charset="0"/>
              </a:endParaRPr>
            </a:p>
          </p:txBody>
        </p:sp>
        <p:pic>
          <p:nvPicPr>
            <p:cNvPr id="1074" name="Picture 1073">
              <a:extLst>
                <a:ext uri="{FF2B5EF4-FFF2-40B4-BE49-F238E27FC236}">
                  <a16:creationId xmlns:a16="http://schemas.microsoft.com/office/drawing/2014/main" id="{7D379697-27DF-1A4D-A365-95F4DF309DC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7456" y="3721547"/>
              <a:ext cx="409881" cy="435266"/>
            </a:xfrm>
            <a:prstGeom prst="rect">
              <a:avLst/>
            </a:prstGeom>
          </p:spPr>
        </p:pic>
      </p:grpSp>
      <p:grpSp>
        <p:nvGrpSpPr>
          <p:cNvPr id="4" name="Group 3">
            <a:extLst>
              <a:ext uri="{FF2B5EF4-FFF2-40B4-BE49-F238E27FC236}">
                <a16:creationId xmlns:a16="http://schemas.microsoft.com/office/drawing/2014/main" id="{CFF94F44-5213-9A48-ACC5-EAFB5E98D13C}"/>
              </a:ext>
            </a:extLst>
          </p:cNvPr>
          <p:cNvGrpSpPr/>
          <p:nvPr/>
        </p:nvGrpSpPr>
        <p:grpSpPr>
          <a:xfrm>
            <a:off x="1091804" y="1044612"/>
            <a:ext cx="904002" cy="868437"/>
            <a:chOff x="1261727" y="1154927"/>
            <a:chExt cx="904002" cy="868437"/>
          </a:xfrm>
        </p:grpSpPr>
        <p:sp>
          <p:nvSpPr>
            <p:cNvPr id="1018" name="TextBox 1017">
              <a:extLst>
                <a:ext uri="{FF2B5EF4-FFF2-40B4-BE49-F238E27FC236}">
                  <a16:creationId xmlns:a16="http://schemas.microsoft.com/office/drawing/2014/main" id="{02346D6D-C3A9-D548-956F-5655EC2AFDF7}"/>
                </a:ext>
              </a:extLst>
            </p:cNvPr>
            <p:cNvSpPr txBox="1"/>
            <p:nvPr/>
          </p:nvSpPr>
          <p:spPr>
            <a:xfrm>
              <a:off x="1261727" y="1715587"/>
              <a:ext cx="904002" cy="307777"/>
            </a:xfrm>
            <a:prstGeom prst="rect">
              <a:avLst/>
            </a:prstGeom>
            <a:noFill/>
          </p:spPr>
          <p:txBody>
            <a:bodyPr wrap="square" rtlCol="0" anchor="ctr">
              <a:spAutoFit/>
            </a:bodyPr>
            <a:lstStyle/>
            <a:p>
              <a:pPr algn="ctr" defTabSz="457166">
                <a:defRPr/>
              </a:pPr>
              <a:r>
                <a:rPr lang="en-US" sz="1400" dirty="0">
                  <a:solidFill>
                    <a:srgbClr val="58585B"/>
                  </a:solidFill>
                  <a:latin typeface="Arial"/>
                  <a:ea typeface="CiscoSansTT BoldOblique" charset="0"/>
                  <a:cs typeface="CiscoSansTT BoldOblique" charset="0"/>
                </a:rPr>
                <a:t>40G NW</a:t>
              </a:r>
            </a:p>
          </p:txBody>
        </p:sp>
        <p:grpSp>
          <p:nvGrpSpPr>
            <p:cNvPr id="1075" name="Group 10">
              <a:extLst>
                <a:ext uri="{FF2B5EF4-FFF2-40B4-BE49-F238E27FC236}">
                  <a16:creationId xmlns:a16="http://schemas.microsoft.com/office/drawing/2014/main" id="{4AB8B58B-924B-C145-BC13-A8F466FA83CE}"/>
                </a:ext>
              </a:extLst>
            </p:cNvPr>
            <p:cNvGrpSpPr>
              <a:grpSpLocks noChangeAspect="1"/>
            </p:cNvGrpSpPr>
            <p:nvPr/>
          </p:nvGrpSpPr>
          <p:grpSpPr bwMode="auto">
            <a:xfrm>
              <a:off x="1517777" y="1154927"/>
              <a:ext cx="412874" cy="490601"/>
              <a:chOff x="2594" y="1936"/>
              <a:chExt cx="628" cy="628"/>
            </a:xfrm>
            <a:solidFill>
              <a:schemeClr val="bg2"/>
            </a:solidFill>
          </p:grpSpPr>
          <p:sp>
            <p:nvSpPr>
              <p:cNvPr id="1076" name="Freeform 11">
                <a:extLst>
                  <a:ext uri="{FF2B5EF4-FFF2-40B4-BE49-F238E27FC236}">
                    <a16:creationId xmlns:a16="http://schemas.microsoft.com/office/drawing/2014/main" id="{26DD5DBA-8D16-C247-89BB-45D079BB7E96}"/>
                  </a:ext>
                </a:extLst>
              </p:cNvPr>
              <p:cNvSpPr>
                <a:spLocks/>
              </p:cNvSpPr>
              <p:nvPr/>
            </p:nvSpPr>
            <p:spPr bwMode="auto">
              <a:xfrm>
                <a:off x="2594" y="1936"/>
                <a:ext cx="628" cy="628"/>
              </a:xfrm>
              <a:custGeom>
                <a:avLst/>
                <a:gdLst>
                  <a:gd name="T0" fmla="*/ 1255 w 1256"/>
                  <a:gd name="T1" fmla="*/ 660 h 1256"/>
                  <a:gd name="T2" fmla="*/ 1243 w 1256"/>
                  <a:gd name="T3" fmla="*/ 754 h 1256"/>
                  <a:gd name="T4" fmla="*/ 1218 w 1256"/>
                  <a:gd name="T5" fmla="*/ 845 h 1256"/>
                  <a:gd name="T6" fmla="*/ 1180 w 1256"/>
                  <a:gd name="T7" fmla="*/ 928 h 1256"/>
                  <a:gd name="T8" fmla="*/ 1132 w 1256"/>
                  <a:gd name="T9" fmla="*/ 1004 h 1256"/>
                  <a:gd name="T10" fmla="*/ 1071 w 1256"/>
                  <a:gd name="T11" fmla="*/ 1073 h 1256"/>
                  <a:gd name="T12" fmla="*/ 1004 w 1256"/>
                  <a:gd name="T13" fmla="*/ 1132 h 1256"/>
                  <a:gd name="T14" fmla="*/ 928 w 1256"/>
                  <a:gd name="T15" fmla="*/ 1181 h 1256"/>
                  <a:gd name="T16" fmla="*/ 843 w 1256"/>
                  <a:gd name="T17" fmla="*/ 1218 h 1256"/>
                  <a:gd name="T18" fmla="*/ 754 w 1256"/>
                  <a:gd name="T19" fmla="*/ 1243 h 1256"/>
                  <a:gd name="T20" fmla="*/ 660 w 1256"/>
                  <a:gd name="T21" fmla="*/ 1256 h 1256"/>
                  <a:gd name="T22" fmla="*/ 595 w 1256"/>
                  <a:gd name="T23" fmla="*/ 1256 h 1256"/>
                  <a:gd name="T24" fmla="*/ 500 w 1256"/>
                  <a:gd name="T25" fmla="*/ 1243 h 1256"/>
                  <a:gd name="T26" fmla="*/ 411 w 1256"/>
                  <a:gd name="T27" fmla="*/ 1218 h 1256"/>
                  <a:gd name="T28" fmla="*/ 328 w 1256"/>
                  <a:gd name="T29" fmla="*/ 1181 h 1256"/>
                  <a:gd name="T30" fmla="*/ 252 w 1256"/>
                  <a:gd name="T31" fmla="*/ 1132 h 1256"/>
                  <a:gd name="T32" fmla="*/ 183 w 1256"/>
                  <a:gd name="T33" fmla="*/ 1073 h 1256"/>
                  <a:gd name="T34" fmla="*/ 124 w 1256"/>
                  <a:gd name="T35" fmla="*/ 1004 h 1256"/>
                  <a:gd name="T36" fmla="*/ 75 w 1256"/>
                  <a:gd name="T37" fmla="*/ 928 h 1256"/>
                  <a:gd name="T38" fmla="*/ 36 w 1256"/>
                  <a:gd name="T39" fmla="*/ 845 h 1256"/>
                  <a:gd name="T40" fmla="*/ 13 w 1256"/>
                  <a:gd name="T41" fmla="*/ 754 h 1256"/>
                  <a:gd name="T42" fmla="*/ 0 w 1256"/>
                  <a:gd name="T43" fmla="*/ 660 h 1256"/>
                  <a:gd name="T44" fmla="*/ 0 w 1256"/>
                  <a:gd name="T45" fmla="*/ 596 h 1256"/>
                  <a:gd name="T46" fmla="*/ 13 w 1256"/>
                  <a:gd name="T47" fmla="*/ 502 h 1256"/>
                  <a:gd name="T48" fmla="*/ 36 w 1256"/>
                  <a:gd name="T49" fmla="*/ 411 h 1256"/>
                  <a:gd name="T50" fmla="*/ 75 w 1256"/>
                  <a:gd name="T51" fmla="*/ 328 h 1256"/>
                  <a:gd name="T52" fmla="*/ 124 w 1256"/>
                  <a:gd name="T53" fmla="*/ 252 h 1256"/>
                  <a:gd name="T54" fmla="*/ 183 w 1256"/>
                  <a:gd name="T55" fmla="*/ 183 h 1256"/>
                  <a:gd name="T56" fmla="*/ 252 w 1256"/>
                  <a:gd name="T57" fmla="*/ 124 h 1256"/>
                  <a:gd name="T58" fmla="*/ 328 w 1256"/>
                  <a:gd name="T59" fmla="*/ 75 h 1256"/>
                  <a:gd name="T60" fmla="*/ 411 w 1256"/>
                  <a:gd name="T61" fmla="*/ 38 h 1256"/>
                  <a:gd name="T62" fmla="*/ 500 w 1256"/>
                  <a:gd name="T63" fmla="*/ 13 h 1256"/>
                  <a:gd name="T64" fmla="*/ 595 w 1256"/>
                  <a:gd name="T65" fmla="*/ 0 h 1256"/>
                  <a:gd name="T66" fmla="*/ 660 w 1256"/>
                  <a:gd name="T67" fmla="*/ 0 h 1256"/>
                  <a:gd name="T68" fmla="*/ 754 w 1256"/>
                  <a:gd name="T69" fmla="*/ 13 h 1256"/>
                  <a:gd name="T70" fmla="*/ 843 w 1256"/>
                  <a:gd name="T71" fmla="*/ 38 h 1256"/>
                  <a:gd name="T72" fmla="*/ 928 w 1256"/>
                  <a:gd name="T73" fmla="*/ 75 h 1256"/>
                  <a:gd name="T74" fmla="*/ 1004 w 1256"/>
                  <a:gd name="T75" fmla="*/ 124 h 1256"/>
                  <a:gd name="T76" fmla="*/ 1071 w 1256"/>
                  <a:gd name="T77" fmla="*/ 183 h 1256"/>
                  <a:gd name="T78" fmla="*/ 1132 w 1256"/>
                  <a:gd name="T79" fmla="*/ 252 h 1256"/>
                  <a:gd name="T80" fmla="*/ 1180 w 1256"/>
                  <a:gd name="T81" fmla="*/ 328 h 1256"/>
                  <a:gd name="T82" fmla="*/ 1218 w 1256"/>
                  <a:gd name="T83" fmla="*/ 411 h 1256"/>
                  <a:gd name="T84" fmla="*/ 1243 w 1256"/>
                  <a:gd name="T85" fmla="*/ 502 h 1256"/>
                  <a:gd name="T86" fmla="*/ 1255 w 1256"/>
                  <a:gd name="T87" fmla="*/ 596 h 1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6" h="1256">
                    <a:moveTo>
                      <a:pt x="1256" y="628"/>
                    </a:moveTo>
                    <a:lnTo>
                      <a:pt x="1256" y="628"/>
                    </a:lnTo>
                    <a:lnTo>
                      <a:pt x="1255" y="660"/>
                    </a:lnTo>
                    <a:lnTo>
                      <a:pt x="1253" y="692"/>
                    </a:lnTo>
                    <a:lnTo>
                      <a:pt x="1248" y="724"/>
                    </a:lnTo>
                    <a:lnTo>
                      <a:pt x="1243" y="754"/>
                    </a:lnTo>
                    <a:lnTo>
                      <a:pt x="1236" y="786"/>
                    </a:lnTo>
                    <a:lnTo>
                      <a:pt x="1228" y="815"/>
                    </a:lnTo>
                    <a:lnTo>
                      <a:pt x="1218" y="845"/>
                    </a:lnTo>
                    <a:lnTo>
                      <a:pt x="1207" y="872"/>
                    </a:lnTo>
                    <a:lnTo>
                      <a:pt x="1194" y="901"/>
                    </a:lnTo>
                    <a:lnTo>
                      <a:pt x="1180" y="928"/>
                    </a:lnTo>
                    <a:lnTo>
                      <a:pt x="1165" y="953"/>
                    </a:lnTo>
                    <a:lnTo>
                      <a:pt x="1149" y="979"/>
                    </a:lnTo>
                    <a:lnTo>
                      <a:pt x="1132" y="1004"/>
                    </a:lnTo>
                    <a:lnTo>
                      <a:pt x="1113" y="1028"/>
                    </a:lnTo>
                    <a:lnTo>
                      <a:pt x="1094" y="1051"/>
                    </a:lnTo>
                    <a:lnTo>
                      <a:pt x="1071" y="1073"/>
                    </a:lnTo>
                    <a:lnTo>
                      <a:pt x="1051" y="1094"/>
                    </a:lnTo>
                    <a:lnTo>
                      <a:pt x="1027" y="1113"/>
                    </a:lnTo>
                    <a:lnTo>
                      <a:pt x="1004" y="1132"/>
                    </a:lnTo>
                    <a:lnTo>
                      <a:pt x="979" y="1149"/>
                    </a:lnTo>
                    <a:lnTo>
                      <a:pt x="953" y="1165"/>
                    </a:lnTo>
                    <a:lnTo>
                      <a:pt x="928" y="1181"/>
                    </a:lnTo>
                    <a:lnTo>
                      <a:pt x="901" y="1194"/>
                    </a:lnTo>
                    <a:lnTo>
                      <a:pt x="872" y="1207"/>
                    </a:lnTo>
                    <a:lnTo>
                      <a:pt x="843" y="1218"/>
                    </a:lnTo>
                    <a:lnTo>
                      <a:pt x="815" y="1228"/>
                    </a:lnTo>
                    <a:lnTo>
                      <a:pt x="784" y="1237"/>
                    </a:lnTo>
                    <a:lnTo>
                      <a:pt x="754" y="1243"/>
                    </a:lnTo>
                    <a:lnTo>
                      <a:pt x="724" y="1250"/>
                    </a:lnTo>
                    <a:lnTo>
                      <a:pt x="692" y="1253"/>
                    </a:lnTo>
                    <a:lnTo>
                      <a:pt x="660" y="1256"/>
                    </a:lnTo>
                    <a:lnTo>
                      <a:pt x="628" y="1256"/>
                    </a:lnTo>
                    <a:lnTo>
                      <a:pt x="628" y="1256"/>
                    </a:lnTo>
                    <a:lnTo>
                      <a:pt x="595" y="1256"/>
                    </a:lnTo>
                    <a:lnTo>
                      <a:pt x="563" y="1253"/>
                    </a:lnTo>
                    <a:lnTo>
                      <a:pt x="532" y="1250"/>
                    </a:lnTo>
                    <a:lnTo>
                      <a:pt x="500" y="1243"/>
                    </a:lnTo>
                    <a:lnTo>
                      <a:pt x="470" y="1237"/>
                    </a:lnTo>
                    <a:lnTo>
                      <a:pt x="441" y="1228"/>
                    </a:lnTo>
                    <a:lnTo>
                      <a:pt x="411" y="1218"/>
                    </a:lnTo>
                    <a:lnTo>
                      <a:pt x="382" y="1207"/>
                    </a:lnTo>
                    <a:lnTo>
                      <a:pt x="355" y="1194"/>
                    </a:lnTo>
                    <a:lnTo>
                      <a:pt x="328" y="1181"/>
                    </a:lnTo>
                    <a:lnTo>
                      <a:pt x="301" y="1165"/>
                    </a:lnTo>
                    <a:lnTo>
                      <a:pt x="276" y="1149"/>
                    </a:lnTo>
                    <a:lnTo>
                      <a:pt x="252" y="1132"/>
                    </a:lnTo>
                    <a:lnTo>
                      <a:pt x="228" y="1113"/>
                    </a:lnTo>
                    <a:lnTo>
                      <a:pt x="205" y="1094"/>
                    </a:lnTo>
                    <a:lnTo>
                      <a:pt x="183" y="1073"/>
                    </a:lnTo>
                    <a:lnTo>
                      <a:pt x="162" y="1051"/>
                    </a:lnTo>
                    <a:lnTo>
                      <a:pt x="143" y="1028"/>
                    </a:lnTo>
                    <a:lnTo>
                      <a:pt x="124" y="1004"/>
                    </a:lnTo>
                    <a:lnTo>
                      <a:pt x="107" y="979"/>
                    </a:lnTo>
                    <a:lnTo>
                      <a:pt x="91" y="953"/>
                    </a:lnTo>
                    <a:lnTo>
                      <a:pt x="75" y="928"/>
                    </a:lnTo>
                    <a:lnTo>
                      <a:pt x="60" y="901"/>
                    </a:lnTo>
                    <a:lnTo>
                      <a:pt x="49" y="872"/>
                    </a:lnTo>
                    <a:lnTo>
                      <a:pt x="36" y="845"/>
                    </a:lnTo>
                    <a:lnTo>
                      <a:pt x="27" y="815"/>
                    </a:lnTo>
                    <a:lnTo>
                      <a:pt x="19" y="786"/>
                    </a:lnTo>
                    <a:lnTo>
                      <a:pt x="13" y="754"/>
                    </a:lnTo>
                    <a:lnTo>
                      <a:pt x="6" y="724"/>
                    </a:lnTo>
                    <a:lnTo>
                      <a:pt x="3" y="692"/>
                    </a:lnTo>
                    <a:lnTo>
                      <a:pt x="0" y="660"/>
                    </a:lnTo>
                    <a:lnTo>
                      <a:pt x="0" y="628"/>
                    </a:lnTo>
                    <a:lnTo>
                      <a:pt x="0" y="628"/>
                    </a:lnTo>
                    <a:lnTo>
                      <a:pt x="0" y="596"/>
                    </a:lnTo>
                    <a:lnTo>
                      <a:pt x="3" y="564"/>
                    </a:lnTo>
                    <a:lnTo>
                      <a:pt x="6" y="532"/>
                    </a:lnTo>
                    <a:lnTo>
                      <a:pt x="13" y="502"/>
                    </a:lnTo>
                    <a:lnTo>
                      <a:pt x="19" y="470"/>
                    </a:lnTo>
                    <a:lnTo>
                      <a:pt x="27" y="441"/>
                    </a:lnTo>
                    <a:lnTo>
                      <a:pt x="36" y="411"/>
                    </a:lnTo>
                    <a:lnTo>
                      <a:pt x="49" y="384"/>
                    </a:lnTo>
                    <a:lnTo>
                      <a:pt x="60" y="355"/>
                    </a:lnTo>
                    <a:lnTo>
                      <a:pt x="75" y="328"/>
                    </a:lnTo>
                    <a:lnTo>
                      <a:pt x="91" y="303"/>
                    </a:lnTo>
                    <a:lnTo>
                      <a:pt x="107" y="277"/>
                    </a:lnTo>
                    <a:lnTo>
                      <a:pt x="124" y="252"/>
                    </a:lnTo>
                    <a:lnTo>
                      <a:pt x="143" y="228"/>
                    </a:lnTo>
                    <a:lnTo>
                      <a:pt x="162" y="205"/>
                    </a:lnTo>
                    <a:lnTo>
                      <a:pt x="183" y="183"/>
                    </a:lnTo>
                    <a:lnTo>
                      <a:pt x="205" y="162"/>
                    </a:lnTo>
                    <a:lnTo>
                      <a:pt x="228" y="143"/>
                    </a:lnTo>
                    <a:lnTo>
                      <a:pt x="252" y="124"/>
                    </a:lnTo>
                    <a:lnTo>
                      <a:pt x="276" y="107"/>
                    </a:lnTo>
                    <a:lnTo>
                      <a:pt x="301" y="91"/>
                    </a:lnTo>
                    <a:lnTo>
                      <a:pt x="328" y="75"/>
                    </a:lnTo>
                    <a:lnTo>
                      <a:pt x="355" y="62"/>
                    </a:lnTo>
                    <a:lnTo>
                      <a:pt x="382" y="49"/>
                    </a:lnTo>
                    <a:lnTo>
                      <a:pt x="411" y="38"/>
                    </a:lnTo>
                    <a:lnTo>
                      <a:pt x="441" y="28"/>
                    </a:lnTo>
                    <a:lnTo>
                      <a:pt x="470" y="19"/>
                    </a:lnTo>
                    <a:lnTo>
                      <a:pt x="500" y="13"/>
                    </a:lnTo>
                    <a:lnTo>
                      <a:pt x="532" y="6"/>
                    </a:lnTo>
                    <a:lnTo>
                      <a:pt x="563" y="3"/>
                    </a:lnTo>
                    <a:lnTo>
                      <a:pt x="595" y="0"/>
                    </a:lnTo>
                    <a:lnTo>
                      <a:pt x="628" y="0"/>
                    </a:lnTo>
                    <a:lnTo>
                      <a:pt x="628" y="0"/>
                    </a:lnTo>
                    <a:lnTo>
                      <a:pt x="660" y="0"/>
                    </a:lnTo>
                    <a:lnTo>
                      <a:pt x="692" y="3"/>
                    </a:lnTo>
                    <a:lnTo>
                      <a:pt x="724" y="6"/>
                    </a:lnTo>
                    <a:lnTo>
                      <a:pt x="754" y="13"/>
                    </a:lnTo>
                    <a:lnTo>
                      <a:pt x="784" y="19"/>
                    </a:lnTo>
                    <a:lnTo>
                      <a:pt x="815" y="28"/>
                    </a:lnTo>
                    <a:lnTo>
                      <a:pt x="843" y="38"/>
                    </a:lnTo>
                    <a:lnTo>
                      <a:pt x="872" y="49"/>
                    </a:lnTo>
                    <a:lnTo>
                      <a:pt x="901" y="62"/>
                    </a:lnTo>
                    <a:lnTo>
                      <a:pt x="928" y="75"/>
                    </a:lnTo>
                    <a:lnTo>
                      <a:pt x="953" y="91"/>
                    </a:lnTo>
                    <a:lnTo>
                      <a:pt x="979" y="107"/>
                    </a:lnTo>
                    <a:lnTo>
                      <a:pt x="1004" y="124"/>
                    </a:lnTo>
                    <a:lnTo>
                      <a:pt x="1027" y="143"/>
                    </a:lnTo>
                    <a:lnTo>
                      <a:pt x="1051" y="162"/>
                    </a:lnTo>
                    <a:lnTo>
                      <a:pt x="1071" y="183"/>
                    </a:lnTo>
                    <a:lnTo>
                      <a:pt x="1094" y="205"/>
                    </a:lnTo>
                    <a:lnTo>
                      <a:pt x="1113" y="228"/>
                    </a:lnTo>
                    <a:lnTo>
                      <a:pt x="1132" y="252"/>
                    </a:lnTo>
                    <a:lnTo>
                      <a:pt x="1149" y="277"/>
                    </a:lnTo>
                    <a:lnTo>
                      <a:pt x="1165" y="303"/>
                    </a:lnTo>
                    <a:lnTo>
                      <a:pt x="1180" y="328"/>
                    </a:lnTo>
                    <a:lnTo>
                      <a:pt x="1194" y="355"/>
                    </a:lnTo>
                    <a:lnTo>
                      <a:pt x="1207" y="384"/>
                    </a:lnTo>
                    <a:lnTo>
                      <a:pt x="1218" y="411"/>
                    </a:lnTo>
                    <a:lnTo>
                      <a:pt x="1228" y="441"/>
                    </a:lnTo>
                    <a:lnTo>
                      <a:pt x="1236" y="470"/>
                    </a:lnTo>
                    <a:lnTo>
                      <a:pt x="1243" y="502"/>
                    </a:lnTo>
                    <a:lnTo>
                      <a:pt x="1248" y="532"/>
                    </a:lnTo>
                    <a:lnTo>
                      <a:pt x="1253" y="564"/>
                    </a:lnTo>
                    <a:lnTo>
                      <a:pt x="1255" y="596"/>
                    </a:lnTo>
                    <a:lnTo>
                      <a:pt x="1256" y="628"/>
                    </a:lnTo>
                    <a:lnTo>
                      <a:pt x="1256" y="6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166">
                  <a:defRPr/>
                </a:pPr>
                <a:endParaRPr lang="en-US" b="1" i="1">
                  <a:solidFill>
                    <a:srgbClr val="58585B"/>
                  </a:solidFill>
                  <a:latin typeface="CiscoSansTT BoldOblique" charset="0"/>
                  <a:ea typeface="CiscoSansTT BoldOblique" charset="0"/>
                  <a:cs typeface="CiscoSansTT BoldOblique" charset="0"/>
                </a:endParaRPr>
              </a:p>
            </p:txBody>
          </p:sp>
          <p:sp>
            <p:nvSpPr>
              <p:cNvPr id="1077" name="Freeform 13">
                <a:extLst>
                  <a:ext uri="{FF2B5EF4-FFF2-40B4-BE49-F238E27FC236}">
                    <a16:creationId xmlns:a16="http://schemas.microsoft.com/office/drawing/2014/main" id="{0261DC83-F1AE-C54F-A1A6-93D8AE65BE96}"/>
                  </a:ext>
                </a:extLst>
              </p:cNvPr>
              <p:cNvSpPr>
                <a:spLocks/>
              </p:cNvSpPr>
              <p:nvPr/>
            </p:nvSpPr>
            <p:spPr bwMode="auto">
              <a:xfrm>
                <a:off x="2594" y="1936"/>
                <a:ext cx="628" cy="628"/>
              </a:xfrm>
              <a:custGeom>
                <a:avLst/>
                <a:gdLst>
                  <a:gd name="T0" fmla="*/ 1255 w 1256"/>
                  <a:gd name="T1" fmla="*/ 660 h 1256"/>
                  <a:gd name="T2" fmla="*/ 1243 w 1256"/>
                  <a:gd name="T3" fmla="*/ 754 h 1256"/>
                  <a:gd name="T4" fmla="*/ 1218 w 1256"/>
                  <a:gd name="T5" fmla="*/ 845 h 1256"/>
                  <a:gd name="T6" fmla="*/ 1180 w 1256"/>
                  <a:gd name="T7" fmla="*/ 928 h 1256"/>
                  <a:gd name="T8" fmla="*/ 1132 w 1256"/>
                  <a:gd name="T9" fmla="*/ 1004 h 1256"/>
                  <a:gd name="T10" fmla="*/ 1071 w 1256"/>
                  <a:gd name="T11" fmla="*/ 1073 h 1256"/>
                  <a:gd name="T12" fmla="*/ 1004 w 1256"/>
                  <a:gd name="T13" fmla="*/ 1132 h 1256"/>
                  <a:gd name="T14" fmla="*/ 928 w 1256"/>
                  <a:gd name="T15" fmla="*/ 1181 h 1256"/>
                  <a:gd name="T16" fmla="*/ 843 w 1256"/>
                  <a:gd name="T17" fmla="*/ 1218 h 1256"/>
                  <a:gd name="T18" fmla="*/ 754 w 1256"/>
                  <a:gd name="T19" fmla="*/ 1243 h 1256"/>
                  <a:gd name="T20" fmla="*/ 660 w 1256"/>
                  <a:gd name="T21" fmla="*/ 1256 h 1256"/>
                  <a:gd name="T22" fmla="*/ 595 w 1256"/>
                  <a:gd name="T23" fmla="*/ 1256 h 1256"/>
                  <a:gd name="T24" fmla="*/ 500 w 1256"/>
                  <a:gd name="T25" fmla="*/ 1243 h 1256"/>
                  <a:gd name="T26" fmla="*/ 411 w 1256"/>
                  <a:gd name="T27" fmla="*/ 1218 h 1256"/>
                  <a:gd name="T28" fmla="*/ 328 w 1256"/>
                  <a:gd name="T29" fmla="*/ 1181 h 1256"/>
                  <a:gd name="T30" fmla="*/ 252 w 1256"/>
                  <a:gd name="T31" fmla="*/ 1132 h 1256"/>
                  <a:gd name="T32" fmla="*/ 183 w 1256"/>
                  <a:gd name="T33" fmla="*/ 1073 h 1256"/>
                  <a:gd name="T34" fmla="*/ 124 w 1256"/>
                  <a:gd name="T35" fmla="*/ 1004 h 1256"/>
                  <a:gd name="T36" fmla="*/ 75 w 1256"/>
                  <a:gd name="T37" fmla="*/ 928 h 1256"/>
                  <a:gd name="T38" fmla="*/ 36 w 1256"/>
                  <a:gd name="T39" fmla="*/ 845 h 1256"/>
                  <a:gd name="T40" fmla="*/ 13 w 1256"/>
                  <a:gd name="T41" fmla="*/ 754 h 1256"/>
                  <a:gd name="T42" fmla="*/ 0 w 1256"/>
                  <a:gd name="T43" fmla="*/ 660 h 1256"/>
                  <a:gd name="T44" fmla="*/ 0 w 1256"/>
                  <a:gd name="T45" fmla="*/ 596 h 1256"/>
                  <a:gd name="T46" fmla="*/ 13 w 1256"/>
                  <a:gd name="T47" fmla="*/ 502 h 1256"/>
                  <a:gd name="T48" fmla="*/ 36 w 1256"/>
                  <a:gd name="T49" fmla="*/ 411 h 1256"/>
                  <a:gd name="T50" fmla="*/ 75 w 1256"/>
                  <a:gd name="T51" fmla="*/ 328 h 1256"/>
                  <a:gd name="T52" fmla="*/ 124 w 1256"/>
                  <a:gd name="T53" fmla="*/ 252 h 1256"/>
                  <a:gd name="T54" fmla="*/ 183 w 1256"/>
                  <a:gd name="T55" fmla="*/ 183 h 1256"/>
                  <a:gd name="T56" fmla="*/ 252 w 1256"/>
                  <a:gd name="T57" fmla="*/ 124 h 1256"/>
                  <a:gd name="T58" fmla="*/ 328 w 1256"/>
                  <a:gd name="T59" fmla="*/ 75 h 1256"/>
                  <a:gd name="T60" fmla="*/ 411 w 1256"/>
                  <a:gd name="T61" fmla="*/ 38 h 1256"/>
                  <a:gd name="T62" fmla="*/ 500 w 1256"/>
                  <a:gd name="T63" fmla="*/ 13 h 1256"/>
                  <a:gd name="T64" fmla="*/ 595 w 1256"/>
                  <a:gd name="T65" fmla="*/ 0 h 1256"/>
                  <a:gd name="T66" fmla="*/ 660 w 1256"/>
                  <a:gd name="T67" fmla="*/ 0 h 1256"/>
                  <a:gd name="T68" fmla="*/ 754 w 1256"/>
                  <a:gd name="T69" fmla="*/ 13 h 1256"/>
                  <a:gd name="T70" fmla="*/ 843 w 1256"/>
                  <a:gd name="T71" fmla="*/ 38 h 1256"/>
                  <a:gd name="T72" fmla="*/ 928 w 1256"/>
                  <a:gd name="T73" fmla="*/ 75 h 1256"/>
                  <a:gd name="T74" fmla="*/ 1004 w 1256"/>
                  <a:gd name="T75" fmla="*/ 124 h 1256"/>
                  <a:gd name="T76" fmla="*/ 1071 w 1256"/>
                  <a:gd name="T77" fmla="*/ 183 h 1256"/>
                  <a:gd name="T78" fmla="*/ 1132 w 1256"/>
                  <a:gd name="T79" fmla="*/ 252 h 1256"/>
                  <a:gd name="T80" fmla="*/ 1180 w 1256"/>
                  <a:gd name="T81" fmla="*/ 328 h 1256"/>
                  <a:gd name="T82" fmla="*/ 1218 w 1256"/>
                  <a:gd name="T83" fmla="*/ 411 h 1256"/>
                  <a:gd name="T84" fmla="*/ 1243 w 1256"/>
                  <a:gd name="T85" fmla="*/ 502 h 1256"/>
                  <a:gd name="T86" fmla="*/ 1255 w 1256"/>
                  <a:gd name="T87" fmla="*/ 596 h 1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6" h="1256">
                    <a:moveTo>
                      <a:pt x="1256" y="628"/>
                    </a:moveTo>
                    <a:lnTo>
                      <a:pt x="1256" y="628"/>
                    </a:lnTo>
                    <a:lnTo>
                      <a:pt x="1255" y="660"/>
                    </a:lnTo>
                    <a:lnTo>
                      <a:pt x="1253" y="692"/>
                    </a:lnTo>
                    <a:lnTo>
                      <a:pt x="1248" y="724"/>
                    </a:lnTo>
                    <a:lnTo>
                      <a:pt x="1243" y="754"/>
                    </a:lnTo>
                    <a:lnTo>
                      <a:pt x="1236" y="786"/>
                    </a:lnTo>
                    <a:lnTo>
                      <a:pt x="1228" y="815"/>
                    </a:lnTo>
                    <a:lnTo>
                      <a:pt x="1218" y="845"/>
                    </a:lnTo>
                    <a:lnTo>
                      <a:pt x="1207" y="872"/>
                    </a:lnTo>
                    <a:lnTo>
                      <a:pt x="1194" y="901"/>
                    </a:lnTo>
                    <a:lnTo>
                      <a:pt x="1180" y="928"/>
                    </a:lnTo>
                    <a:lnTo>
                      <a:pt x="1165" y="953"/>
                    </a:lnTo>
                    <a:lnTo>
                      <a:pt x="1149" y="979"/>
                    </a:lnTo>
                    <a:lnTo>
                      <a:pt x="1132" y="1004"/>
                    </a:lnTo>
                    <a:lnTo>
                      <a:pt x="1113" y="1028"/>
                    </a:lnTo>
                    <a:lnTo>
                      <a:pt x="1094" y="1051"/>
                    </a:lnTo>
                    <a:lnTo>
                      <a:pt x="1071" y="1073"/>
                    </a:lnTo>
                    <a:lnTo>
                      <a:pt x="1051" y="1094"/>
                    </a:lnTo>
                    <a:lnTo>
                      <a:pt x="1027" y="1113"/>
                    </a:lnTo>
                    <a:lnTo>
                      <a:pt x="1004" y="1132"/>
                    </a:lnTo>
                    <a:lnTo>
                      <a:pt x="979" y="1149"/>
                    </a:lnTo>
                    <a:lnTo>
                      <a:pt x="953" y="1165"/>
                    </a:lnTo>
                    <a:lnTo>
                      <a:pt x="928" y="1181"/>
                    </a:lnTo>
                    <a:lnTo>
                      <a:pt x="901" y="1194"/>
                    </a:lnTo>
                    <a:lnTo>
                      <a:pt x="872" y="1207"/>
                    </a:lnTo>
                    <a:lnTo>
                      <a:pt x="843" y="1218"/>
                    </a:lnTo>
                    <a:lnTo>
                      <a:pt x="815" y="1228"/>
                    </a:lnTo>
                    <a:lnTo>
                      <a:pt x="784" y="1237"/>
                    </a:lnTo>
                    <a:lnTo>
                      <a:pt x="754" y="1243"/>
                    </a:lnTo>
                    <a:lnTo>
                      <a:pt x="724" y="1250"/>
                    </a:lnTo>
                    <a:lnTo>
                      <a:pt x="692" y="1253"/>
                    </a:lnTo>
                    <a:lnTo>
                      <a:pt x="660" y="1256"/>
                    </a:lnTo>
                    <a:lnTo>
                      <a:pt x="628" y="1256"/>
                    </a:lnTo>
                    <a:lnTo>
                      <a:pt x="628" y="1256"/>
                    </a:lnTo>
                    <a:lnTo>
                      <a:pt x="595" y="1256"/>
                    </a:lnTo>
                    <a:lnTo>
                      <a:pt x="563" y="1253"/>
                    </a:lnTo>
                    <a:lnTo>
                      <a:pt x="532" y="1250"/>
                    </a:lnTo>
                    <a:lnTo>
                      <a:pt x="500" y="1243"/>
                    </a:lnTo>
                    <a:lnTo>
                      <a:pt x="470" y="1237"/>
                    </a:lnTo>
                    <a:lnTo>
                      <a:pt x="441" y="1228"/>
                    </a:lnTo>
                    <a:lnTo>
                      <a:pt x="411" y="1218"/>
                    </a:lnTo>
                    <a:lnTo>
                      <a:pt x="382" y="1207"/>
                    </a:lnTo>
                    <a:lnTo>
                      <a:pt x="355" y="1194"/>
                    </a:lnTo>
                    <a:lnTo>
                      <a:pt x="328" y="1181"/>
                    </a:lnTo>
                    <a:lnTo>
                      <a:pt x="301" y="1165"/>
                    </a:lnTo>
                    <a:lnTo>
                      <a:pt x="276" y="1149"/>
                    </a:lnTo>
                    <a:lnTo>
                      <a:pt x="252" y="1132"/>
                    </a:lnTo>
                    <a:lnTo>
                      <a:pt x="228" y="1113"/>
                    </a:lnTo>
                    <a:lnTo>
                      <a:pt x="205" y="1094"/>
                    </a:lnTo>
                    <a:lnTo>
                      <a:pt x="183" y="1073"/>
                    </a:lnTo>
                    <a:lnTo>
                      <a:pt x="162" y="1051"/>
                    </a:lnTo>
                    <a:lnTo>
                      <a:pt x="143" y="1028"/>
                    </a:lnTo>
                    <a:lnTo>
                      <a:pt x="124" y="1004"/>
                    </a:lnTo>
                    <a:lnTo>
                      <a:pt x="107" y="979"/>
                    </a:lnTo>
                    <a:lnTo>
                      <a:pt x="91" y="953"/>
                    </a:lnTo>
                    <a:lnTo>
                      <a:pt x="75" y="928"/>
                    </a:lnTo>
                    <a:lnTo>
                      <a:pt x="60" y="901"/>
                    </a:lnTo>
                    <a:lnTo>
                      <a:pt x="49" y="872"/>
                    </a:lnTo>
                    <a:lnTo>
                      <a:pt x="36" y="845"/>
                    </a:lnTo>
                    <a:lnTo>
                      <a:pt x="27" y="815"/>
                    </a:lnTo>
                    <a:lnTo>
                      <a:pt x="19" y="786"/>
                    </a:lnTo>
                    <a:lnTo>
                      <a:pt x="13" y="754"/>
                    </a:lnTo>
                    <a:lnTo>
                      <a:pt x="6" y="724"/>
                    </a:lnTo>
                    <a:lnTo>
                      <a:pt x="3" y="692"/>
                    </a:lnTo>
                    <a:lnTo>
                      <a:pt x="0" y="660"/>
                    </a:lnTo>
                    <a:lnTo>
                      <a:pt x="0" y="628"/>
                    </a:lnTo>
                    <a:lnTo>
                      <a:pt x="0" y="628"/>
                    </a:lnTo>
                    <a:lnTo>
                      <a:pt x="0" y="596"/>
                    </a:lnTo>
                    <a:lnTo>
                      <a:pt x="3" y="564"/>
                    </a:lnTo>
                    <a:lnTo>
                      <a:pt x="6" y="532"/>
                    </a:lnTo>
                    <a:lnTo>
                      <a:pt x="13" y="502"/>
                    </a:lnTo>
                    <a:lnTo>
                      <a:pt x="19" y="470"/>
                    </a:lnTo>
                    <a:lnTo>
                      <a:pt x="27" y="441"/>
                    </a:lnTo>
                    <a:lnTo>
                      <a:pt x="36" y="411"/>
                    </a:lnTo>
                    <a:lnTo>
                      <a:pt x="49" y="384"/>
                    </a:lnTo>
                    <a:lnTo>
                      <a:pt x="60" y="355"/>
                    </a:lnTo>
                    <a:lnTo>
                      <a:pt x="75" y="328"/>
                    </a:lnTo>
                    <a:lnTo>
                      <a:pt x="91" y="303"/>
                    </a:lnTo>
                    <a:lnTo>
                      <a:pt x="107" y="277"/>
                    </a:lnTo>
                    <a:lnTo>
                      <a:pt x="124" y="252"/>
                    </a:lnTo>
                    <a:lnTo>
                      <a:pt x="143" y="228"/>
                    </a:lnTo>
                    <a:lnTo>
                      <a:pt x="162" y="205"/>
                    </a:lnTo>
                    <a:lnTo>
                      <a:pt x="183" y="183"/>
                    </a:lnTo>
                    <a:lnTo>
                      <a:pt x="205" y="162"/>
                    </a:lnTo>
                    <a:lnTo>
                      <a:pt x="228" y="143"/>
                    </a:lnTo>
                    <a:lnTo>
                      <a:pt x="252" y="124"/>
                    </a:lnTo>
                    <a:lnTo>
                      <a:pt x="276" y="107"/>
                    </a:lnTo>
                    <a:lnTo>
                      <a:pt x="301" y="91"/>
                    </a:lnTo>
                    <a:lnTo>
                      <a:pt x="328" y="75"/>
                    </a:lnTo>
                    <a:lnTo>
                      <a:pt x="355" y="62"/>
                    </a:lnTo>
                    <a:lnTo>
                      <a:pt x="382" y="49"/>
                    </a:lnTo>
                    <a:lnTo>
                      <a:pt x="411" y="38"/>
                    </a:lnTo>
                    <a:lnTo>
                      <a:pt x="441" y="28"/>
                    </a:lnTo>
                    <a:lnTo>
                      <a:pt x="470" y="19"/>
                    </a:lnTo>
                    <a:lnTo>
                      <a:pt x="500" y="13"/>
                    </a:lnTo>
                    <a:lnTo>
                      <a:pt x="532" y="6"/>
                    </a:lnTo>
                    <a:lnTo>
                      <a:pt x="563" y="3"/>
                    </a:lnTo>
                    <a:lnTo>
                      <a:pt x="595" y="0"/>
                    </a:lnTo>
                    <a:lnTo>
                      <a:pt x="628" y="0"/>
                    </a:lnTo>
                    <a:lnTo>
                      <a:pt x="628" y="0"/>
                    </a:lnTo>
                    <a:lnTo>
                      <a:pt x="660" y="0"/>
                    </a:lnTo>
                    <a:lnTo>
                      <a:pt x="692" y="3"/>
                    </a:lnTo>
                    <a:lnTo>
                      <a:pt x="724" y="6"/>
                    </a:lnTo>
                    <a:lnTo>
                      <a:pt x="754" y="13"/>
                    </a:lnTo>
                    <a:lnTo>
                      <a:pt x="784" y="19"/>
                    </a:lnTo>
                    <a:lnTo>
                      <a:pt x="815" y="28"/>
                    </a:lnTo>
                    <a:lnTo>
                      <a:pt x="843" y="38"/>
                    </a:lnTo>
                    <a:lnTo>
                      <a:pt x="872" y="49"/>
                    </a:lnTo>
                    <a:lnTo>
                      <a:pt x="901" y="62"/>
                    </a:lnTo>
                    <a:lnTo>
                      <a:pt x="928" y="75"/>
                    </a:lnTo>
                    <a:lnTo>
                      <a:pt x="953" y="91"/>
                    </a:lnTo>
                    <a:lnTo>
                      <a:pt x="979" y="107"/>
                    </a:lnTo>
                    <a:lnTo>
                      <a:pt x="1004" y="124"/>
                    </a:lnTo>
                    <a:lnTo>
                      <a:pt x="1027" y="143"/>
                    </a:lnTo>
                    <a:lnTo>
                      <a:pt x="1051" y="162"/>
                    </a:lnTo>
                    <a:lnTo>
                      <a:pt x="1071" y="183"/>
                    </a:lnTo>
                    <a:lnTo>
                      <a:pt x="1094" y="205"/>
                    </a:lnTo>
                    <a:lnTo>
                      <a:pt x="1113" y="228"/>
                    </a:lnTo>
                    <a:lnTo>
                      <a:pt x="1132" y="252"/>
                    </a:lnTo>
                    <a:lnTo>
                      <a:pt x="1149" y="277"/>
                    </a:lnTo>
                    <a:lnTo>
                      <a:pt x="1165" y="303"/>
                    </a:lnTo>
                    <a:lnTo>
                      <a:pt x="1180" y="328"/>
                    </a:lnTo>
                    <a:lnTo>
                      <a:pt x="1194" y="355"/>
                    </a:lnTo>
                    <a:lnTo>
                      <a:pt x="1207" y="384"/>
                    </a:lnTo>
                    <a:lnTo>
                      <a:pt x="1218" y="411"/>
                    </a:lnTo>
                    <a:lnTo>
                      <a:pt x="1228" y="441"/>
                    </a:lnTo>
                    <a:lnTo>
                      <a:pt x="1236" y="470"/>
                    </a:lnTo>
                    <a:lnTo>
                      <a:pt x="1243" y="502"/>
                    </a:lnTo>
                    <a:lnTo>
                      <a:pt x="1248" y="532"/>
                    </a:lnTo>
                    <a:lnTo>
                      <a:pt x="1253" y="564"/>
                    </a:lnTo>
                    <a:lnTo>
                      <a:pt x="1255" y="596"/>
                    </a:lnTo>
                    <a:lnTo>
                      <a:pt x="1256" y="628"/>
                    </a:lnTo>
                    <a:lnTo>
                      <a:pt x="1256" y="62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166">
                  <a:defRPr/>
                </a:pPr>
                <a:endParaRPr lang="en-US" b="1" i="1">
                  <a:solidFill>
                    <a:srgbClr val="58585B"/>
                  </a:solidFill>
                  <a:latin typeface="CiscoSansTT BoldOblique" charset="0"/>
                  <a:ea typeface="CiscoSansTT BoldOblique" charset="0"/>
                  <a:cs typeface="CiscoSansTT BoldOblique" charset="0"/>
                </a:endParaRPr>
              </a:p>
            </p:txBody>
          </p:sp>
          <p:sp>
            <p:nvSpPr>
              <p:cNvPr id="1078" name="Freeform 14">
                <a:extLst>
                  <a:ext uri="{FF2B5EF4-FFF2-40B4-BE49-F238E27FC236}">
                    <a16:creationId xmlns:a16="http://schemas.microsoft.com/office/drawing/2014/main" id="{7953DC93-D35F-4740-9F7C-2E7C171190AC}"/>
                  </a:ext>
                </a:extLst>
              </p:cNvPr>
              <p:cNvSpPr>
                <a:spLocks/>
              </p:cNvSpPr>
              <p:nvPr/>
            </p:nvSpPr>
            <p:spPr bwMode="auto">
              <a:xfrm>
                <a:off x="2806" y="2122"/>
                <a:ext cx="70" cy="71"/>
              </a:xfrm>
              <a:custGeom>
                <a:avLst/>
                <a:gdLst>
                  <a:gd name="T0" fmla="*/ 105 w 140"/>
                  <a:gd name="T1" fmla="*/ 9 h 140"/>
                  <a:gd name="T2" fmla="*/ 105 w 140"/>
                  <a:gd name="T3" fmla="*/ 9 h 140"/>
                  <a:gd name="T4" fmla="*/ 118 w 140"/>
                  <a:gd name="T5" fmla="*/ 17 h 140"/>
                  <a:gd name="T6" fmla="*/ 127 w 140"/>
                  <a:gd name="T7" fmla="*/ 27 h 140"/>
                  <a:gd name="T8" fmla="*/ 134 w 140"/>
                  <a:gd name="T9" fmla="*/ 40 h 140"/>
                  <a:gd name="T10" fmla="*/ 139 w 140"/>
                  <a:gd name="T11" fmla="*/ 53 h 140"/>
                  <a:gd name="T12" fmla="*/ 140 w 140"/>
                  <a:gd name="T13" fmla="*/ 65 h 140"/>
                  <a:gd name="T14" fmla="*/ 140 w 140"/>
                  <a:gd name="T15" fmla="*/ 80 h 140"/>
                  <a:gd name="T16" fmla="*/ 137 w 140"/>
                  <a:gd name="T17" fmla="*/ 92 h 140"/>
                  <a:gd name="T18" fmla="*/ 132 w 140"/>
                  <a:gd name="T19" fmla="*/ 105 h 140"/>
                  <a:gd name="T20" fmla="*/ 132 w 140"/>
                  <a:gd name="T21" fmla="*/ 105 h 140"/>
                  <a:gd name="T22" fmla="*/ 123 w 140"/>
                  <a:gd name="T23" fmla="*/ 116 h 140"/>
                  <a:gd name="T24" fmla="*/ 113 w 140"/>
                  <a:gd name="T25" fmla="*/ 126 h 140"/>
                  <a:gd name="T26" fmla="*/ 102 w 140"/>
                  <a:gd name="T27" fmla="*/ 134 h 140"/>
                  <a:gd name="T28" fmla="*/ 89 w 140"/>
                  <a:gd name="T29" fmla="*/ 139 h 140"/>
                  <a:gd name="T30" fmla="*/ 75 w 140"/>
                  <a:gd name="T31" fmla="*/ 140 h 140"/>
                  <a:gd name="T32" fmla="*/ 62 w 140"/>
                  <a:gd name="T33" fmla="*/ 140 h 140"/>
                  <a:gd name="T34" fmla="*/ 48 w 140"/>
                  <a:gd name="T35" fmla="*/ 137 h 140"/>
                  <a:gd name="T36" fmla="*/ 35 w 140"/>
                  <a:gd name="T37" fmla="*/ 131 h 140"/>
                  <a:gd name="T38" fmla="*/ 35 w 140"/>
                  <a:gd name="T39" fmla="*/ 131 h 140"/>
                  <a:gd name="T40" fmla="*/ 24 w 140"/>
                  <a:gd name="T41" fmla="*/ 123 h 140"/>
                  <a:gd name="T42" fmla="*/ 14 w 140"/>
                  <a:gd name="T43" fmla="*/ 113 h 140"/>
                  <a:gd name="T44" fmla="*/ 8 w 140"/>
                  <a:gd name="T45" fmla="*/ 100 h 140"/>
                  <a:gd name="T46" fmla="*/ 3 w 140"/>
                  <a:gd name="T47" fmla="*/ 88 h 140"/>
                  <a:gd name="T48" fmla="*/ 0 w 140"/>
                  <a:gd name="T49" fmla="*/ 75 h 140"/>
                  <a:gd name="T50" fmla="*/ 0 w 140"/>
                  <a:gd name="T51" fmla="*/ 62 h 140"/>
                  <a:gd name="T52" fmla="*/ 3 w 140"/>
                  <a:gd name="T53" fmla="*/ 48 h 140"/>
                  <a:gd name="T54" fmla="*/ 9 w 140"/>
                  <a:gd name="T55" fmla="*/ 35 h 140"/>
                  <a:gd name="T56" fmla="*/ 9 w 140"/>
                  <a:gd name="T57" fmla="*/ 35 h 140"/>
                  <a:gd name="T58" fmla="*/ 17 w 140"/>
                  <a:gd name="T59" fmla="*/ 24 h 140"/>
                  <a:gd name="T60" fmla="*/ 29 w 140"/>
                  <a:gd name="T61" fmla="*/ 14 h 140"/>
                  <a:gd name="T62" fmla="*/ 40 w 140"/>
                  <a:gd name="T63" fmla="*/ 6 h 140"/>
                  <a:gd name="T64" fmla="*/ 53 w 140"/>
                  <a:gd name="T65" fmla="*/ 1 h 140"/>
                  <a:gd name="T66" fmla="*/ 65 w 140"/>
                  <a:gd name="T67" fmla="*/ 0 h 140"/>
                  <a:gd name="T68" fmla="*/ 80 w 140"/>
                  <a:gd name="T69" fmla="*/ 0 h 140"/>
                  <a:gd name="T70" fmla="*/ 92 w 140"/>
                  <a:gd name="T71" fmla="*/ 3 h 140"/>
                  <a:gd name="T72" fmla="*/ 105 w 140"/>
                  <a:gd name="T73" fmla="*/ 9 h 140"/>
                  <a:gd name="T74" fmla="*/ 105 w 140"/>
                  <a:gd name="T75" fmla="*/ 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0">
                    <a:moveTo>
                      <a:pt x="105" y="9"/>
                    </a:moveTo>
                    <a:lnTo>
                      <a:pt x="105" y="9"/>
                    </a:lnTo>
                    <a:lnTo>
                      <a:pt x="118" y="17"/>
                    </a:lnTo>
                    <a:lnTo>
                      <a:pt x="127" y="27"/>
                    </a:lnTo>
                    <a:lnTo>
                      <a:pt x="134" y="40"/>
                    </a:lnTo>
                    <a:lnTo>
                      <a:pt x="139" y="53"/>
                    </a:lnTo>
                    <a:lnTo>
                      <a:pt x="140" y="65"/>
                    </a:lnTo>
                    <a:lnTo>
                      <a:pt x="140" y="80"/>
                    </a:lnTo>
                    <a:lnTo>
                      <a:pt x="137" y="92"/>
                    </a:lnTo>
                    <a:lnTo>
                      <a:pt x="132" y="105"/>
                    </a:lnTo>
                    <a:lnTo>
                      <a:pt x="132" y="105"/>
                    </a:lnTo>
                    <a:lnTo>
                      <a:pt x="123" y="116"/>
                    </a:lnTo>
                    <a:lnTo>
                      <a:pt x="113" y="126"/>
                    </a:lnTo>
                    <a:lnTo>
                      <a:pt x="102" y="134"/>
                    </a:lnTo>
                    <a:lnTo>
                      <a:pt x="89" y="139"/>
                    </a:lnTo>
                    <a:lnTo>
                      <a:pt x="75" y="140"/>
                    </a:lnTo>
                    <a:lnTo>
                      <a:pt x="62" y="140"/>
                    </a:lnTo>
                    <a:lnTo>
                      <a:pt x="48" y="137"/>
                    </a:lnTo>
                    <a:lnTo>
                      <a:pt x="35" y="131"/>
                    </a:lnTo>
                    <a:lnTo>
                      <a:pt x="35" y="131"/>
                    </a:lnTo>
                    <a:lnTo>
                      <a:pt x="24" y="123"/>
                    </a:lnTo>
                    <a:lnTo>
                      <a:pt x="14" y="113"/>
                    </a:lnTo>
                    <a:lnTo>
                      <a:pt x="8" y="100"/>
                    </a:lnTo>
                    <a:lnTo>
                      <a:pt x="3" y="88"/>
                    </a:lnTo>
                    <a:lnTo>
                      <a:pt x="0" y="75"/>
                    </a:lnTo>
                    <a:lnTo>
                      <a:pt x="0" y="62"/>
                    </a:lnTo>
                    <a:lnTo>
                      <a:pt x="3" y="48"/>
                    </a:lnTo>
                    <a:lnTo>
                      <a:pt x="9" y="35"/>
                    </a:lnTo>
                    <a:lnTo>
                      <a:pt x="9" y="35"/>
                    </a:lnTo>
                    <a:lnTo>
                      <a:pt x="17" y="24"/>
                    </a:lnTo>
                    <a:lnTo>
                      <a:pt x="29" y="14"/>
                    </a:lnTo>
                    <a:lnTo>
                      <a:pt x="40" y="6"/>
                    </a:lnTo>
                    <a:lnTo>
                      <a:pt x="53" y="1"/>
                    </a:lnTo>
                    <a:lnTo>
                      <a:pt x="65" y="0"/>
                    </a:lnTo>
                    <a:lnTo>
                      <a:pt x="80" y="0"/>
                    </a:lnTo>
                    <a:lnTo>
                      <a:pt x="92" y="3"/>
                    </a:lnTo>
                    <a:lnTo>
                      <a:pt x="105" y="9"/>
                    </a:lnTo>
                    <a:lnTo>
                      <a:pt x="105"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166">
                  <a:defRPr/>
                </a:pPr>
                <a:endParaRPr lang="en-US" b="1" i="1">
                  <a:solidFill>
                    <a:srgbClr val="58585B"/>
                  </a:solidFill>
                  <a:latin typeface="CiscoSansTT BoldOblique" charset="0"/>
                  <a:ea typeface="CiscoSansTT BoldOblique" charset="0"/>
                  <a:cs typeface="CiscoSansTT BoldOblique" charset="0"/>
                </a:endParaRPr>
              </a:p>
            </p:txBody>
          </p:sp>
          <p:sp>
            <p:nvSpPr>
              <p:cNvPr id="1079" name="Freeform 15">
                <a:extLst>
                  <a:ext uri="{FF2B5EF4-FFF2-40B4-BE49-F238E27FC236}">
                    <a16:creationId xmlns:a16="http://schemas.microsoft.com/office/drawing/2014/main" id="{6EFD5570-AEA7-2D4E-99F6-15031D24E1D7}"/>
                  </a:ext>
                </a:extLst>
              </p:cNvPr>
              <p:cNvSpPr>
                <a:spLocks/>
              </p:cNvSpPr>
              <p:nvPr/>
            </p:nvSpPr>
            <p:spPr bwMode="auto">
              <a:xfrm>
                <a:off x="2834" y="2391"/>
                <a:ext cx="70" cy="70"/>
              </a:xfrm>
              <a:custGeom>
                <a:avLst/>
                <a:gdLst>
                  <a:gd name="T0" fmla="*/ 105 w 140"/>
                  <a:gd name="T1" fmla="*/ 10 h 141"/>
                  <a:gd name="T2" fmla="*/ 105 w 140"/>
                  <a:gd name="T3" fmla="*/ 10 h 141"/>
                  <a:gd name="T4" fmla="*/ 118 w 140"/>
                  <a:gd name="T5" fmla="*/ 18 h 141"/>
                  <a:gd name="T6" fmla="*/ 126 w 140"/>
                  <a:gd name="T7" fmla="*/ 27 h 141"/>
                  <a:gd name="T8" fmla="*/ 134 w 140"/>
                  <a:gd name="T9" fmla="*/ 40 h 141"/>
                  <a:gd name="T10" fmla="*/ 138 w 140"/>
                  <a:gd name="T11" fmla="*/ 51 h 141"/>
                  <a:gd name="T12" fmla="*/ 140 w 140"/>
                  <a:gd name="T13" fmla="*/ 66 h 141"/>
                  <a:gd name="T14" fmla="*/ 140 w 140"/>
                  <a:gd name="T15" fmla="*/ 78 h 141"/>
                  <a:gd name="T16" fmla="*/ 137 w 140"/>
                  <a:gd name="T17" fmla="*/ 93 h 141"/>
                  <a:gd name="T18" fmla="*/ 130 w 140"/>
                  <a:gd name="T19" fmla="*/ 105 h 141"/>
                  <a:gd name="T20" fmla="*/ 130 w 140"/>
                  <a:gd name="T21" fmla="*/ 105 h 141"/>
                  <a:gd name="T22" fmla="*/ 122 w 140"/>
                  <a:gd name="T23" fmla="*/ 117 h 141"/>
                  <a:gd name="T24" fmla="*/ 113 w 140"/>
                  <a:gd name="T25" fmla="*/ 126 h 141"/>
                  <a:gd name="T26" fmla="*/ 102 w 140"/>
                  <a:gd name="T27" fmla="*/ 134 h 141"/>
                  <a:gd name="T28" fmla="*/ 89 w 140"/>
                  <a:gd name="T29" fmla="*/ 139 h 141"/>
                  <a:gd name="T30" fmla="*/ 75 w 140"/>
                  <a:gd name="T31" fmla="*/ 141 h 141"/>
                  <a:gd name="T32" fmla="*/ 62 w 140"/>
                  <a:gd name="T33" fmla="*/ 141 h 141"/>
                  <a:gd name="T34" fmla="*/ 48 w 140"/>
                  <a:gd name="T35" fmla="*/ 137 h 141"/>
                  <a:gd name="T36" fmla="*/ 35 w 140"/>
                  <a:gd name="T37" fmla="*/ 131 h 141"/>
                  <a:gd name="T38" fmla="*/ 35 w 140"/>
                  <a:gd name="T39" fmla="*/ 131 h 141"/>
                  <a:gd name="T40" fmla="*/ 24 w 140"/>
                  <a:gd name="T41" fmla="*/ 123 h 141"/>
                  <a:gd name="T42" fmla="*/ 14 w 140"/>
                  <a:gd name="T43" fmla="*/ 113 h 141"/>
                  <a:gd name="T44" fmla="*/ 6 w 140"/>
                  <a:gd name="T45" fmla="*/ 101 h 141"/>
                  <a:gd name="T46" fmla="*/ 1 w 140"/>
                  <a:gd name="T47" fmla="*/ 88 h 141"/>
                  <a:gd name="T48" fmla="*/ 0 w 140"/>
                  <a:gd name="T49" fmla="*/ 75 h 141"/>
                  <a:gd name="T50" fmla="*/ 0 w 140"/>
                  <a:gd name="T51" fmla="*/ 61 h 141"/>
                  <a:gd name="T52" fmla="*/ 3 w 140"/>
                  <a:gd name="T53" fmla="*/ 48 h 141"/>
                  <a:gd name="T54" fmla="*/ 9 w 140"/>
                  <a:gd name="T55" fmla="*/ 35 h 141"/>
                  <a:gd name="T56" fmla="*/ 9 w 140"/>
                  <a:gd name="T57" fmla="*/ 35 h 141"/>
                  <a:gd name="T58" fmla="*/ 17 w 140"/>
                  <a:gd name="T59" fmla="*/ 24 h 141"/>
                  <a:gd name="T60" fmla="*/ 27 w 140"/>
                  <a:gd name="T61" fmla="*/ 15 h 141"/>
                  <a:gd name="T62" fmla="*/ 40 w 140"/>
                  <a:gd name="T63" fmla="*/ 7 h 141"/>
                  <a:gd name="T64" fmla="*/ 52 w 140"/>
                  <a:gd name="T65" fmla="*/ 2 h 141"/>
                  <a:gd name="T66" fmla="*/ 65 w 140"/>
                  <a:gd name="T67" fmla="*/ 0 h 141"/>
                  <a:gd name="T68" fmla="*/ 79 w 140"/>
                  <a:gd name="T69" fmla="*/ 0 h 141"/>
                  <a:gd name="T70" fmla="*/ 92 w 140"/>
                  <a:gd name="T71" fmla="*/ 3 h 141"/>
                  <a:gd name="T72" fmla="*/ 105 w 140"/>
                  <a:gd name="T73" fmla="*/ 10 h 141"/>
                  <a:gd name="T74" fmla="*/ 105 w 140"/>
                  <a:gd name="T75" fmla="*/ 1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1">
                    <a:moveTo>
                      <a:pt x="105" y="10"/>
                    </a:moveTo>
                    <a:lnTo>
                      <a:pt x="105" y="10"/>
                    </a:lnTo>
                    <a:lnTo>
                      <a:pt x="118" y="18"/>
                    </a:lnTo>
                    <a:lnTo>
                      <a:pt x="126" y="27"/>
                    </a:lnTo>
                    <a:lnTo>
                      <a:pt x="134" y="40"/>
                    </a:lnTo>
                    <a:lnTo>
                      <a:pt x="138" y="51"/>
                    </a:lnTo>
                    <a:lnTo>
                      <a:pt x="140" y="66"/>
                    </a:lnTo>
                    <a:lnTo>
                      <a:pt x="140" y="78"/>
                    </a:lnTo>
                    <a:lnTo>
                      <a:pt x="137" y="93"/>
                    </a:lnTo>
                    <a:lnTo>
                      <a:pt x="130" y="105"/>
                    </a:lnTo>
                    <a:lnTo>
                      <a:pt x="130" y="105"/>
                    </a:lnTo>
                    <a:lnTo>
                      <a:pt x="122" y="117"/>
                    </a:lnTo>
                    <a:lnTo>
                      <a:pt x="113" y="126"/>
                    </a:lnTo>
                    <a:lnTo>
                      <a:pt x="102" y="134"/>
                    </a:lnTo>
                    <a:lnTo>
                      <a:pt x="89" y="139"/>
                    </a:lnTo>
                    <a:lnTo>
                      <a:pt x="75" y="141"/>
                    </a:lnTo>
                    <a:lnTo>
                      <a:pt x="62" y="141"/>
                    </a:lnTo>
                    <a:lnTo>
                      <a:pt x="48" y="137"/>
                    </a:lnTo>
                    <a:lnTo>
                      <a:pt x="35" y="131"/>
                    </a:lnTo>
                    <a:lnTo>
                      <a:pt x="35" y="131"/>
                    </a:lnTo>
                    <a:lnTo>
                      <a:pt x="24" y="123"/>
                    </a:lnTo>
                    <a:lnTo>
                      <a:pt x="14" y="113"/>
                    </a:lnTo>
                    <a:lnTo>
                      <a:pt x="6" y="101"/>
                    </a:lnTo>
                    <a:lnTo>
                      <a:pt x="1" y="88"/>
                    </a:lnTo>
                    <a:lnTo>
                      <a:pt x="0" y="75"/>
                    </a:lnTo>
                    <a:lnTo>
                      <a:pt x="0" y="61"/>
                    </a:lnTo>
                    <a:lnTo>
                      <a:pt x="3" y="48"/>
                    </a:lnTo>
                    <a:lnTo>
                      <a:pt x="9" y="35"/>
                    </a:lnTo>
                    <a:lnTo>
                      <a:pt x="9" y="35"/>
                    </a:lnTo>
                    <a:lnTo>
                      <a:pt x="17" y="24"/>
                    </a:lnTo>
                    <a:lnTo>
                      <a:pt x="27" y="15"/>
                    </a:lnTo>
                    <a:lnTo>
                      <a:pt x="40" y="7"/>
                    </a:lnTo>
                    <a:lnTo>
                      <a:pt x="52" y="2"/>
                    </a:lnTo>
                    <a:lnTo>
                      <a:pt x="65" y="0"/>
                    </a:lnTo>
                    <a:lnTo>
                      <a:pt x="79" y="0"/>
                    </a:lnTo>
                    <a:lnTo>
                      <a:pt x="92" y="3"/>
                    </a:lnTo>
                    <a:lnTo>
                      <a:pt x="105" y="10"/>
                    </a:lnTo>
                    <a:lnTo>
                      <a:pt x="10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166">
                  <a:defRPr/>
                </a:pPr>
                <a:endParaRPr lang="en-US" b="1" i="1">
                  <a:solidFill>
                    <a:srgbClr val="58585B"/>
                  </a:solidFill>
                  <a:latin typeface="CiscoSansTT BoldOblique" charset="0"/>
                  <a:ea typeface="CiscoSansTT BoldOblique" charset="0"/>
                  <a:cs typeface="CiscoSansTT BoldOblique" charset="0"/>
                </a:endParaRPr>
              </a:p>
            </p:txBody>
          </p:sp>
          <p:sp>
            <p:nvSpPr>
              <p:cNvPr id="1080" name="Freeform 16">
                <a:extLst>
                  <a:ext uri="{FF2B5EF4-FFF2-40B4-BE49-F238E27FC236}">
                    <a16:creationId xmlns:a16="http://schemas.microsoft.com/office/drawing/2014/main" id="{3B04B458-CA22-004A-94B6-EEF958E68D05}"/>
                  </a:ext>
                </a:extLst>
              </p:cNvPr>
              <p:cNvSpPr>
                <a:spLocks/>
              </p:cNvSpPr>
              <p:nvPr/>
            </p:nvSpPr>
            <p:spPr bwMode="auto">
              <a:xfrm>
                <a:off x="2674" y="2282"/>
                <a:ext cx="70" cy="71"/>
              </a:xfrm>
              <a:custGeom>
                <a:avLst/>
                <a:gdLst>
                  <a:gd name="T0" fmla="*/ 105 w 141"/>
                  <a:gd name="T1" fmla="*/ 9 h 142"/>
                  <a:gd name="T2" fmla="*/ 105 w 141"/>
                  <a:gd name="T3" fmla="*/ 9 h 142"/>
                  <a:gd name="T4" fmla="*/ 117 w 141"/>
                  <a:gd name="T5" fmla="*/ 17 h 142"/>
                  <a:gd name="T6" fmla="*/ 126 w 141"/>
                  <a:gd name="T7" fmla="*/ 28 h 142"/>
                  <a:gd name="T8" fmla="*/ 134 w 141"/>
                  <a:gd name="T9" fmla="*/ 40 h 142"/>
                  <a:gd name="T10" fmla="*/ 139 w 141"/>
                  <a:gd name="T11" fmla="*/ 52 h 142"/>
                  <a:gd name="T12" fmla="*/ 141 w 141"/>
                  <a:gd name="T13" fmla="*/ 65 h 142"/>
                  <a:gd name="T14" fmla="*/ 141 w 141"/>
                  <a:gd name="T15" fmla="*/ 80 h 142"/>
                  <a:gd name="T16" fmla="*/ 137 w 141"/>
                  <a:gd name="T17" fmla="*/ 92 h 142"/>
                  <a:gd name="T18" fmla="*/ 131 w 141"/>
                  <a:gd name="T19" fmla="*/ 107 h 142"/>
                  <a:gd name="T20" fmla="*/ 131 w 141"/>
                  <a:gd name="T21" fmla="*/ 107 h 142"/>
                  <a:gd name="T22" fmla="*/ 123 w 141"/>
                  <a:gd name="T23" fmla="*/ 118 h 142"/>
                  <a:gd name="T24" fmla="*/ 113 w 141"/>
                  <a:gd name="T25" fmla="*/ 127 h 142"/>
                  <a:gd name="T26" fmla="*/ 101 w 141"/>
                  <a:gd name="T27" fmla="*/ 134 h 142"/>
                  <a:gd name="T28" fmla="*/ 88 w 141"/>
                  <a:gd name="T29" fmla="*/ 139 h 142"/>
                  <a:gd name="T30" fmla="*/ 75 w 141"/>
                  <a:gd name="T31" fmla="*/ 142 h 142"/>
                  <a:gd name="T32" fmla="*/ 62 w 141"/>
                  <a:gd name="T33" fmla="*/ 140 h 142"/>
                  <a:gd name="T34" fmla="*/ 48 w 141"/>
                  <a:gd name="T35" fmla="*/ 139 h 142"/>
                  <a:gd name="T36" fmla="*/ 35 w 141"/>
                  <a:gd name="T37" fmla="*/ 132 h 142"/>
                  <a:gd name="T38" fmla="*/ 35 w 141"/>
                  <a:gd name="T39" fmla="*/ 132 h 142"/>
                  <a:gd name="T40" fmla="*/ 24 w 141"/>
                  <a:gd name="T41" fmla="*/ 124 h 142"/>
                  <a:gd name="T42" fmla="*/ 15 w 141"/>
                  <a:gd name="T43" fmla="*/ 113 h 142"/>
                  <a:gd name="T44" fmla="*/ 7 w 141"/>
                  <a:gd name="T45" fmla="*/ 102 h 142"/>
                  <a:gd name="T46" fmla="*/ 2 w 141"/>
                  <a:gd name="T47" fmla="*/ 89 h 142"/>
                  <a:gd name="T48" fmla="*/ 0 w 141"/>
                  <a:gd name="T49" fmla="*/ 76 h 142"/>
                  <a:gd name="T50" fmla="*/ 0 w 141"/>
                  <a:gd name="T51" fmla="*/ 62 h 142"/>
                  <a:gd name="T52" fmla="*/ 3 w 141"/>
                  <a:gd name="T53" fmla="*/ 49 h 142"/>
                  <a:gd name="T54" fmla="*/ 10 w 141"/>
                  <a:gd name="T55" fmla="*/ 35 h 142"/>
                  <a:gd name="T56" fmla="*/ 10 w 141"/>
                  <a:gd name="T57" fmla="*/ 35 h 142"/>
                  <a:gd name="T58" fmla="*/ 18 w 141"/>
                  <a:gd name="T59" fmla="*/ 24 h 142"/>
                  <a:gd name="T60" fmla="*/ 27 w 141"/>
                  <a:gd name="T61" fmla="*/ 14 h 142"/>
                  <a:gd name="T62" fmla="*/ 40 w 141"/>
                  <a:gd name="T63" fmla="*/ 8 h 142"/>
                  <a:gd name="T64" fmla="*/ 53 w 141"/>
                  <a:gd name="T65" fmla="*/ 3 h 142"/>
                  <a:gd name="T66" fmla="*/ 66 w 141"/>
                  <a:gd name="T67" fmla="*/ 0 h 142"/>
                  <a:gd name="T68" fmla="*/ 78 w 141"/>
                  <a:gd name="T69" fmla="*/ 1 h 142"/>
                  <a:gd name="T70" fmla="*/ 93 w 141"/>
                  <a:gd name="T71" fmla="*/ 5 h 142"/>
                  <a:gd name="T72" fmla="*/ 105 w 141"/>
                  <a:gd name="T73" fmla="*/ 9 h 142"/>
                  <a:gd name="T74" fmla="*/ 105 w 141"/>
                  <a:gd name="T75" fmla="*/ 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1" h="142">
                    <a:moveTo>
                      <a:pt x="105" y="9"/>
                    </a:moveTo>
                    <a:lnTo>
                      <a:pt x="105" y="9"/>
                    </a:lnTo>
                    <a:lnTo>
                      <a:pt x="117" y="17"/>
                    </a:lnTo>
                    <a:lnTo>
                      <a:pt x="126" y="28"/>
                    </a:lnTo>
                    <a:lnTo>
                      <a:pt x="134" y="40"/>
                    </a:lnTo>
                    <a:lnTo>
                      <a:pt x="139" y="52"/>
                    </a:lnTo>
                    <a:lnTo>
                      <a:pt x="141" y="65"/>
                    </a:lnTo>
                    <a:lnTo>
                      <a:pt x="141" y="80"/>
                    </a:lnTo>
                    <a:lnTo>
                      <a:pt x="137" y="92"/>
                    </a:lnTo>
                    <a:lnTo>
                      <a:pt x="131" y="107"/>
                    </a:lnTo>
                    <a:lnTo>
                      <a:pt x="131" y="107"/>
                    </a:lnTo>
                    <a:lnTo>
                      <a:pt x="123" y="118"/>
                    </a:lnTo>
                    <a:lnTo>
                      <a:pt x="113" y="127"/>
                    </a:lnTo>
                    <a:lnTo>
                      <a:pt x="101" y="134"/>
                    </a:lnTo>
                    <a:lnTo>
                      <a:pt x="88" y="139"/>
                    </a:lnTo>
                    <a:lnTo>
                      <a:pt x="75" y="142"/>
                    </a:lnTo>
                    <a:lnTo>
                      <a:pt x="62" y="140"/>
                    </a:lnTo>
                    <a:lnTo>
                      <a:pt x="48" y="139"/>
                    </a:lnTo>
                    <a:lnTo>
                      <a:pt x="35" y="132"/>
                    </a:lnTo>
                    <a:lnTo>
                      <a:pt x="35" y="132"/>
                    </a:lnTo>
                    <a:lnTo>
                      <a:pt x="24" y="124"/>
                    </a:lnTo>
                    <a:lnTo>
                      <a:pt x="15" y="113"/>
                    </a:lnTo>
                    <a:lnTo>
                      <a:pt x="7" y="102"/>
                    </a:lnTo>
                    <a:lnTo>
                      <a:pt x="2" y="89"/>
                    </a:lnTo>
                    <a:lnTo>
                      <a:pt x="0" y="76"/>
                    </a:lnTo>
                    <a:lnTo>
                      <a:pt x="0" y="62"/>
                    </a:lnTo>
                    <a:lnTo>
                      <a:pt x="3" y="49"/>
                    </a:lnTo>
                    <a:lnTo>
                      <a:pt x="10" y="35"/>
                    </a:lnTo>
                    <a:lnTo>
                      <a:pt x="10" y="35"/>
                    </a:lnTo>
                    <a:lnTo>
                      <a:pt x="18" y="24"/>
                    </a:lnTo>
                    <a:lnTo>
                      <a:pt x="27" y="14"/>
                    </a:lnTo>
                    <a:lnTo>
                      <a:pt x="40" y="8"/>
                    </a:lnTo>
                    <a:lnTo>
                      <a:pt x="53" y="3"/>
                    </a:lnTo>
                    <a:lnTo>
                      <a:pt x="66" y="0"/>
                    </a:lnTo>
                    <a:lnTo>
                      <a:pt x="78" y="1"/>
                    </a:lnTo>
                    <a:lnTo>
                      <a:pt x="93" y="5"/>
                    </a:lnTo>
                    <a:lnTo>
                      <a:pt x="105" y="9"/>
                    </a:lnTo>
                    <a:lnTo>
                      <a:pt x="105"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166">
                  <a:defRPr/>
                </a:pPr>
                <a:endParaRPr lang="en-US" b="1" i="1">
                  <a:solidFill>
                    <a:srgbClr val="58585B"/>
                  </a:solidFill>
                  <a:latin typeface="CiscoSansTT BoldOblique" charset="0"/>
                  <a:ea typeface="CiscoSansTT BoldOblique" charset="0"/>
                  <a:cs typeface="CiscoSansTT BoldOblique" charset="0"/>
                </a:endParaRPr>
              </a:p>
            </p:txBody>
          </p:sp>
          <p:sp>
            <p:nvSpPr>
              <p:cNvPr id="1081" name="Freeform 17">
                <a:extLst>
                  <a:ext uri="{FF2B5EF4-FFF2-40B4-BE49-F238E27FC236}">
                    <a16:creationId xmlns:a16="http://schemas.microsoft.com/office/drawing/2014/main" id="{C4B11DC9-5390-EB48-B3A8-9EEDC76D1507}"/>
                  </a:ext>
                </a:extLst>
              </p:cNvPr>
              <p:cNvSpPr>
                <a:spLocks/>
              </p:cNvSpPr>
              <p:nvPr/>
            </p:nvSpPr>
            <p:spPr bwMode="auto">
              <a:xfrm>
                <a:off x="2869" y="1968"/>
                <a:ext cx="71" cy="70"/>
              </a:xfrm>
              <a:custGeom>
                <a:avLst/>
                <a:gdLst>
                  <a:gd name="T0" fmla="*/ 107 w 142"/>
                  <a:gd name="T1" fmla="*/ 9 h 140"/>
                  <a:gd name="T2" fmla="*/ 107 w 142"/>
                  <a:gd name="T3" fmla="*/ 9 h 140"/>
                  <a:gd name="T4" fmla="*/ 118 w 142"/>
                  <a:gd name="T5" fmla="*/ 17 h 140"/>
                  <a:gd name="T6" fmla="*/ 127 w 142"/>
                  <a:gd name="T7" fmla="*/ 27 h 140"/>
                  <a:gd name="T8" fmla="*/ 134 w 142"/>
                  <a:gd name="T9" fmla="*/ 38 h 140"/>
                  <a:gd name="T10" fmla="*/ 139 w 142"/>
                  <a:gd name="T11" fmla="*/ 51 h 140"/>
                  <a:gd name="T12" fmla="*/ 142 w 142"/>
                  <a:gd name="T13" fmla="*/ 65 h 140"/>
                  <a:gd name="T14" fmla="*/ 140 w 142"/>
                  <a:gd name="T15" fmla="*/ 78 h 140"/>
                  <a:gd name="T16" fmla="*/ 137 w 142"/>
                  <a:gd name="T17" fmla="*/ 92 h 140"/>
                  <a:gd name="T18" fmla="*/ 132 w 142"/>
                  <a:gd name="T19" fmla="*/ 105 h 140"/>
                  <a:gd name="T20" fmla="*/ 132 w 142"/>
                  <a:gd name="T21" fmla="*/ 105 h 140"/>
                  <a:gd name="T22" fmla="*/ 124 w 142"/>
                  <a:gd name="T23" fmla="*/ 116 h 140"/>
                  <a:gd name="T24" fmla="*/ 113 w 142"/>
                  <a:gd name="T25" fmla="*/ 126 h 140"/>
                  <a:gd name="T26" fmla="*/ 102 w 142"/>
                  <a:gd name="T27" fmla="*/ 133 h 140"/>
                  <a:gd name="T28" fmla="*/ 89 w 142"/>
                  <a:gd name="T29" fmla="*/ 138 h 140"/>
                  <a:gd name="T30" fmla="*/ 76 w 142"/>
                  <a:gd name="T31" fmla="*/ 140 h 140"/>
                  <a:gd name="T32" fmla="*/ 62 w 142"/>
                  <a:gd name="T33" fmla="*/ 140 h 140"/>
                  <a:gd name="T34" fmla="*/ 48 w 142"/>
                  <a:gd name="T35" fmla="*/ 137 h 140"/>
                  <a:gd name="T36" fmla="*/ 35 w 142"/>
                  <a:gd name="T37" fmla="*/ 130 h 140"/>
                  <a:gd name="T38" fmla="*/ 35 w 142"/>
                  <a:gd name="T39" fmla="*/ 130 h 140"/>
                  <a:gd name="T40" fmla="*/ 24 w 142"/>
                  <a:gd name="T41" fmla="*/ 122 h 140"/>
                  <a:gd name="T42" fmla="*/ 14 w 142"/>
                  <a:gd name="T43" fmla="*/ 113 h 140"/>
                  <a:gd name="T44" fmla="*/ 8 w 142"/>
                  <a:gd name="T45" fmla="*/ 100 h 140"/>
                  <a:gd name="T46" fmla="*/ 3 w 142"/>
                  <a:gd name="T47" fmla="*/ 87 h 140"/>
                  <a:gd name="T48" fmla="*/ 0 w 142"/>
                  <a:gd name="T49" fmla="*/ 74 h 140"/>
                  <a:gd name="T50" fmla="*/ 0 w 142"/>
                  <a:gd name="T51" fmla="*/ 60 h 140"/>
                  <a:gd name="T52" fmla="*/ 3 w 142"/>
                  <a:gd name="T53" fmla="*/ 47 h 140"/>
                  <a:gd name="T54" fmla="*/ 9 w 142"/>
                  <a:gd name="T55" fmla="*/ 35 h 140"/>
                  <a:gd name="T56" fmla="*/ 9 w 142"/>
                  <a:gd name="T57" fmla="*/ 35 h 140"/>
                  <a:gd name="T58" fmla="*/ 17 w 142"/>
                  <a:gd name="T59" fmla="*/ 22 h 140"/>
                  <a:gd name="T60" fmla="*/ 29 w 142"/>
                  <a:gd name="T61" fmla="*/ 14 h 140"/>
                  <a:gd name="T62" fmla="*/ 40 w 142"/>
                  <a:gd name="T63" fmla="*/ 6 h 140"/>
                  <a:gd name="T64" fmla="*/ 52 w 142"/>
                  <a:gd name="T65" fmla="*/ 1 h 140"/>
                  <a:gd name="T66" fmla="*/ 65 w 142"/>
                  <a:gd name="T67" fmla="*/ 0 h 140"/>
                  <a:gd name="T68" fmla="*/ 80 w 142"/>
                  <a:gd name="T69" fmla="*/ 0 h 140"/>
                  <a:gd name="T70" fmla="*/ 92 w 142"/>
                  <a:gd name="T71" fmla="*/ 3 h 140"/>
                  <a:gd name="T72" fmla="*/ 107 w 142"/>
                  <a:gd name="T73" fmla="*/ 9 h 140"/>
                  <a:gd name="T74" fmla="*/ 107 w 142"/>
                  <a:gd name="T75" fmla="*/ 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2" h="140">
                    <a:moveTo>
                      <a:pt x="107" y="9"/>
                    </a:moveTo>
                    <a:lnTo>
                      <a:pt x="107" y="9"/>
                    </a:lnTo>
                    <a:lnTo>
                      <a:pt x="118" y="17"/>
                    </a:lnTo>
                    <a:lnTo>
                      <a:pt x="127" y="27"/>
                    </a:lnTo>
                    <a:lnTo>
                      <a:pt x="134" y="38"/>
                    </a:lnTo>
                    <a:lnTo>
                      <a:pt x="139" y="51"/>
                    </a:lnTo>
                    <a:lnTo>
                      <a:pt x="142" y="65"/>
                    </a:lnTo>
                    <a:lnTo>
                      <a:pt x="140" y="78"/>
                    </a:lnTo>
                    <a:lnTo>
                      <a:pt x="137" y="92"/>
                    </a:lnTo>
                    <a:lnTo>
                      <a:pt x="132" y="105"/>
                    </a:lnTo>
                    <a:lnTo>
                      <a:pt x="132" y="105"/>
                    </a:lnTo>
                    <a:lnTo>
                      <a:pt x="124" y="116"/>
                    </a:lnTo>
                    <a:lnTo>
                      <a:pt x="113" y="126"/>
                    </a:lnTo>
                    <a:lnTo>
                      <a:pt x="102" y="133"/>
                    </a:lnTo>
                    <a:lnTo>
                      <a:pt x="89" y="138"/>
                    </a:lnTo>
                    <a:lnTo>
                      <a:pt x="76" y="140"/>
                    </a:lnTo>
                    <a:lnTo>
                      <a:pt x="62" y="140"/>
                    </a:lnTo>
                    <a:lnTo>
                      <a:pt x="48" y="137"/>
                    </a:lnTo>
                    <a:lnTo>
                      <a:pt x="35" y="130"/>
                    </a:lnTo>
                    <a:lnTo>
                      <a:pt x="35" y="130"/>
                    </a:lnTo>
                    <a:lnTo>
                      <a:pt x="24" y="122"/>
                    </a:lnTo>
                    <a:lnTo>
                      <a:pt x="14" y="113"/>
                    </a:lnTo>
                    <a:lnTo>
                      <a:pt x="8" y="100"/>
                    </a:lnTo>
                    <a:lnTo>
                      <a:pt x="3" y="87"/>
                    </a:lnTo>
                    <a:lnTo>
                      <a:pt x="0" y="74"/>
                    </a:lnTo>
                    <a:lnTo>
                      <a:pt x="0" y="60"/>
                    </a:lnTo>
                    <a:lnTo>
                      <a:pt x="3" y="47"/>
                    </a:lnTo>
                    <a:lnTo>
                      <a:pt x="9" y="35"/>
                    </a:lnTo>
                    <a:lnTo>
                      <a:pt x="9" y="35"/>
                    </a:lnTo>
                    <a:lnTo>
                      <a:pt x="17" y="22"/>
                    </a:lnTo>
                    <a:lnTo>
                      <a:pt x="29" y="14"/>
                    </a:lnTo>
                    <a:lnTo>
                      <a:pt x="40" y="6"/>
                    </a:lnTo>
                    <a:lnTo>
                      <a:pt x="52" y="1"/>
                    </a:lnTo>
                    <a:lnTo>
                      <a:pt x="65" y="0"/>
                    </a:lnTo>
                    <a:lnTo>
                      <a:pt x="80" y="0"/>
                    </a:lnTo>
                    <a:lnTo>
                      <a:pt x="92" y="3"/>
                    </a:lnTo>
                    <a:lnTo>
                      <a:pt x="107" y="9"/>
                    </a:lnTo>
                    <a:lnTo>
                      <a:pt x="107"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166">
                  <a:defRPr/>
                </a:pPr>
                <a:endParaRPr lang="en-US" b="1" i="1">
                  <a:solidFill>
                    <a:srgbClr val="58585B"/>
                  </a:solidFill>
                  <a:latin typeface="CiscoSansTT BoldOblique" charset="0"/>
                  <a:ea typeface="CiscoSansTT BoldOblique" charset="0"/>
                  <a:cs typeface="CiscoSansTT BoldOblique" charset="0"/>
                </a:endParaRPr>
              </a:p>
            </p:txBody>
          </p:sp>
          <p:sp>
            <p:nvSpPr>
              <p:cNvPr id="1082" name="Freeform 18">
                <a:extLst>
                  <a:ext uri="{FF2B5EF4-FFF2-40B4-BE49-F238E27FC236}">
                    <a16:creationId xmlns:a16="http://schemas.microsoft.com/office/drawing/2014/main" id="{DAA6DDC0-2ECF-B848-AED7-B36C0AEF1AF4}"/>
                  </a:ext>
                </a:extLst>
              </p:cNvPr>
              <p:cNvSpPr>
                <a:spLocks/>
              </p:cNvSpPr>
              <p:nvPr/>
            </p:nvSpPr>
            <p:spPr bwMode="auto">
              <a:xfrm>
                <a:off x="3015" y="2045"/>
                <a:ext cx="70" cy="71"/>
              </a:xfrm>
              <a:custGeom>
                <a:avLst/>
                <a:gdLst>
                  <a:gd name="T0" fmla="*/ 105 w 140"/>
                  <a:gd name="T1" fmla="*/ 10 h 142"/>
                  <a:gd name="T2" fmla="*/ 105 w 140"/>
                  <a:gd name="T3" fmla="*/ 10 h 142"/>
                  <a:gd name="T4" fmla="*/ 118 w 140"/>
                  <a:gd name="T5" fmla="*/ 18 h 142"/>
                  <a:gd name="T6" fmla="*/ 127 w 140"/>
                  <a:gd name="T7" fmla="*/ 29 h 142"/>
                  <a:gd name="T8" fmla="*/ 134 w 140"/>
                  <a:gd name="T9" fmla="*/ 40 h 142"/>
                  <a:gd name="T10" fmla="*/ 138 w 140"/>
                  <a:gd name="T11" fmla="*/ 53 h 142"/>
                  <a:gd name="T12" fmla="*/ 140 w 140"/>
                  <a:gd name="T13" fmla="*/ 66 h 142"/>
                  <a:gd name="T14" fmla="*/ 140 w 140"/>
                  <a:gd name="T15" fmla="*/ 80 h 142"/>
                  <a:gd name="T16" fmla="*/ 137 w 140"/>
                  <a:gd name="T17" fmla="*/ 93 h 142"/>
                  <a:gd name="T18" fmla="*/ 132 w 140"/>
                  <a:gd name="T19" fmla="*/ 107 h 142"/>
                  <a:gd name="T20" fmla="*/ 132 w 140"/>
                  <a:gd name="T21" fmla="*/ 107 h 142"/>
                  <a:gd name="T22" fmla="*/ 122 w 140"/>
                  <a:gd name="T23" fmla="*/ 118 h 142"/>
                  <a:gd name="T24" fmla="*/ 113 w 140"/>
                  <a:gd name="T25" fmla="*/ 128 h 142"/>
                  <a:gd name="T26" fmla="*/ 102 w 140"/>
                  <a:gd name="T27" fmla="*/ 134 h 142"/>
                  <a:gd name="T28" fmla="*/ 89 w 140"/>
                  <a:gd name="T29" fmla="*/ 139 h 142"/>
                  <a:gd name="T30" fmla="*/ 75 w 140"/>
                  <a:gd name="T31" fmla="*/ 142 h 142"/>
                  <a:gd name="T32" fmla="*/ 62 w 140"/>
                  <a:gd name="T33" fmla="*/ 141 h 142"/>
                  <a:gd name="T34" fmla="*/ 47 w 140"/>
                  <a:gd name="T35" fmla="*/ 137 h 142"/>
                  <a:gd name="T36" fmla="*/ 35 w 140"/>
                  <a:gd name="T37" fmla="*/ 133 h 142"/>
                  <a:gd name="T38" fmla="*/ 35 w 140"/>
                  <a:gd name="T39" fmla="*/ 133 h 142"/>
                  <a:gd name="T40" fmla="*/ 24 w 140"/>
                  <a:gd name="T41" fmla="*/ 123 h 142"/>
                  <a:gd name="T42" fmla="*/ 14 w 140"/>
                  <a:gd name="T43" fmla="*/ 113 h 142"/>
                  <a:gd name="T44" fmla="*/ 6 w 140"/>
                  <a:gd name="T45" fmla="*/ 102 h 142"/>
                  <a:gd name="T46" fmla="*/ 1 w 140"/>
                  <a:gd name="T47" fmla="*/ 90 h 142"/>
                  <a:gd name="T48" fmla="*/ 0 w 140"/>
                  <a:gd name="T49" fmla="*/ 75 h 142"/>
                  <a:gd name="T50" fmla="*/ 0 w 140"/>
                  <a:gd name="T51" fmla="*/ 62 h 142"/>
                  <a:gd name="T52" fmla="*/ 3 w 140"/>
                  <a:gd name="T53" fmla="*/ 48 h 142"/>
                  <a:gd name="T54" fmla="*/ 9 w 140"/>
                  <a:gd name="T55" fmla="*/ 35 h 142"/>
                  <a:gd name="T56" fmla="*/ 9 w 140"/>
                  <a:gd name="T57" fmla="*/ 35 h 142"/>
                  <a:gd name="T58" fmla="*/ 17 w 140"/>
                  <a:gd name="T59" fmla="*/ 24 h 142"/>
                  <a:gd name="T60" fmla="*/ 28 w 140"/>
                  <a:gd name="T61" fmla="*/ 15 h 142"/>
                  <a:gd name="T62" fmla="*/ 40 w 140"/>
                  <a:gd name="T63" fmla="*/ 8 h 142"/>
                  <a:gd name="T64" fmla="*/ 52 w 140"/>
                  <a:gd name="T65" fmla="*/ 3 h 142"/>
                  <a:gd name="T66" fmla="*/ 65 w 140"/>
                  <a:gd name="T67" fmla="*/ 0 h 142"/>
                  <a:gd name="T68" fmla="*/ 79 w 140"/>
                  <a:gd name="T69" fmla="*/ 0 h 142"/>
                  <a:gd name="T70" fmla="*/ 92 w 140"/>
                  <a:gd name="T71" fmla="*/ 3 h 142"/>
                  <a:gd name="T72" fmla="*/ 105 w 140"/>
                  <a:gd name="T73" fmla="*/ 10 h 142"/>
                  <a:gd name="T74" fmla="*/ 105 w 140"/>
                  <a:gd name="T75" fmla="*/ 1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2">
                    <a:moveTo>
                      <a:pt x="105" y="10"/>
                    </a:moveTo>
                    <a:lnTo>
                      <a:pt x="105" y="10"/>
                    </a:lnTo>
                    <a:lnTo>
                      <a:pt x="118" y="18"/>
                    </a:lnTo>
                    <a:lnTo>
                      <a:pt x="127" y="29"/>
                    </a:lnTo>
                    <a:lnTo>
                      <a:pt x="134" y="40"/>
                    </a:lnTo>
                    <a:lnTo>
                      <a:pt x="138" y="53"/>
                    </a:lnTo>
                    <a:lnTo>
                      <a:pt x="140" y="66"/>
                    </a:lnTo>
                    <a:lnTo>
                      <a:pt x="140" y="80"/>
                    </a:lnTo>
                    <a:lnTo>
                      <a:pt x="137" y="93"/>
                    </a:lnTo>
                    <a:lnTo>
                      <a:pt x="132" y="107"/>
                    </a:lnTo>
                    <a:lnTo>
                      <a:pt x="132" y="107"/>
                    </a:lnTo>
                    <a:lnTo>
                      <a:pt x="122" y="118"/>
                    </a:lnTo>
                    <a:lnTo>
                      <a:pt x="113" y="128"/>
                    </a:lnTo>
                    <a:lnTo>
                      <a:pt x="102" y="134"/>
                    </a:lnTo>
                    <a:lnTo>
                      <a:pt x="89" y="139"/>
                    </a:lnTo>
                    <a:lnTo>
                      <a:pt x="75" y="142"/>
                    </a:lnTo>
                    <a:lnTo>
                      <a:pt x="62" y="141"/>
                    </a:lnTo>
                    <a:lnTo>
                      <a:pt x="47" y="137"/>
                    </a:lnTo>
                    <a:lnTo>
                      <a:pt x="35" y="133"/>
                    </a:lnTo>
                    <a:lnTo>
                      <a:pt x="35" y="133"/>
                    </a:lnTo>
                    <a:lnTo>
                      <a:pt x="24" y="123"/>
                    </a:lnTo>
                    <a:lnTo>
                      <a:pt x="14" y="113"/>
                    </a:lnTo>
                    <a:lnTo>
                      <a:pt x="6" y="102"/>
                    </a:lnTo>
                    <a:lnTo>
                      <a:pt x="1" y="90"/>
                    </a:lnTo>
                    <a:lnTo>
                      <a:pt x="0" y="75"/>
                    </a:lnTo>
                    <a:lnTo>
                      <a:pt x="0" y="62"/>
                    </a:lnTo>
                    <a:lnTo>
                      <a:pt x="3" y="48"/>
                    </a:lnTo>
                    <a:lnTo>
                      <a:pt x="9" y="35"/>
                    </a:lnTo>
                    <a:lnTo>
                      <a:pt x="9" y="35"/>
                    </a:lnTo>
                    <a:lnTo>
                      <a:pt x="17" y="24"/>
                    </a:lnTo>
                    <a:lnTo>
                      <a:pt x="28" y="15"/>
                    </a:lnTo>
                    <a:lnTo>
                      <a:pt x="40" y="8"/>
                    </a:lnTo>
                    <a:lnTo>
                      <a:pt x="52" y="3"/>
                    </a:lnTo>
                    <a:lnTo>
                      <a:pt x="65" y="0"/>
                    </a:lnTo>
                    <a:lnTo>
                      <a:pt x="79" y="0"/>
                    </a:lnTo>
                    <a:lnTo>
                      <a:pt x="92" y="3"/>
                    </a:lnTo>
                    <a:lnTo>
                      <a:pt x="105" y="10"/>
                    </a:lnTo>
                    <a:lnTo>
                      <a:pt x="10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166">
                  <a:defRPr/>
                </a:pPr>
                <a:endParaRPr lang="en-US" b="1" i="1">
                  <a:solidFill>
                    <a:srgbClr val="58585B"/>
                  </a:solidFill>
                  <a:latin typeface="CiscoSansTT BoldOblique" charset="0"/>
                  <a:ea typeface="CiscoSansTT BoldOblique" charset="0"/>
                  <a:cs typeface="CiscoSansTT BoldOblique" charset="0"/>
                </a:endParaRPr>
              </a:p>
            </p:txBody>
          </p:sp>
          <p:sp>
            <p:nvSpPr>
              <p:cNvPr id="1083" name="Freeform 19">
                <a:extLst>
                  <a:ext uri="{FF2B5EF4-FFF2-40B4-BE49-F238E27FC236}">
                    <a16:creationId xmlns:a16="http://schemas.microsoft.com/office/drawing/2014/main" id="{900AB37A-8F5E-EC4B-872E-8E979EEC1338}"/>
                  </a:ext>
                </a:extLst>
              </p:cNvPr>
              <p:cNvSpPr>
                <a:spLocks/>
              </p:cNvSpPr>
              <p:nvPr/>
            </p:nvSpPr>
            <p:spPr bwMode="auto">
              <a:xfrm>
                <a:off x="2708" y="2153"/>
                <a:ext cx="120" cy="162"/>
              </a:xfrm>
              <a:custGeom>
                <a:avLst/>
                <a:gdLst>
                  <a:gd name="T0" fmla="*/ 225 w 241"/>
                  <a:gd name="T1" fmla="*/ 74 h 326"/>
                  <a:gd name="T2" fmla="*/ 225 w 241"/>
                  <a:gd name="T3" fmla="*/ 74 h 326"/>
                  <a:gd name="T4" fmla="*/ 233 w 241"/>
                  <a:gd name="T5" fmla="*/ 37 h 326"/>
                  <a:gd name="T6" fmla="*/ 241 w 241"/>
                  <a:gd name="T7" fmla="*/ 0 h 326"/>
                  <a:gd name="T8" fmla="*/ 241 w 241"/>
                  <a:gd name="T9" fmla="*/ 0 h 326"/>
                  <a:gd name="T10" fmla="*/ 201 w 241"/>
                  <a:gd name="T11" fmla="*/ 32 h 326"/>
                  <a:gd name="T12" fmla="*/ 164 w 241"/>
                  <a:gd name="T13" fmla="*/ 66 h 326"/>
                  <a:gd name="T14" fmla="*/ 131 w 241"/>
                  <a:gd name="T15" fmla="*/ 101 h 326"/>
                  <a:gd name="T16" fmla="*/ 100 w 241"/>
                  <a:gd name="T17" fmla="*/ 138 h 326"/>
                  <a:gd name="T18" fmla="*/ 72 w 241"/>
                  <a:gd name="T19" fmla="*/ 174 h 326"/>
                  <a:gd name="T20" fmla="*/ 44 w 241"/>
                  <a:gd name="T21" fmla="*/ 213 h 326"/>
                  <a:gd name="T22" fmla="*/ 21 w 241"/>
                  <a:gd name="T23" fmla="*/ 251 h 326"/>
                  <a:gd name="T24" fmla="*/ 0 w 241"/>
                  <a:gd name="T25" fmla="*/ 287 h 326"/>
                  <a:gd name="T26" fmla="*/ 0 w 241"/>
                  <a:gd name="T27" fmla="*/ 287 h 326"/>
                  <a:gd name="T28" fmla="*/ 33 w 241"/>
                  <a:gd name="T29" fmla="*/ 326 h 326"/>
                  <a:gd name="T30" fmla="*/ 33 w 241"/>
                  <a:gd name="T31" fmla="*/ 326 h 326"/>
                  <a:gd name="T32" fmla="*/ 51 w 241"/>
                  <a:gd name="T33" fmla="*/ 294 h 326"/>
                  <a:gd name="T34" fmla="*/ 70 w 241"/>
                  <a:gd name="T35" fmla="*/ 260 h 326"/>
                  <a:gd name="T36" fmla="*/ 92 w 241"/>
                  <a:gd name="T37" fmla="*/ 228 h 326"/>
                  <a:gd name="T38" fmla="*/ 115 w 241"/>
                  <a:gd name="T39" fmla="*/ 197 h 326"/>
                  <a:gd name="T40" fmla="*/ 140 w 241"/>
                  <a:gd name="T41" fmla="*/ 165 h 326"/>
                  <a:gd name="T42" fmla="*/ 166 w 241"/>
                  <a:gd name="T43" fmla="*/ 133 h 326"/>
                  <a:gd name="T44" fmla="*/ 194 w 241"/>
                  <a:gd name="T45" fmla="*/ 103 h 326"/>
                  <a:gd name="T46" fmla="*/ 225 w 241"/>
                  <a:gd name="T47" fmla="*/ 74 h 326"/>
                  <a:gd name="T48" fmla="*/ 225 w 241"/>
                  <a:gd name="T49" fmla="*/ 74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1" h="326">
                    <a:moveTo>
                      <a:pt x="225" y="74"/>
                    </a:moveTo>
                    <a:lnTo>
                      <a:pt x="225" y="74"/>
                    </a:lnTo>
                    <a:lnTo>
                      <a:pt x="233" y="37"/>
                    </a:lnTo>
                    <a:lnTo>
                      <a:pt x="241" y="0"/>
                    </a:lnTo>
                    <a:lnTo>
                      <a:pt x="241" y="0"/>
                    </a:lnTo>
                    <a:lnTo>
                      <a:pt x="201" y="32"/>
                    </a:lnTo>
                    <a:lnTo>
                      <a:pt x="164" y="66"/>
                    </a:lnTo>
                    <a:lnTo>
                      <a:pt x="131" y="101"/>
                    </a:lnTo>
                    <a:lnTo>
                      <a:pt x="100" y="138"/>
                    </a:lnTo>
                    <a:lnTo>
                      <a:pt x="72" y="174"/>
                    </a:lnTo>
                    <a:lnTo>
                      <a:pt x="44" y="213"/>
                    </a:lnTo>
                    <a:lnTo>
                      <a:pt x="21" y="251"/>
                    </a:lnTo>
                    <a:lnTo>
                      <a:pt x="0" y="287"/>
                    </a:lnTo>
                    <a:lnTo>
                      <a:pt x="0" y="287"/>
                    </a:lnTo>
                    <a:lnTo>
                      <a:pt x="33" y="326"/>
                    </a:lnTo>
                    <a:lnTo>
                      <a:pt x="33" y="326"/>
                    </a:lnTo>
                    <a:lnTo>
                      <a:pt x="51" y="294"/>
                    </a:lnTo>
                    <a:lnTo>
                      <a:pt x="70" y="260"/>
                    </a:lnTo>
                    <a:lnTo>
                      <a:pt x="92" y="228"/>
                    </a:lnTo>
                    <a:lnTo>
                      <a:pt x="115" y="197"/>
                    </a:lnTo>
                    <a:lnTo>
                      <a:pt x="140" y="165"/>
                    </a:lnTo>
                    <a:lnTo>
                      <a:pt x="166" y="133"/>
                    </a:lnTo>
                    <a:lnTo>
                      <a:pt x="194" y="103"/>
                    </a:lnTo>
                    <a:lnTo>
                      <a:pt x="225" y="74"/>
                    </a:lnTo>
                    <a:lnTo>
                      <a:pt x="225"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166">
                  <a:defRPr/>
                </a:pPr>
                <a:endParaRPr lang="en-US" b="1" i="1">
                  <a:solidFill>
                    <a:srgbClr val="58585B"/>
                  </a:solidFill>
                  <a:latin typeface="CiscoSansTT BoldOblique" charset="0"/>
                  <a:ea typeface="CiscoSansTT BoldOblique" charset="0"/>
                  <a:cs typeface="CiscoSansTT BoldOblique" charset="0"/>
                </a:endParaRPr>
              </a:p>
            </p:txBody>
          </p:sp>
          <p:sp>
            <p:nvSpPr>
              <p:cNvPr id="1084" name="Freeform 20">
                <a:extLst>
                  <a:ext uri="{FF2B5EF4-FFF2-40B4-BE49-F238E27FC236}">
                    <a16:creationId xmlns:a16="http://schemas.microsoft.com/office/drawing/2014/main" id="{0DC64E2D-4D13-C144-875A-AD6178D42248}"/>
                  </a:ext>
                </a:extLst>
              </p:cNvPr>
              <p:cNvSpPr>
                <a:spLocks/>
              </p:cNvSpPr>
              <p:nvPr/>
            </p:nvSpPr>
            <p:spPr bwMode="auto">
              <a:xfrm>
                <a:off x="2849" y="2072"/>
                <a:ext cx="195" cy="94"/>
              </a:xfrm>
              <a:custGeom>
                <a:avLst/>
                <a:gdLst>
                  <a:gd name="T0" fmla="*/ 19 w 391"/>
                  <a:gd name="T1" fmla="*/ 120 h 189"/>
                  <a:gd name="T2" fmla="*/ 19 w 391"/>
                  <a:gd name="T3" fmla="*/ 120 h 189"/>
                  <a:gd name="T4" fmla="*/ 10 w 391"/>
                  <a:gd name="T5" fmla="*/ 154 h 189"/>
                  <a:gd name="T6" fmla="*/ 0 w 391"/>
                  <a:gd name="T7" fmla="*/ 189 h 189"/>
                  <a:gd name="T8" fmla="*/ 0 w 391"/>
                  <a:gd name="T9" fmla="*/ 189 h 189"/>
                  <a:gd name="T10" fmla="*/ 24 w 391"/>
                  <a:gd name="T11" fmla="*/ 173 h 189"/>
                  <a:gd name="T12" fmla="*/ 48 w 391"/>
                  <a:gd name="T13" fmla="*/ 158 h 189"/>
                  <a:gd name="T14" fmla="*/ 72 w 391"/>
                  <a:gd name="T15" fmla="*/ 144 h 189"/>
                  <a:gd name="T16" fmla="*/ 96 w 391"/>
                  <a:gd name="T17" fmla="*/ 131 h 189"/>
                  <a:gd name="T18" fmla="*/ 145 w 391"/>
                  <a:gd name="T19" fmla="*/ 107 h 189"/>
                  <a:gd name="T20" fmla="*/ 196 w 391"/>
                  <a:gd name="T21" fmla="*/ 88 h 189"/>
                  <a:gd name="T22" fmla="*/ 246 w 391"/>
                  <a:gd name="T23" fmla="*/ 72 h 189"/>
                  <a:gd name="T24" fmla="*/ 295 w 391"/>
                  <a:gd name="T25" fmla="*/ 58 h 189"/>
                  <a:gd name="T26" fmla="*/ 344 w 391"/>
                  <a:gd name="T27" fmla="*/ 48 h 189"/>
                  <a:gd name="T28" fmla="*/ 391 w 391"/>
                  <a:gd name="T29" fmla="*/ 40 h 189"/>
                  <a:gd name="T30" fmla="*/ 391 w 391"/>
                  <a:gd name="T31" fmla="*/ 40 h 189"/>
                  <a:gd name="T32" fmla="*/ 365 w 391"/>
                  <a:gd name="T33" fmla="*/ 20 h 189"/>
                  <a:gd name="T34" fmla="*/ 340 w 391"/>
                  <a:gd name="T35" fmla="*/ 0 h 189"/>
                  <a:gd name="T36" fmla="*/ 340 w 391"/>
                  <a:gd name="T37" fmla="*/ 0 h 189"/>
                  <a:gd name="T38" fmla="*/ 301 w 391"/>
                  <a:gd name="T39" fmla="*/ 8 h 189"/>
                  <a:gd name="T40" fmla="*/ 262 w 391"/>
                  <a:gd name="T41" fmla="*/ 18 h 189"/>
                  <a:gd name="T42" fmla="*/ 220 w 391"/>
                  <a:gd name="T43" fmla="*/ 29 h 189"/>
                  <a:gd name="T44" fmla="*/ 180 w 391"/>
                  <a:gd name="T45" fmla="*/ 43 h 189"/>
                  <a:gd name="T46" fmla="*/ 139 w 391"/>
                  <a:gd name="T47" fmla="*/ 59 h 189"/>
                  <a:gd name="T48" fmla="*/ 99 w 391"/>
                  <a:gd name="T49" fmla="*/ 77 h 189"/>
                  <a:gd name="T50" fmla="*/ 59 w 391"/>
                  <a:gd name="T51" fmla="*/ 98 h 189"/>
                  <a:gd name="T52" fmla="*/ 19 w 391"/>
                  <a:gd name="T53" fmla="*/ 120 h 189"/>
                  <a:gd name="T54" fmla="*/ 19 w 391"/>
                  <a:gd name="T55" fmla="*/ 12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1" h="189">
                    <a:moveTo>
                      <a:pt x="19" y="120"/>
                    </a:moveTo>
                    <a:lnTo>
                      <a:pt x="19" y="120"/>
                    </a:lnTo>
                    <a:lnTo>
                      <a:pt x="10" y="154"/>
                    </a:lnTo>
                    <a:lnTo>
                      <a:pt x="0" y="189"/>
                    </a:lnTo>
                    <a:lnTo>
                      <a:pt x="0" y="189"/>
                    </a:lnTo>
                    <a:lnTo>
                      <a:pt x="24" y="173"/>
                    </a:lnTo>
                    <a:lnTo>
                      <a:pt x="48" y="158"/>
                    </a:lnTo>
                    <a:lnTo>
                      <a:pt x="72" y="144"/>
                    </a:lnTo>
                    <a:lnTo>
                      <a:pt x="96" y="131"/>
                    </a:lnTo>
                    <a:lnTo>
                      <a:pt x="145" y="107"/>
                    </a:lnTo>
                    <a:lnTo>
                      <a:pt x="196" y="88"/>
                    </a:lnTo>
                    <a:lnTo>
                      <a:pt x="246" y="72"/>
                    </a:lnTo>
                    <a:lnTo>
                      <a:pt x="295" y="58"/>
                    </a:lnTo>
                    <a:lnTo>
                      <a:pt x="344" y="48"/>
                    </a:lnTo>
                    <a:lnTo>
                      <a:pt x="391" y="40"/>
                    </a:lnTo>
                    <a:lnTo>
                      <a:pt x="391" y="40"/>
                    </a:lnTo>
                    <a:lnTo>
                      <a:pt x="365" y="20"/>
                    </a:lnTo>
                    <a:lnTo>
                      <a:pt x="340" y="0"/>
                    </a:lnTo>
                    <a:lnTo>
                      <a:pt x="340" y="0"/>
                    </a:lnTo>
                    <a:lnTo>
                      <a:pt x="301" y="8"/>
                    </a:lnTo>
                    <a:lnTo>
                      <a:pt x="262" y="18"/>
                    </a:lnTo>
                    <a:lnTo>
                      <a:pt x="220" y="29"/>
                    </a:lnTo>
                    <a:lnTo>
                      <a:pt x="180" y="43"/>
                    </a:lnTo>
                    <a:lnTo>
                      <a:pt x="139" y="59"/>
                    </a:lnTo>
                    <a:lnTo>
                      <a:pt x="99" y="77"/>
                    </a:lnTo>
                    <a:lnTo>
                      <a:pt x="59" y="98"/>
                    </a:lnTo>
                    <a:lnTo>
                      <a:pt x="19" y="120"/>
                    </a:lnTo>
                    <a:lnTo>
                      <a:pt x="19"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166">
                  <a:defRPr/>
                </a:pPr>
                <a:endParaRPr lang="en-US" b="1" i="1">
                  <a:solidFill>
                    <a:srgbClr val="58585B"/>
                  </a:solidFill>
                  <a:latin typeface="CiscoSansTT BoldOblique" charset="0"/>
                  <a:ea typeface="CiscoSansTT BoldOblique" charset="0"/>
                  <a:cs typeface="CiscoSansTT BoldOblique" charset="0"/>
                </a:endParaRPr>
              </a:p>
            </p:txBody>
          </p:sp>
          <p:sp>
            <p:nvSpPr>
              <p:cNvPr id="1085" name="Freeform 21">
                <a:extLst>
                  <a:ext uri="{FF2B5EF4-FFF2-40B4-BE49-F238E27FC236}">
                    <a16:creationId xmlns:a16="http://schemas.microsoft.com/office/drawing/2014/main" id="{07F350E7-09C2-D94D-AB73-649CE396732C}"/>
                  </a:ext>
                </a:extLst>
              </p:cNvPr>
              <p:cNvSpPr>
                <a:spLocks/>
              </p:cNvSpPr>
              <p:nvPr/>
            </p:nvSpPr>
            <p:spPr bwMode="auto">
              <a:xfrm>
                <a:off x="3051" y="2061"/>
                <a:ext cx="125" cy="27"/>
              </a:xfrm>
              <a:custGeom>
                <a:avLst/>
                <a:gdLst>
                  <a:gd name="T0" fmla="*/ 0 w 251"/>
                  <a:gd name="T1" fmla="*/ 11 h 54"/>
                  <a:gd name="T2" fmla="*/ 0 w 251"/>
                  <a:gd name="T3" fmla="*/ 11 h 54"/>
                  <a:gd name="T4" fmla="*/ 34 w 251"/>
                  <a:gd name="T5" fmla="*/ 40 h 54"/>
                  <a:gd name="T6" fmla="*/ 34 w 251"/>
                  <a:gd name="T7" fmla="*/ 40 h 54"/>
                  <a:gd name="T8" fmla="*/ 48 w 251"/>
                  <a:gd name="T9" fmla="*/ 54 h 54"/>
                  <a:gd name="T10" fmla="*/ 48 w 251"/>
                  <a:gd name="T11" fmla="*/ 54 h 54"/>
                  <a:gd name="T12" fmla="*/ 83 w 251"/>
                  <a:gd name="T13" fmla="*/ 51 h 54"/>
                  <a:gd name="T14" fmla="*/ 117 w 251"/>
                  <a:gd name="T15" fmla="*/ 50 h 54"/>
                  <a:gd name="T16" fmla="*/ 174 w 251"/>
                  <a:gd name="T17" fmla="*/ 48 h 54"/>
                  <a:gd name="T18" fmla="*/ 220 w 251"/>
                  <a:gd name="T19" fmla="*/ 48 h 54"/>
                  <a:gd name="T20" fmla="*/ 251 w 251"/>
                  <a:gd name="T21" fmla="*/ 51 h 54"/>
                  <a:gd name="T22" fmla="*/ 251 w 251"/>
                  <a:gd name="T23" fmla="*/ 51 h 54"/>
                  <a:gd name="T24" fmla="*/ 235 w 251"/>
                  <a:gd name="T25" fmla="*/ 26 h 54"/>
                  <a:gd name="T26" fmla="*/ 217 w 251"/>
                  <a:gd name="T27" fmla="*/ 2 h 54"/>
                  <a:gd name="T28" fmla="*/ 217 w 251"/>
                  <a:gd name="T29" fmla="*/ 2 h 54"/>
                  <a:gd name="T30" fmla="*/ 176 w 251"/>
                  <a:gd name="T31" fmla="*/ 0 h 54"/>
                  <a:gd name="T32" fmla="*/ 125 w 251"/>
                  <a:gd name="T33" fmla="*/ 2 h 54"/>
                  <a:gd name="T34" fmla="*/ 66 w 251"/>
                  <a:gd name="T35" fmla="*/ 5 h 54"/>
                  <a:gd name="T36" fmla="*/ 0 w 251"/>
                  <a:gd name="T37" fmla="*/ 11 h 54"/>
                  <a:gd name="T38" fmla="*/ 0 w 251"/>
                  <a:gd name="T39"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1" h="54">
                    <a:moveTo>
                      <a:pt x="0" y="11"/>
                    </a:moveTo>
                    <a:lnTo>
                      <a:pt x="0" y="11"/>
                    </a:lnTo>
                    <a:lnTo>
                      <a:pt x="34" y="40"/>
                    </a:lnTo>
                    <a:lnTo>
                      <a:pt x="34" y="40"/>
                    </a:lnTo>
                    <a:lnTo>
                      <a:pt x="48" y="54"/>
                    </a:lnTo>
                    <a:lnTo>
                      <a:pt x="48" y="54"/>
                    </a:lnTo>
                    <a:lnTo>
                      <a:pt x="83" y="51"/>
                    </a:lnTo>
                    <a:lnTo>
                      <a:pt x="117" y="50"/>
                    </a:lnTo>
                    <a:lnTo>
                      <a:pt x="174" y="48"/>
                    </a:lnTo>
                    <a:lnTo>
                      <a:pt x="220" y="48"/>
                    </a:lnTo>
                    <a:lnTo>
                      <a:pt x="251" y="51"/>
                    </a:lnTo>
                    <a:lnTo>
                      <a:pt x="251" y="51"/>
                    </a:lnTo>
                    <a:lnTo>
                      <a:pt x="235" y="26"/>
                    </a:lnTo>
                    <a:lnTo>
                      <a:pt x="217" y="2"/>
                    </a:lnTo>
                    <a:lnTo>
                      <a:pt x="217" y="2"/>
                    </a:lnTo>
                    <a:lnTo>
                      <a:pt x="176" y="0"/>
                    </a:lnTo>
                    <a:lnTo>
                      <a:pt x="125" y="2"/>
                    </a:lnTo>
                    <a:lnTo>
                      <a:pt x="66" y="5"/>
                    </a:lnTo>
                    <a:lnTo>
                      <a:pt x="0" y="11"/>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166">
                  <a:defRPr/>
                </a:pPr>
                <a:endParaRPr lang="en-US" b="1" i="1">
                  <a:solidFill>
                    <a:srgbClr val="58585B"/>
                  </a:solidFill>
                  <a:latin typeface="CiscoSansTT BoldOblique" charset="0"/>
                  <a:ea typeface="CiscoSansTT BoldOblique" charset="0"/>
                  <a:cs typeface="CiscoSansTT BoldOblique" charset="0"/>
                </a:endParaRPr>
              </a:p>
            </p:txBody>
          </p:sp>
          <p:sp>
            <p:nvSpPr>
              <p:cNvPr id="1086" name="Freeform 22">
                <a:extLst>
                  <a:ext uri="{FF2B5EF4-FFF2-40B4-BE49-F238E27FC236}">
                    <a16:creationId xmlns:a16="http://schemas.microsoft.com/office/drawing/2014/main" id="{0A57B2BD-E4D7-4648-B0E0-0B03A85019DA}"/>
                  </a:ext>
                </a:extLst>
              </p:cNvPr>
              <p:cNvSpPr>
                <a:spLocks/>
              </p:cNvSpPr>
              <p:nvPr/>
            </p:nvSpPr>
            <p:spPr bwMode="auto">
              <a:xfrm>
                <a:off x="2653" y="2319"/>
                <a:ext cx="60" cy="138"/>
              </a:xfrm>
              <a:custGeom>
                <a:avLst/>
                <a:gdLst>
                  <a:gd name="T0" fmla="*/ 86 w 121"/>
                  <a:gd name="T1" fmla="*/ 0 h 276"/>
                  <a:gd name="T2" fmla="*/ 86 w 121"/>
                  <a:gd name="T3" fmla="*/ 0 h 276"/>
                  <a:gd name="T4" fmla="*/ 70 w 121"/>
                  <a:gd name="T5" fmla="*/ 33 h 276"/>
                  <a:gd name="T6" fmla="*/ 56 w 121"/>
                  <a:gd name="T7" fmla="*/ 67 h 276"/>
                  <a:gd name="T8" fmla="*/ 32 w 121"/>
                  <a:gd name="T9" fmla="*/ 127 h 276"/>
                  <a:gd name="T10" fmla="*/ 13 w 121"/>
                  <a:gd name="T11" fmla="*/ 183 h 276"/>
                  <a:gd name="T12" fmla="*/ 0 w 121"/>
                  <a:gd name="T13" fmla="*/ 228 h 276"/>
                  <a:gd name="T14" fmla="*/ 0 w 121"/>
                  <a:gd name="T15" fmla="*/ 228 h 276"/>
                  <a:gd name="T16" fmla="*/ 17 w 121"/>
                  <a:gd name="T17" fmla="*/ 252 h 276"/>
                  <a:gd name="T18" fmla="*/ 36 w 121"/>
                  <a:gd name="T19" fmla="*/ 276 h 276"/>
                  <a:gd name="T20" fmla="*/ 36 w 121"/>
                  <a:gd name="T21" fmla="*/ 276 h 276"/>
                  <a:gd name="T22" fmla="*/ 48 w 121"/>
                  <a:gd name="T23" fmla="*/ 234 h 276"/>
                  <a:gd name="T24" fmla="*/ 64 w 121"/>
                  <a:gd name="T25" fmla="*/ 180 h 276"/>
                  <a:gd name="T26" fmla="*/ 75 w 121"/>
                  <a:gd name="T27" fmla="*/ 146 h 276"/>
                  <a:gd name="T28" fmla="*/ 87 w 121"/>
                  <a:gd name="T29" fmla="*/ 113 h 276"/>
                  <a:gd name="T30" fmla="*/ 103 w 121"/>
                  <a:gd name="T31" fmla="*/ 76 h 276"/>
                  <a:gd name="T32" fmla="*/ 121 w 121"/>
                  <a:gd name="T33" fmla="*/ 38 h 276"/>
                  <a:gd name="T34" fmla="*/ 121 w 121"/>
                  <a:gd name="T35" fmla="*/ 38 h 276"/>
                  <a:gd name="T36" fmla="*/ 86 w 121"/>
                  <a:gd name="T37" fmla="*/ 0 h 276"/>
                  <a:gd name="T38" fmla="*/ 86 w 121"/>
                  <a:gd name="T39"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1" h="276">
                    <a:moveTo>
                      <a:pt x="86" y="0"/>
                    </a:moveTo>
                    <a:lnTo>
                      <a:pt x="86" y="0"/>
                    </a:lnTo>
                    <a:lnTo>
                      <a:pt x="70" y="33"/>
                    </a:lnTo>
                    <a:lnTo>
                      <a:pt x="56" y="67"/>
                    </a:lnTo>
                    <a:lnTo>
                      <a:pt x="32" y="127"/>
                    </a:lnTo>
                    <a:lnTo>
                      <a:pt x="13" y="183"/>
                    </a:lnTo>
                    <a:lnTo>
                      <a:pt x="0" y="228"/>
                    </a:lnTo>
                    <a:lnTo>
                      <a:pt x="0" y="228"/>
                    </a:lnTo>
                    <a:lnTo>
                      <a:pt x="17" y="252"/>
                    </a:lnTo>
                    <a:lnTo>
                      <a:pt x="36" y="276"/>
                    </a:lnTo>
                    <a:lnTo>
                      <a:pt x="36" y="276"/>
                    </a:lnTo>
                    <a:lnTo>
                      <a:pt x="48" y="234"/>
                    </a:lnTo>
                    <a:lnTo>
                      <a:pt x="64" y="180"/>
                    </a:lnTo>
                    <a:lnTo>
                      <a:pt x="75" y="146"/>
                    </a:lnTo>
                    <a:lnTo>
                      <a:pt x="87" y="113"/>
                    </a:lnTo>
                    <a:lnTo>
                      <a:pt x="103" y="76"/>
                    </a:lnTo>
                    <a:lnTo>
                      <a:pt x="121" y="38"/>
                    </a:lnTo>
                    <a:lnTo>
                      <a:pt x="121" y="38"/>
                    </a:lnTo>
                    <a:lnTo>
                      <a:pt x="86" y="0"/>
                    </a:lnTo>
                    <a:lnTo>
                      <a:pt x="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166">
                  <a:defRPr/>
                </a:pPr>
                <a:endParaRPr lang="en-US" b="1" i="1">
                  <a:solidFill>
                    <a:srgbClr val="58585B"/>
                  </a:solidFill>
                  <a:latin typeface="CiscoSansTT BoldOblique" charset="0"/>
                  <a:ea typeface="CiscoSansTT BoldOblique" charset="0"/>
                  <a:cs typeface="CiscoSansTT BoldOblique" charset="0"/>
                </a:endParaRPr>
              </a:p>
            </p:txBody>
          </p:sp>
          <p:sp>
            <p:nvSpPr>
              <p:cNvPr id="1087" name="Freeform 23">
                <a:extLst>
                  <a:ext uri="{FF2B5EF4-FFF2-40B4-BE49-F238E27FC236}">
                    <a16:creationId xmlns:a16="http://schemas.microsoft.com/office/drawing/2014/main" id="{CD403664-ECEA-4C49-B77E-DE8FA26D02B2}"/>
                  </a:ext>
                </a:extLst>
              </p:cNvPr>
              <p:cNvSpPr>
                <a:spLocks/>
              </p:cNvSpPr>
              <p:nvPr/>
            </p:nvSpPr>
            <p:spPr bwMode="auto">
              <a:xfrm>
                <a:off x="2828" y="2009"/>
                <a:ext cx="83" cy="144"/>
              </a:xfrm>
              <a:custGeom>
                <a:avLst/>
                <a:gdLst>
                  <a:gd name="T0" fmla="*/ 60 w 165"/>
                  <a:gd name="T1" fmla="*/ 246 h 287"/>
                  <a:gd name="T2" fmla="*/ 60 w 165"/>
                  <a:gd name="T3" fmla="*/ 246 h 287"/>
                  <a:gd name="T4" fmla="*/ 71 w 165"/>
                  <a:gd name="T5" fmla="*/ 214 h 287"/>
                  <a:gd name="T6" fmla="*/ 82 w 165"/>
                  <a:gd name="T7" fmla="*/ 182 h 287"/>
                  <a:gd name="T8" fmla="*/ 95 w 165"/>
                  <a:gd name="T9" fmla="*/ 152 h 287"/>
                  <a:gd name="T10" fmla="*/ 108 w 165"/>
                  <a:gd name="T11" fmla="*/ 122 h 287"/>
                  <a:gd name="T12" fmla="*/ 137 w 165"/>
                  <a:gd name="T13" fmla="*/ 66 h 287"/>
                  <a:gd name="T14" fmla="*/ 165 w 165"/>
                  <a:gd name="T15" fmla="*/ 16 h 287"/>
                  <a:gd name="T16" fmla="*/ 165 w 165"/>
                  <a:gd name="T17" fmla="*/ 16 h 287"/>
                  <a:gd name="T18" fmla="*/ 118 w 165"/>
                  <a:gd name="T19" fmla="*/ 0 h 287"/>
                  <a:gd name="T20" fmla="*/ 118 w 165"/>
                  <a:gd name="T21" fmla="*/ 0 h 287"/>
                  <a:gd name="T22" fmla="*/ 102 w 165"/>
                  <a:gd name="T23" fmla="*/ 31 h 287"/>
                  <a:gd name="T24" fmla="*/ 84 w 165"/>
                  <a:gd name="T25" fmla="*/ 63 h 287"/>
                  <a:gd name="T26" fmla="*/ 67 w 165"/>
                  <a:gd name="T27" fmla="*/ 96 h 287"/>
                  <a:gd name="T28" fmla="*/ 51 w 165"/>
                  <a:gd name="T29" fmla="*/ 133 h 287"/>
                  <a:gd name="T30" fmla="*/ 36 w 165"/>
                  <a:gd name="T31" fmla="*/ 169 h 287"/>
                  <a:gd name="T32" fmla="*/ 22 w 165"/>
                  <a:gd name="T33" fmla="*/ 208 h 287"/>
                  <a:gd name="T34" fmla="*/ 9 w 165"/>
                  <a:gd name="T35" fmla="*/ 248 h 287"/>
                  <a:gd name="T36" fmla="*/ 0 w 165"/>
                  <a:gd name="T37" fmla="*/ 287 h 287"/>
                  <a:gd name="T38" fmla="*/ 0 w 165"/>
                  <a:gd name="T39" fmla="*/ 287 h 287"/>
                  <a:gd name="T40" fmla="*/ 4 w 165"/>
                  <a:gd name="T41" fmla="*/ 283 h 287"/>
                  <a:gd name="T42" fmla="*/ 4 w 165"/>
                  <a:gd name="T43" fmla="*/ 283 h 287"/>
                  <a:gd name="T44" fmla="*/ 31 w 165"/>
                  <a:gd name="T45" fmla="*/ 264 h 287"/>
                  <a:gd name="T46" fmla="*/ 60 w 165"/>
                  <a:gd name="T47" fmla="*/ 246 h 287"/>
                  <a:gd name="T48" fmla="*/ 60 w 165"/>
                  <a:gd name="T49" fmla="*/ 24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5" h="287">
                    <a:moveTo>
                      <a:pt x="60" y="246"/>
                    </a:moveTo>
                    <a:lnTo>
                      <a:pt x="60" y="246"/>
                    </a:lnTo>
                    <a:lnTo>
                      <a:pt x="71" y="214"/>
                    </a:lnTo>
                    <a:lnTo>
                      <a:pt x="82" y="182"/>
                    </a:lnTo>
                    <a:lnTo>
                      <a:pt x="95" y="152"/>
                    </a:lnTo>
                    <a:lnTo>
                      <a:pt x="108" y="122"/>
                    </a:lnTo>
                    <a:lnTo>
                      <a:pt x="137" y="66"/>
                    </a:lnTo>
                    <a:lnTo>
                      <a:pt x="165" y="16"/>
                    </a:lnTo>
                    <a:lnTo>
                      <a:pt x="165" y="16"/>
                    </a:lnTo>
                    <a:lnTo>
                      <a:pt x="118" y="0"/>
                    </a:lnTo>
                    <a:lnTo>
                      <a:pt x="118" y="0"/>
                    </a:lnTo>
                    <a:lnTo>
                      <a:pt x="102" y="31"/>
                    </a:lnTo>
                    <a:lnTo>
                      <a:pt x="84" y="63"/>
                    </a:lnTo>
                    <a:lnTo>
                      <a:pt x="67" y="96"/>
                    </a:lnTo>
                    <a:lnTo>
                      <a:pt x="51" y="133"/>
                    </a:lnTo>
                    <a:lnTo>
                      <a:pt x="36" y="169"/>
                    </a:lnTo>
                    <a:lnTo>
                      <a:pt x="22" y="208"/>
                    </a:lnTo>
                    <a:lnTo>
                      <a:pt x="9" y="248"/>
                    </a:lnTo>
                    <a:lnTo>
                      <a:pt x="0" y="287"/>
                    </a:lnTo>
                    <a:lnTo>
                      <a:pt x="0" y="287"/>
                    </a:lnTo>
                    <a:lnTo>
                      <a:pt x="4" y="283"/>
                    </a:lnTo>
                    <a:lnTo>
                      <a:pt x="4" y="283"/>
                    </a:lnTo>
                    <a:lnTo>
                      <a:pt x="31" y="264"/>
                    </a:lnTo>
                    <a:lnTo>
                      <a:pt x="60" y="246"/>
                    </a:lnTo>
                    <a:lnTo>
                      <a:pt x="60" y="2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166">
                  <a:defRPr/>
                </a:pPr>
                <a:endParaRPr lang="en-US" b="1" i="1">
                  <a:solidFill>
                    <a:srgbClr val="58585B"/>
                  </a:solidFill>
                  <a:latin typeface="CiscoSansTT BoldOblique" charset="0"/>
                  <a:ea typeface="CiscoSansTT BoldOblique" charset="0"/>
                  <a:cs typeface="CiscoSansTT BoldOblique" charset="0"/>
                </a:endParaRPr>
              </a:p>
            </p:txBody>
          </p:sp>
          <p:sp>
            <p:nvSpPr>
              <p:cNvPr id="1088" name="Freeform 24">
                <a:extLst>
                  <a:ext uri="{FF2B5EF4-FFF2-40B4-BE49-F238E27FC236}">
                    <a16:creationId xmlns:a16="http://schemas.microsoft.com/office/drawing/2014/main" id="{C8C86321-FE43-9F47-BF91-EE14649FAAEC}"/>
                  </a:ext>
                </a:extLst>
              </p:cNvPr>
              <p:cNvSpPr>
                <a:spLocks/>
              </p:cNvSpPr>
              <p:nvPr/>
            </p:nvSpPr>
            <p:spPr bwMode="auto">
              <a:xfrm>
                <a:off x="2901" y="1937"/>
                <a:ext cx="64" cy="59"/>
              </a:xfrm>
              <a:custGeom>
                <a:avLst/>
                <a:gdLst>
                  <a:gd name="T0" fmla="*/ 46 w 127"/>
                  <a:gd name="T1" fmla="*/ 118 h 118"/>
                  <a:gd name="T2" fmla="*/ 46 w 127"/>
                  <a:gd name="T3" fmla="*/ 118 h 118"/>
                  <a:gd name="T4" fmla="*/ 70 w 127"/>
                  <a:gd name="T5" fmla="*/ 83 h 118"/>
                  <a:gd name="T6" fmla="*/ 92 w 127"/>
                  <a:gd name="T7" fmla="*/ 53 h 118"/>
                  <a:gd name="T8" fmla="*/ 127 w 127"/>
                  <a:gd name="T9" fmla="*/ 6 h 118"/>
                  <a:gd name="T10" fmla="*/ 127 w 127"/>
                  <a:gd name="T11" fmla="*/ 6 h 118"/>
                  <a:gd name="T12" fmla="*/ 100 w 127"/>
                  <a:gd name="T13" fmla="*/ 3 h 118"/>
                  <a:gd name="T14" fmla="*/ 73 w 127"/>
                  <a:gd name="T15" fmla="*/ 0 h 118"/>
                  <a:gd name="T16" fmla="*/ 73 w 127"/>
                  <a:gd name="T17" fmla="*/ 0 h 118"/>
                  <a:gd name="T18" fmla="*/ 38 w 127"/>
                  <a:gd name="T19" fmla="*/ 45 h 118"/>
                  <a:gd name="T20" fmla="*/ 19 w 127"/>
                  <a:gd name="T21" fmla="*/ 72 h 118"/>
                  <a:gd name="T22" fmla="*/ 0 w 127"/>
                  <a:gd name="T23" fmla="*/ 102 h 118"/>
                  <a:gd name="T24" fmla="*/ 0 w 127"/>
                  <a:gd name="T25" fmla="*/ 102 h 118"/>
                  <a:gd name="T26" fmla="*/ 46 w 127"/>
                  <a:gd name="T27" fmla="*/ 118 h 118"/>
                  <a:gd name="T28" fmla="*/ 46 w 127"/>
                  <a:gd name="T29"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7" h="118">
                    <a:moveTo>
                      <a:pt x="46" y="118"/>
                    </a:moveTo>
                    <a:lnTo>
                      <a:pt x="46" y="118"/>
                    </a:lnTo>
                    <a:lnTo>
                      <a:pt x="70" y="83"/>
                    </a:lnTo>
                    <a:lnTo>
                      <a:pt x="92" y="53"/>
                    </a:lnTo>
                    <a:lnTo>
                      <a:pt x="127" y="6"/>
                    </a:lnTo>
                    <a:lnTo>
                      <a:pt x="127" y="6"/>
                    </a:lnTo>
                    <a:lnTo>
                      <a:pt x="100" y="3"/>
                    </a:lnTo>
                    <a:lnTo>
                      <a:pt x="73" y="0"/>
                    </a:lnTo>
                    <a:lnTo>
                      <a:pt x="73" y="0"/>
                    </a:lnTo>
                    <a:lnTo>
                      <a:pt x="38" y="45"/>
                    </a:lnTo>
                    <a:lnTo>
                      <a:pt x="19" y="72"/>
                    </a:lnTo>
                    <a:lnTo>
                      <a:pt x="0" y="102"/>
                    </a:lnTo>
                    <a:lnTo>
                      <a:pt x="0" y="102"/>
                    </a:lnTo>
                    <a:lnTo>
                      <a:pt x="46" y="118"/>
                    </a:lnTo>
                    <a:lnTo>
                      <a:pt x="46" y="1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166">
                  <a:defRPr/>
                </a:pPr>
                <a:endParaRPr lang="en-US" b="1" i="1">
                  <a:solidFill>
                    <a:srgbClr val="58585B"/>
                  </a:solidFill>
                  <a:latin typeface="CiscoSansTT BoldOblique" charset="0"/>
                  <a:ea typeface="CiscoSansTT BoldOblique" charset="0"/>
                  <a:cs typeface="CiscoSansTT BoldOblique" charset="0"/>
                </a:endParaRPr>
              </a:p>
            </p:txBody>
          </p:sp>
          <p:sp>
            <p:nvSpPr>
              <p:cNvPr id="1089" name="Freeform 25">
                <a:extLst>
                  <a:ext uri="{FF2B5EF4-FFF2-40B4-BE49-F238E27FC236}">
                    <a16:creationId xmlns:a16="http://schemas.microsoft.com/office/drawing/2014/main" id="{8FE7BE3A-403C-7640-BF52-29606A633947}"/>
                  </a:ext>
                </a:extLst>
              </p:cNvPr>
              <p:cNvSpPr>
                <a:spLocks/>
              </p:cNvSpPr>
              <p:nvPr/>
            </p:nvSpPr>
            <p:spPr bwMode="auto">
              <a:xfrm>
                <a:off x="2816" y="2166"/>
                <a:ext cx="63" cy="253"/>
              </a:xfrm>
              <a:custGeom>
                <a:avLst/>
                <a:gdLst>
                  <a:gd name="T0" fmla="*/ 8 w 126"/>
                  <a:gd name="T1" fmla="*/ 46 h 505"/>
                  <a:gd name="T2" fmla="*/ 8 w 126"/>
                  <a:gd name="T3" fmla="*/ 46 h 505"/>
                  <a:gd name="T4" fmla="*/ 4 w 126"/>
                  <a:gd name="T5" fmla="*/ 75 h 505"/>
                  <a:gd name="T6" fmla="*/ 1 w 126"/>
                  <a:gd name="T7" fmla="*/ 103 h 505"/>
                  <a:gd name="T8" fmla="*/ 0 w 126"/>
                  <a:gd name="T9" fmla="*/ 134 h 505"/>
                  <a:gd name="T10" fmla="*/ 0 w 126"/>
                  <a:gd name="T11" fmla="*/ 164 h 505"/>
                  <a:gd name="T12" fmla="*/ 0 w 126"/>
                  <a:gd name="T13" fmla="*/ 164 h 505"/>
                  <a:gd name="T14" fmla="*/ 1 w 126"/>
                  <a:gd name="T15" fmla="*/ 207 h 505"/>
                  <a:gd name="T16" fmla="*/ 4 w 126"/>
                  <a:gd name="T17" fmla="*/ 248 h 505"/>
                  <a:gd name="T18" fmla="*/ 9 w 126"/>
                  <a:gd name="T19" fmla="*/ 290 h 505"/>
                  <a:gd name="T20" fmla="*/ 17 w 126"/>
                  <a:gd name="T21" fmla="*/ 330 h 505"/>
                  <a:gd name="T22" fmla="*/ 27 w 126"/>
                  <a:gd name="T23" fmla="*/ 368 h 505"/>
                  <a:gd name="T24" fmla="*/ 38 w 126"/>
                  <a:gd name="T25" fmla="*/ 406 h 505"/>
                  <a:gd name="T26" fmla="*/ 49 w 126"/>
                  <a:gd name="T27" fmla="*/ 444 h 505"/>
                  <a:gd name="T28" fmla="*/ 63 w 126"/>
                  <a:gd name="T29" fmla="*/ 480 h 505"/>
                  <a:gd name="T30" fmla="*/ 63 w 126"/>
                  <a:gd name="T31" fmla="*/ 480 h 505"/>
                  <a:gd name="T32" fmla="*/ 94 w 126"/>
                  <a:gd name="T33" fmla="*/ 492 h 505"/>
                  <a:gd name="T34" fmla="*/ 126 w 126"/>
                  <a:gd name="T35" fmla="*/ 505 h 505"/>
                  <a:gd name="T36" fmla="*/ 126 w 126"/>
                  <a:gd name="T37" fmla="*/ 505 h 505"/>
                  <a:gd name="T38" fmla="*/ 110 w 126"/>
                  <a:gd name="T39" fmla="*/ 467 h 505"/>
                  <a:gd name="T40" fmla="*/ 94 w 126"/>
                  <a:gd name="T41" fmla="*/ 427 h 505"/>
                  <a:gd name="T42" fmla="*/ 81 w 126"/>
                  <a:gd name="T43" fmla="*/ 385 h 505"/>
                  <a:gd name="T44" fmla="*/ 70 w 126"/>
                  <a:gd name="T45" fmla="*/ 344 h 505"/>
                  <a:gd name="T46" fmla="*/ 60 w 126"/>
                  <a:gd name="T47" fmla="*/ 299 h 505"/>
                  <a:gd name="T48" fmla="*/ 52 w 126"/>
                  <a:gd name="T49" fmla="*/ 255 h 505"/>
                  <a:gd name="T50" fmla="*/ 47 w 126"/>
                  <a:gd name="T51" fmla="*/ 210 h 505"/>
                  <a:gd name="T52" fmla="*/ 46 w 126"/>
                  <a:gd name="T53" fmla="*/ 164 h 505"/>
                  <a:gd name="T54" fmla="*/ 46 w 126"/>
                  <a:gd name="T55" fmla="*/ 164 h 505"/>
                  <a:gd name="T56" fmla="*/ 47 w 126"/>
                  <a:gd name="T57" fmla="*/ 121 h 505"/>
                  <a:gd name="T58" fmla="*/ 51 w 126"/>
                  <a:gd name="T59" fmla="*/ 81 h 505"/>
                  <a:gd name="T60" fmla="*/ 57 w 126"/>
                  <a:gd name="T61" fmla="*/ 39 h 505"/>
                  <a:gd name="T62" fmla="*/ 65 w 126"/>
                  <a:gd name="T63" fmla="*/ 0 h 505"/>
                  <a:gd name="T64" fmla="*/ 65 w 126"/>
                  <a:gd name="T65" fmla="*/ 0 h 505"/>
                  <a:gd name="T66" fmla="*/ 57 w 126"/>
                  <a:gd name="T67" fmla="*/ 6 h 505"/>
                  <a:gd name="T68" fmla="*/ 57 w 126"/>
                  <a:gd name="T69" fmla="*/ 6 h 505"/>
                  <a:gd name="T70" fmla="*/ 32 w 126"/>
                  <a:gd name="T71" fmla="*/ 25 h 505"/>
                  <a:gd name="T72" fmla="*/ 8 w 126"/>
                  <a:gd name="T73" fmla="*/ 46 h 505"/>
                  <a:gd name="T74" fmla="*/ 8 w 126"/>
                  <a:gd name="T75" fmla="*/ 46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6" h="505">
                    <a:moveTo>
                      <a:pt x="8" y="46"/>
                    </a:moveTo>
                    <a:lnTo>
                      <a:pt x="8" y="46"/>
                    </a:lnTo>
                    <a:lnTo>
                      <a:pt x="4" y="75"/>
                    </a:lnTo>
                    <a:lnTo>
                      <a:pt x="1" y="103"/>
                    </a:lnTo>
                    <a:lnTo>
                      <a:pt x="0" y="134"/>
                    </a:lnTo>
                    <a:lnTo>
                      <a:pt x="0" y="164"/>
                    </a:lnTo>
                    <a:lnTo>
                      <a:pt x="0" y="164"/>
                    </a:lnTo>
                    <a:lnTo>
                      <a:pt x="1" y="207"/>
                    </a:lnTo>
                    <a:lnTo>
                      <a:pt x="4" y="248"/>
                    </a:lnTo>
                    <a:lnTo>
                      <a:pt x="9" y="290"/>
                    </a:lnTo>
                    <a:lnTo>
                      <a:pt x="17" y="330"/>
                    </a:lnTo>
                    <a:lnTo>
                      <a:pt x="27" y="368"/>
                    </a:lnTo>
                    <a:lnTo>
                      <a:pt x="38" y="406"/>
                    </a:lnTo>
                    <a:lnTo>
                      <a:pt x="49" y="444"/>
                    </a:lnTo>
                    <a:lnTo>
                      <a:pt x="63" y="480"/>
                    </a:lnTo>
                    <a:lnTo>
                      <a:pt x="63" y="480"/>
                    </a:lnTo>
                    <a:lnTo>
                      <a:pt x="94" y="492"/>
                    </a:lnTo>
                    <a:lnTo>
                      <a:pt x="126" y="505"/>
                    </a:lnTo>
                    <a:lnTo>
                      <a:pt x="126" y="505"/>
                    </a:lnTo>
                    <a:lnTo>
                      <a:pt x="110" y="467"/>
                    </a:lnTo>
                    <a:lnTo>
                      <a:pt x="94" y="427"/>
                    </a:lnTo>
                    <a:lnTo>
                      <a:pt x="81" y="385"/>
                    </a:lnTo>
                    <a:lnTo>
                      <a:pt x="70" y="344"/>
                    </a:lnTo>
                    <a:lnTo>
                      <a:pt x="60" y="299"/>
                    </a:lnTo>
                    <a:lnTo>
                      <a:pt x="52" y="255"/>
                    </a:lnTo>
                    <a:lnTo>
                      <a:pt x="47" y="210"/>
                    </a:lnTo>
                    <a:lnTo>
                      <a:pt x="46" y="164"/>
                    </a:lnTo>
                    <a:lnTo>
                      <a:pt x="46" y="164"/>
                    </a:lnTo>
                    <a:lnTo>
                      <a:pt x="47" y="121"/>
                    </a:lnTo>
                    <a:lnTo>
                      <a:pt x="51" y="81"/>
                    </a:lnTo>
                    <a:lnTo>
                      <a:pt x="57" y="39"/>
                    </a:lnTo>
                    <a:lnTo>
                      <a:pt x="65" y="0"/>
                    </a:lnTo>
                    <a:lnTo>
                      <a:pt x="65" y="0"/>
                    </a:lnTo>
                    <a:lnTo>
                      <a:pt x="57" y="6"/>
                    </a:lnTo>
                    <a:lnTo>
                      <a:pt x="57" y="6"/>
                    </a:lnTo>
                    <a:lnTo>
                      <a:pt x="32" y="25"/>
                    </a:lnTo>
                    <a:lnTo>
                      <a:pt x="8" y="46"/>
                    </a:lnTo>
                    <a:lnTo>
                      <a:pt x="8"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166">
                  <a:defRPr/>
                </a:pPr>
                <a:endParaRPr lang="en-US" b="1" i="1">
                  <a:solidFill>
                    <a:srgbClr val="58585B"/>
                  </a:solidFill>
                  <a:latin typeface="CiscoSansTT BoldOblique" charset="0"/>
                  <a:ea typeface="CiscoSansTT BoldOblique" charset="0"/>
                  <a:cs typeface="CiscoSansTT BoldOblique" charset="0"/>
                </a:endParaRPr>
              </a:p>
            </p:txBody>
          </p:sp>
          <p:sp>
            <p:nvSpPr>
              <p:cNvPr id="1090" name="Freeform 26">
                <a:extLst>
                  <a:ext uri="{FF2B5EF4-FFF2-40B4-BE49-F238E27FC236}">
                    <a16:creationId xmlns:a16="http://schemas.microsoft.com/office/drawing/2014/main" id="{E19CFFCE-5177-BF48-BD8A-2D0F816EDFBC}"/>
                  </a:ext>
                </a:extLst>
              </p:cNvPr>
              <p:cNvSpPr>
                <a:spLocks/>
              </p:cNvSpPr>
              <p:nvPr/>
            </p:nvSpPr>
            <p:spPr bwMode="auto">
              <a:xfrm>
                <a:off x="2862" y="2437"/>
                <a:ext cx="105" cy="126"/>
              </a:xfrm>
              <a:custGeom>
                <a:avLst/>
                <a:gdLst>
                  <a:gd name="T0" fmla="*/ 0 w 210"/>
                  <a:gd name="T1" fmla="*/ 0 h 250"/>
                  <a:gd name="T2" fmla="*/ 0 w 210"/>
                  <a:gd name="T3" fmla="*/ 0 h 250"/>
                  <a:gd name="T4" fmla="*/ 19 w 210"/>
                  <a:gd name="T5" fmla="*/ 41 h 250"/>
                  <a:gd name="T6" fmla="*/ 41 w 210"/>
                  <a:gd name="T7" fmla="*/ 79 h 250"/>
                  <a:gd name="T8" fmla="*/ 62 w 210"/>
                  <a:gd name="T9" fmla="*/ 116 h 250"/>
                  <a:gd name="T10" fmla="*/ 82 w 210"/>
                  <a:gd name="T11" fmla="*/ 150 h 250"/>
                  <a:gd name="T12" fmla="*/ 103 w 210"/>
                  <a:gd name="T13" fmla="*/ 180 h 250"/>
                  <a:gd name="T14" fmla="*/ 122 w 210"/>
                  <a:gd name="T15" fmla="*/ 207 h 250"/>
                  <a:gd name="T16" fmla="*/ 156 w 210"/>
                  <a:gd name="T17" fmla="*/ 250 h 250"/>
                  <a:gd name="T18" fmla="*/ 156 w 210"/>
                  <a:gd name="T19" fmla="*/ 250 h 250"/>
                  <a:gd name="T20" fmla="*/ 183 w 210"/>
                  <a:gd name="T21" fmla="*/ 247 h 250"/>
                  <a:gd name="T22" fmla="*/ 210 w 210"/>
                  <a:gd name="T23" fmla="*/ 242 h 250"/>
                  <a:gd name="T24" fmla="*/ 210 w 210"/>
                  <a:gd name="T25" fmla="*/ 242 h 250"/>
                  <a:gd name="T26" fmla="*/ 183 w 210"/>
                  <a:gd name="T27" fmla="*/ 209 h 250"/>
                  <a:gd name="T28" fmla="*/ 148 w 210"/>
                  <a:gd name="T29" fmla="*/ 159 h 250"/>
                  <a:gd name="T30" fmla="*/ 127 w 210"/>
                  <a:gd name="T31" fmla="*/ 130 h 250"/>
                  <a:gd name="T32" fmla="*/ 106 w 210"/>
                  <a:gd name="T33" fmla="*/ 97 h 250"/>
                  <a:gd name="T34" fmla="*/ 84 w 210"/>
                  <a:gd name="T35" fmla="*/ 60 h 250"/>
                  <a:gd name="T36" fmla="*/ 63 w 210"/>
                  <a:gd name="T37" fmla="*/ 20 h 250"/>
                  <a:gd name="T38" fmla="*/ 63 w 210"/>
                  <a:gd name="T39" fmla="*/ 20 h 250"/>
                  <a:gd name="T40" fmla="*/ 31 w 210"/>
                  <a:gd name="T41" fmla="*/ 11 h 250"/>
                  <a:gd name="T42" fmla="*/ 0 w 210"/>
                  <a:gd name="T43" fmla="*/ 0 h 250"/>
                  <a:gd name="T44" fmla="*/ 0 w 210"/>
                  <a:gd name="T45"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0" h="250">
                    <a:moveTo>
                      <a:pt x="0" y="0"/>
                    </a:moveTo>
                    <a:lnTo>
                      <a:pt x="0" y="0"/>
                    </a:lnTo>
                    <a:lnTo>
                      <a:pt x="19" y="41"/>
                    </a:lnTo>
                    <a:lnTo>
                      <a:pt x="41" y="79"/>
                    </a:lnTo>
                    <a:lnTo>
                      <a:pt x="62" y="116"/>
                    </a:lnTo>
                    <a:lnTo>
                      <a:pt x="82" y="150"/>
                    </a:lnTo>
                    <a:lnTo>
                      <a:pt x="103" y="180"/>
                    </a:lnTo>
                    <a:lnTo>
                      <a:pt x="122" y="207"/>
                    </a:lnTo>
                    <a:lnTo>
                      <a:pt x="156" y="250"/>
                    </a:lnTo>
                    <a:lnTo>
                      <a:pt x="156" y="250"/>
                    </a:lnTo>
                    <a:lnTo>
                      <a:pt x="183" y="247"/>
                    </a:lnTo>
                    <a:lnTo>
                      <a:pt x="210" y="242"/>
                    </a:lnTo>
                    <a:lnTo>
                      <a:pt x="210" y="242"/>
                    </a:lnTo>
                    <a:lnTo>
                      <a:pt x="183" y="209"/>
                    </a:lnTo>
                    <a:lnTo>
                      <a:pt x="148" y="159"/>
                    </a:lnTo>
                    <a:lnTo>
                      <a:pt x="127" y="130"/>
                    </a:lnTo>
                    <a:lnTo>
                      <a:pt x="106" y="97"/>
                    </a:lnTo>
                    <a:lnTo>
                      <a:pt x="84" y="60"/>
                    </a:lnTo>
                    <a:lnTo>
                      <a:pt x="63" y="20"/>
                    </a:lnTo>
                    <a:lnTo>
                      <a:pt x="63" y="20"/>
                    </a:lnTo>
                    <a:lnTo>
                      <a:pt x="31" y="11"/>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166">
                  <a:defRPr/>
                </a:pPr>
                <a:endParaRPr lang="en-US" b="1" i="1">
                  <a:solidFill>
                    <a:srgbClr val="58585B"/>
                  </a:solidFill>
                  <a:latin typeface="CiscoSansTT BoldOblique" charset="0"/>
                  <a:ea typeface="CiscoSansTT BoldOblique" charset="0"/>
                  <a:cs typeface="CiscoSansTT BoldOblique" charset="0"/>
                </a:endParaRPr>
              </a:p>
            </p:txBody>
          </p:sp>
          <p:sp>
            <p:nvSpPr>
              <p:cNvPr id="1091" name="Freeform 27">
                <a:extLst>
                  <a:ext uri="{FF2B5EF4-FFF2-40B4-BE49-F238E27FC236}">
                    <a16:creationId xmlns:a16="http://schemas.microsoft.com/office/drawing/2014/main" id="{CDA9056D-F1D4-6C49-B056-ADAC3CFD1118}"/>
                  </a:ext>
                </a:extLst>
              </p:cNvPr>
              <p:cNvSpPr>
                <a:spLocks/>
              </p:cNvSpPr>
              <p:nvPr/>
            </p:nvSpPr>
            <p:spPr bwMode="auto">
              <a:xfrm>
                <a:off x="2820" y="2132"/>
                <a:ext cx="39" cy="57"/>
              </a:xfrm>
              <a:custGeom>
                <a:avLst/>
                <a:gdLst>
                  <a:gd name="T0" fmla="*/ 20 w 76"/>
                  <a:gd name="T1" fmla="*/ 37 h 115"/>
                  <a:gd name="T2" fmla="*/ 20 w 76"/>
                  <a:gd name="T3" fmla="*/ 37 h 115"/>
                  <a:gd name="T4" fmla="*/ 16 w 76"/>
                  <a:gd name="T5" fmla="*/ 41 h 115"/>
                  <a:gd name="T6" fmla="*/ 16 w 76"/>
                  <a:gd name="T7" fmla="*/ 41 h 115"/>
                  <a:gd name="T8" fmla="*/ 8 w 76"/>
                  <a:gd name="T9" fmla="*/ 78 h 115"/>
                  <a:gd name="T10" fmla="*/ 0 w 76"/>
                  <a:gd name="T11" fmla="*/ 115 h 115"/>
                  <a:gd name="T12" fmla="*/ 0 w 76"/>
                  <a:gd name="T13" fmla="*/ 115 h 115"/>
                  <a:gd name="T14" fmla="*/ 24 w 76"/>
                  <a:gd name="T15" fmla="*/ 94 h 115"/>
                  <a:gd name="T16" fmla="*/ 49 w 76"/>
                  <a:gd name="T17" fmla="*/ 75 h 115"/>
                  <a:gd name="T18" fmla="*/ 49 w 76"/>
                  <a:gd name="T19" fmla="*/ 75 h 115"/>
                  <a:gd name="T20" fmla="*/ 57 w 76"/>
                  <a:gd name="T21" fmla="*/ 69 h 115"/>
                  <a:gd name="T22" fmla="*/ 57 w 76"/>
                  <a:gd name="T23" fmla="*/ 69 h 115"/>
                  <a:gd name="T24" fmla="*/ 67 w 76"/>
                  <a:gd name="T25" fmla="*/ 34 h 115"/>
                  <a:gd name="T26" fmla="*/ 76 w 76"/>
                  <a:gd name="T27" fmla="*/ 0 h 115"/>
                  <a:gd name="T28" fmla="*/ 76 w 76"/>
                  <a:gd name="T29" fmla="*/ 0 h 115"/>
                  <a:gd name="T30" fmla="*/ 47 w 76"/>
                  <a:gd name="T31" fmla="*/ 18 h 115"/>
                  <a:gd name="T32" fmla="*/ 20 w 76"/>
                  <a:gd name="T33" fmla="*/ 37 h 115"/>
                  <a:gd name="T34" fmla="*/ 20 w 76"/>
                  <a:gd name="T35" fmla="*/ 3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115">
                    <a:moveTo>
                      <a:pt x="20" y="37"/>
                    </a:moveTo>
                    <a:lnTo>
                      <a:pt x="20" y="37"/>
                    </a:lnTo>
                    <a:lnTo>
                      <a:pt x="16" y="41"/>
                    </a:lnTo>
                    <a:lnTo>
                      <a:pt x="16" y="41"/>
                    </a:lnTo>
                    <a:lnTo>
                      <a:pt x="8" y="78"/>
                    </a:lnTo>
                    <a:lnTo>
                      <a:pt x="0" y="115"/>
                    </a:lnTo>
                    <a:lnTo>
                      <a:pt x="0" y="115"/>
                    </a:lnTo>
                    <a:lnTo>
                      <a:pt x="24" y="94"/>
                    </a:lnTo>
                    <a:lnTo>
                      <a:pt x="49" y="75"/>
                    </a:lnTo>
                    <a:lnTo>
                      <a:pt x="49" y="75"/>
                    </a:lnTo>
                    <a:lnTo>
                      <a:pt x="57" y="69"/>
                    </a:lnTo>
                    <a:lnTo>
                      <a:pt x="57" y="69"/>
                    </a:lnTo>
                    <a:lnTo>
                      <a:pt x="67" y="34"/>
                    </a:lnTo>
                    <a:lnTo>
                      <a:pt x="76" y="0"/>
                    </a:lnTo>
                    <a:lnTo>
                      <a:pt x="76" y="0"/>
                    </a:lnTo>
                    <a:lnTo>
                      <a:pt x="47" y="18"/>
                    </a:lnTo>
                    <a:lnTo>
                      <a:pt x="20" y="37"/>
                    </a:lnTo>
                    <a:lnTo>
                      <a:pt x="20"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166">
                  <a:defRPr/>
                </a:pPr>
                <a:endParaRPr lang="en-US" b="1" i="1">
                  <a:solidFill>
                    <a:srgbClr val="58585B"/>
                  </a:solidFill>
                  <a:latin typeface="CiscoSansTT BoldOblique" charset="0"/>
                  <a:ea typeface="CiscoSansTT BoldOblique" charset="0"/>
                  <a:cs typeface="CiscoSansTT BoldOblique" charset="0"/>
                </a:endParaRPr>
              </a:p>
            </p:txBody>
          </p:sp>
          <p:sp>
            <p:nvSpPr>
              <p:cNvPr id="1092" name="Freeform 28">
                <a:extLst>
                  <a:ext uri="{FF2B5EF4-FFF2-40B4-BE49-F238E27FC236}">
                    <a16:creationId xmlns:a16="http://schemas.microsoft.com/office/drawing/2014/main" id="{6A037901-9C10-DA4B-B3C3-89BF72412C06}"/>
                  </a:ext>
                </a:extLst>
              </p:cNvPr>
              <p:cNvSpPr>
                <a:spLocks/>
              </p:cNvSpPr>
              <p:nvPr/>
            </p:nvSpPr>
            <p:spPr bwMode="auto">
              <a:xfrm>
                <a:off x="2879" y="2419"/>
                <a:ext cx="286" cy="49"/>
              </a:xfrm>
              <a:custGeom>
                <a:avLst/>
                <a:gdLst>
                  <a:gd name="T0" fmla="*/ 0 w 570"/>
                  <a:gd name="T1" fmla="*/ 0 h 97"/>
                  <a:gd name="T2" fmla="*/ 0 w 570"/>
                  <a:gd name="T3" fmla="*/ 0 h 97"/>
                  <a:gd name="T4" fmla="*/ 14 w 570"/>
                  <a:gd name="T5" fmla="*/ 29 h 97"/>
                  <a:gd name="T6" fmla="*/ 28 w 570"/>
                  <a:gd name="T7" fmla="*/ 57 h 97"/>
                  <a:gd name="T8" fmla="*/ 28 w 570"/>
                  <a:gd name="T9" fmla="*/ 57 h 97"/>
                  <a:gd name="T10" fmla="*/ 67 w 570"/>
                  <a:gd name="T11" fmla="*/ 69 h 97"/>
                  <a:gd name="T12" fmla="*/ 103 w 570"/>
                  <a:gd name="T13" fmla="*/ 77 h 97"/>
                  <a:gd name="T14" fmla="*/ 142 w 570"/>
                  <a:gd name="T15" fmla="*/ 83 h 97"/>
                  <a:gd name="T16" fmla="*/ 178 w 570"/>
                  <a:gd name="T17" fmla="*/ 88 h 97"/>
                  <a:gd name="T18" fmla="*/ 215 w 570"/>
                  <a:gd name="T19" fmla="*/ 93 h 97"/>
                  <a:gd name="T20" fmla="*/ 250 w 570"/>
                  <a:gd name="T21" fmla="*/ 94 h 97"/>
                  <a:gd name="T22" fmla="*/ 285 w 570"/>
                  <a:gd name="T23" fmla="*/ 96 h 97"/>
                  <a:gd name="T24" fmla="*/ 318 w 570"/>
                  <a:gd name="T25" fmla="*/ 97 h 97"/>
                  <a:gd name="T26" fmla="*/ 318 w 570"/>
                  <a:gd name="T27" fmla="*/ 97 h 97"/>
                  <a:gd name="T28" fmla="*/ 381 w 570"/>
                  <a:gd name="T29" fmla="*/ 96 h 97"/>
                  <a:gd name="T30" fmla="*/ 438 w 570"/>
                  <a:gd name="T31" fmla="*/ 91 h 97"/>
                  <a:gd name="T32" fmla="*/ 486 w 570"/>
                  <a:gd name="T33" fmla="*/ 85 h 97"/>
                  <a:gd name="T34" fmla="*/ 527 w 570"/>
                  <a:gd name="T35" fmla="*/ 80 h 97"/>
                  <a:gd name="T36" fmla="*/ 527 w 570"/>
                  <a:gd name="T37" fmla="*/ 80 h 97"/>
                  <a:gd name="T38" fmla="*/ 550 w 570"/>
                  <a:gd name="T39" fmla="*/ 53 h 97"/>
                  <a:gd name="T40" fmla="*/ 570 w 570"/>
                  <a:gd name="T41" fmla="*/ 24 h 97"/>
                  <a:gd name="T42" fmla="*/ 570 w 570"/>
                  <a:gd name="T43" fmla="*/ 22 h 97"/>
                  <a:gd name="T44" fmla="*/ 570 w 570"/>
                  <a:gd name="T45" fmla="*/ 22 h 97"/>
                  <a:gd name="T46" fmla="*/ 556 w 570"/>
                  <a:gd name="T47" fmla="*/ 26 h 97"/>
                  <a:gd name="T48" fmla="*/ 518 w 570"/>
                  <a:gd name="T49" fmla="*/ 32 h 97"/>
                  <a:gd name="T50" fmla="*/ 460 w 570"/>
                  <a:gd name="T51" fmla="*/ 40 h 97"/>
                  <a:gd name="T52" fmla="*/ 425 w 570"/>
                  <a:gd name="T53" fmla="*/ 45 h 97"/>
                  <a:gd name="T54" fmla="*/ 387 w 570"/>
                  <a:gd name="T55" fmla="*/ 46 h 97"/>
                  <a:gd name="T56" fmla="*/ 344 w 570"/>
                  <a:gd name="T57" fmla="*/ 48 h 97"/>
                  <a:gd name="T58" fmla="*/ 299 w 570"/>
                  <a:gd name="T59" fmla="*/ 48 h 97"/>
                  <a:gd name="T60" fmla="*/ 253 w 570"/>
                  <a:gd name="T61" fmla="*/ 46 h 97"/>
                  <a:gd name="T62" fmla="*/ 204 w 570"/>
                  <a:gd name="T63" fmla="*/ 43 h 97"/>
                  <a:gd name="T64" fmla="*/ 154 w 570"/>
                  <a:gd name="T65" fmla="*/ 37 h 97"/>
                  <a:gd name="T66" fmla="*/ 103 w 570"/>
                  <a:gd name="T67" fmla="*/ 27 h 97"/>
                  <a:gd name="T68" fmla="*/ 51 w 570"/>
                  <a:gd name="T69" fmla="*/ 16 h 97"/>
                  <a:gd name="T70" fmla="*/ 0 w 570"/>
                  <a:gd name="T71" fmla="*/ 0 h 97"/>
                  <a:gd name="T72" fmla="*/ 0 w 570"/>
                  <a:gd name="T73"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0" h="97">
                    <a:moveTo>
                      <a:pt x="0" y="0"/>
                    </a:moveTo>
                    <a:lnTo>
                      <a:pt x="0" y="0"/>
                    </a:lnTo>
                    <a:lnTo>
                      <a:pt x="14" y="29"/>
                    </a:lnTo>
                    <a:lnTo>
                      <a:pt x="28" y="57"/>
                    </a:lnTo>
                    <a:lnTo>
                      <a:pt x="28" y="57"/>
                    </a:lnTo>
                    <a:lnTo>
                      <a:pt x="67" y="69"/>
                    </a:lnTo>
                    <a:lnTo>
                      <a:pt x="103" y="77"/>
                    </a:lnTo>
                    <a:lnTo>
                      <a:pt x="142" y="83"/>
                    </a:lnTo>
                    <a:lnTo>
                      <a:pt x="178" y="88"/>
                    </a:lnTo>
                    <a:lnTo>
                      <a:pt x="215" y="93"/>
                    </a:lnTo>
                    <a:lnTo>
                      <a:pt x="250" y="94"/>
                    </a:lnTo>
                    <a:lnTo>
                      <a:pt x="285" y="96"/>
                    </a:lnTo>
                    <a:lnTo>
                      <a:pt x="318" y="97"/>
                    </a:lnTo>
                    <a:lnTo>
                      <a:pt x="318" y="97"/>
                    </a:lnTo>
                    <a:lnTo>
                      <a:pt x="381" y="96"/>
                    </a:lnTo>
                    <a:lnTo>
                      <a:pt x="438" y="91"/>
                    </a:lnTo>
                    <a:lnTo>
                      <a:pt x="486" y="85"/>
                    </a:lnTo>
                    <a:lnTo>
                      <a:pt x="527" y="80"/>
                    </a:lnTo>
                    <a:lnTo>
                      <a:pt x="527" y="80"/>
                    </a:lnTo>
                    <a:lnTo>
                      <a:pt x="550" y="53"/>
                    </a:lnTo>
                    <a:lnTo>
                      <a:pt x="570" y="24"/>
                    </a:lnTo>
                    <a:lnTo>
                      <a:pt x="570" y="22"/>
                    </a:lnTo>
                    <a:lnTo>
                      <a:pt x="570" y="22"/>
                    </a:lnTo>
                    <a:lnTo>
                      <a:pt x="556" y="26"/>
                    </a:lnTo>
                    <a:lnTo>
                      <a:pt x="518" y="32"/>
                    </a:lnTo>
                    <a:lnTo>
                      <a:pt x="460" y="40"/>
                    </a:lnTo>
                    <a:lnTo>
                      <a:pt x="425" y="45"/>
                    </a:lnTo>
                    <a:lnTo>
                      <a:pt x="387" y="46"/>
                    </a:lnTo>
                    <a:lnTo>
                      <a:pt x="344" y="48"/>
                    </a:lnTo>
                    <a:lnTo>
                      <a:pt x="299" y="48"/>
                    </a:lnTo>
                    <a:lnTo>
                      <a:pt x="253" y="46"/>
                    </a:lnTo>
                    <a:lnTo>
                      <a:pt x="204" y="43"/>
                    </a:lnTo>
                    <a:lnTo>
                      <a:pt x="154" y="37"/>
                    </a:lnTo>
                    <a:lnTo>
                      <a:pt x="103" y="27"/>
                    </a:lnTo>
                    <a:lnTo>
                      <a:pt x="51" y="16"/>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166">
                  <a:defRPr/>
                </a:pPr>
                <a:endParaRPr lang="en-US" b="1" i="1">
                  <a:solidFill>
                    <a:srgbClr val="58585B"/>
                  </a:solidFill>
                  <a:latin typeface="CiscoSansTT BoldOblique" charset="0"/>
                  <a:ea typeface="CiscoSansTT BoldOblique" charset="0"/>
                  <a:cs typeface="CiscoSansTT BoldOblique" charset="0"/>
                </a:endParaRPr>
              </a:p>
            </p:txBody>
          </p:sp>
          <p:sp>
            <p:nvSpPr>
              <p:cNvPr id="1093" name="Freeform 29">
                <a:extLst>
                  <a:ext uri="{FF2B5EF4-FFF2-40B4-BE49-F238E27FC236}">
                    <a16:creationId xmlns:a16="http://schemas.microsoft.com/office/drawing/2014/main" id="{AF8D64F5-E20A-194A-B07B-4146FC140CA2}"/>
                  </a:ext>
                </a:extLst>
              </p:cNvPr>
              <p:cNvSpPr>
                <a:spLocks/>
              </p:cNvSpPr>
              <p:nvPr/>
            </p:nvSpPr>
            <p:spPr bwMode="auto">
              <a:xfrm>
                <a:off x="2603" y="2137"/>
                <a:ext cx="105" cy="182"/>
              </a:xfrm>
              <a:custGeom>
                <a:avLst/>
                <a:gdLst>
                  <a:gd name="T0" fmla="*/ 209 w 209"/>
                  <a:gd name="T1" fmla="*/ 318 h 365"/>
                  <a:gd name="T2" fmla="*/ 209 w 209"/>
                  <a:gd name="T3" fmla="*/ 318 h 365"/>
                  <a:gd name="T4" fmla="*/ 172 w 209"/>
                  <a:gd name="T5" fmla="*/ 272 h 365"/>
                  <a:gd name="T6" fmla="*/ 140 w 209"/>
                  <a:gd name="T7" fmla="*/ 226 h 365"/>
                  <a:gd name="T8" fmla="*/ 112 w 209"/>
                  <a:gd name="T9" fmla="*/ 180 h 365"/>
                  <a:gd name="T10" fmla="*/ 86 w 209"/>
                  <a:gd name="T11" fmla="*/ 137 h 365"/>
                  <a:gd name="T12" fmla="*/ 65 w 209"/>
                  <a:gd name="T13" fmla="*/ 95 h 365"/>
                  <a:gd name="T14" fmla="*/ 48 w 209"/>
                  <a:gd name="T15" fmla="*/ 59 h 365"/>
                  <a:gd name="T16" fmla="*/ 33 w 209"/>
                  <a:gd name="T17" fmla="*/ 27 h 365"/>
                  <a:gd name="T18" fmla="*/ 22 w 209"/>
                  <a:gd name="T19" fmla="*/ 0 h 365"/>
                  <a:gd name="T20" fmla="*/ 22 w 209"/>
                  <a:gd name="T21" fmla="*/ 0 h 365"/>
                  <a:gd name="T22" fmla="*/ 9 w 209"/>
                  <a:gd name="T23" fmla="*/ 35 h 365"/>
                  <a:gd name="T24" fmla="*/ 0 w 209"/>
                  <a:gd name="T25" fmla="*/ 70 h 365"/>
                  <a:gd name="T26" fmla="*/ 0 w 209"/>
                  <a:gd name="T27" fmla="*/ 70 h 365"/>
                  <a:gd name="T28" fmla="*/ 14 w 209"/>
                  <a:gd name="T29" fmla="*/ 100 h 365"/>
                  <a:gd name="T30" fmla="*/ 30 w 209"/>
                  <a:gd name="T31" fmla="*/ 134 h 365"/>
                  <a:gd name="T32" fmla="*/ 49 w 209"/>
                  <a:gd name="T33" fmla="*/ 169 h 365"/>
                  <a:gd name="T34" fmla="*/ 70 w 209"/>
                  <a:gd name="T35" fmla="*/ 207 h 365"/>
                  <a:gd name="T36" fmla="*/ 96 w 209"/>
                  <a:gd name="T37" fmla="*/ 245 h 365"/>
                  <a:gd name="T38" fmla="*/ 123 w 209"/>
                  <a:gd name="T39" fmla="*/ 285 h 365"/>
                  <a:gd name="T40" fmla="*/ 151 w 209"/>
                  <a:gd name="T41" fmla="*/ 325 h 365"/>
                  <a:gd name="T42" fmla="*/ 185 w 209"/>
                  <a:gd name="T43" fmla="*/ 365 h 365"/>
                  <a:gd name="T44" fmla="*/ 185 w 209"/>
                  <a:gd name="T45" fmla="*/ 365 h 365"/>
                  <a:gd name="T46" fmla="*/ 209 w 209"/>
                  <a:gd name="T47" fmla="*/ 318 h 365"/>
                  <a:gd name="T48" fmla="*/ 209 w 209"/>
                  <a:gd name="T49" fmla="*/ 31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9" h="365">
                    <a:moveTo>
                      <a:pt x="209" y="318"/>
                    </a:moveTo>
                    <a:lnTo>
                      <a:pt x="209" y="318"/>
                    </a:lnTo>
                    <a:lnTo>
                      <a:pt x="172" y="272"/>
                    </a:lnTo>
                    <a:lnTo>
                      <a:pt x="140" y="226"/>
                    </a:lnTo>
                    <a:lnTo>
                      <a:pt x="112" y="180"/>
                    </a:lnTo>
                    <a:lnTo>
                      <a:pt x="86" y="137"/>
                    </a:lnTo>
                    <a:lnTo>
                      <a:pt x="65" y="95"/>
                    </a:lnTo>
                    <a:lnTo>
                      <a:pt x="48" y="59"/>
                    </a:lnTo>
                    <a:lnTo>
                      <a:pt x="33" y="27"/>
                    </a:lnTo>
                    <a:lnTo>
                      <a:pt x="22" y="0"/>
                    </a:lnTo>
                    <a:lnTo>
                      <a:pt x="22" y="0"/>
                    </a:lnTo>
                    <a:lnTo>
                      <a:pt x="9" y="35"/>
                    </a:lnTo>
                    <a:lnTo>
                      <a:pt x="0" y="70"/>
                    </a:lnTo>
                    <a:lnTo>
                      <a:pt x="0" y="70"/>
                    </a:lnTo>
                    <a:lnTo>
                      <a:pt x="14" y="100"/>
                    </a:lnTo>
                    <a:lnTo>
                      <a:pt x="30" y="134"/>
                    </a:lnTo>
                    <a:lnTo>
                      <a:pt x="49" y="169"/>
                    </a:lnTo>
                    <a:lnTo>
                      <a:pt x="70" y="207"/>
                    </a:lnTo>
                    <a:lnTo>
                      <a:pt x="96" y="245"/>
                    </a:lnTo>
                    <a:lnTo>
                      <a:pt x="123" y="285"/>
                    </a:lnTo>
                    <a:lnTo>
                      <a:pt x="151" y="325"/>
                    </a:lnTo>
                    <a:lnTo>
                      <a:pt x="185" y="365"/>
                    </a:lnTo>
                    <a:lnTo>
                      <a:pt x="185" y="365"/>
                    </a:lnTo>
                    <a:lnTo>
                      <a:pt x="209" y="318"/>
                    </a:lnTo>
                    <a:lnTo>
                      <a:pt x="209" y="3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166">
                  <a:defRPr/>
                </a:pPr>
                <a:endParaRPr lang="en-US" b="1" i="1">
                  <a:solidFill>
                    <a:srgbClr val="58585B"/>
                  </a:solidFill>
                  <a:latin typeface="CiscoSansTT BoldOblique" charset="0"/>
                  <a:ea typeface="CiscoSansTT BoldOblique" charset="0"/>
                  <a:cs typeface="CiscoSansTT BoldOblique" charset="0"/>
                </a:endParaRPr>
              </a:p>
            </p:txBody>
          </p:sp>
          <p:sp>
            <p:nvSpPr>
              <p:cNvPr id="1094" name="Freeform 30">
                <a:extLst>
                  <a:ext uri="{FF2B5EF4-FFF2-40B4-BE49-F238E27FC236}">
                    <a16:creationId xmlns:a16="http://schemas.microsoft.com/office/drawing/2014/main" id="{80BD947E-C119-9E48-A162-67EAF7F8DC0E}"/>
                  </a:ext>
                </a:extLst>
              </p:cNvPr>
              <p:cNvSpPr>
                <a:spLocks/>
              </p:cNvSpPr>
              <p:nvPr/>
            </p:nvSpPr>
            <p:spPr bwMode="auto">
              <a:xfrm>
                <a:off x="2713" y="2315"/>
                <a:ext cx="149" cy="122"/>
              </a:xfrm>
              <a:custGeom>
                <a:avLst/>
                <a:gdLst>
                  <a:gd name="T0" fmla="*/ 212 w 297"/>
                  <a:gd name="T1" fmla="*/ 153 h 244"/>
                  <a:gd name="T2" fmla="*/ 212 w 297"/>
                  <a:gd name="T3" fmla="*/ 153 h 244"/>
                  <a:gd name="T4" fmla="*/ 185 w 297"/>
                  <a:gd name="T5" fmla="*/ 137 h 244"/>
                  <a:gd name="T6" fmla="*/ 159 w 297"/>
                  <a:gd name="T7" fmla="*/ 119 h 244"/>
                  <a:gd name="T8" fmla="*/ 134 w 297"/>
                  <a:gd name="T9" fmla="*/ 102 h 244"/>
                  <a:gd name="T10" fmla="*/ 110 w 297"/>
                  <a:gd name="T11" fmla="*/ 83 h 244"/>
                  <a:gd name="T12" fmla="*/ 86 w 297"/>
                  <a:gd name="T13" fmla="*/ 64 h 244"/>
                  <a:gd name="T14" fmla="*/ 64 w 297"/>
                  <a:gd name="T15" fmla="*/ 43 h 244"/>
                  <a:gd name="T16" fmla="*/ 43 w 297"/>
                  <a:gd name="T17" fmla="*/ 22 h 244"/>
                  <a:gd name="T18" fmla="*/ 22 w 297"/>
                  <a:gd name="T19" fmla="*/ 0 h 244"/>
                  <a:gd name="T20" fmla="*/ 22 w 297"/>
                  <a:gd name="T21" fmla="*/ 0 h 244"/>
                  <a:gd name="T22" fmla="*/ 0 w 297"/>
                  <a:gd name="T23" fmla="*/ 46 h 244"/>
                  <a:gd name="T24" fmla="*/ 0 w 297"/>
                  <a:gd name="T25" fmla="*/ 46 h 244"/>
                  <a:gd name="T26" fmla="*/ 21 w 297"/>
                  <a:gd name="T27" fmla="*/ 67 h 244"/>
                  <a:gd name="T28" fmla="*/ 41 w 297"/>
                  <a:gd name="T29" fmla="*/ 86 h 244"/>
                  <a:gd name="T30" fmla="*/ 64 w 297"/>
                  <a:gd name="T31" fmla="*/ 107 h 244"/>
                  <a:gd name="T32" fmla="*/ 88 w 297"/>
                  <a:gd name="T33" fmla="*/ 126 h 244"/>
                  <a:gd name="T34" fmla="*/ 112 w 297"/>
                  <a:gd name="T35" fmla="*/ 143 h 244"/>
                  <a:gd name="T36" fmla="*/ 137 w 297"/>
                  <a:gd name="T37" fmla="*/ 162 h 244"/>
                  <a:gd name="T38" fmla="*/ 163 w 297"/>
                  <a:gd name="T39" fmla="*/ 178 h 244"/>
                  <a:gd name="T40" fmla="*/ 190 w 297"/>
                  <a:gd name="T41" fmla="*/ 194 h 244"/>
                  <a:gd name="T42" fmla="*/ 190 w 297"/>
                  <a:gd name="T43" fmla="*/ 194 h 244"/>
                  <a:gd name="T44" fmla="*/ 215 w 297"/>
                  <a:gd name="T45" fmla="*/ 209 h 244"/>
                  <a:gd name="T46" fmla="*/ 242 w 297"/>
                  <a:gd name="T47" fmla="*/ 221 h 244"/>
                  <a:gd name="T48" fmla="*/ 269 w 297"/>
                  <a:gd name="T49" fmla="*/ 233 h 244"/>
                  <a:gd name="T50" fmla="*/ 297 w 297"/>
                  <a:gd name="T51" fmla="*/ 244 h 244"/>
                  <a:gd name="T52" fmla="*/ 297 w 297"/>
                  <a:gd name="T53" fmla="*/ 244 h 244"/>
                  <a:gd name="T54" fmla="*/ 282 w 297"/>
                  <a:gd name="T55" fmla="*/ 213 h 244"/>
                  <a:gd name="T56" fmla="*/ 269 w 297"/>
                  <a:gd name="T57" fmla="*/ 182 h 244"/>
                  <a:gd name="T58" fmla="*/ 269 w 297"/>
                  <a:gd name="T59" fmla="*/ 182 h 244"/>
                  <a:gd name="T60" fmla="*/ 241 w 297"/>
                  <a:gd name="T61" fmla="*/ 169 h 244"/>
                  <a:gd name="T62" fmla="*/ 212 w 297"/>
                  <a:gd name="T63" fmla="*/ 153 h 244"/>
                  <a:gd name="T64" fmla="*/ 212 w 297"/>
                  <a:gd name="T65" fmla="*/ 153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7" h="244">
                    <a:moveTo>
                      <a:pt x="212" y="153"/>
                    </a:moveTo>
                    <a:lnTo>
                      <a:pt x="212" y="153"/>
                    </a:lnTo>
                    <a:lnTo>
                      <a:pt x="185" y="137"/>
                    </a:lnTo>
                    <a:lnTo>
                      <a:pt x="159" y="119"/>
                    </a:lnTo>
                    <a:lnTo>
                      <a:pt x="134" y="102"/>
                    </a:lnTo>
                    <a:lnTo>
                      <a:pt x="110" y="83"/>
                    </a:lnTo>
                    <a:lnTo>
                      <a:pt x="86" y="64"/>
                    </a:lnTo>
                    <a:lnTo>
                      <a:pt x="64" y="43"/>
                    </a:lnTo>
                    <a:lnTo>
                      <a:pt x="43" y="22"/>
                    </a:lnTo>
                    <a:lnTo>
                      <a:pt x="22" y="0"/>
                    </a:lnTo>
                    <a:lnTo>
                      <a:pt x="22" y="0"/>
                    </a:lnTo>
                    <a:lnTo>
                      <a:pt x="0" y="46"/>
                    </a:lnTo>
                    <a:lnTo>
                      <a:pt x="0" y="46"/>
                    </a:lnTo>
                    <a:lnTo>
                      <a:pt x="21" y="67"/>
                    </a:lnTo>
                    <a:lnTo>
                      <a:pt x="41" y="86"/>
                    </a:lnTo>
                    <a:lnTo>
                      <a:pt x="64" y="107"/>
                    </a:lnTo>
                    <a:lnTo>
                      <a:pt x="88" y="126"/>
                    </a:lnTo>
                    <a:lnTo>
                      <a:pt x="112" y="143"/>
                    </a:lnTo>
                    <a:lnTo>
                      <a:pt x="137" y="162"/>
                    </a:lnTo>
                    <a:lnTo>
                      <a:pt x="163" y="178"/>
                    </a:lnTo>
                    <a:lnTo>
                      <a:pt x="190" y="194"/>
                    </a:lnTo>
                    <a:lnTo>
                      <a:pt x="190" y="194"/>
                    </a:lnTo>
                    <a:lnTo>
                      <a:pt x="215" y="209"/>
                    </a:lnTo>
                    <a:lnTo>
                      <a:pt x="242" y="221"/>
                    </a:lnTo>
                    <a:lnTo>
                      <a:pt x="269" y="233"/>
                    </a:lnTo>
                    <a:lnTo>
                      <a:pt x="297" y="244"/>
                    </a:lnTo>
                    <a:lnTo>
                      <a:pt x="297" y="244"/>
                    </a:lnTo>
                    <a:lnTo>
                      <a:pt x="282" y="213"/>
                    </a:lnTo>
                    <a:lnTo>
                      <a:pt x="269" y="182"/>
                    </a:lnTo>
                    <a:lnTo>
                      <a:pt x="269" y="182"/>
                    </a:lnTo>
                    <a:lnTo>
                      <a:pt x="241" y="169"/>
                    </a:lnTo>
                    <a:lnTo>
                      <a:pt x="212" y="153"/>
                    </a:lnTo>
                    <a:lnTo>
                      <a:pt x="212" y="1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166">
                  <a:defRPr/>
                </a:pPr>
                <a:endParaRPr lang="en-US" b="1" i="1">
                  <a:solidFill>
                    <a:srgbClr val="58585B"/>
                  </a:solidFill>
                  <a:latin typeface="CiscoSansTT BoldOblique" charset="0"/>
                  <a:ea typeface="CiscoSansTT BoldOblique" charset="0"/>
                  <a:cs typeface="CiscoSansTT BoldOblique" charset="0"/>
                </a:endParaRPr>
              </a:p>
            </p:txBody>
          </p:sp>
          <p:sp>
            <p:nvSpPr>
              <p:cNvPr id="1095" name="Freeform 31">
                <a:extLst>
                  <a:ext uri="{FF2B5EF4-FFF2-40B4-BE49-F238E27FC236}">
                    <a16:creationId xmlns:a16="http://schemas.microsoft.com/office/drawing/2014/main" id="{AEEBC8A2-F04B-094B-88AC-EE90E45AD958}"/>
                  </a:ext>
                </a:extLst>
              </p:cNvPr>
              <p:cNvSpPr>
                <a:spLocks/>
              </p:cNvSpPr>
              <p:nvPr/>
            </p:nvSpPr>
            <p:spPr bwMode="auto">
              <a:xfrm>
                <a:off x="2696" y="2296"/>
                <a:ext cx="29" cy="42"/>
              </a:xfrm>
              <a:custGeom>
                <a:avLst/>
                <a:gdLst>
                  <a:gd name="T0" fmla="*/ 24 w 57"/>
                  <a:gd name="T1" fmla="*/ 0 h 85"/>
                  <a:gd name="T2" fmla="*/ 24 w 57"/>
                  <a:gd name="T3" fmla="*/ 0 h 85"/>
                  <a:gd name="T4" fmla="*/ 0 w 57"/>
                  <a:gd name="T5" fmla="*/ 47 h 85"/>
                  <a:gd name="T6" fmla="*/ 0 w 57"/>
                  <a:gd name="T7" fmla="*/ 47 h 85"/>
                  <a:gd name="T8" fmla="*/ 35 w 57"/>
                  <a:gd name="T9" fmla="*/ 85 h 85"/>
                  <a:gd name="T10" fmla="*/ 35 w 57"/>
                  <a:gd name="T11" fmla="*/ 85 h 85"/>
                  <a:gd name="T12" fmla="*/ 57 w 57"/>
                  <a:gd name="T13" fmla="*/ 39 h 85"/>
                  <a:gd name="T14" fmla="*/ 57 w 57"/>
                  <a:gd name="T15" fmla="*/ 39 h 85"/>
                  <a:gd name="T16" fmla="*/ 24 w 57"/>
                  <a:gd name="T17" fmla="*/ 0 h 85"/>
                  <a:gd name="T18" fmla="*/ 24 w 57"/>
                  <a:gd name="T1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85">
                    <a:moveTo>
                      <a:pt x="24" y="0"/>
                    </a:moveTo>
                    <a:lnTo>
                      <a:pt x="24" y="0"/>
                    </a:lnTo>
                    <a:lnTo>
                      <a:pt x="0" y="47"/>
                    </a:lnTo>
                    <a:lnTo>
                      <a:pt x="0" y="47"/>
                    </a:lnTo>
                    <a:lnTo>
                      <a:pt x="35" y="85"/>
                    </a:lnTo>
                    <a:lnTo>
                      <a:pt x="35" y="85"/>
                    </a:lnTo>
                    <a:lnTo>
                      <a:pt x="57" y="39"/>
                    </a:lnTo>
                    <a:lnTo>
                      <a:pt x="57" y="39"/>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166">
                  <a:defRPr/>
                </a:pPr>
                <a:endParaRPr lang="en-US" b="1" i="1">
                  <a:solidFill>
                    <a:srgbClr val="58585B"/>
                  </a:solidFill>
                  <a:latin typeface="CiscoSansTT BoldOblique" charset="0"/>
                  <a:ea typeface="CiscoSansTT BoldOblique" charset="0"/>
                  <a:cs typeface="CiscoSansTT BoldOblique" charset="0"/>
                </a:endParaRPr>
              </a:p>
            </p:txBody>
          </p:sp>
          <p:sp>
            <p:nvSpPr>
              <p:cNvPr id="1096" name="Freeform 32">
                <a:extLst>
                  <a:ext uri="{FF2B5EF4-FFF2-40B4-BE49-F238E27FC236}">
                    <a16:creationId xmlns:a16="http://schemas.microsoft.com/office/drawing/2014/main" id="{F9F46287-2CB3-BF46-8F62-EDD3D2DF8FAD}"/>
                  </a:ext>
                </a:extLst>
              </p:cNvPr>
              <p:cNvSpPr>
                <a:spLocks/>
              </p:cNvSpPr>
              <p:nvPr/>
            </p:nvSpPr>
            <p:spPr bwMode="auto">
              <a:xfrm>
                <a:off x="2848" y="2406"/>
                <a:ext cx="46" cy="42"/>
              </a:xfrm>
              <a:custGeom>
                <a:avLst/>
                <a:gdLst>
                  <a:gd name="T0" fmla="*/ 28 w 91"/>
                  <a:gd name="T1" fmla="*/ 62 h 82"/>
                  <a:gd name="T2" fmla="*/ 28 w 91"/>
                  <a:gd name="T3" fmla="*/ 62 h 82"/>
                  <a:gd name="T4" fmla="*/ 59 w 91"/>
                  <a:gd name="T5" fmla="*/ 73 h 82"/>
                  <a:gd name="T6" fmla="*/ 91 w 91"/>
                  <a:gd name="T7" fmla="*/ 82 h 82"/>
                  <a:gd name="T8" fmla="*/ 91 w 91"/>
                  <a:gd name="T9" fmla="*/ 82 h 82"/>
                  <a:gd name="T10" fmla="*/ 77 w 91"/>
                  <a:gd name="T11" fmla="*/ 54 h 82"/>
                  <a:gd name="T12" fmla="*/ 63 w 91"/>
                  <a:gd name="T13" fmla="*/ 25 h 82"/>
                  <a:gd name="T14" fmla="*/ 63 w 91"/>
                  <a:gd name="T15" fmla="*/ 25 h 82"/>
                  <a:gd name="T16" fmla="*/ 31 w 91"/>
                  <a:gd name="T17" fmla="*/ 12 h 82"/>
                  <a:gd name="T18" fmla="*/ 0 w 91"/>
                  <a:gd name="T19" fmla="*/ 0 h 82"/>
                  <a:gd name="T20" fmla="*/ 0 w 91"/>
                  <a:gd name="T21" fmla="*/ 0 h 82"/>
                  <a:gd name="T22" fmla="*/ 13 w 91"/>
                  <a:gd name="T23" fmla="*/ 31 h 82"/>
                  <a:gd name="T24" fmla="*/ 28 w 91"/>
                  <a:gd name="T25" fmla="*/ 62 h 82"/>
                  <a:gd name="T26" fmla="*/ 28 w 91"/>
                  <a:gd name="T27" fmla="*/ 6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82">
                    <a:moveTo>
                      <a:pt x="28" y="62"/>
                    </a:moveTo>
                    <a:lnTo>
                      <a:pt x="28" y="62"/>
                    </a:lnTo>
                    <a:lnTo>
                      <a:pt x="59" y="73"/>
                    </a:lnTo>
                    <a:lnTo>
                      <a:pt x="91" y="82"/>
                    </a:lnTo>
                    <a:lnTo>
                      <a:pt x="91" y="82"/>
                    </a:lnTo>
                    <a:lnTo>
                      <a:pt x="77" y="54"/>
                    </a:lnTo>
                    <a:lnTo>
                      <a:pt x="63" y="25"/>
                    </a:lnTo>
                    <a:lnTo>
                      <a:pt x="63" y="25"/>
                    </a:lnTo>
                    <a:lnTo>
                      <a:pt x="31" y="12"/>
                    </a:lnTo>
                    <a:lnTo>
                      <a:pt x="0" y="0"/>
                    </a:lnTo>
                    <a:lnTo>
                      <a:pt x="0" y="0"/>
                    </a:lnTo>
                    <a:lnTo>
                      <a:pt x="13" y="31"/>
                    </a:lnTo>
                    <a:lnTo>
                      <a:pt x="28" y="62"/>
                    </a:lnTo>
                    <a:lnTo>
                      <a:pt x="28"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166">
                  <a:defRPr/>
                </a:pPr>
                <a:endParaRPr lang="en-US" b="1" i="1">
                  <a:solidFill>
                    <a:srgbClr val="58585B"/>
                  </a:solidFill>
                  <a:latin typeface="CiscoSansTT BoldOblique" charset="0"/>
                  <a:ea typeface="CiscoSansTT BoldOblique" charset="0"/>
                  <a:cs typeface="CiscoSansTT BoldOblique" charset="0"/>
                </a:endParaRPr>
              </a:p>
            </p:txBody>
          </p:sp>
          <p:sp>
            <p:nvSpPr>
              <p:cNvPr id="1097" name="Freeform 33">
                <a:extLst>
                  <a:ext uri="{FF2B5EF4-FFF2-40B4-BE49-F238E27FC236}">
                    <a16:creationId xmlns:a16="http://schemas.microsoft.com/office/drawing/2014/main" id="{01A1CFAC-FD38-3242-A53C-79B4CD626299}"/>
                  </a:ext>
                </a:extLst>
              </p:cNvPr>
              <p:cNvSpPr>
                <a:spLocks/>
              </p:cNvSpPr>
              <p:nvPr/>
            </p:nvSpPr>
            <p:spPr bwMode="auto">
              <a:xfrm>
                <a:off x="3044" y="2088"/>
                <a:ext cx="165" cy="294"/>
              </a:xfrm>
              <a:custGeom>
                <a:avLst/>
                <a:gdLst>
                  <a:gd name="T0" fmla="*/ 60 w 328"/>
                  <a:gd name="T1" fmla="*/ 0 h 589"/>
                  <a:gd name="T2" fmla="*/ 60 w 328"/>
                  <a:gd name="T3" fmla="*/ 0 h 589"/>
                  <a:gd name="T4" fmla="*/ 0 w 328"/>
                  <a:gd name="T5" fmla="*/ 8 h 589"/>
                  <a:gd name="T6" fmla="*/ 0 w 328"/>
                  <a:gd name="T7" fmla="*/ 8 h 589"/>
                  <a:gd name="T8" fmla="*/ 14 w 328"/>
                  <a:gd name="T9" fmla="*/ 21 h 589"/>
                  <a:gd name="T10" fmla="*/ 14 w 328"/>
                  <a:gd name="T11" fmla="*/ 21 h 589"/>
                  <a:gd name="T12" fmla="*/ 49 w 328"/>
                  <a:gd name="T13" fmla="*/ 55 h 589"/>
                  <a:gd name="T14" fmla="*/ 81 w 328"/>
                  <a:gd name="T15" fmla="*/ 91 h 589"/>
                  <a:gd name="T16" fmla="*/ 111 w 328"/>
                  <a:gd name="T17" fmla="*/ 128 h 589"/>
                  <a:gd name="T18" fmla="*/ 137 w 328"/>
                  <a:gd name="T19" fmla="*/ 168 h 589"/>
                  <a:gd name="T20" fmla="*/ 162 w 328"/>
                  <a:gd name="T21" fmla="*/ 206 h 589"/>
                  <a:gd name="T22" fmla="*/ 183 w 328"/>
                  <a:gd name="T23" fmla="*/ 246 h 589"/>
                  <a:gd name="T24" fmla="*/ 204 w 328"/>
                  <a:gd name="T25" fmla="*/ 286 h 589"/>
                  <a:gd name="T26" fmla="*/ 221 w 328"/>
                  <a:gd name="T27" fmla="*/ 326 h 589"/>
                  <a:gd name="T28" fmla="*/ 236 w 328"/>
                  <a:gd name="T29" fmla="*/ 365 h 589"/>
                  <a:gd name="T30" fmla="*/ 250 w 328"/>
                  <a:gd name="T31" fmla="*/ 402 h 589"/>
                  <a:gd name="T32" fmla="*/ 261 w 328"/>
                  <a:gd name="T33" fmla="*/ 439 h 589"/>
                  <a:gd name="T34" fmla="*/ 271 w 328"/>
                  <a:gd name="T35" fmla="*/ 474 h 589"/>
                  <a:gd name="T36" fmla="*/ 287 w 328"/>
                  <a:gd name="T37" fmla="*/ 538 h 589"/>
                  <a:gd name="T38" fmla="*/ 296 w 328"/>
                  <a:gd name="T39" fmla="*/ 589 h 589"/>
                  <a:gd name="T40" fmla="*/ 296 w 328"/>
                  <a:gd name="T41" fmla="*/ 589 h 589"/>
                  <a:gd name="T42" fmla="*/ 314 w 328"/>
                  <a:gd name="T43" fmla="*/ 549 h 589"/>
                  <a:gd name="T44" fmla="*/ 328 w 328"/>
                  <a:gd name="T45" fmla="*/ 506 h 589"/>
                  <a:gd name="T46" fmla="*/ 328 w 328"/>
                  <a:gd name="T47" fmla="*/ 506 h 589"/>
                  <a:gd name="T48" fmla="*/ 314 w 328"/>
                  <a:gd name="T49" fmla="*/ 452 h 589"/>
                  <a:gd name="T50" fmla="*/ 296 w 328"/>
                  <a:gd name="T51" fmla="*/ 391 h 589"/>
                  <a:gd name="T52" fmla="*/ 285 w 328"/>
                  <a:gd name="T53" fmla="*/ 359 h 589"/>
                  <a:gd name="T54" fmla="*/ 272 w 328"/>
                  <a:gd name="T55" fmla="*/ 327 h 589"/>
                  <a:gd name="T56" fmla="*/ 260 w 328"/>
                  <a:gd name="T57" fmla="*/ 294 h 589"/>
                  <a:gd name="T58" fmla="*/ 244 w 328"/>
                  <a:gd name="T59" fmla="*/ 260 h 589"/>
                  <a:gd name="T60" fmla="*/ 226 w 328"/>
                  <a:gd name="T61" fmla="*/ 227 h 589"/>
                  <a:gd name="T62" fmla="*/ 209 w 328"/>
                  <a:gd name="T63" fmla="*/ 193 h 589"/>
                  <a:gd name="T64" fmla="*/ 188 w 328"/>
                  <a:gd name="T65" fmla="*/ 158 h 589"/>
                  <a:gd name="T66" fmla="*/ 167 w 328"/>
                  <a:gd name="T67" fmla="*/ 126 h 589"/>
                  <a:gd name="T68" fmla="*/ 143 w 328"/>
                  <a:gd name="T69" fmla="*/ 93 h 589"/>
                  <a:gd name="T70" fmla="*/ 118 w 328"/>
                  <a:gd name="T71" fmla="*/ 61 h 589"/>
                  <a:gd name="T72" fmla="*/ 91 w 328"/>
                  <a:gd name="T73" fmla="*/ 31 h 589"/>
                  <a:gd name="T74" fmla="*/ 60 w 328"/>
                  <a:gd name="T75" fmla="*/ 0 h 589"/>
                  <a:gd name="T76" fmla="*/ 60 w 328"/>
                  <a:gd name="T77" fmla="*/ 0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8" h="589">
                    <a:moveTo>
                      <a:pt x="60" y="0"/>
                    </a:moveTo>
                    <a:lnTo>
                      <a:pt x="60" y="0"/>
                    </a:lnTo>
                    <a:lnTo>
                      <a:pt x="0" y="8"/>
                    </a:lnTo>
                    <a:lnTo>
                      <a:pt x="0" y="8"/>
                    </a:lnTo>
                    <a:lnTo>
                      <a:pt x="14" y="21"/>
                    </a:lnTo>
                    <a:lnTo>
                      <a:pt x="14" y="21"/>
                    </a:lnTo>
                    <a:lnTo>
                      <a:pt x="49" y="55"/>
                    </a:lnTo>
                    <a:lnTo>
                      <a:pt x="81" y="91"/>
                    </a:lnTo>
                    <a:lnTo>
                      <a:pt x="111" y="128"/>
                    </a:lnTo>
                    <a:lnTo>
                      <a:pt x="137" y="168"/>
                    </a:lnTo>
                    <a:lnTo>
                      <a:pt x="162" y="206"/>
                    </a:lnTo>
                    <a:lnTo>
                      <a:pt x="183" y="246"/>
                    </a:lnTo>
                    <a:lnTo>
                      <a:pt x="204" y="286"/>
                    </a:lnTo>
                    <a:lnTo>
                      <a:pt x="221" y="326"/>
                    </a:lnTo>
                    <a:lnTo>
                      <a:pt x="236" y="365"/>
                    </a:lnTo>
                    <a:lnTo>
                      <a:pt x="250" y="402"/>
                    </a:lnTo>
                    <a:lnTo>
                      <a:pt x="261" y="439"/>
                    </a:lnTo>
                    <a:lnTo>
                      <a:pt x="271" y="474"/>
                    </a:lnTo>
                    <a:lnTo>
                      <a:pt x="287" y="538"/>
                    </a:lnTo>
                    <a:lnTo>
                      <a:pt x="296" y="589"/>
                    </a:lnTo>
                    <a:lnTo>
                      <a:pt x="296" y="589"/>
                    </a:lnTo>
                    <a:lnTo>
                      <a:pt x="314" y="549"/>
                    </a:lnTo>
                    <a:lnTo>
                      <a:pt x="328" y="506"/>
                    </a:lnTo>
                    <a:lnTo>
                      <a:pt x="328" y="506"/>
                    </a:lnTo>
                    <a:lnTo>
                      <a:pt x="314" y="452"/>
                    </a:lnTo>
                    <a:lnTo>
                      <a:pt x="296" y="391"/>
                    </a:lnTo>
                    <a:lnTo>
                      <a:pt x="285" y="359"/>
                    </a:lnTo>
                    <a:lnTo>
                      <a:pt x="272" y="327"/>
                    </a:lnTo>
                    <a:lnTo>
                      <a:pt x="260" y="294"/>
                    </a:lnTo>
                    <a:lnTo>
                      <a:pt x="244" y="260"/>
                    </a:lnTo>
                    <a:lnTo>
                      <a:pt x="226" y="227"/>
                    </a:lnTo>
                    <a:lnTo>
                      <a:pt x="209" y="193"/>
                    </a:lnTo>
                    <a:lnTo>
                      <a:pt x="188" y="158"/>
                    </a:lnTo>
                    <a:lnTo>
                      <a:pt x="167" y="126"/>
                    </a:lnTo>
                    <a:lnTo>
                      <a:pt x="143" y="93"/>
                    </a:lnTo>
                    <a:lnTo>
                      <a:pt x="118" y="61"/>
                    </a:lnTo>
                    <a:lnTo>
                      <a:pt x="91" y="31"/>
                    </a:lnTo>
                    <a:lnTo>
                      <a:pt x="60" y="0"/>
                    </a:lnTo>
                    <a:lnTo>
                      <a:pt x="6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166">
                  <a:defRPr/>
                </a:pPr>
                <a:endParaRPr lang="en-US" b="1" i="1">
                  <a:solidFill>
                    <a:srgbClr val="58585B"/>
                  </a:solidFill>
                  <a:latin typeface="CiscoSansTT BoldOblique" charset="0"/>
                  <a:ea typeface="CiscoSansTT BoldOblique" charset="0"/>
                  <a:cs typeface="CiscoSansTT BoldOblique" charset="0"/>
                </a:endParaRPr>
              </a:p>
            </p:txBody>
          </p:sp>
          <p:sp>
            <p:nvSpPr>
              <p:cNvPr id="1098" name="Freeform 34">
                <a:extLst>
                  <a:ext uri="{FF2B5EF4-FFF2-40B4-BE49-F238E27FC236}">
                    <a16:creationId xmlns:a16="http://schemas.microsoft.com/office/drawing/2014/main" id="{5D070FAD-AC9F-F24B-97F5-2A912016AD40}"/>
                  </a:ext>
                </a:extLst>
              </p:cNvPr>
              <p:cNvSpPr>
                <a:spLocks/>
              </p:cNvSpPr>
              <p:nvPr/>
            </p:nvSpPr>
            <p:spPr bwMode="auto">
              <a:xfrm>
                <a:off x="2740" y="1964"/>
                <a:ext cx="161" cy="45"/>
              </a:xfrm>
              <a:custGeom>
                <a:avLst/>
                <a:gdLst>
                  <a:gd name="T0" fmla="*/ 322 w 322"/>
                  <a:gd name="T1" fmla="*/ 49 h 90"/>
                  <a:gd name="T2" fmla="*/ 322 w 322"/>
                  <a:gd name="T3" fmla="*/ 49 h 90"/>
                  <a:gd name="T4" fmla="*/ 287 w 322"/>
                  <a:gd name="T5" fmla="*/ 38 h 90"/>
                  <a:gd name="T6" fmla="*/ 253 w 322"/>
                  <a:gd name="T7" fmla="*/ 30 h 90"/>
                  <a:gd name="T8" fmla="*/ 188 w 322"/>
                  <a:gd name="T9" fmla="*/ 16 h 90"/>
                  <a:gd name="T10" fmla="*/ 129 w 322"/>
                  <a:gd name="T11" fmla="*/ 6 h 90"/>
                  <a:gd name="T12" fmla="*/ 78 w 322"/>
                  <a:gd name="T13" fmla="*/ 0 h 90"/>
                  <a:gd name="T14" fmla="*/ 78 w 322"/>
                  <a:gd name="T15" fmla="*/ 0 h 90"/>
                  <a:gd name="T16" fmla="*/ 38 w 322"/>
                  <a:gd name="T17" fmla="*/ 19 h 90"/>
                  <a:gd name="T18" fmla="*/ 0 w 322"/>
                  <a:gd name="T19" fmla="*/ 41 h 90"/>
                  <a:gd name="T20" fmla="*/ 0 w 322"/>
                  <a:gd name="T21" fmla="*/ 41 h 90"/>
                  <a:gd name="T22" fmla="*/ 51 w 322"/>
                  <a:gd name="T23" fmla="*/ 44 h 90"/>
                  <a:gd name="T24" fmla="*/ 82 w 322"/>
                  <a:gd name="T25" fmla="*/ 47 h 90"/>
                  <a:gd name="T26" fmla="*/ 119 w 322"/>
                  <a:gd name="T27" fmla="*/ 52 h 90"/>
                  <a:gd name="T28" fmla="*/ 159 w 322"/>
                  <a:gd name="T29" fmla="*/ 59 h 90"/>
                  <a:gd name="T30" fmla="*/ 202 w 322"/>
                  <a:gd name="T31" fmla="*/ 67 h 90"/>
                  <a:gd name="T32" fmla="*/ 248 w 322"/>
                  <a:gd name="T33" fmla="*/ 78 h 90"/>
                  <a:gd name="T34" fmla="*/ 295 w 322"/>
                  <a:gd name="T35" fmla="*/ 90 h 90"/>
                  <a:gd name="T36" fmla="*/ 295 w 322"/>
                  <a:gd name="T37" fmla="*/ 90 h 90"/>
                  <a:gd name="T38" fmla="*/ 322 w 322"/>
                  <a:gd name="T39" fmla="*/ 49 h 90"/>
                  <a:gd name="T40" fmla="*/ 322 w 322"/>
                  <a:gd name="T41" fmla="*/ 4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2" h="90">
                    <a:moveTo>
                      <a:pt x="322" y="49"/>
                    </a:moveTo>
                    <a:lnTo>
                      <a:pt x="322" y="49"/>
                    </a:lnTo>
                    <a:lnTo>
                      <a:pt x="287" y="38"/>
                    </a:lnTo>
                    <a:lnTo>
                      <a:pt x="253" y="30"/>
                    </a:lnTo>
                    <a:lnTo>
                      <a:pt x="188" y="16"/>
                    </a:lnTo>
                    <a:lnTo>
                      <a:pt x="129" y="6"/>
                    </a:lnTo>
                    <a:lnTo>
                      <a:pt x="78" y="0"/>
                    </a:lnTo>
                    <a:lnTo>
                      <a:pt x="78" y="0"/>
                    </a:lnTo>
                    <a:lnTo>
                      <a:pt x="38" y="19"/>
                    </a:lnTo>
                    <a:lnTo>
                      <a:pt x="0" y="41"/>
                    </a:lnTo>
                    <a:lnTo>
                      <a:pt x="0" y="41"/>
                    </a:lnTo>
                    <a:lnTo>
                      <a:pt x="51" y="44"/>
                    </a:lnTo>
                    <a:lnTo>
                      <a:pt x="82" y="47"/>
                    </a:lnTo>
                    <a:lnTo>
                      <a:pt x="119" y="52"/>
                    </a:lnTo>
                    <a:lnTo>
                      <a:pt x="159" y="59"/>
                    </a:lnTo>
                    <a:lnTo>
                      <a:pt x="202" y="67"/>
                    </a:lnTo>
                    <a:lnTo>
                      <a:pt x="248" y="78"/>
                    </a:lnTo>
                    <a:lnTo>
                      <a:pt x="295" y="90"/>
                    </a:lnTo>
                    <a:lnTo>
                      <a:pt x="295" y="90"/>
                    </a:lnTo>
                    <a:lnTo>
                      <a:pt x="322" y="49"/>
                    </a:lnTo>
                    <a:lnTo>
                      <a:pt x="322"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166">
                  <a:defRPr/>
                </a:pPr>
                <a:endParaRPr lang="en-US" b="1" i="1">
                  <a:solidFill>
                    <a:srgbClr val="58585B"/>
                  </a:solidFill>
                  <a:latin typeface="CiscoSansTT BoldOblique" charset="0"/>
                  <a:ea typeface="CiscoSansTT BoldOblique" charset="0"/>
                  <a:cs typeface="CiscoSansTT BoldOblique" charset="0"/>
                </a:endParaRPr>
              </a:p>
            </p:txBody>
          </p:sp>
          <p:sp>
            <p:nvSpPr>
              <p:cNvPr id="1099" name="Freeform 35">
                <a:extLst>
                  <a:ext uri="{FF2B5EF4-FFF2-40B4-BE49-F238E27FC236}">
                    <a16:creationId xmlns:a16="http://schemas.microsoft.com/office/drawing/2014/main" id="{CB99C6F6-A568-164E-90F3-21697ED9B0AD}"/>
                  </a:ext>
                </a:extLst>
              </p:cNvPr>
              <p:cNvSpPr>
                <a:spLocks/>
              </p:cNvSpPr>
              <p:nvPr/>
            </p:nvSpPr>
            <p:spPr bwMode="auto">
              <a:xfrm>
                <a:off x="2911" y="1996"/>
                <a:ext cx="140" cy="76"/>
              </a:xfrm>
              <a:custGeom>
                <a:avLst/>
                <a:gdLst>
                  <a:gd name="T0" fmla="*/ 216 w 279"/>
                  <a:gd name="T1" fmla="*/ 151 h 151"/>
                  <a:gd name="T2" fmla="*/ 216 w 279"/>
                  <a:gd name="T3" fmla="*/ 151 h 151"/>
                  <a:gd name="T4" fmla="*/ 279 w 279"/>
                  <a:gd name="T5" fmla="*/ 140 h 151"/>
                  <a:gd name="T6" fmla="*/ 279 w 279"/>
                  <a:gd name="T7" fmla="*/ 140 h 151"/>
                  <a:gd name="T8" fmla="*/ 249 w 279"/>
                  <a:gd name="T9" fmla="*/ 116 h 151"/>
                  <a:gd name="T10" fmla="*/ 219 w 279"/>
                  <a:gd name="T11" fmla="*/ 96 h 151"/>
                  <a:gd name="T12" fmla="*/ 187 w 279"/>
                  <a:gd name="T13" fmla="*/ 75 h 151"/>
                  <a:gd name="T14" fmla="*/ 155 w 279"/>
                  <a:gd name="T15" fmla="*/ 57 h 151"/>
                  <a:gd name="T16" fmla="*/ 123 w 279"/>
                  <a:gd name="T17" fmla="*/ 41 h 151"/>
                  <a:gd name="T18" fmla="*/ 90 w 279"/>
                  <a:gd name="T19" fmla="*/ 25 h 151"/>
                  <a:gd name="T20" fmla="*/ 58 w 279"/>
                  <a:gd name="T21" fmla="*/ 11 h 151"/>
                  <a:gd name="T22" fmla="*/ 26 w 279"/>
                  <a:gd name="T23" fmla="*/ 0 h 151"/>
                  <a:gd name="T24" fmla="*/ 26 w 279"/>
                  <a:gd name="T25" fmla="*/ 0 h 151"/>
                  <a:gd name="T26" fmla="*/ 0 w 279"/>
                  <a:gd name="T27" fmla="*/ 41 h 151"/>
                  <a:gd name="T28" fmla="*/ 0 w 279"/>
                  <a:gd name="T29" fmla="*/ 41 h 151"/>
                  <a:gd name="T30" fmla="*/ 55 w 279"/>
                  <a:gd name="T31" fmla="*/ 62 h 151"/>
                  <a:gd name="T32" fmla="*/ 82 w 279"/>
                  <a:gd name="T33" fmla="*/ 73 h 151"/>
                  <a:gd name="T34" fmla="*/ 109 w 279"/>
                  <a:gd name="T35" fmla="*/ 88 h 151"/>
                  <a:gd name="T36" fmla="*/ 136 w 279"/>
                  <a:gd name="T37" fmla="*/ 102 h 151"/>
                  <a:gd name="T38" fmla="*/ 163 w 279"/>
                  <a:gd name="T39" fmla="*/ 116 h 151"/>
                  <a:gd name="T40" fmla="*/ 190 w 279"/>
                  <a:gd name="T41" fmla="*/ 132 h 151"/>
                  <a:gd name="T42" fmla="*/ 216 w 279"/>
                  <a:gd name="T43" fmla="*/ 151 h 151"/>
                  <a:gd name="T44" fmla="*/ 216 w 279"/>
                  <a:gd name="T45"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9" h="151">
                    <a:moveTo>
                      <a:pt x="216" y="151"/>
                    </a:moveTo>
                    <a:lnTo>
                      <a:pt x="216" y="151"/>
                    </a:lnTo>
                    <a:lnTo>
                      <a:pt x="279" y="140"/>
                    </a:lnTo>
                    <a:lnTo>
                      <a:pt x="279" y="140"/>
                    </a:lnTo>
                    <a:lnTo>
                      <a:pt x="249" y="116"/>
                    </a:lnTo>
                    <a:lnTo>
                      <a:pt x="219" y="96"/>
                    </a:lnTo>
                    <a:lnTo>
                      <a:pt x="187" y="75"/>
                    </a:lnTo>
                    <a:lnTo>
                      <a:pt x="155" y="57"/>
                    </a:lnTo>
                    <a:lnTo>
                      <a:pt x="123" y="41"/>
                    </a:lnTo>
                    <a:lnTo>
                      <a:pt x="90" y="25"/>
                    </a:lnTo>
                    <a:lnTo>
                      <a:pt x="58" y="11"/>
                    </a:lnTo>
                    <a:lnTo>
                      <a:pt x="26" y="0"/>
                    </a:lnTo>
                    <a:lnTo>
                      <a:pt x="26" y="0"/>
                    </a:lnTo>
                    <a:lnTo>
                      <a:pt x="0" y="41"/>
                    </a:lnTo>
                    <a:lnTo>
                      <a:pt x="0" y="41"/>
                    </a:lnTo>
                    <a:lnTo>
                      <a:pt x="55" y="62"/>
                    </a:lnTo>
                    <a:lnTo>
                      <a:pt x="82" y="73"/>
                    </a:lnTo>
                    <a:lnTo>
                      <a:pt x="109" y="88"/>
                    </a:lnTo>
                    <a:lnTo>
                      <a:pt x="136" y="102"/>
                    </a:lnTo>
                    <a:lnTo>
                      <a:pt x="163" y="116"/>
                    </a:lnTo>
                    <a:lnTo>
                      <a:pt x="190" y="132"/>
                    </a:lnTo>
                    <a:lnTo>
                      <a:pt x="216" y="151"/>
                    </a:lnTo>
                    <a:lnTo>
                      <a:pt x="216" y="1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166">
                  <a:defRPr/>
                </a:pPr>
                <a:endParaRPr lang="en-US" b="1" i="1">
                  <a:solidFill>
                    <a:srgbClr val="58585B"/>
                  </a:solidFill>
                  <a:latin typeface="CiscoSansTT BoldOblique" charset="0"/>
                  <a:ea typeface="CiscoSansTT BoldOblique" charset="0"/>
                  <a:cs typeface="CiscoSansTT BoldOblique" charset="0"/>
                </a:endParaRPr>
              </a:p>
            </p:txBody>
          </p:sp>
          <p:sp>
            <p:nvSpPr>
              <p:cNvPr id="1100" name="Freeform 36">
                <a:extLst>
                  <a:ext uri="{FF2B5EF4-FFF2-40B4-BE49-F238E27FC236}">
                    <a16:creationId xmlns:a16="http://schemas.microsoft.com/office/drawing/2014/main" id="{A7DFE6C7-57D0-424F-8828-9531F6940499}"/>
                  </a:ext>
                </a:extLst>
              </p:cNvPr>
              <p:cNvSpPr>
                <a:spLocks/>
              </p:cNvSpPr>
              <p:nvPr/>
            </p:nvSpPr>
            <p:spPr bwMode="auto">
              <a:xfrm>
                <a:off x="3019" y="2067"/>
                <a:ext cx="56" cy="25"/>
              </a:xfrm>
              <a:custGeom>
                <a:avLst/>
                <a:gdLst>
                  <a:gd name="T0" fmla="*/ 63 w 111"/>
                  <a:gd name="T1" fmla="*/ 0 h 51"/>
                  <a:gd name="T2" fmla="*/ 63 w 111"/>
                  <a:gd name="T3" fmla="*/ 0 h 51"/>
                  <a:gd name="T4" fmla="*/ 0 w 111"/>
                  <a:gd name="T5" fmla="*/ 11 h 51"/>
                  <a:gd name="T6" fmla="*/ 0 w 111"/>
                  <a:gd name="T7" fmla="*/ 11 h 51"/>
                  <a:gd name="T8" fmla="*/ 25 w 111"/>
                  <a:gd name="T9" fmla="*/ 31 h 51"/>
                  <a:gd name="T10" fmla="*/ 51 w 111"/>
                  <a:gd name="T11" fmla="*/ 51 h 51"/>
                  <a:gd name="T12" fmla="*/ 51 w 111"/>
                  <a:gd name="T13" fmla="*/ 51 h 51"/>
                  <a:gd name="T14" fmla="*/ 111 w 111"/>
                  <a:gd name="T15" fmla="*/ 43 h 51"/>
                  <a:gd name="T16" fmla="*/ 111 w 111"/>
                  <a:gd name="T17" fmla="*/ 43 h 51"/>
                  <a:gd name="T18" fmla="*/ 97 w 111"/>
                  <a:gd name="T19" fmla="*/ 29 h 51"/>
                  <a:gd name="T20" fmla="*/ 97 w 111"/>
                  <a:gd name="T21" fmla="*/ 29 h 51"/>
                  <a:gd name="T22" fmla="*/ 63 w 111"/>
                  <a:gd name="T23" fmla="*/ 0 h 51"/>
                  <a:gd name="T24" fmla="*/ 63 w 111"/>
                  <a:gd name="T25"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51">
                    <a:moveTo>
                      <a:pt x="63" y="0"/>
                    </a:moveTo>
                    <a:lnTo>
                      <a:pt x="63" y="0"/>
                    </a:lnTo>
                    <a:lnTo>
                      <a:pt x="0" y="11"/>
                    </a:lnTo>
                    <a:lnTo>
                      <a:pt x="0" y="11"/>
                    </a:lnTo>
                    <a:lnTo>
                      <a:pt x="25" y="31"/>
                    </a:lnTo>
                    <a:lnTo>
                      <a:pt x="51" y="51"/>
                    </a:lnTo>
                    <a:lnTo>
                      <a:pt x="51" y="51"/>
                    </a:lnTo>
                    <a:lnTo>
                      <a:pt x="111" y="43"/>
                    </a:lnTo>
                    <a:lnTo>
                      <a:pt x="111" y="43"/>
                    </a:lnTo>
                    <a:lnTo>
                      <a:pt x="97" y="29"/>
                    </a:lnTo>
                    <a:lnTo>
                      <a:pt x="97" y="29"/>
                    </a:lnTo>
                    <a:lnTo>
                      <a:pt x="63" y="0"/>
                    </a:lnTo>
                    <a:lnTo>
                      <a:pt x="6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166">
                  <a:defRPr/>
                </a:pPr>
                <a:endParaRPr lang="en-US" b="1" i="1">
                  <a:solidFill>
                    <a:srgbClr val="58585B"/>
                  </a:solidFill>
                  <a:latin typeface="CiscoSansTT BoldOblique" charset="0"/>
                  <a:ea typeface="CiscoSansTT BoldOblique" charset="0"/>
                  <a:cs typeface="CiscoSansTT BoldOblique" charset="0"/>
                </a:endParaRPr>
              </a:p>
            </p:txBody>
          </p:sp>
          <p:sp>
            <p:nvSpPr>
              <p:cNvPr id="1101" name="Freeform 37">
                <a:extLst>
                  <a:ext uri="{FF2B5EF4-FFF2-40B4-BE49-F238E27FC236}">
                    <a16:creationId xmlns:a16="http://schemas.microsoft.com/office/drawing/2014/main" id="{EA4B278A-AAC5-234F-A676-2EA9F06FA0E1}"/>
                  </a:ext>
                </a:extLst>
              </p:cNvPr>
              <p:cNvSpPr>
                <a:spLocks/>
              </p:cNvSpPr>
              <p:nvPr/>
            </p:nvSpPr>
            <p:spPr bwMode="auto">
              <a:xfrm>
                <a:off x="2887" y="1989"/>
                <a:ext cx="37" cy="28"/>
              </a:xfrm>
              <a:custGeom>
                <a:avLst/>
                <a:gdLst>
                  <a:gd name="T0" fmla="*/ 73 w 73"/>
                  <a:gd name="T1" fmla="*/ 16 h 57"/>
                  <a:gd name="T2" fmla="*/ 73 w 73"/>
                  <a:gd name="T3" fmla="*/ 16 h 57"/>
                  <a:gd name="T4" fmla="*/ 27 w 73"/>
                  <a:gd name="T5" fmla="*/ 0 h 57"/>
                  <a:gd name="T6" fmla="*/ 27 w 73"/>
                  <a:gd name="T7" fmla="*/ 0 h 57"/>
                  <a:gd name="T8" fmla="*/ 0 w 73"/>
                  <a:gd name="T9" fmla="*/ 41 h 57"/>
                  <a:gd name="T10" fmla="*/ 0 w 73"/>
                  <a:gd name="T11" fmla="*/ 41 h 57"/>
                  <a:gd name="T12" fmla="*/ 47 w 73"/>
                  <a:gd name="T13" fmla="*/ 57 h 57"/>
                  <a:gd name="T14" fmla="*/ 47 w 73"/>
                  <a:gd name="T15" fmla="*/ 57 h 57"/>
                  <a:gd name="T16" fmla="*/ 73 w 73"/>
                  <a:gd name="T17" fmla="*/ 16 h 57"/>
                  <a:gd name="T18" fmla="*/ 73 w 73"/>
                  <a:gd name="T19" fmla="*/ 1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57">
                    <a:moveTo>
                      <a:pt x="73" y="16"/>
                    </a:moveTo>
                    <a:lnTo>
                      <a:pt x="73" y="16"/>
                    </a:lnTo>
                    <a:lnTo>
                      <a:pt x="27" y="0"/>
                    </a:lnTo>
                    <a:lnTo>
                      <a:pt x="27" y="0"/>
                    </a:lnTo>
                    <a:lnTo>
                      <a:pt x="0" y="41"/>
                    </a:lnTo>
                    <a:lnTo>
                      <a:pt x="0" y="41"/>
                    </a:lnTo>
                    <a:lnTo>
                      <a:pt x="47" y="57"/>
                    </a:lnTo>
                    <a:lnTo>
                      <a:pt x="47" y="57"/>
                    </a:lnTo>
                    <a:lnTo>
                      <a:pt x="73" y="16"/>
                    </a:lnTo>
                    <a:lnTo>
                      <a:pt x="73"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166">
                  <a:defRPr/>
                </a:pPr>
                <a:endParaRPr lang="en-US" b="1" i="1">
                  <a:solidFill>
                    <a:srgbClr val="58585B"/>
                  </a:solidFill>
                  <a:latin typeface="CiscoSansTT BoldOblique" charset="0"/>
                  <a:ea typeface="CiscoSansTT BoldOblique" charset="0"/>
                  <a:cs typeface="CiscoSansTT BoldOblique" charset="0"/>
                </a:endParaRPr>
              </a:p>
            </p:txBody>
          </p:sp>
        </p:grpSp>
      </p:grpSp>
      <p:cxnSp>
        <p:nvCxnSpPr>
          <p:cNvPr id="26" name="Straight Connector 25">
            <a:extLst>
              <a:ext uri="{FF2B5EF4-FFF2-40B4-BE49-F238E27FC236}">
                <a16:creationId xmlns:a16="http://schemas.microsoft.com/office/drawing/2014/main" id="{C2C06AE2-3675-6E41-9632-ECAC3887A987}"/>
              </a:ext>
            </a:extLst>
          </p:cNvPr>
          <p:cNvCxnSpPr>
            <a:cxnSpLocks/>
          </p:cNvCxnSpPr>
          <p:nvPr/>
        </p:nvCxnSpPr>
        <p:spPr>
          <a:xfrm>
            <a:off x="4498349" y="779986"/>
            <a:ext cx="0" cy="412118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a:extLst>
              <a:ext uri="{FF2B5EF4-FFF2-40B4-BE49-F238E27FC236}">
                <a16:creationId xmlns:a16="http://schemas.microsoft.com/office/drawing/2014/main" id="{B2000E3E-FF82-414F-9F73-2BB5896EC309}"/>
              </a:ext>
            </a:extLst>
          </p:cNvPr>
          <p:cNvCxnSpPr>
            <a:cxnSpLocks/>
          </p:cNvCxnSpPr>
          <p:nvPr/>
        </p:nvCxnSpPr>
        <p:spPr>
          <a:xfrm flipH="1" flipV="1">
            <a:off x="170264" y="2790440"/>
            <a:ext cx="9003680" cy="2859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FECD557-BCBA-D84B-BECE-345C43F8198A}"/>
              </a:ext>
            </a:extLst>
          </p:cNvPr>
          <p:cNvSpPr txBox="1"/>
          <p:nvPr/>
        </p:nvSpPr>
        <p:spPr>
          <a:xfrm>
            <a:off x="1709347" y="671926"/>
            <a:ext cx="1045479" cy="369332"/>
          </a:xfrm>
          <a:prstGeom prst="rect">
            <a:avLst/>
          </a:prstGeom>
          <a:noFill/>
        </p:spPr>
        <p:txBody>
          <a:bodyPr wrap="none" rtlCol="0">
            <a:spAutoFit/>
          </a:bodyPr>
          <a:lstStyle/>
          <a:p>
            <a:r>
              <a:rPr lang="en-US" dirty="0">
                <a:latin typeface="+mn-lt"/>
              </a:rPr>
              <a:t>Platform</a:t>
            </a:r>
          </a:p>
        </p:txBody>
      </p:sp>
      <p:sp>
        <p:nvSpPr>
          <p:cNvPr id="391" name="TextBox 390">
            <a:extLst>
              <a:ext uri="{FF2B5EF4-FFF2-40B4-BE49-F238E27FC236}">
                <a16:creationId xmlns:a16="http://schemas.microsoft.com/office/drawing/2014/main" id="{314738D1-7BD5-BF49-AE7A-61872DABD70C}"/>
              </a:ext>
            </a:extLst>
          </p:cNvPr>
          <p:cNvSpPr txBox="1"/>
          <p:nvPr/>
        </p:nvSpPr>
        <p:spPr>
          <a:xfrm>
            <a:off x="6448284" y="517036"/>
            <a:ext cx="1281120" cy="369332"/>
          </a:xfrm>
          <a:prstGeom prst="rect">
            <a:avLst/>
          </a:prstGeom>
          <a:noFill/>
        </p:spPr>
        <p:txBody>
          <a:bodyPr wrap="none" rtlCol="0">
            <a:spAutoFit/>
          </a:bodyPr>
          <a:lstStyle/>
          <a:p>
            <a:r>
              <a:rPr lang="en-US" dirty="0">
                <a:latin typeface="+mn-lt"/>
              </a:rPr>
              <a:t>Workloads</a:t>
            </a:r>
          </a:p>
        </p:txBody>
      </p:sp>
      <p:sp>
        <p:nvSpPr>
          <p:cNvPr id="392" name="TextBox 391">
            <a:extLst>
              <a:ext uri="{FF2B5EF4-FFF2-40B4-BE49-F238E27FC236}">
                <a16:creationId xmlns:a16="http://schemas.microsoft.com/office/drawing/2014/main" id="{8941FC88-7593-9442-9CF0-F5754A74175B}"/>
              </a:ext>
            </a:extLst>
          </p:cNvPr>
          <p:cNvSpPr txBox="1"/>
          <p:nvPr/>
        </p:nvSpPr>
        <p:spPr>
          <a:xfrm>
            <a:off x="1288827" y="4470312"/>
            <a:ext cx="2119491" cy="369332"/>
          </a:xfrm>
          <a:prstGeom prst="rect">
            <a:avLst/>
          </a:prstGeom>
          <a:noFill/>
        </p:spPr>
        <p:txBody>
          <a:bodyPr wrap="none" rtlCol="0">
            <a:spAutoFit/>
          </a:bodyPr>
          <a:lstStyle/>
          <a:p>
            <a:r>
              <a:rPr lang="en-US" dirty="0">
                <a:latin typeface="+mn-lt"/>
              </a:rPr>
              <a:t>Business Criticality</a:t>
            </a:r>
          </a:p>
        </p:txBody>
      </p:sp>
      <p:sp>
        <p:nvSpPr>
          <p:cNvPr id="393" name="TextBox 392">
            <a:extLst>
              <a:ext uri="{FF2B5EF4-FFF2-40B4-BE49-F238E27FC236}">
                <a16:creationId xmlns:a16="http://schemas.microsoft.com/office/drawing/2014/main" id="{03DDFCCD-9BD6-764B-A6B2-E8DFCE5FA748}"/>
              </a:ext>
            </a:extLst>
          </p:cNvPr>
          <p:cNvSpPr txBox="1"/>
          <p:nvPr/>
        </p:nvSpPr>
        <p:spPr>
          <a:xfrm>
            <a:off x="5647668" y="4354562"/>
            <a:ext cx="1431802" cy="369332"/>
          </a:xfrm>
          <a:prstGeom prst="rect">
            <a:avLst/>
          </a:prstGeom>
          <a:noFill/>
        </p:spPr>
        <p:txBody>
          <a:bodyPr wrap="none" rtlCol="0">
            <a:spAutoFit/>
          </a:bodyPr>
          <a:lstStyle/>
          <a:p>
            <a:r>
              <a:rPr lang="en-US" dirty="0">
                <a:latin typeface="+mn-lt"/>
              </a:rPr>
              <a:t>Ease of Use</a:t>
            </a:r>
          </a:p>
        </p:txBody>
      </p:sp>
    </p:spTree>
    <p:extLst>
      <p:ext uri="{BB962C8B-B14F-4D97-AF65-F5344CB8AC3E}">
        <p14:creationId xmlns:p14="http://schemas.microsoft.com/office/powerpoint/2010/main" val="3136697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91"/>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84"/>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92"/>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9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91" grpId="0"/>
      <p:bldP spid="392" grpId="0"/>
      <p:bldP spid="39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766" y="-42595"/>
            <a:ext cx="8345488" cy="731837"/>
          </a:xfrm>
        </p:spPr>
        <p:txBody>
          <a:bodyPr/>
          <a:lstStyle/>
          <a:p>
            <a:r>
              <a:rPr lang="en-US" dirty="0"/>
              <a:t>Introducing All </a:t>
            </a:r>
            <a:r>
              <a:rPr lang="en-US" dirty="0" err="1"/>
              <a:t>NVMe</a:t>
            </a:r>
            <a:r>
              <a:rPr lang="en-US" dirty="0"/>
              <a:t> </a:t>
            </a:r>
            <a:r>
              <a:rPr lang="en-US" dirty="0" err="1"/>
              <a:t>HyperFlex</a:t>
            </a:r>
            <a:endParaRPr lang="en-US" dirty="0"/>
          </a:p>
        </p:txBody>
      </p:sp>
      <p:grpSp>
        <p:nvGrpSpPr>
          <p:cNvPr id="4" name="Group 3"/>
          <p:cNvGrpSpPr/>
          <p:nvPr/>
        </p:nvGrpSpPr>
        <p:grpSpPr>
          <a:xfrm>
            <a:off x="4798721" y="984479"/>
            <a:ext cx="4140564" cy="762963"/>
            <a:chOff x="5116512" y="3312582"/>
            <a:chExt cx="3898158" cy="762963"/>
          </a:xfrm>
        </p:grpSpPr>
        <p:sp>
          <p:nvSpPr>
            <p:cNvPr id="5" name="Rounded Rectangle 4"/>
            <p:cNvSpPr/>
            <p:nvPr/>
          </p:nvSpPr>
          <p:spPr bwMode="auto">
            <a:xfrm>
              <a:off x="5116512" y="3312582"/>
              <a:ext cx="3898158" cy="762963"/>
            </a:xfrm>
            <a:prstGeom prst="roundRect">
              <a:avLst>
                <a:gd name="adj" fmla="val 50000"/>
              </a:avLst>
            </a:prstGeom>
            <a:solidFill>
              <a:schemeClr val="bg2">
                <a:lumMod val="95000"/>
              </a:schemeClr>
            </a:solidFill>
            <a:ln w="12700" cap="flat">
              <a:noFill/>
              <a:miter lim="800000"/>
              <a:headEnd type="none" w="med" len="med"/>
              <a:tailEnd type="none" w="med" len="med"/>
            </a:ln>
          </p:spPr>
          <p:txBody>
            <a:bodyPr lIns="182880" tIns="45720" rIns="91440" bIns="45720" rtlCol="0" anchor="ctr"/>
            <a:lstStyle/>
            <a:p>
              <a:pPr marL="574589" marR="0" lvl="0" indent="0" algn="l" defTabSz="51427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282828"/>
                  </a:solidFill>
                  <a:effectLst/>
                  <a:uLnTx/>
                  <a:uFillTx/>
                  <a:latin typeface="CiscoSansTT Light"/>
                  <a:ea typeface="Arial" pitchFamily="-107" charset="0"/>
                  <a:cs typeface="Arial" pitchFamily="-107" charset="0"/>
                  <a:sym typeface="Arial" pitchFamily="-107" charset="0"/>
                </a:rPr>
                <a:t>All </a:t>
              </a:r>
              <a:r>
                <a:rPr kumimoji="0" lang="en-US" sz="1400" b="0" i="0" u="none" strike="noStrike" kern="1200" cap="none" spc="0" normalizeH="0" baseline="0" noProof="0" dirty="0" err="1">
                  <a:ln>
                    <a:noFill/>
                  </a:ln>
                  <a:solidFill>
                    <a:srgbClr val="282828"/>
                  </a:solidFill>
                  <a:effectLst/>
                  <a:uLnTx/>
                  <a:uFillTx/>
                  <a:latin typeface="CiscoSansTT Light"/>
                  <a:ea typeface="Arial" pitchFamily="-107" charset="0"/>
                  <a:cs typeface="Arial" pitchFamily="-107" charset="0"/>
                  <a:sym typeface="Arial" pitchFamily="-107" charset="0"/>
                </a:rPr>
                <a:t>NVMe</a:t>
              </a:r>
              <a:r>
                <a:rPr kumimoji="0" lang="en-US" sz="1400" b="0" i="0" u="none" strike="noStrike" kern="1200" cap="none" spc="0" normalizeH="0" baseline="0" noProof="0" dirty="0">
                  <a:ln>
                    <a:noFill/>
                  </a:ln>
                  <a:solidFill>
                    <a:srgbClr val="282828"/>
                  </a:solidFill>
                  <a:effectLst/>
                  <a:uLnTx/>
                  <a:uFillTx/>
                  <a:latin typeface="CiscoSansTT Light"/>
                  <a:ea typeface="Arial" pitchFamily="-107" charset="0"/>
                  <a:cs typeface="Arial" pitchFamily="-107" charset="0"/>
                  <a:sym typeface="Arial" pitchFamily="-107" charset="0"/>
                </a:rPr>
                <a:t> with 40 </a:t>
              </a:r>
              <a:r>
                <a:rPr kumimoji="0" lang="en-US" sz="1400" b="0" i="0" u="none" strike="noStrike" kern="1200" cap="none" spc="0" normalizeH="0" baseline="0" noProof="0" dirty="0" err="1">
                  <a:ln>
                    <a:noFill/>
                  </a:ln>
                  <a:solidFill>
                    <a:srgbClr val="282828"/>
                  </a:solidFill>
                  <a:effectLst/>
                  <a:uLnTx/>
                  <a:uFillTx/>
                  <a:latin typeface="CiscoSansTT Light"/>
                  <a:ea typeface="Arial" pitchFamily="-107" charset="0"/>
                  <a:cs typeface="Arial" pitchFamily="-107" charset="0"/>
                  <a:sym typeface="Arial" pitchFamily="-107" charset="0"/>
                </a:rPr>
                <a:t>GbE</a:t>
              </a:r>
              <a:r>
                <a:rPr kumimoji="0" lang="en-US" sz="1400" b="0" i="0" u="none" strike="noStrike" kern="1200" cap="none" spc="0" normalizeH="0" baseline="0" noProof="0" dirty="0">
                  <a:ln>
                    <a:noFill/>
                  </a:ln>
                  <a:solidFill>
                    <a:srgbClr val="282828"/>
                  </a:solidFill>
                  <a:effectLst/>
                  <a:uLnTx/>
                  <a:uFillTx/>
                  <a:latin typeface="CiscoSansTT Light"/>
                  <a:ea typeface="Arial" pitchFamily="-107" charset="0"/>
                  <a:cs typeface="Arial" pitchFamily="-107" charset="0"/>
                  <a:sym typeface="Arial" pitchFamily="-107" charset="0"/>
                </a:rPr>
                <a:t> Integrated Fabric Networking</a:t>
              </a:r>
            </a:p>
          </p:txBody>
        </p:sp>
        <p:sp>
          <p:nvSpPr>
            <p:cNvPr id="6" name="Oval 5"/>
            <p:cNvSpPr>
              <a:spLocks noChangeAspect="1"/>
            </p:cNvSpPr>
            <p:nvPr/>
          </p:nvSpPr>
          <p:spPr>
            <a:xfrm>
              <a:off x="5215573" y="3407451"/>
              <a:ext cx="576072" cy="576072"/>
            </a:xfrm>
            <a:prstGeom prst="ellipse">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5073"/>
                </a:solidFill>
                <a:effectLst/>
                <a:uLnTx/>
                <a:uFillTx/>
                <a:latin typeface="CiscoSansTT Light"/>
                <a:ea typeface="+mn-ea"/>
                <a:cs typeface="+mn-cs"/>
              </a:endParaRPr>
            </a:p>
          </p:txBody>
        </p:sp>
        <p:grpSp>
          <p:nvGrpSpPr>
            <p:cNvPr id="7" name="Group 6"/>
            <p:cNvGrpSpPr>
              <a:grpSpLocks noChangeAspect="1"/>
            </p:cNvGrpSpPr>
            <p:nvPr/>
          </p:nvGrpSpPr>
          <p:grpSpPr>
            <a:xfrm>
              <a:off x="5327132" y="3436775"/>
              <a:ext cx="456860" cy="449323"/>
              <a:chOff x="6333580" y="2334557"/>
              <a:chExt cx="545991" cy="536983"/>
            </a:xfrm>
          </p:grpSpPr>
          <p:sp>
            <p:nvSpPr>
              <p:cNvPr id="8" name="Freeform 251"/>
              <p:cNvSpPr>
                <a:spLocks/>
              </p:cNvSpPr>
              <p:nvPr/>
            </p:nvSpPr>
            <p:spPr bwMode="auto">
              <a:xfrm>
                <a:off x="6551581" y="2334557"/>
                <a:ext cx="327990" cy="526984"/>
              </a:xfrm>
              <a:custGeom>
                <a:avLst/>
                <a:gdLst>
                  <a:gd name="T0" fmla="*/ 106 w 139"/>
                  <a:gd name="T1" fmla="*/ 0 h 223"/>
                  <a:gd name="T2" fmla="*/ 106 w 139"/>
                  <a:gd name="T3" fmla="*/ 0 h 223"/>
                  <a:gd name="T4" fmla="*/ 79 w 139"/>
                  <a:gd name="T5" fmla="*/ 14 h 223"/>
                  <a:gd name="T6" fmla="*/ 79 w 139"/>
                  <a:gd name="T7" fmla="*/ 14 h 223"/>
                  <a:gd name="T8" fmla="*/ 79 w 139"/>
                  <a:gd name="T9" fmla="*/ 14 h 223"/>
                  <a:gd name="T10" fmla="*/ 78 w 139"/>
                  <a:gd name="T11" fmla="*/ 15 h 223"/>
                  <a:gd name="T12" fmla="*/ 78 w 139"/>
                  <a:gd name="T13" fmla="*/ 15 h 223"/>
                  <a:gd name="T14" fmla="*/ 0 w 139"/>
                  <a:gd name="T15" fmla="*/ 133 h 223"/>
                  <a:gd name="T16" fmla="*/ 27 w 139"/>
                  <a:gd name="T17" fmla="*/ 175 h 223"/>
                  <a:gd name="T18" fmla="*/ 18 w 139"/>
                  <a:gd name="T19" fmla="*/ 221 h 223"/>
                  <a:gd name="T20" fmla="*/ 15 w 139"/>
                  <a:gd name="T21" fmla="*/ 223 h 223"/>
                  <a:gd name="T22" fmla="*/ 26 w 139"/>
                  <a:gd name="T23" fmla="*/ 214 h 223"/>
                  <a:gd name="T24" fmla="*/ 26 w 139"/>
                  <a:gd name="T25" fmla="*/ 214 h 223"/>
                  <a:gd name="T26" fmla="*/ 26 w 139"/>
                  <a:gd name="T27" fmla="*/ 213 h 223"/>
                  <a:gd name="T28" fmla="*/ 26 w 139"/>
                  <a:gd name="T29" fmla="*/ 213 h 223"/>
                  <a:gd name="T30" fmla="*/ 26 w 139"/>
                  <a:gd name="T31" fmla="*/ 213 h 223"/>
                  <a:gd name="T32" fmla="*/ 26 w 139"/>
                  <a:gd name="T33" fmla="*/ 213 h 223"/>
                  <a:gd name="T34" fmla="*/ 26 w 139"/>
                  <a:gd name="T35" fmla="*/ 213 h 223"/>
                  <a:gd name="T36" fmla="*/ 27 w 139"/>
                  <a:gd name="T37" fmla="*/ 213 h 223"/>
                  <a:gd name="T38" fmla="*/ 27 w 139"/>
                  <a:gd name="T39" fmla="*/ 213 h 223"/>
                  <a:gd name="T40" fmla="*/ 27 w 139"/>
                  <a:gd name="T41" fmla="*/ 213 h 223"/>
                  <a:gd name="T42" fmla="*/ 27 w 139"/>
                  <a:gd name="T43" fmla="*/ 213 h 223"/>
                  <a:gd name="T44" fmla="*/ 27 w 139"/>
                  <a:gd name="T45" fmla="*/ 213 h 223"/>
                  <a:gd name="T46" fmla="*/ 27 w 139"/>
                  <a:gd name="T47" fmla="*/ 212 h 223"/>
                  <a:gd name="T48" fmla="*/ 27 w 139"/>
                  <a:gd name="T49" fmla="*/ 212 h 223"/>
                  <a:gd name="T50" fmla="*/ 27 w 139"/>
                  <a:gd name="T51" fmla="*/ 212 h 223"/>
                  <a:gd name="T52" fmla="*/ 27 w 139"/>
                  <a:gd name="T53" fmla="*/ 212 h 223"/>
                  <a:gd name="T54" fmla="*/ 27 w 139"/>
                  <a:gd name="T55" fmla="*/ 212 h 223"/>
                  <a:gd name="T56" fmla="*/ 27 w 139"/>
                  <a:gd name="T57" fmla="*/ 212 h 223"/>
                  <a:gd name="T58" fmla="*/ 134 w 139"/>
                  <a:gd name="T59" fmla="*/ 52 h 223"/>
                  <a:gd name="T60" fmla="*/ 139 w 139"/>
                  <a:gd name="T61" fmla="*/ 33 h 223"/>
                  <a:gd name="T62" fmla="*/ 125 w 139"/>
                  <a:gd name="T63" fmla="*/ 6 h 223"/>
                  <a:gd name="T64" fmla="*/ 106 w 139"/>
                  <a:gd name="T65" fmla="*/ 0 h 223"/>
                  <a:gd name="T66" fmla="*/ 106 w 139"/>
                  <a:gd name="T6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9" h="223">
                    <a:moveTo>
                      <a:pt x="106" y="0"/>
                    </a:moveTo>
                    <a:cubicBezTo>
                      <a:pt x="106" y="0"/>
                      <a:pt x="106" y="0"/>
                      <a:pt x="106" y="0"/>
                    </a:cubicBezTo>
                    <a:cubicBezTo>
                      <a:pt x="96" y="0"/>
                      <a:pt x="86" y="5"/>
                      <a:pt x="79" y="14"/>
                    </a:cubicBezTo>
                    <a:cubicBezTo>
                      <a:pt x="79" y="14"/>
                      <a:pt x="79" y="14"/>
                      <a:pt x="79" y="14"/>
                    </a:cubicBezTo>
                    <a:cubicBezTo>
                      <a:pt x="79" y="14"/>
                      <a:pt x="79" y="14"/>
                      <a:pt x="79" y="14"/>
                    </a:cubicBezTo>
                    <a:cubicBezTo>
                      <a:pt x="79" y="14"/>
                      <a:pt x="79" y="14"/>
                      <a:pt x="78" y="15"/>
                    </a:cubicBezTo>
                    <a:cubicBezTo>
                      <a:pt x="78" y="15"/>
                      <a:pt x="78" y="15"/>
                      <a:pt x="78" y="15"/>
                    </a:cubicBezTo>
                    <a:cubicBezTo>
                      <a:pt x="0" y="133"/>
                      <a:pt x="0" y="133"/>
                      <a:pt x="0" y="133"/>
                    </a:cubicBezTo>
                    <a:cubicBezTo>
                      <a:pt x="27" y="175"/>
                      <a:pt x="27" y="175"/>
                      <a:pt x="27" y="175"/>
                    </a:cubicBezTo>
                    <a:cubicBezTo>
                      <a:pt x="37" y="190"/>
                      <a:pt x="33" y="211"/>
                      <a:pt x="18" y="221"/>
                    </a:cubicBezTo>
                    <a:cubicBezTo>
                      <a:pt x="17" y="222"/>
                      <a:pt x="16" y="222"/>
                      <a:pt x="15" y="223"/>
                    </a:cubicBezTo>
                    <a:cubicBezTo>
                      <a:pt x="19" y="221"/>
                      <a:pt x="23" y="218"/>
                      <a:pt x="26" y="214"/>
                    </a:cubicBezTo>
                    <a:cubicBezTo>
                      <a:pt x="26" y="214"/>
                      <a:pt x="26" y="214"/>
                      <a:pt x="26" y="214"/>
                    </a:cubicBezTo>
                    <a:cubicBezTo>
                      <a:pt x="26" y="214"/>
                      <a:pt x="26" y="214"/>
                      <a:pt x="26" y="213"/>
                    </a:cubicBezTo>
                    <a:cubicBezTo>
                      <a:pt x="26" y="213"/>
                      <a:pt x="26" y="213"/>
                      <a:pt x="26" y="213"/>
                    </a:cubicBezTo>
                    <a:cubicBezTo>
                      <a:pt x="26" y="213"/>
                      <a:pt x="26" y="213"/>
                      <a:pt x="26" y="213"/>
                    </a:cubicBezTo>
                    <a:cubicBezTo>
                      <a:pt x="26" y="213"/>
                      <a:pt x="26" y="213"/>
                      <a:pt x="26" y="213"/>
                    </a:cubicBezTo>
                    <a:cubicBezTo>
                      <a:pt x="26" y="213"/>
                      <a:pt x="26" y="213"/>
                      <a:pt x="26" y="213"/>
                    </a:cubicBezTo>
                    <a:cubicBezTo>
                      <a:pt x="26" y="213"/>
                      <a:pt x="27" y="213"/>
                      <a:pt x="27" y="213"/>
                    </a:cubicBezTo>
                    <a:cubicBezTo>
                      <a:pt x="27" y="213"/>
                      <a:pt x="27" y="213"/>
                      <a:pt x="27" y="213"/>
                    </a:cubicBezTo>
                    <a:cubicBezTo>
                      <a:pt x="27" y="213"/>
                      <a:pt x="27" y="213"/>
                      <a:pt x="27" y="213"/>
                    </a:cubicBezTo>
                    <a:cubicBezTo>
                      <a:pt x="27" y="213"/>
                      <a:pt x="27" y="213"/>
                      <a:pt x="27" y="213"/>
                    </a:cubicBezTo>
                    <a:cubicBezTo>
                      <a:pt x="27" y="213"/>
                      <a:pt x="27" y="213"/>
                      <a:pt x="27" y="213"/>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134" y="52"/>
                      <a:pt x="134" y="52"/>
                      <a:pt x="134" y="52"/>
                    </a:cubicBezTo>
                    <a:cubicBezTo>
                      <a:pt x="137" y="46"/>
                      <a:pt x="139" y="40"/>
                      <a:pt x="139" y="33"/>
                    </a:cubicBezTo>
                    <a:cubicBezTo>
                      <a:pt x="139" y="23"/>
                      <a:pt x="134" y="12"/>
                      <a:pt x="125" y="6"/>
                    </a:cubicBezTo>
                    <a:cubicBezTo>
                      <a:pt x="119" y="2"/>
                      <a:pt x="113" y="0"/>
                      <a:pt x="106" y="0"/>
                    </a:cubicBezTo>
                    <a:cubicBezTo>
                      <a:pt x="106" y="0"/>
                      <a:pt x="106" y="0"/>
                      <a:pt x="106" y="0"/>
                    </a:cubicBezTo>
                  </a:path>
                </a:pathLst>
              </a:custGeom>
              <a:solidFill>
                <a:schemeClr val="accent5"/>
              </a:solidFill>
              <a:ln>
                <a:solidFill>
                  <a:schemeClr val="accent5"/>
                </a:solid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282828"/>
                  </a:solidFill>
                  <a:effectLst/>
                  <a:uLnTx/>
                  <a:uFillTx/>
                  <a:latin typeface="CiscoSansTT Light"/>
                  <a:ea typeface="ＭＳ Ｐゴシック" charset="0"/>
                </a:endParaRPr>
              </a:p>
            </p:txBody>
          </p:sp>
          <p:sp>
            <p:nvSpPr>
              <p:cNvPr id="9" name="Freeform 256"/>
              <p:cNvSpPr>
                <a:spLocks/>
              </p:cNvSpPr>
              <p:nvPr/>
            </p:nvSpPr>
            <p:spPr bwMode="auto">
              <a:xfrm>
                <a:off x="6333580" y="2502552"/>
                <a:ext cx="217993" cy="358989"/>
              </a:xfrm>
              <a:custGeom>
                <a:avLst/>
                <a:gdLst>
                  <a:gd name="T0" fmla="*/ 33 w 92"/>
                  <a:gd name="T1" fmla="*/ 0 h 152"/>
                  <a:gd name="T2" fmla="*/ 14 w 92"/>
                  <a:gd name="T3" fmla="*/ 6 h 152"/>
                  <a:gd name="T4" fmla="*/ 14 w 92"/>
                  <a:gd name="T5" fmla="*/ 6 h 152"/>
                  <a:gd name="T6" fmla="*/ 0 w 92"/>
                  <a:gd name="T7" fmla="*/ 33 h 152"/>
                  <a:gd name="T8" fmla="*/ 5 w 92"/>
                  <a:gd name="T9" fmla="*/ 52 h 152"/>
                  <a:gd name="T10" fmla="*/ 64 w 92"/>
                  <a:gd name="T11" fmla="*/ 141 h 152"/>
                  <a:gd name="T12" fmla="*/ 64 w 92"/>
                  <a:gd name="T13" fmla="*/ 141 h 152"/>
                  <a:gd name="T14" fmla="*/ 64 w 92"/>
                  <a:gd name="T15" fmla="*/ 141 h 152"/>
                  <a:gd name="T16" fmla="*/ 64 w 92"/>
                  <a:gd name="T17" fmla="*/ 141 h 152"/>
                  <a:gd name="T18" fmla="*/ 64 w 92"/>
                  <a:gd name="T19" fmla="*/ 141 h 152"/>
                  <a:gd name="T20" fmla="*/ 65 w 92"/>
                  <a:gd name="T21" fmla="*/ 141 h 152"/>
                  <a:gd name="T22" fmla="*/ 65 w 92"/>
                  <a:gd name="T23" fmla="*/ 141 h 152"/>
                  <a:gd name="T24" fmla="*/ 66 w 92"/>
                  <a:gd name="T25" fmla="*/ 144 h 152"/>
                  <a:gd name="T26" fmla="*/ 66 w 92"/>
                  <a:gd name="T27" fmla="*/ 144 h 152"/>
                  <a:gd name="T28" fmla="*/ 67 w 92"/>
                  <a:gd name="T29" fmla="*/ 144 h 152"/>
                  <a:gd name="T30" fmla="*/ 67 w 92"/>
                  <a:gd name="T31" fmla="*/ 144 h 152"/>
                  <a:gd name="T32" fmla="*/ 67 w 92"/>
                  <a:gd name="T33" fmla="*/ 144 h 152"/>
                  <a:gd name="T34" fmla="*/ 67 w 92"/>
                  <a:gd name="T35" fmla="*/ 144 h 152"/>
                  <a:gd name="T36" fmla="*/ 67 w 92"/>
                  <a:gd name="T37" fmla="*/ 144 h 152"/>
                  <a:gd name="T38" fmla="*/ 67 w 92"/>
                  <a:gd name="T39" fmla="*/ 144 h 152"/>
                  <a:gd name="T40" fmla="*/ 67 w 92"/>
                  <a:gd name="T41" fmla="*/ 145 h 152"/>
                  <a:gd name="T42" fmla="*/ 67 w 92"/>
                  <a:gd name="T43" fmla="*/ 145 h 152"/>
                  <a:gd name="T44" fmla="*/ 67 w 92"/>
                  <a:gd name="T45" fmla="*/ 145 h 152"/>
                  <a:gd name="T46" fmla="*/ 67 w 92"/>
                  <a:gd name="T47" fmla="*/ 145 h 152"/>
                  <a:gd name="T48" fmla="*/ 67 w 92"/>
                  <a:gd name="T49" fmla="*/ 145 h 152"/>
                  <a:gd name="T50" fmla="*/ 67 w 92"/>
                  <a:gd name="T51" fmla="*/ 145 h 152"/>
                  <a:gd name="T52" fmla="*/ 68 w 92"/>
                  <a:gd name="T53" fmla="*/ 145 h 152"/>
                  <a:gd name="T54" fmla="*/ 72 w 92"/>
                  <a:gd name="T55" fmla="*/ 149 h 152"/>
                  <a:gd name="T56" fmla="*/ 77 w 92"/>
                  <a:gd name="T57" fmla="*/ 152 h 152"/>
                  <a:gd name="T58" fmla="*/ 73 w 92"/>
                  <a:gd name="T59" fmla="*/ 150 h 152"/>
                  <a:gd name="T60" fmla="*/ 64 w 92"/>
                  <a:gd name="T61" fmla="*/ 104 h 152"/>
                  <a:gd name="T62" fmla="*/ 92 w 92"/>
                  <a:gd name="T63" fmla="*/ 62 h 152"/>
                  <a:gd name="T64" fmla="*/ 92 w 92"/>
                  <a:gd name="T65" fmla="*/ 62 h 152"/>
                  <a:gd name="T66" fmla="*/ 92 w 92"/>
                  <a:gd name="T67" fmla="*/ 62 h 152"/>
                  <a:gd name="T68" fmla="*/ 77 w 92"/>
                  <a:gd name="T69" fmla="*/ 41 h 152"/>
                  <a:gd name="T70" fmla="*/ 60 w 92"/>
                  <a:gd name="T71" fmla="*/ 15 h 152"/>
                  <a:gd name="T72" fmla="*/ 33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33" y="0"/>
                    </a:moveTo>
                    <a:cubicBezTo>
                      <a:pt x="26" y="0"/>
                      <a:pt x="20" y="2"/>
                      <a:pt x="14" y="6"/>
                    </a:cubicBezTo>
                    <a:cubicBezTo>
                      <a:pt x="14" y="6"/>
                      <a:pt x="14" y="6"/>
                      <a:pt x="14" y="6"/>
                    </a:cubicBezTo>
                    <a:cubicBezTo>
                      <a:pt x="5" y="12"/>
                      <a:pt x="0" y="23"/>
                      <a:pt x="0" y="33"/>
                    </a:cubicBezTo>
                    <a:cubicBezTo>
                      <a:pt x="0" y="40"/>
                      <a:pt x="2" y="46"/>
                      <a:pt x="5" y="52"/>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5" y="141"/>
                      <a:pt x="65" y="141"/>
                    </a:cubicBezTo>
                    <a:cubicBezTo>
                      <a:pt x="65" y="141"/>
                      <a:pt x="65" y="141"/>
                      <a:pt x="65" y="141"/>
                    </a:cubicBezTo>
                    <a:cubicBezTo>
                      <a:pt x="65" y="142"/>
                      <a:pt x="66" y="143"/>
                      <a:pt x="66" y="144"/>
                    </a:cubicBezTo>
                    <a:cubicBezTo>
                      <a:pt x="66" y="144"/>
                      <a:pt x="66" y="144"/>
                      <a:pt x="66" y="144"/>
                    </a:cubicBezTo>
                    <a:cubicBezTo>
                      <a:pt x="66" y="144"/>
                      <a:pt x="66"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8" y="145"/>
                      <a:pt x="68" y="145"/>
                      <a:pt x="68" y="145"/>
                    </a:cubicBezTo>
                    <a:cubicBezTo>
                      <a:pt x="69" y="147"/>
                      <a:pt x="71" y="148"/>
                      <a:pt x="72" y="149"/>
                    </a:cubicBezTo>
                    <a:cubicBezTo>
                      <a:pt x="74" y="150"/>
                      <a:pt x="75" y="151"/>
                      <a:pt x="77" y="152"/>
                    </a:cubicBezTo>
                    <a:cubicBezTo>
                      <a:pt x="76" y="151"/>
                      <a:pt x="75" y="151"/>
                      <a:pt x="73" y="150"/>
                    </a:cubicBezTo>
                    <a:cubicBezTo>
                      <a:pt x="58" y="140"/>
                      <a:pt x="54" y="119"/>
                      <a:pt x="64" y="104"/>
                    </a:cubicBezTo>
                    <a:cubicBezTo>
                      <a:pt x="92" y="62"/>
                      <a:pt x="92" y="62"/>
                      <a:pt x="92" y="62"/>
                    </a:cubicBezTo>
                    <a:cubicBezTo>
                      <a:pt x="92" y="62"/>
                      <a:pt x="92" y="62"/>
                      <a:pt x="92" y="62"/>
                    </a:cubicBezTo>
                    <a:cubicBezTo>
                      <a:pt x="92" y="62"/>
                      <a:pt x="92" y="62"/>
                      <a:pt x="92" y="62"/>
                    </a:cubicBezTo>
                    <a:cubicBezTo>
                      <a:pt x="77" y="41"/>
                      <a:pt x="77" y="41"/>
                      <a:pt x="77" y="41"/>
                    </a:cubicBezTo>
                    <a:cubicBezTo>
                      <a:pt x="60" y="15"/>
                      <a:pt x="60" y="15"/>
                      <a:pt x="60" y="15"/>
                    </a:cubicBezTo>
                    <a:cubicBezTo>
                      <a:pt x="54" y="5"/>
                      <a:pt x="44" y="0"/>
                      <a:pt x="33" y="0"/>
                    </a:cubicBezTo>
                  </a:path>
                </a:pathLst>
              </a:custGeom>
              <a:solidFill>
                <a:schemeClr val="accent5"/>
              </a:solidFill>
              <a:ln>
                <a:solidFill>
                  <a:schemeClr val="accent5"/>
                </a:solid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282828"/>
                  </a:solidFill>
                  <a:effectLst/>
                  <a:uLnTx/>
                  <a:uFillTx/>
                  <a:latin typeface="CiscoSansTT Light"/>
                  <a:ea typeface="ＭＳ Ｐゴシック" charset="0"/>
                </a:endParaRPr>
              </a:p>
            </p:txBody>
          </p:sp>
          <p:sp>
            <p:nvSpPr>
              <p:cNvPr id="10" name="Freeform 260"/>
              <p:cNvSpPr>
                <a:spLocks/>
              </p:cNvSpPr>
              <p:nvPr/>
            </p:nvSpPr>
            <p:spPr bwMode="auto">
              <a:xfrm>
                <a:off x="6461576" y="2648547"/>
                <a:ext cx="176995" cy="222993"/>
              </a:xfrm>
              <a:custGeom>
                <a:avLst/>
                <a:gdLst>
                  <a:gd name="T0" fmla="*/ 38 w 75"/>
                  <a:gd name="T1" fmla="*/ 0 h 94"/>
                  <a:gd name="T2" fmla="*/ 10 w 75"/>
                  <a:gd name="T3" fmla="*/ 42 h 94"/>
                  <a:gd name="T4" fmla="*/ 19 w 75"/>
                  <a:gd name="T5" fmla="*/ 88 h 94"/>
                  <a:gd name="T6" fmla="*/ 23 w 75"/>
                  <a:gd name="T7" fmla="*/ 90 h 94"/>
                  <a:gd name="T8" fmla="*/ 24 w 75"/>
                  <a:gd name="T9" fmla="*/ 90 h 94"/>
                  <a:gd name="T10" fmla="*/ 24 w 75"/>
                  <a:gd name="T11" fmla="*/ 91 h 94"/>
                  <a:gd name="T12" fmla="*/ 35 w 75"/>
                  <a:gd name="T13" fmla="*/ 93 h 94"/>
                  <a:gd name="T14" fmla="*/ 36 w 75"/>
                  <a:gd name="T15" fmla="*/ 93 h 94"/>
                  <a:gd name="T16" fmla="*/ 36 w 75"/>
                  <a:gd name="T17" fmla="*/ 93 h 94"/>
                  <a:gd name="T18" fmla="*/ 36 w 75"/>
                  <a:gd name="T19" fmla="*/ 93 h 94"/>
                  <a:gd name="T20" fmla="*/ 37 w 75"/>
                  <a:gd name="T21" fmla="*/ 94 h 94"/>
                  <a:gd name="T22" fmla="*/ 38 w 75"/>
                  <a:gd name="T23" fmla="*/ 94 h 94"/>
                  <a:gd name="T24" fmla="*/ 38 w 75"/>
                  <a:gd name="T25" fmla="*/ 94 h 94"/>
                  <a:gd name="T26" fmla="*/ 39 w 75"/>
                  <a:gd name="T27" fmla="*/ 93 h 94"/>
                  <a:gd name="T28" fmla="*/ 40 w 75"/>
                  <a:gd name="T29" fmla="*/ 93 h 94"/>
                  <a:gd name="T30" fmla="*/ 40 w 75"/>
                  <a:gd name="T31" fmla="*/ 93 h 94"/>
                  <a:gd name="T32" fmla="*/ 40 w 75"/>
                  <a:gd name="T33" fmla="*/ 93 h 94"/>
                  <a:gd name="T34" fmla="*/ 52 w 75"/>
                  <a:gd name="T35" fmla="*/ 91 h 94"/>
                  <a:gd name="T36" fmla="*/ 52 w 75"/>
                  <a:gd name="T37" fmla="*/ 90 h 94"/>
                  <a:gd name="T38" fmla="*/ 53 w 75"/>
                  <a:gd name="T39" fmla="*/ 90 h 94"/>
                  <a:gd name="T40" fmla="*/ 56 w 75"/>
                  <a:gd name="T41" fmla="*/ 88 h 94"/>
                  <a:gd name="T42" fmla="*/ 65 w 75"/>
                  <a:gd name="T43" fmla="*/ 42 h 94"/>
                  <a:gd name="T44" fmla="*/ 38 w 75"/>
                  <a:gd name="T4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94">
                    <a:moveTo>
                      <a:pt x="38" y="0"/>
                    </a:moveTo>
                    <a:cubicBezTo>
                      <a:pt x="10" y="42"/>
                      <a:pt x="10" y="42"/>
                      <a:pt x="10" y="42"/>
                    </a:cubicBezTo>
                    <a:cubicBezTo>
                      <a:pt x="0" y="57"/>
                      <a:pt x="4" y="78"/>
                      <a:pt x="19" y="88"/>
                    </a:cubicBezTo>
                    <a:cubicBezTo>
                      <a:pt x="21" y="89"/>
                      <a:pt x="22" y="89"/>
                      <a:pt x="23" y="90"/>
                    </a:cubicBezTo>
                    <a:cubicBezTo>
                      <a:pt x="23" y="90"/>
                      <a:pt x="23" y="90"/>
                      <a:pt x="24" y="90"/>
                    </a:cubicBezTo>
                    <a:cubicBezTo>
                      <a:pt x="24" y="90"/>
                      <a:pt x="24" y="90"/>
                      <a:pt x="24" y="91"/>
                    </a:cubicBezTo>
                    <a:cubicBezTo>
                      <a:pt x="28" y="92"/>
                      <a:pt x="31" y="93"/>
                      <a:pt x="35" y="93"/>
                    </a:cubicBezTo>
                    <a:cubicBezTo>
                      <a:pt x="36" y="93"/>
                      <a:pt x="36" y="93"/>
                      <a:pt x="36" y="93"/>
                    </a:cubicBezTo>
                    <a:cubicBezTo>
                      <a:pt x="36" y="93"/>
                      <a:pt x="36" y="93"/>
                      <a:pt x="36" y="93"/>
                    </a:cubicBezTo>
                    <a:cubicBezTo>
                      <a:pt x="36" y="93"/>
                      <a:pt x="36" y="93"/>
                      <a:pt x="36" y="93"/>
                    </a:cubicBezTo>
                    <a:cubicBezTo>
                      <a:pt x="36" y="93"/>
                      <a:pt x="37" y="94"/>
                      <a:pt x="37" y="94"/>
                    </a:cubicBezTo>
                    <a:cubicBezTo>
                      <a:pt x="38" y="94"/>
                      <a:pt x="38" y="94"/>
                      <a:pt x="38" y="94"/>
                    </a:cubicBezTo>
                    <a:cubicBezTo>
                      <a:pt x="38" y="94"/>
                      <a:pt x="38" y="94"/>
                      <a:pt x="38" y="94"/>
                    </a:cubicBezTo>
                    <a:cubicBezTo>
                      <a:pt x="39" y="94"/>
                      <a:pt x="39" y="93"/>
                      <a:pt x="39" y="93"/>
                    </a:cubicBezTo>
                    <a:cubicBezTo>
                      <a:pt x="39" y="93"/>
                      <a:pt x="39" y="93"/>
                      <a:pt x="40" y="93"/>
                    </a:cubicBezTo>
                    <a:cubicBezTo>
                      <a:pt x="40" y="93"/>
                      <a:pt x="40" y="93"/>
                      <a:pt x="40" y="93"/>
                    </a:cubicBezTo>
                    <a:cubicBezTo>
                      <a:pt x="40" y="93"/>
                      <a:pt x="40" y="93"/>
                      <a:pt x="40" y="93"/>
                    </a:cubicBezTo>
                    <a:cubicBezTo>
                      <a:pt x="44" y="93"/>
                      <a:pt x="48" y="92"/>
                      <a:pt x="52" y="91"/>
                    </a:cubicBezTo>
                    <a:cubicBezTo>
                      <a:pt x="52" y="90"/>
                      <a:pt x="52" y="90"/>
                      <a:pt x="52" y="90"/>
                    </a:cubicBezTo>
                    <a:cubicBezTo>
                      <a:pt x="52" y="90"/>
                      <a:pt x="52" y="90"/>
                      <a:pt x="53" y="90"/>
                    </a:cubicBezTo>
                    <a:cubicBezTo>
                      <a:pt x="54" y="89"/>
                      <a:pt x="55" y="89"/>
                      <a:pt x="56" y="88"/>
                    </a:cubicBezTo>
                    <a:cubicBezTo>
                      <a:pt x="71" y="78"/>
                      <a:pt x="75" y="57"/>
                      <a:pt x="65" y="42"/>
                    </a:cubicBezTo>
                    <a:cubicBezTo>
                      <a:pt x="38" y="0"/>
                      <a:pt x="38" y="0"/>
                      <a:pt x="38" y="0"/>
                    </a:cubicBezTo>
                  </a:path>
                </a:pathLst>
              </a:custGeom>
              <a:solidFill>
                <a:schemeClr val="accent5">
                  <a:lumMod val="75000"/>
                </a:schemeClr>
              </a:solidFill>
              <a:ln w="12700">
                <a:solidFill>
                  <a:schemeClr val="accent5">
                    <a:lumMod val="75000"/>
                  </a:schemeClr>
                </a:solid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282828"/>
                  </a:solidFill>
                  <a:effectLst/>
                  <a:uLnTx/>
                  <a:uFillTx/>
                  <a:latin typeface="CiscoSansTT Light"/>
                  <a:ea typeface="ＭＳ Ｐゴシック" charset="0"/>
                </a:endParaRPr>
              </a:p>
            </p:txBody>
          </p:sp>
        </p:grpSp>
      </p:grpSp>
      <p:grpSp>
        <p:nvGrpSpPr>
          <p:cNvPr id="11" name="Group 10"/>
          <p:cNvGrpSpPr/>
          <p:nvPr/>
        </p:nvGrpSpPr>
        <p:grpSpPr>
          <a:xfrm>
            <a:off x="4806892" y="3224939"/>
            <a:ext cx="4132392" cy="762963"/>
            <a:chOff x="5116512" y="3312582"/>
            <a:chExt cx="3751263" cy="762963"/>
          </a:xfrm>
        </p:grpSpPr>
        <p:sp>
          <p:nvSpPr>
            <p:cNvPr id="12" name="Rounded Rectangle 11"/>
            <p:cNvSpPr/>
            <p:nvPr/>
          </p:nvSpPr>
          <p:spPr bwMode="auto">
            <a:xfrm>
              <a:off x="5116512" y="3312582"/>
              <a:ext cx="3751263" cy="762963"/>
            </a:xfrm>
            <a:prstGeom prst="roundRect">
              <a:avLst>
                <a:gd name="adj" fmla="val 50000"/>
              </a:avLst>
            </a:prstGeom>
            <a:solidFill>
              <a:schemeClr val="bg2">
                <a:lumMod val="95000"/>
              </a:schemeClr>
            </a:solidFill>
            <a:ln w="12700" cap="flat">
              <a:noFill/>
              <a:miter lim="800000"/>
              <a:headEnd type="none" w="med" len="med"/>
              <a:tailEnd type="none" w="med" len="med"/>
            </a:ln>
          </p:spPr>
          <p:txBody>
            <a:bodyPr lIns="182880" tIns="45720" rIns="91440" bIns="45720" rtlCol="0" anchor="ctr"/>
            <a:lstStyle/>
            <a:p>
              <a:pPr marL="574589" marR="0" lvl="0" indent="0" algn="l" defTabSz="51427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282828"/>
                  </a:solidFill>
                  <a:effectLst/>
                  <a:uLnTx/>
                  <a:uFillTx/>
                  <a:latin typeface="CiscoSansTT Light"/>
                  <a:ea typeface="Arial" pitchFamily="-107" charset="0"/>
                  <a:cs typeface="Arial" pitchFamily="-107" charset="0"/>
                  <a:sym typeface="Arial" pitchFamily="-107" charset="0"/>
                </a:rPr>
                <a:t>NVMe</a:t>
              </a:r>
              <a:r>
                <a:rPr kumimoji="0" lang="en-US" sz="1400" b="0" i="0" u="none" strike="noStrike" kern="1200" cap="none" spc="0" normalizeH="0" baseline="0" noProof="0" dirty="0">
                  <a:ln>
                    <a:noFill/>
                  </a:ln>
                  <a:solidFill>
                    <a:srgbClr val="282828"/>
                  </a:solidFill>
                  <a:effectLst/>
                  <a:uLnTx/>
                  <a:uFillTx/>
                  <a:latin typeface="CiscoSansTT Light"/>
                  <a:ea typeface="Arial" pitchFamily="-107" charset="0"/>
                  <a:cs typeface="Arial" pitchFamily="-107" charset="0"/>
                  <a:sym typeface="Arial" pitchFamily="-107" charset="0"/>
                </a:rPr>
                <a:t> </a:t>
              </a:r>
              <a:r>
                <a:rPr kumimoji="0" lang="en-US" sz="1400" b="0" i="0" u="none" strike="noStrike" kern="1200" cap="none" spc="0" normalizeH="0" baseline="0" noProof="0" dirty="0" err="1">
                  <a:ln>
                    <a:noFill/>
                  </a:ln>
                  <a:solidFill>
                    <a:srgbClr val="282828"/>
                  </a:solidFill>
                  <a:effectLst/>
                  <a:uLnTx/>
                  <a:uFillTx/>
                  <a:latin typeface="CiscoSansTT Light"/>
                  <a:ea typeface="Arial" pitchFamily="-107" charset="0"/>
                  <a:cs typeface="Arial" pitchFamily="-107" charset="0"/>
                  <a:sym typeface="Arial" pitchFamily="-107" charset="0"/>
                </a:rPr>
                <a:t>Optane</a:t>
              </a:r>
              <a:r>
                <a:rPr kumimoji="0" lang="en-US" sz="1400" b="0" i="0" u="none" strike="noStrike" kern="1200" cap="none" spc="0" normalizeH="0" baseline="0" noProof="0" dirty="0">
                  <a:ln>
                    <a:noFill/>
                  </a:ln>
                  <a:solidFill>
                    <a:srgbClr val="282828"/>
                  </a:solidFill>
                  <a:effectLst/>
                  <a:uLnTx/>
                  <a:uFillTx/>
                  <a:latin typeface="CiscoSansTT Light"/>
                  <a:ea typeface="Arial" pitchFamily="-107" charset="0"/>
                  <a:cs typeface="Arial" pitchFamily="-107" charset="0"/>
                  <a:sym typeface="Arial" pitchFamily="-107" charset="0"/>
                </a:rPr>
                <a:t> Cache, </a:t>
              </a:r>
              <a:r>
                <a:rPr kumimoji="0" lang="en-US" sz="1400" b="0" i="0" u="none" strike="noStrike" kern="1200" cap="none" spc="0" normalizeH="0" baseline="0" noProof="0" dirty="0" err="1">
                  <a:ln>
                    <a:noFill/>
                  </a:ln>
                  <a:solidFill>
                    <a:srgbClr val="282828"/>
                  </a:solidFill>
                  <a:effectLst/>
                  <a:uLnTx/>
                  <a:uFillTx/>
                  <a:latin typeface="CiscoSansTT Light"/>
                  <a:ea typeface="Arial" pitchFamily="-107" charset="0"/>
                  <a:cs typeface="Arial" pitchFamily="-107" charset="0"/>
                  <a:sym typeface="Arial" pitchFamily="-107" charset="0"/>
                </a:rPr>
                <a:t>NVMe</a:t>
              </a:r>
              <a:r>
                <a:rPr kumimoji="0" lang="en-US" sz="1400" b="0" i="0" u="none" strike="noStrike" kern="1200" cap="none" spc="0" normalizeH="0" baseline="0" noProof="0" dirty="0">
                  <a:ln>
                    <a:noFill/>
                  </a:ln>
                  <a:solidFill>
                    <a:srgbClr val="282828"/>
                  </a:solidFill>
                  <a:effectLst/>
                  <a:uLnTx/>
                  <a:uFillTx/>
                  <a:latin typeface="CiscoSansTT Light"/>
                  <a:ea typeface="Arial" pitchFamily="-107" charset="0"/>
                  <a:cs typeface="Arial" pitchFamily="-107" charset="0"/>
                  <a:sym typeface="Arial" pitchFamily="-107" charset="0"/>
                </a:rPr>
                <a:t> Capacity (up to 32TB/Node</a:t>
              </a:r>
              <a:r>
                <a:rPr kumimoji="0" lang="en-US" sz="1400" b="0" i="0" u="none" strike="noStrike" kern="1200" cap="none" spc="0" normalizeH="0" noProof="0" dirty="0">
                  <a:ln>
                    <a:noFill/>
                  </a:ln>
                  <a:solidFill>
                    <a:srgbClr val="282828"/>
                  </a:solidFill>
                  <a:effectLst/>
                  <a:uLnTx/>
                  <a:uFillTx/>
                  <a:latin typeface="CiscoSansTT Light"/>
                  <a:ea typeface="Arial" pitchFamily="-107" charset="0"/>
                  <a:cs typeface="Arial" pitchFamily="-107" charset="0"/>
                  <a:sym typeface="Arial" pitchFamily="-107" charset="0"/>
                </a:rPr>
                <a:t> )</a:t>
              </a:r>
              <a:endParaRPr kumimoji="0" lang="en-US" sz="1400" b="0" i="0" u="none" strike="noStrike" kern="1200" cap="none" spc="0" normalizeH="0" baseline="0" noProof="0" dirty="0">
                <a:ln>
                  <a:noFill/>
                </a:ln>
                <a:solidFill>
                  <a:srgbClr val="282828"/>
                </a:solidFill>
                <a:effectLst/>
                <a:uLnTx/>
                <a:uFillTx/>
                <a:latin typeface="CiscoSansTT Light"/>
                <a:ea typeface="Arial" pitchFamily="-107" charset="0"/>
                <a:cs typeface="Arial" pitchFamily="-107" charset="0"/>
                <a:sym typeface="Arial" pitchFamily="-107" charset="0"/>
              </a:endParaRPr>
            </a:p>
          </p:txBody>
        </p:sp>
        <p:sp>
          <p:nvSpPr>
            <p:cNvPr id="13" name="Oval 12"/>
            <p:cNvSpPr>
              <a:spLocks noChangeAspect="1"/>
            </p:cNvSpPr>
            <p:nvPr/>
          </p:nvSpPr>
          <p:spPr>
            <a:xfrm>
              <a:off x="5215573" y="3407451"/>
              <a:ext cx="576072" cy="576072"/>
            </a:xfrm>
            <a:prstGeom prst="ellipse">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5073"/>
                </a:solidFill>
                <a:effectLst/>
                <a:uLnTx/>
                <a:uFillTx/>
                <a:latin typeface="CiscoSansTT Light"/>
                <a:ea typeface="+mn-ea"/>
                <a:cs typeface="+mn-cs"/>
              </a:endParaRPr>
            </a:p>
          </p:txBody>
        </p:sp>
        <p:grpSp>
          <p:nvGrpSpPr>
            <p:cNvPr id="14" name="Group 13"/>
            <p:cNvGrpSpPr>
              <a:grpSpLocks noChangeAspect="1"/>
            </p:cNvGrpSpPr>
            <p:nvPr/>
          </p:nvGrpSpPr>
          <p:grpSpPr>
            <a:xfrm>
              <a:off x="5327132" y="3436775"/>
              <a:ext cx="456860" cy="449323"/>
              <a:chOff x="6333580" y="2334557"/>
              <a:chExt cx="545991" cy="536983"/>
            </a:xfrm>
          </p:grpSpPr>
          <p:sp>
            <p:nvSpPr>
              <p:cNvPr id="15" name="Freeform 251"/>
              <p:cNvSpPr>
                <a:spLocks/>
              </p:cNvSpPr>
              <p:nvPr/>
            </p:nvSpPr>
            <p:spPr bwMode="auto">
              <a:xfrm>
                <a:off x="6551581" y="2334557"/>
                <a:ext cx="327990" cy="526984"/>
              </a:xfrm>
              <a:custGeom>
                <a:avLst/>
                <a:gdLst>
                  <a:gd name="T0" fmla="*/ 106 w 139"/>
                  <a:gd name="T1" fmla="*/ 0 h 223"/>
                  <a:gd name="T2" fmla="*/ 106 w 139"/>
                  <a:gd name="T3" fmla="*/ 0 h 223"/>
                  <a:gd name="T4" fmla="*/ 79 w 139"/>
                  <a:gd name="T5" fmla="*/ 14 h 223"/>
                  <a:gd name="T6" fmla="*/ 79 w 139"/>
                  <a:gd name="T7" fmla="*/ 14 h 223"/>
                  <a:gd name="T8" fmla="*/ 79 w 139"/>
                  <a:gd name="T9" fmla="*/ 14 h 223"/>
                  <a:gd name="T10" fmla="*/ 78 w 139"/>
                  <a:gd name="T11" fmla="*/ 15 h 223"/>
                  <a:gd name="T12" fmla="*/ 78 w 139"/>
                  <a:gd name="T13" fmla="*/ 15 h 223"/>
                  <a:gd name="T14" fmla="*/ 0 w 139"/>
                  <a:gd name="T15" fmla="*/ 133 h 223"/>
                  <a:gd name="T16" fmla="*/ 27 w 139"/>
                  <a:gd name="T17" fmla="*/ 175 h 223"/>
                  <a:gd name="T18" fmla="*/ 18 w 139"/>
                  <a:gd name="T19" fmla="*/ 221 h 223"/>
                  <a:gd name="T20" fmla="*/ 15 w 139"/>
                  <a:gd name="T21" fmla="*/ 223 h 223"/>
                  <a:gd name="T22" fmla="*/ 26 w 139"/>
                  <a:gd name="T23" fmla="*/ 214 h 223"/>
                  <a:gd name="T24" fmla="*/ 26 w 139"/>
                  <a:gd name="T25" fmla="*/ 214 h 223"/>
                  <a:gd name="T26" fmla="*/ 26 w 139"/>
                  <a:gd name="T27" fmla="*/ 213 h 223"/>
                  <a:gd name="T28" fmla="*/ 26 w 139"/>
                  <a:gd name="T29" fmla="*/ 213 h 223"/>
                  <a:gd name="T30" fmla="*/ 26 w 139"/>
                  <a:gd name="T31" fmla="*/ 213 h 223"/>
                  <a:gd name="T32" fmla="*/ 26 w 139"/>
                  <a:gd name="T33" fmla="*/ 213 h 223"/>
                  <a:gd name="T34" fmla="*/ 26 w 139"/>
                  <a:gd name="T35" fmla="*/ 213 h 223"/>
                  <a:gd name="T36" fmla="*/ 27 w 139"/>
                  <a:gd name="T37" fmla="*/ 213 h 223"/>
                  <a:gd name="T38" fmla="*/ 27 w 139"/>
                  <a:gd name="T39" fmla="*/ 213 h 223"/>
                  <a:gd name="T40" fmla="*/ 27 w 139"/>
                  <a:gd name="T41" fmla="*/ 213 h 223"/>
                  <a:gd name="T42" fmla="*/ 27 w 139"/>
                  <a:gd name="T43" fmla="*/ 213 h 223"/>
                  <a:gd name="T44" fmla="*/ 27 w 139"/>
                  <a:gd name="T45" fmla="*/ 213 h 223"/>
                  <a:gd name="T46" fmla="*/ 27 w 139"/>
                  <a:gd name="T47" fmla="*/ 212 h 223"/>
                  <a:gd name="T48" fmla="*/ 27 w 139"/>
                  <a:gd name="T49" fmla="*/ 212 h 223"/>
                  <a:gd name="T50" fmla="*/ 27 w 139"/>
                  <a:gd name="T51" fmla="*/ 212 h 223"/>
                  <a:gd name="T52" fmla="*/ 27 w 139"/>
                  <a:gd name="T53" fmla="*/ 212 h 223"/>
                  <a:gd name="T54" fmla="*/ 27 w 139"/>
                  <a:gd name="T55" fmla="*/ 212 h 223"/>
                  <a:gd name="T56" fmla="*/ 27 w 139"/>
                  <a:gd name="T57" fmla="*/ 212 h 223"/>
                  <a:gd name="T58" fmla="*/ 134 w 139"/>
                  <a:gd name="T59" fmla="*/ 52 h 223"/>
                  <a:gd name="T60" fmla="*/ 139 w 139"/>
                  <a:gd name="T61" fmla="*/ 33 h 223"/>
                  <a:gd name="T62" fmla="*/ 125 w 139"/>
                  <a:gd name="T63" fmla="*/ 6 h 223"/>
                  <a:gd name="T64" fmla="*/ 106 w 139"/>
                  <a:gd name="T65" fmla="*/ 0 h 223"/>
                  <a:gd name="T66" fmla="*/ 106 w 139"/>
                  <a:gd name="T6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9" h="223">
                    <a:moveTo>
                      <a:pt x="106" y="0"/>
                    </a:moveTo>
                    <a:cubicBezTo>
                      <a:pt x="106" y="0"/>
                      <a:pt x="106" y="0"/>
                      <a:pt x="106" y="0"/>
                    </a:cubicBezTo>
                    <a:cubicBezTo>
                      <a:pt x="96" y="0"/>
                      <a:pt x="86" y="5"/>
                      <a:pt x="79" y="14"/>
                    </a:cubicBezTo>
                    <a:cubicBezTo>
                      <a:pt x="79" y="14"/>
                      <a:pt x="79" y="14"/>
                      <a:pt x="79" y="14"/>
                    </a:cubicBezTo>
                    <a:cubicBezTo>
                      <a:pt x="79" y="14"/>
                      <a:pt x="79" y="14"/>
                      <a:pt x="79" y="14"/>
                    </a:cubicBezTo>
                    <a:cubicBezTo>
                      <a:pt x="79" y="14"/>
                      <a:pt x="79" y="14"/>
                      <a:pt x="78" y="15"/>
                    </a:cubicBezTo>
                    <a:cubicBezTo>
                      <a:pt x="78" y="15"/>
                      <a:pt x="78" y="15"/>
                      <a:pt x="78" y="15"/>
                    </a:cubicBezTo>
                    <a:cubicBezTo>
                      <a:pt x="0" y="133"/>
                      <a:pt x="0" y="133"/>
                      <a:pt x="0" y="133"/>
                    </a:cubicBezTo>
                    <a:cubicBezTo>
                      <a:pt x="27" y="175"/>
                      <a:pt x="27" y="175"/>
                      <a:pt x="27" y="175"/>
                    </a:cubicBezTo>
                    <a:cubicBezTo>
                      <a:pt x="37" y="190"/>
                      <a:pt x="33" y="211"/>
                      <a:pt x="18" y="221"/>
                    </a:cubicBezTo>
                    <a:cubicBezTo>
                      <a:pt x="17" y="222"/>
                      <a:pt x="16" y="222"/>
                      <a:pt x="15" y="223"/>
                    </a:cubicBezTo>
                    <a:cubicBezTo>
                      <a:pt x="19" y="221"/>
                      <a:pt x="23" y="218"/>
                      <a:pt x="26" y="214"/>
                    </a:cubicBezTo>
                    <a:cubicBezTo>
                      <a:pt x="26" y="214"/>
                      <a:pt x="26" y="214"/>
                      <a:pt x="26" y="214"/>
                    </a:cubicBezTo>
                    <a:cubicBezTo>
                      <a:pt x="26" y="214"/>
                      <a:pt x="26" y="214"/>
                      <a:pt x="26" y="213"/>
                    </a:cubicBezTo>
                    <a:cubicBezTo>
                      <a:pt x="26" y="213"/>
                      <a:pt x="26" y="213"/>
                      <a:pt x="26" y="213"/>
                    </a:cubicBezTo>
                    <a:cubicBezTo>
                      <a:pt x="26" y="213"/>
                      <a:pt x="26" y="213"/>
                      <a:pt x="26" y="213"/>
                    </a:cubicBezTo>
                    <a:cubicBezTo>
                      <a:pt x="26" y="213"/>
                      <a:pt x="26" y="213"/>
                      <a:pt x="26" y="213"/>
                    </a:cubicBezTo>
                    <a:cubicBezTo>
                      <a:pt x="26" y="213"/>
                      <a:pt x="26" y="213"/>
                      <a:pt x="26" y="213"/>
                    </a:cubicBezTo>
                    <a:cubicBezTo>
                      <a:pt x="26" y="213"/>
                      <a:pt x="27" y="213"/>
                      <a:pt x="27" y="213"/>
                    </a:cubicBezTo>
                    <a:cubicBezTo>
                      <a:pt x="27" y="213"/>
                      <a:pt x="27" y="213"/>
                      <a:pt x="27" y="213"/>
                    </a:cubicBezTo>
                    <a:cubicBezTo>
                      <a:pt x="27" y="213"/>
                      <a:pt x="27" y="213"/>
                      <a:pt x="27" y="213"/>
                    </a:cubicBezTo>
                    <a:cubicBezTo>
                      <a:pt x="27" y="213"/>
                      <a:pt x="27" y="213"/>
                      <a:pt x="27" y="213"/>
                    </a:cubicBezTo>
                    <a:cubicBezTo>
                      <a:pt x="27" y="213"/>
                      <a:pt x="27" y="213"/>
                      <a:pt x="27" y="213"/>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134" y="52"/>
                      <a:pt x="134" y="52"/>
                      <a:pt x="134" y="52"/>
                    </a:cubicBezTo>
                    <a:cubicBezTo>
                      <a:pt x="137" y="46"/>
                      <a:pt x="139" y="40"/>
                      <a:pt x="139" y="33"/>
                    </a:cubicBezTo>
                    <a:cubicBezTo>
                      <a:pt x="139" y="23"/>
                      <a:pt x="134" y="12"/>
                      <a:pt x="125" y="6"/>
                    </a:cubicBezTo>
                    <a:cubicBezTo>
                      <a:pt x="119" y="2"/>
                      <a:pt x="113" y="0"/>
                      <a:pt x="106" y="0"/>
                    </a:cubicBezTo>
                    <a:cubicBezTo>
                      <a:pt x="106" y="0"/>
                      <a:pt x="106" y="0"/>
                      <a:pt x="106" y="0"/>
                    </a:cubicBezTo>
                  </a:path>
                </a:pathLst>
              </a:custGeom>
              <a:solidFill>
                <a:schemeClr val="accent5"/>
              </a:solidFill>
              <a:ln>
                <a:solidFill>
                  <a:schemeClr val="accent5"/>
                </a:solid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282828"/>
                  </a:solidFill>
                  <a:effectLst/>
                  <a:uLnTx/>
                  <a:uFillTx/>
                  <a:latin typeface="CiscoSansTT Light"/>
                  <a:ea typeface="ＭＳ Ｐゴシック" charset="0"/>
                </a:endParaRPr>
              </a:p>
            </p:txBody>
          </p:sp>
          <p:sp>
            <p:nvSpPr>
              <p:cNvPr id="16" name="Freeform 256"/>
              <p:cNvSpPr>
                <a:spLocks/>
              </p:cNvSpPr>
              <p:nvPr/>
            </p:nvSpPr>
            <p:spPr bwMode="auto">
              <a:xfrm>
                <a:off x="6333580" y="2502552"/>
                <a:ext cx="217993" cy="358989"/>
              </a:xfrm>
              <a:custGeom>
                <a:avLst/>
                <a:gdLst>
                  <a:gd name="T0" fmla="*/ 33 w 92"/>
                  <a:gd name="T1" fmla="*/ 0 h 152"/>
                  <a:gd name="T2" fmla="*/ 14 w 92"/>
                  <a:gd name="T3" fmla="*/ 6 h 152"/>
                  <a:gd name="T4" fmla="*/ 14 w 92"/>
                  <a:gd name="T5" fmla="*/ 6 h 152"/>
                  <a:gd name="T6" fmla="*/ 0 w 92"/>
                  <a:gd name="T7" fmla="*/ 33 h 152"/>
                  <a:gd name="T8" fmla="*/ 5 w 92"/>
                  <a:gd name="T9" fmla="*/ 52 h 152"/>
                  <a:gd name="T10" fmla="*/ 64 w 92"/>
                  <a:gd name="T11" fmla="*/ 141 h 152"/>
                  <a:gd name="T12" fmla="*/ 64 w 92"/>
                  <a:gd name="T13" fmla="*/ 141 h 152"/>
                  <a:gd name="T14" fmla="*/ 64 w 92"/>
                  <a:gd name="T15" fmla="*/ 141 h 152"/>
                  <a:gd name="T16" fmla="*/ 64 w 92"/>
                  <a:gd name="T17" fmla="*/ 141 h 152"/>
                  <a:gd name="T18" fmla="*/ 64 w 92"/>
                  <a:gd name="T19" fmla="*/ 141 h 152"/>
                  <a:gd name="T20" fmla="*/ 65 w 92"/>
                  <a:gd name="T21" fmla="*/ 141 h 152"/>
                  <a:gd name="T22" fmla="*/ 65 w 92"/>
                  <a:gd name="T23" fmla="*/ 141 h 152"/>
                  <a:gd name="T24" fmla="*/ 66 w 92"/>
                  <a:gd name="T25" fmla="*/ 144 h 152"/>
                  <a:gd name="T26" fmla="*/ 66 w 92"/>
                  <a:gd name="T27" fmla="*/ 144 h 152"/>
                  <a:gd name="T28" fmla="*/ 67 w 92"/>
                  <a:gd name="T29" fmla="*/ 144 h 152"/>
                  <a:gd name="T30" fmla="*/ 67 w 92"/>
                  <a:gd name="T31" fmla="*/ 144 h 152"/>
                  <a:gd name="T32" fmla="*/ 67 w 92"/>
                  <a:gd name="T33" fmla="*/ 144 h 152"/>
                  <a:gd name="T34" fmla="*/ 67 w 92"/>
                  <a:gd name="T35" fmla="*/ 144 h 152"/>
                  <a:gd name="T36" fmla="*/ 67 w 92"/>
                  <a:gd name="T37" fmla="*/ 144 h 152"/>
                  <a:gd name="T38" fmla="*/ 67 w 92"/>
                  <a:gd name="T39" fmla="*/ 144 h 152"/>
                  <a:gd name="T40" fmla="*/ 67 w 92"/>
                  <a:gd name="T41" fmla="*/ 145 h 152"/>
                  <a:gd name="T42" fmla="*/ 67 w 92"/>
                  <a:gd name="T43" fmla="*/ 145 h 152"/>
                  <a:gd name="T44" fmla="*/ 67 w 92"/>
                  <a:gd name="T45" fmla="*/ 145 h 152"/>
                  <a:gd name="T46" fmla="*/ 67 w 92"/>
                  <a:gd name="T47" fmla="*/ 145 h 152"/>
                  <a:gd name="T48" fmla="*/ 67 w 92"/>
                  <a:gd name="T49" fmla="*/ 145 h 152"/>
                  <a:gd name="T50" fmla="*/ 67 w 92"/>
                  <a:gd name="T51" fmla="*/ 145 h 152"/>
                  <a:gd name="T52" fmla="*/ 68 w 92"/>
                  <a:gd name="T53" fmla="*/ 145 h 152"/>
                  <a:gd name="T54" fmla="*/ 72 w 92"/>
                  <a:gd name="T55" fmla="*/ 149 h 152"/>
                  <a:gd name="T56" fmla="*/ 77 w 92"/>
                  <a:gd name="T57" fmla="*/ 152 h 152"/>
                  <a:gd name="T58" fmla="*/ 73 w 92"/>
                  <a:gd name="T59" fmla="*/ 150 h 152"/>
                  <a:gd name="T60" fmla="*/ 64 w 92"/>
                  <a:gd name="T61" fmla="*/ 104 h 152"/>
                  <a:gd name="T62" fmla="*/ 92 w 92"/>
                  <a:gd name="T63" fmla="*/ 62 h 152"/>
                  <a:gd name="T64" fmla="*/ 92 w 92"/>
                  <a:gd name="T65" fmla="*/ 62 h 152"/>
                  <a:gd name="T66" fmla="*/ 92 w 92"/>
                  <a:gd name="T67" fmla="*/ 62 h 152"/>
                  <a:gd name="T68" fmla="*/ 77 w 92"/>
                  <a:gd name="T69" fmla="*/ 41 h 152"/>
                  <a:gd name="T70" fmla="*/ 60 w 92"/>
                  <a:gd name="T71" fmla="*/ 15 h 152"/>
                  <a:gd name="T72" fmla="*/ 33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33" y="0"/>
                    </a:moveTo>
                    <a:cubicBezTo>
                      <a:pt x="26" y="0"/>
                      <a:pt x="20" y="2"/>
                      <a:pt x="14" y="6"/>
                    </a:cubicBezTo>
                    <a:cubicBezTo>
                      <a:pt x="14" y="6"/>
                      <a:pt x="14" y="6"/>
                      <a:pt x="14" y="6"/>
                    </a:cubicBezTo>
                    <a:cubicBezTo>
                      <a:pt x="5" y="12"/>
                      <a:pt x="0" y="23"/>
                      <a:pt x="0" y="33"/>
                    </a:cubicBezTo>
                    <a:cubicBezTo>
                      <a:pt x="0" y="40"/>
                      <a:pt x="2" y="46"/>
                      <a:pt x="5" y="52"/>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5" y="141"/>
                      <a:pt x="65" y="141"/>
                    </a:cubicBezTo>
                    <a:cubicBezTo>
                      <a:pt x="65" y="141"/>
                      <a:pt x="65" y="141"/>
                      <a:pt x="65" y="141"/>
                    </a:cubicBezTo>
                    <a:cubicBezTo>
                      <a:pt x="65" y="142"/>
                      <a:pt x="66" y="143"/>
                      <a:pt x="66" y="144"/>
                    </a:cubicBezTo>
                    <a:cubicBezTo>
                      <a:pt x="66" y="144"/>
                      <a:pt x="66" y="144"/>
                      <a:pt x="66" y="144"/>
                    </a:cubicBezTo>
                    <a:cubicBezTo>
                      <a:pt x="66" y="144"/>
                      <a:pt x="66"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8" y="145"/>
                      <a:pt x="68" y="145"/>
                      <a:pt x="68" y="145"/>
                    </a:cubicBezTo>
                    <a:cubicBezTo>
                      <a:pt x="69" y="147"/>
                      <a:pt x="71" y="148"/>
                      <a:pt x="72" y="149"/>
                    </a:cubicBezTo>
                    <a:cubicBezTo>
                      <a:pt x="74" y="150"/>
                      <a:pt x="75" y="151"/>
                      <a:pt x="77" y="152"/>
                    </a:cubicBezTo>
                    <a:cubicBezTo>
                      <a:pt x="76" y="151"/>
                      <a:pt x="75" y="151"/>
                      <a:pt x="73" y="150"/>
                    </a:cubicBezTo>
                    <a:cubicBezTo>
                      <a:pt x="58" y="140"/>
                      <a:pt x="54" y="119"/>
                      <a:pt x="64" y="104"/>
                    </a:cubicBezTo>
                    <a:cubicBezTo>
                      <a:pt x="92" y="62"/>
                      <a:pt x="92" y="62"/>
                      <a:pt x="92" y="62"/>
                    </a:cubicBezTo>
                    <a:cubicBezTo>
                      <a:pt x="92" y="62"/>
                      <a:pt x="92" y="62"/>
                      <a:pt x="92" y="62"/>
                    </a:cubicBezTo>
                    <a:cubicBezTo>
                      <a:pt x="92" y="62"/>
                      <a:pt x="92" y="62"/>
                      <a:pt x="92" y="62"/>
                    </a:cubicBezTo>
                    <a:cubicBezTo>
                      <a:pt x="77" y="41"/>
                      <a:pt x="77" y="41"/>
                      <a:pt x="77" y="41"/>
                    </a:cubicBezTo>
                    <a:cubicBezTo>
                      <a:pt x="60" y="15"/>
                      <a:pt x="60" y="15"/>
                      <a:pt x="60" y="15"/>
                    </a:cubicBezTo>
                    <a:cubicBezTo>
                      <a:pt x="54" y="5"/>
                      <a:pt x="44" y="0"/>
                      <a:pt x="33" y="0"/>
                    </a:cubicBezTo>
                  </a:path>
                </a:pathLst>
              </a:custGeom>
              <a:solidFill>
                <a:schemeClr val="accent5"/>
              </a:solidFill>
              <a:ln>
                <a:solidFill>
                  <a:schemeClr val="accent5"/>
                </a:solid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282828"/>
                  </a:solidFill>
                  <a:effectLst/>
                  <a:uLnTx/>
                  <a:uFillTx/>
                  <a:latin typeface="CiscoSansTT Light"/>
                  <a:ea typeface="ＭＳ Ｐゴシック" charset="0"/>
                </a:endParaRPr>
              </a:p>
            </p:txBody>
          </p:sp>
          <p:sp>
            <p:nvSpPr>
              <p:cNvPr id="17" name="Freeform 260"/>
              <p:cNvSpPr>
                <a:spLocks/>
              </p:cNvSpPr>
              <p:nvPr/>
            </p:nvSpPr>
            <p:spPr bwMode="auto">
              <a:xfrm>
                <a:off x="6461576" y="2648547"/>
                <a:ext cx="176995" cy="222993"/>
              </a:xfrm>
              <a:custGeom>
                <a:avLst/>
                <a:gdLst>
                  <a:gd name="T0" fmla="*/ 38 w 75"/>
                  <a:gd name="T1" fmla="*/ 0 h 94"/>
                  <a:gd name="T2" fmla="*/ 10 w 75"/>
                  <a:gd name="T3" fmla="*/ 42 h 94"/>
                  <a:gd name="T4" fmla="*/ 19 w 75"/>
                  <a:gd name="T5" fmla="*/ 88 h 94"/>
                  <a:gd name="T6" fmla="*/ 23 w 75"/>
                  <a:gd name="T7" fmla="*/ 90 h 94"/>
                  <a:gd name="T8" fmla="*/ 24 w 75"/>
                  <a:gd name="T9" fmla="*/ 90 h 94"/>
                  <a:gd name="T10" fmla="*/ 24 w 75"/>
                  <a:gd name="T11" fmla="*/ 91 h 94"/>
                  <a:gd name="T12" fmla="*/ 35 w 75"/>
                  <a:gd name="T13" fmla="*/ 93 h 94"/>
                  <a:gd name="T14" fmla="*/ 36 w 75"/>
                  <a:gd name="T15" fmla="*/ 93 h 94"/>
                  <a:gd name="T16" fmla="*/ 36 w 75"/>
                  <a:gd name="T17" fmla="*/ 93 h 94"/>
                  <a:gd name="T18" fmla="*/ 36 w 75"/>
                  <a:gd name="T19" fmla="*/ 93 h 94"/>
                  <a:gd name="T20" fmla="*/ 37 w 75"/>
                  <a:gd name="T21" fmla="*/ 94 h 94"/>
                  <a:gd name="T22" fmla="*/ 38 w 75"/>
                  <a:gd name="T23" fmla="*/ 94 h 94"/>
                  <a:gd name="T24" fmla="*/ 38 w 75"/>
                  <a:gd name="T25" fmla="*/ 94 h 94"/>
                  <a:gd name="T26" fmla="*/ 39 w 75"/>
                  <a:gd name="T27" fmla="*/ 93 h 94"/>
                  <a:gd name="T28" fmla="*/ 40 w 75"/>
                  <a:gd name="T29" fmla="*/ 93 h 94"/>
                  <a:gd name="T30" fmla="*/ 40 w 75"/>
                  <a:gd name="T31" fmla="*/ 93 h 94"/>
                  <a:gd name="T32" fmla="*/ 40 w 75"/>
                  <a:gd name="T33" fmla="*/ 93 h 94"/>
                  <a:gd name="T34" fmla="*/ 52 w 75"/>
                  <a:gd name="T35" fmla="*/ 91 h 94"/>
                  <a:gd name="T36" fmla="*/ 52 w 75"/>
                  <a:gd name="T37" fmla="*/ 90 h 94"/>
                  <a:gd name="T38" fmla="*/ 53 w 75"/>
                  <a:gd name="T39" fmla="*/ 90 h 94"/>
                  <a:gd name="T40" fmla="*/ 56 w 75"/>
                  <a:gd name="T41" fmla="*/ 88 h 94"/>
                  <a:gd name="T42" fmla="*/ 65 w 75"/>
                  <a:gd name="T43" fmla="*/ 42 h 94"/>
                  <a:gd name="T44" fmla="*/ 38 w 75"/>
                  <a:gd name="T4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94">
                    <a:moveTo>
                      <a:pt x="38" y="0"/>
                    </a:moveTo>
                    <a:cubicBezTo>
                      <a:pt x="10" y="42"/>
                      <a:pt x="10" y="42"/>
                      <a:pt x="10" y="42"/>
                    </a:cubicBezTo>
                    <a:cubicBezTo>
                      <a:pt x="0" y="57"/>
                      <a:pt x="4" y="78"/>
                      <a:pt x="19" y="88"/>
                    </a:cubicBezTo>
                    <a:cubicBezTo>
                      <a:pt x="21" y="89"/>
                      <a:pt x="22" y="89"/>
                      <a:pt x="23" y="90"/>
                    </a:cubicBezTo>
                    <a:cubicBezTo>
                      <a:pt x="23" y="90"/>
                      <a:pt x="23" y="90"/>
                      <a:pt x="24" y="90"/>
                    </a:cubicBezTo>
                    <a:cubicBezTo>
                      <a:pt x="24" y="90"/>
                      <a:pt x="24" y="90"/>
                      <a:pt x="24" y="91"/>
                    </a:cubicBezTo>
                    <a:cubicBezTo>
                      <a:pt x="28" y="92"/>
                      <a:pt x="31" y="93"/>
                      <a:pt x="35" y="93"/>
                    </a:cubicBezTo>
                    <a:cubicBezTo>
                      <a:pt x="36" y="93"/>
                      <a:pt x="36" y="93"/>
                      <a:pt x="36" y="93"/>
                    </a:cubicBezTo>
                    <a:cubicBezTo>
                      <a:pt x="36" y="93"/>
                      <a:pt x="36" y="93"/>
                      <a:pt x="36" y="93"/>
                    </a:cubicBezTo>
                    <a:cubicBezTo>
                      <a:pt x="36" y="93"/>
                      <a:pt x="36" y="93"/>
                      <a:pt x="36" y="93"/>
                    </a:cubicBezTo>
                    <a:cubicBezTo>
                      <a:pt x="36" y="93"/>
                      <a:pt x="37" y="94"/>
                      <a:pt x="37" y="94"/>
                    </a:cubicBezTo>
                    <a:cubicBezTo>
                      <a:pt x="38" y="94"/>
                      <a:pt x="38" y="94"/>
                      <a:pt x="38" y="94"/>
                    </a:cubicBezTo>
                    <a:cubicBezTo>
                      <a:pt x="38" y="94"/>
                      <a:pt x="38" y="94"/>
                      <a:pt x="38" y="94"/>
                    </a:cubicBezTo>
                    <a:cubicBezTo>
                      <a:pt x="39" y="94"/>
                      <a:pt x="39" y="93"/>
                      <a:pt x="39" y="93"/>
                    </a:cubicBezTo>
                    <a:cubicBezTo>
                      <a:pt x="39" y="93"/>
                      <a:pt x="39" y="93"/>
                      <a:pt x="40" y="93"/>
                    </a:cubicBezTo>
                    <a:cubicBezTo>
                      <a:pt x="40" y="93"/>
                      <a:pt x="40" y="93"/>
                      <a:pt x="40" y="93"/>
                    </a:cubicBezTo>
                    <a:cubicBezTo>
                      <a:pt x="40" y="93"/>
                      <a:pt x="40" y="93"/>
                      <a:pt x="40" y="93"/>
                    </a:cubicBezTo>
                    <a:cubicBezTo>
                      <a:pt x="44" y="93"/>
                      <a:pt x="48" y="92"/>
                      <a:pt x="52" y="91"/>
                    </a:cubicBezTo>
                    <a:cubicBezTo>
                      <a:pt x="52" y="90"/>
                      <a:pt x="52" y="90"/>
                      <a:pt x="52" y="90"/>
                    </a:cubicBezTo>
                    <a:cubicBezTo>
                      <a:pt x="52" y="90"/>
                      <a:pt x="52" y="90"/>
                      <a:pt x="53" y="90"/>
                    </a:cubicBezTo>
                    <a:cubicBezTo>
                      <a:pt x="54" y="89"/>
                      <a:pt x="55" y="89"/>
                      <a:pt x="56" y="88"/>
                    </a:cubicBezTo>
                    <a:cubicBezTo>
                      <a:pt x="71" y="78"/>
                      <a:pt x="75" y="57"/>
                      <a:pt x="65" y="42"/>
                    </a:cubicBezTo>
                    <a:cubicBezTo>
                      <a:pt x="38" y="0"/>
                      <a:pt x="38" y="0"/>
                      <a:pt x="38" y="0"/>
                    </a:cubicBezTo>
                  </a:path>
                </a:pathLst>
              </a:custGeom>
              <a:solidFill>
                <a:schemeClr val="accent5">
                  <a:lumMod val="75000"/>
                </a:schemeClr>
              </a:solidFill>
              <a:ln w="12700">
                <a:solidFill>
                  <a:schemeClr val="accent5">
                    <a:lumMod val="75000"/>
                  </a:schemeClr>
                </a:solid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282828"/>
                  </a:solidFill>
                  <a:effectLst/>
                  <a:uLnTx/>
                  <a:uFillTx/>
                  <a:latin typeface="CiscoSansTT Light"/>
                  <a:ea typeface="ＭＳ Ｐゴシック" charset="0"/>
                </a:endParaRPr>
              </a:p>
            </p:txBody>
          </p:sp>
        </p:grpSp>
      </p:grpSp>
      <p:sp>
        <p:nvSpPr>
          <p:cNvPr id="18" name="Slide Number Placeholder 4"/>
          <p:cNvSpPr txBox="1">
            <a:spLocks/>
          </p:cNvSpPr>
          <p:nvPr/>
        </p:nvSpPr>
        <p:spPr>
          <a:xfrm>
            <a:off x="8370150" y="4496984"/>
            <a:ext cx="359666" cy="274637"/>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defRPr/>
            </a:pPr>
            <a:fld id="{96A97DD0-5BE7-4856-A2A9-C42C6688E607}" type="slidenum">
              <a:rPr lang="en-US" sz="600" smtClean="0">
                <a:solidFill>
                  <a:srgbClr val="282828"/>
                </a:solidFill>
                <a:latin typeface="CiscoSansTT Light" panose="020B0503020201020303" pitchFamily="34" charset="0"/>
                <a:ea typeface="+mn-ea"/>
              </a:rPr>
              <a:pPr algn="r">
                <a:defRPr/>
              </a:pPr>
              <a:t>15</a:t>
            </a:fld>
            <a:endParaRPr lang="en-US" sz="600" dirty="0">
              <a:solidFill>
                <a:srgbClr val="282828"/>
              </a:solidFill>
              <a:latin typeface="CiscoSansTT Light" panose="020B0503020201020303" pitchFamily="34" charset="0"/>
              <a:ea typeface="+mn-ea"/>
            </a:endParaRPr>
          </a:p>
        </p:txBody>
      </p:sp>
      <p:pic>
        <p:nvPicPr>
          <p:cNvPr id="19" name="Picture 1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80951" y="3408925"/>
            <a:ext cx="851412" cy="179048"/>
          </a:xfrm>
          <a:prstGeom prst="rect">
            <a:avLst/>
          </a:prstGeom>
        </p:spPr>
      </p:pic>
      <p:pic>
        <p:nvPicPr>
          <p:cNvPr id="20" name="Picture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6847" y="3262703"/>
            <a:ext cx="858809" cy="471494"/>
          </a:xfrm>
          <a:prstGeom prst="rect">
            <a:avLst/>
          </a:prstGeom>
        </p:spPr>
      </p:pic>
      <p:pic>
        <p:nvPicPr>
          <p:cNvPr id="21" name="Picture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76365" y="3314356"/>
            <a:ext cx="1463307" cy="368187"/>
          </a:xfrm>
          <a:prstGeom prst="rect">
            <a:avLst/>
          </a:prstGeom>
        </p:spPr>
      </p:pic>
      <p:grpSp>
        <p:nvGrpSpPr>
          <p:cNvPr id="22" name="Group 21"/>
          <p:cNvGrpSpPr/>
          <p:nvPr/>
        </p:nvGrpSpPr>
        <p:grpSpPr>
          <a:xfrm>
            <a:off x="4798720" y="2096390"/>
            <a:ext cx="4140564" cy="762963"/>
            <a:chOff x="5116512" y="3312582"/>
            <a:chExt cx="3825163" cy="762963"/>
          </a:xfrm>
        </p:grpSpPr>
        <p:sp>
          <p:nvSpPr>
            <p:cNvPr id="23" name="Rounded Rectangle 22"/>
            <p:cNvSpPr/>
            <p:nvPr/>
          </p:nvSpPr>
          <p:spPr bwMode="auto">
            <a:xfrm>
              <a:off x="5116512" y="3312582"/>
              <a:ext cx="3825163" cy="762963"/>
            </a:xfrm>
            <a:prstGeom prst="roundRect">
              <a:avLst>
                <a:gd name="adj" fmla="val 50000"/>
              </a:avLst>
            </a:prstGeom>
            <a:solidFill>
              <a:schemeClr val="bg2">
                <a:lumMod val="95000"/>
              </a:schemeClr>
            </a:solidFill>
            <a:ln w="12700" cap="flat">
              <a:noFill/>
              <a:miter lim="800000"/>
              <a:headEnd type="none" w="med" len="med"/>
              <a:tailEnd type="none" w="med" len="med"/>
            </a:ln>
          </p:spPr>
          <p:txBody>
            <a:bodyPr lIns="182880" tIns="45720" rIns="91440" bIns="45720" rtlCol="0" anchor="ctr"/>
            <a:lstStyle/>
            <a:p>
              <a:pPr marL="574589" marR="0" lvl="0" indent="0" algn="l" defTabSz="51427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282828"/>
                  </a:solidFill>
                  <a:effectLst/>
                  <a:uLnTx/>
                  <a:uFillTx/>
                  <a:latin typeface="CiscoSansTT Light"/>
                  <a:ea typeface="Arial" pitchFamily="-107" charset="0"/>
                  <a:cs typeface="Arial" pitchFamily="-107" charset="0"/>
                  <a:sym typeface="Arial" pitchFamily="-107" charset="0"/>
                </a:rPr>
                <a:t>RAS with Intel VMD for Hot-Plug, Surprise Removal etc. </a:t>
              </a:r>
            </a:p>
          </p:txBody>
        </p:sp>
        <p:sp>
          <p:nvSpPr>
            <p:cNvPr id="24" name="Oval 23"/>
            <p:cNvSpPr>
              <a:spLocks noChangeAspect="1"/>
            </p:cNvSpPr>
            <p:nvPr/>
          </p:nvSpPr>
          <p:spPr>
            <a:xfrm>
              <a:off x="5215573" y="3407451"/>
              <a:ext cx="576072" cy="576072"/>
            </a:xfrm>
            <a:prstGeom prst="ellipse">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5073"/>
                </a:solidFill>
                <a:effectLst/>
                <a:uLnTx/>
                <a:uFillTx/>
                <a:latin typeface="CiscoSansTT Light"/>
                <a:ea typeface="+mn-ea"/>
                <a:cs typeface="+mn-cs"/>
              </a:endParaRPr>
            </a:p>
          </p:txBody>
        </p:sp>
        <p:grpSp>
          <p:nvGrpSpPr>
            <p:cNvPr id="25" name="Group 24"/>
            <p:cNvGrpSpPr>
              <a:grpSpLocks noChangeAspect="1"/>
            </p:cNvGrpSpPr>
            <p:nvPr/>
          </p:nvGrpSpPr>
          <p:grpSpPr>
            <a:xfrm>
              <a:off x="5327132" y="3436775"/>
              <a:ext cx="456860" cy="449323"/>
              <a:chOff x="6333580" y="2334557"/>
              <a:chExt cx="545991" cy="536983"/>
            </a:xfrm>
          </p:grpSpPr>
          <p:sp>
            <p:nvSpPr>
              <p:cNvPr id="26" name="Freeform 251"/>
              <p:cNvSpPr>
                <a:spLocks/>
              </p:cNvSpPr>
              <p:nvPr/>
            </p:nvSpPr>
            <p:spPr bwMode="auto">
              <a:xfrm>
                <a:off x="6551581" y="2334557"/>
                <a:ext cx="327990" cy="526984"/>
              </a:xfrm>
              <a:custGeom>
                <a:avLst/>
                <a:gdLst>
                  <a:gd name="T0" fmla="*/ 106 w 139"/>
                  <a:gd name="T1" fmla="*/ 0 h 223"/>
                  <a:gd name="T2" fmla="*/ 106 w 139"/>
                  <a:gd name="T3" fmla="*/ 0 h 223"/>
                  <a:gd name="T4" fmla="*/ 79 w 139"/>
                  <a:gd name="T5" fmla="*/ 14 h 223"/>
                  <a:gd name="T6" fmla="*/ 79 w 139"/>
                  <a:gd name="T7" fmla="*/ 14 h 223"/>
                  <a:gd name="T8" fmla="*/ 79 w 139"/>
                  <a:gd name="T9" fmla="*/ 14 h 223"/>
                  <a:gd name="T10" fmla="*/ 78 w 139"/>
                  <a:gd name="T11" fmla="*/ 15 h 223"/>
                  <a:gd name="T12" fmla="*/ 78 w 139"/>
                  <a:gd name="T13" fmla="*/ 15 h 223"/>
                  <a:gd name="T14" fmla="*/ 0 w 139"/>
                  <a:gd name="T15" fmla="*/ 133 h 223"/>
                  <a:gd name="T16" fmla="*/ 27 w 139"/>
                  <a:gd name="T17" fmla="*/ 175 h 223"/>
                  <a:gd name="T18" fmla="*/ 18 w 139"/>
                  <a:gd name="T19" fmla="*/ 221 h 223"/>
                  <a:gd name="T20" fmla="*/ 15 w 139"/>
                  <a:gd name="T21" fmla="*/ 223 h 223"/>
                  <a:gd name="T22" fmla="*/ 26 w 139"/>
                  <a:gd name="T23" fmla="*/ 214 h 223"/>
                  <a:gd name="T24" fmla="*/ 26 w 139"/>
                  <a:gd name="T25" fmla="*/ 214 h 223"/>
                  <a:gd name="T26" fmla="*/ 26 w 139"/>
                  <a:gd name="T27" fmla="*/ 213 h 223"/>
                  <a:gd name="T28" fmla="*/ 26 w 139"/>
                  <a:gd name="T29" fmla="*/ 213 h 223"/>
                  <a:gd name="T30" fmla="*/ 26 w 139"/>
                  <a:gd name="T31" fmla="*/ 213 h 223"/>
                  <a:gd name="T32" fmla="*/ 26 w 139"/>
                  <a:gd name="T33" fmla="*/ 213 h 223"/>
                  <a:gd name="T34" fmla="*/ 26 w 139"/>
                  <a:gd name="T35" fmla="*/ 213 h 223"/>
                  <a:gd name="T36" fmla="*/ 27 w 139"/>
                  <a:gd name="T37" fmla="*/ 213 h 223"/>
                  <a:gd name="T38" fmla="*/ 27 w 139"/>
                  <a:gd name="T39" fmla="*/ 213 h 223"/>
                  <a:gd name="T40" fmla="*/ 27 w 139"/>
                  <a:gd name="T41" fmla="*/ 213 h 223"/>
                  <a:gd name="T42" fmla="*/ 27 w 139"/>
                  <a:gd name="T43" fmla="*/ 213 h 223"/>
                  <a:gd name="T44" fmla="*/ 27 w 139"/>
                  <a:gd name="T45" fmla="*/ 213 h 223"/>
                  <a:gd name="T46" fmla="*/ 27 w 139"/>
                  <a:gd name="T47" fmla="*/ 212 h 223"/>
                  <a:gd name="T48" fmla="*/ 27 w 139"/>
                  <a:gd name="T49" fmla="*/ 212 h 223"/>
                  <a:gd name="T50" fmla="*/ 27 w 139"/>
                  <a:gd name="T51" fmla="*/ 212 h 223"/>
                  <a:gd name="T52" fmla="*/ 27 w 139"/>
                  <a:gd name="T53" fmla="*/ 212 h 223"/>
                  <a:gd name="T54" fmla="*/ 27 w 139"/>
                  <a:gd name="T55" fmla="*/ 212 h 223"/>
                  <a:gd name="T56" fmla="*/ 27 w 139"/>
                  <a:gd name="T57" fmla="*/ 212 h 223"/>
                  <a:gd name="T58" fmla="*/ 134 w 139"/>
                  <a:gd name="T59" fmla="*/ 52 h 223"/>
                  <a:gd name="T60" fmla="*/ 139 w 139"/>
                  <a:gd name="T61" fmla="*/ 33 h 223"/>
                  <a:gd name="T62" fmla="*/ 125 w 139"/>
                  <a:gd name="T63" fmla="*/ 6 h 223"/>
                  <a:gd name="T64" fmla="*/ 106 w 139"/>
                  <a:gd name="T65" fmla="*/ 0 h 223"/>
                  <a:gd name="T66" fmla="*/ 106 w 139"/>
                  <a:gd name="T6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9" h="223">
                    <a:moveTo>
                      <a:pt x="106" y="0"/>
                    </a:moveTo>
                    <a:cubicBezTo>
                      <a:pt x="106" y="0"/>
                      <a:pt x="106" y="0"/>
                      <a:pt x="106" y="0"/>
                    </a:cubicBezTo>
                    <a:cubicBezTo>
                      <a:pt x="96" y="0"/>
                      <a:pt x="86" y="5"/>
                      <a:pt x="79" y="14"/>
                    </a:cubicBezTo>
                    <a:cubicBezTo>
                      <a:pt x="79" y="14"/>
                      <a:pt x="79" y="14"/>
                      <a:pt x="79" y="14"/>
                    </a:cubicBezTo>
                    <a:cubicBezTo>
                      <a:pt x="79" y="14"/>
                      <a:pt x="79" y="14"/>
                      <a:pt x="79" y="14"/>
                    </a:cubicBezTo>
                    <a:cubicBezTo>
                      <a:pt x="79" y="14"/>
                      <a:pt x="79" y="14"/>
                      <a:pt x="78" y="15"/>
                    </a:cubicBezTo>
                    <a:cubicBezTo>
                      <a:pt x="78" y="15"/>
                      <a:pt x="78" y="15"/>
                      <a:pt x="78" y="15"/>
                    </a:cubicBezTo>
                    <a:cubicBezTo>
                      <a:pt x="0" y="133"/>
                      <a:pt x="0" y="133"/>
                      <a:pt x="0" y="133"/>
                    </a:cubicBezTo>
                    <a:cubicBezTo>
                      <a:pt x="27" y="175"/>
                      <a:pt x="27" y="175"/>
                      <a:pt x="27" y="175"/>
                    </a:cubicBezTo>
                    <a:cubicBezTo>
                      <a:pt x="37" y="190"/>
                      <a:pt x="33" y="211"/>
                      <a:pt x="18" y="221"/>
                    </a:cubicBezTo>
                    <a:cubicBezTo>
                      <a:pt x="17" y="222"/>
                      <a:pt x="16" y="222"/>
                      <a:pt x="15" y="223"/>
                    </a:cubicBezTo>
                    <a:cubicBezTo>
                      <a:pt x="19" y="221"/>
                      <a:pt x="23" y="218"/>
                      <a:pt x="26" y="214"/>
                    </a:cubicBezTo>
                    <a:cubicBezTo>
                      <a:pt x="26" y="214"/>
                      <a:pt x="26" y="214"/>
                      <a:pt x="26" y="214"/>
                    </a:cubicBezTo>
                    <a:cubicBezTo>
                      <a:pt x="26" y="214"/>
                      <a:pt x="26" y="214"/>
                      <a:pt x="26" y="213"/>
                    </a:cubicBezTo>
                    <a:cubicBezTo>
                      <a:pt x="26" y="213"/>
                      <a:pt x="26" y="213"/>
                      <a:pt x="26" y="213"/>
                    </a:cubicBezTo>
                    <a:cubicBezTo>
                      <a:pt x="26" y="213"/>
                      <a:pt x="26" y="213"/>
                      <a:pt x="26" y="213"/>
                    </a:cubicBezTo>
                    <a:cubicBezTo>
                      <a:pt x="26" y="213"/>
                      <a:pt x="26" y="213"/>
                      <a:pt x="26" y="213"/>
                    </a:cubicBezTo>
                    <a:cubicBezTo>
                      <a:pt x="26" y="213"/>
                      <a:pt x="26" y="213"/>
                      <a:pt x="26" y="213"/>
                    </a:cubicBezTo>
                    <a:cubicBezTo>
                      <a:pt x="26" y="213"/>
                      <a:pt x="27" y="213"/>
                      <a:pt x="27" y="213"/>
                    </a:cubicBezTo>
                    <a:cubicBezTo>
                      <a:pt x="27" y="213"/>
                      <a:pt x="27" y="213"/>
                      <a:pt x="27" y="213"/>
                    </a:cubicBezTo>
                    <a:cubicBezTo>
                      <a:pt x="27" y="213"/>
                      <a:pt x="27" y="213"/>
                      <a:pt x="27" y="213"/>
                    </a:cubicBezTo>
                    <a:cubicBezTo>
                      <a:pt x="27" y="213"/>
                      <a:pt x="27" y="213"/>
                      <a:pt x="27" y="213"/>
                    </a:cubicBezTo>
                    <a:cubicBezTo>
                      <a:pt x="27" y="213"/>
                      <a:pt x="27" y="213"/>
                      <a:pt x="27" y="213"/>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134" y="52"/>
                      <a:pt x="134" y="52"/>
                      <a:pt x="134" y="52"/>
                    </a:cubicBezTo>
                    <a:cubicBezTo>
                      <a:pt x="137" y="46"/>
                      <a:pt x="139" y="40"/>
                      <a:pt x="139" y="33"/>
                    </a:cubicBezTo>
                    <a:cubicBezTo>
                      <a:pt x="139" y="23"/>
                      <a:pt x="134" y="12"/>
                      <a:pt x="125" y="6"/>
                    </a:cubicBezTo>
                    <a:cubicBezTo>
                      <a:pt x="119" y="2"/>
                      <a:pt x="113" y="0"/>
                      <a:pt x="106" y="0"/>
                    </a:cubicBezTo>
                    <a:cubicBezTo>
                      <a:pt x="106" y="0"/>
                      <a:pt x="106" y="0"/>
                      <a:pt x="106" y="0"/>
                    </a:cubicBezTo>
                  </a:path>
                </a:pathLst>
              </a:custGeom>
              <a:solidFill>
                <a:schemeClr val="accent5"/>
              </a:solidFill>
              <a:ln>
                <a:solidFill>
                  <a:schemeClr val="accent5"/>
                </a:solid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282828"/>
                  </a:solidFill>
                  <a:effectLst/>
                  <a:uLnTx/>
                  <a:uFillTx/>
                  <a:latin typeface="CiscoSansTT Light"/>
                  <a:ea typeface="ＭＳ Ｐゴシック" charset="0"/>
                </a:endParaRPr>
              </a:p>
            </p:txBody>
          </p:sp>
          <p:sp>
            <p:nvSpPr>
              <p:cNvPr id="27" name="Freeform 256"/>
              <p:cNvSpPr>
                <a:spLocks/>
              </p:cNvSpPr>
              <p:nvPr/>
            </p:nvSpPr>
            <p:spPr bwMode="auto">
              <a:xfrm>
                <a:off x="6333580" y="2502552"/>
                <a:ext cx="217993" cy="358989"/>
              </a:xfrm>
              <a:custGeom>
                <a:avLst/>
                <a:gdLst>
                  <a:gd name="T0" fmla="*/ 33 w 92"/>
                  <a:gd name="T1" fmla="*/ 0 h 152"/>
                  <a:gd name="T2" fmla="*/ 14 w 92"/>
                  <a:gd name="T3" fmla="*/ 6 h 152"/>
                  <a:gd name="T4" fmla="*/ 14 w 92"/>
                  <a:gd name="T5" fmla="*/ 6 h 152"/>
                  <a:gd name="T6" fmla="*/ 0 w 92"/>
                  <a:gd name="T7" fmla="*/ 33 h 152"/>
                  <a:gd name="T8" fmla="*/ 5 w 92"/>
                  <a:gd name="T9" fmla="*/ 52 h 152"/>
                  <a:gd name="T10" fmla="*/ 64 w 92"/>
                  <a:gd name="T11" fmla="*/ 141 h 152"/>
                  <a:gd name="T12" fmla="*/ 64 w 92"/>
                  <a:gd name="T13" fmla="*/ 141 h 152"/>
                  <a:gd name="T14" fmla="*/ 64 w 92"/>
                  <a:gd name="T15" fmla="*/ 141 h 152"/>
                  <a:gd name="T16" fmla="*/ 64 w 92"/>
                  <a:gd name="T17" fmla="*/ 141 h 152"/>
                  <a:gd name="T18" fmla="*/ 64 w 92"/>
                  <a:gd name="T19" fmla="*/ 141 h 152"/>
                  <a:gd name="T20" fmla="*/ 65 w 92"/>
                  <a:gd name="T21" fmla="*/ 141 h 152"/>
                  <a:gd name="T22" fmla="*/ 65 w 92"/>
                  <a:gd name="T23" fmla="*/ 141 h 152"/>
                  <a:gd name="T24" fmla="*/ 66 w 92"/>
                  <a:gd name="T25" fmla="*/ 144 h 152"/>
                  <a:gd name="T26" fmla="*/ 66 w 92"/>
                  <a:gd name="T27" fmla="*/ 144 h 152"/>
                  <a:gd name="T28" fmla="*/ 67 w 92"/>
                  <a:gd name="T29" fmla="*/ 144 h 152"/>
                  <a:gd name="T30" fmla="*/ 67 w 92"/>
                  <a:gd name="T31" fmla="*/ 144 h 152"/>
                  <a:gd name="T32" fmla="*/ 67 w 92"/>
                  <a:gd name="T33" fmla="*/ 144 h 152"/>
                  <a:gd name="T34" fmla="*/ 67 w 92"/>
                  <a:gd name="T35" fmla="*/ 144 h 152"/>
                  <a:gd name="T36" fmla="*/ 67 w 92"/>
                  <a:gd name="T37" fmla="*/ 144 h 152"/>
                  <a:gd name="T38" fmla="*/ 67 w 92"/>
                  <a:gd name="T39" fmla="*/ 144 h 152"/>
                  <a:gd name="T40" fmla="*/ 67 w 92"/>
                  <a:gd name="T41" fmla="*/ 145 h 152"/>
                  <a:gd name="T42" fmla="*/ 67 w 92"/>
                  <a:gd name="T43" fmla="*/ 145 h 152"/>
                  <a:gd name="T44" fmla="*/ 67 w 92"/>
                  <a:gd name="T45" fmla="*/ 145 h 152"/>
                  <a:gd name="T46" fmla="*/ 67 w 92"/>
                  <a:gd name="T47" fmla="*/ 145 h 152"/>
                  <a:gd name="T48" fmla="*/ 67 w 92"/>
                  <a:gd name="T49" fmla="*/ 145 h 152"/>
                  <a:gd name="T50" fmla="*/ 67 w 92"/>
                  <a:gd name="T51" fmla="*/ 145 h 152"/>
                  <a:gd name="T52" fmla="*/ 68 w 92"/>
                  <a:gd name="T53" fmla="*/ 145 h 152"/>
                  <a:gd name="T54" fmla="*/ 72 w 92"/>
                  <a:gd name="T55" fmla="*/ 149 h 152"/>
                  <a:gd name="T56" fmla="*/ 77 w 92"/>
                  <a:gd name="T57" fmla="*/ 152 h 152"/>
                  <a:gd name="T58" fmla="*/ 73 w 92"/>
                  <a:gd name="T59" fmla="*/ 150 h 152"/>
                  <a:gd name="T60" fmla="*/ 64 w 92"/>
                  <a:gd name="T61" fmla="*/ 104 h 152"/>
                  <a:gd name="T62" fmla="*/ 92 w 92"/>
                  <a:gd name="T63" fmla="*/ 62 h 152"/>
                  <a:gd name="T64" fmla="*/ 92 w 92"/>
                  <a:gd name="T65" fmla="*/ 62 h 152"/>
                  <a:gd name="T66" fmla="*/ 92 w 92"/>
                  <a:gd name="T67" fmla="*/ 62 h 152"/>
                  <a:gd name="T68" fmla="*/ 77 w 92"/>
                  <a:gd name="T69" fmla="*/ 41 h 152"/>
                  <a:gd name="T70" fmla="*/ 60 w 92"/>
                  <a:gd name="T71" fmla="*/ 15 h 152"/>
                  <a:gd name="T72" fmla="*/ 33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33" y="0"/>
                    </a:moveTo>
                    <a:cubicBezTo>
                      <a:pt x="26" y="0"/>
                      <a:pt x="20" y="2"/>
                      <a:pt x="14" y="6"/>
                    </a:cubicBezTo>
                    <a:cubicBezTo>
                      <a:pt x="14" y="6"/>
                      <a:pt x="14" y="6"/>
                      <a:pt x="14" y="6"/>
                    </a:cubicBezTo>
                    <a:cubicBezTo>
                      <a:pt x="5" y="12"/>
                      <a:pt x="0" y="23"/>
                      <a:pt x="0" y="33"/>
                    </a:cubicBezTo>
                    <a:cubicBezTo>
                      <a:pt x="0" y="40"/>
                      <a:pt x="2" y="46"/>
                      <a:pt x="5" y="52"/>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5" y="141"/>
                      <a:pt x="65" y="141"/>
                    </a:cubicBezTo>
                    <a:cubicBezTo>
                      <a:pt x="65" y="141"/>
                      <a:pt x="65" y="141"/>
                      <a:pt x="65" y="141"/>
                    </a:cubicBezTo>
                    <a:cubicBezTo>
                      <a:pt x="65" y="142"/>
                      <a:pt x="66" y="143"/>
                      <a:pt x="66" y="144"/>
                    </a:cubicBezTo>
                    <a:cubicBezTo>
                      <a:pt x="66" y="144"/>
                      <a:pt x="66" y="144"/>
                      <a:pt x="66" y="144"/>
                    </a:cubicBezTo>
                    <a:cubicBezTo>
                      <a:pt x="66" y="144"/>
                      <a:pt x="66"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8" y="145"/>
                      <a:pt x="68" y="145"/>
                      <a:pt x="68" y="145"/>
                    </a:cubicBezTo>
                    <a:cubicBezTo>
                      <a:pt x="69" y="147"/>
                      <a:pt x="71" y="148"/>
                      <a:pt x="72" y="149"/>
                    </a:cubicBezTo>
                    <a:cubicBezTo>
                      <a:pt x="74" y="150"/>
                      <a:pt x="75" y="151"/>
                      <a:pt x="77" y="152"/>
                    </a:cubicBezTo>
                    <a:cubicBezTo>
                      <a:pt x="76" y="151"/>
                      <a:pt x="75" y="151"/>
                      <a:pt x="73" y="150"/>
                    </a:cubicBezTo>
                    <a:cubicBezTo>
                      <a:pt x="58" y="140"/>
                      <a:pt x="54" y="119"/>
                      <a:pt x="64" y="104"/>
                    </a:cubicBezTo>
                    <a:cubicBezTo>
                      <a:pt x="92" y="62"/>
                      <a:pt x="92" y="62"/>
                      <a:pt x="92" y="62"/>
                    </a:cubicBezTo>
                    <a:cubicBezTo>
                      <a:pt x="92" y="62"/>
                      <a:pt x="92" y="62"/>
                      <a:pt x="92" y="62"/>
                    </a:cubicBezTo>
                    <a:cubicBezTo>
                      <a:pt x="92" y="62"/>
                      <a:pt x="92" y="62"/>
                      <a:pt x="92" y="62"/>
                    </a:cubicBezTo>
                    <a:cubicBezTo>
                      <a:pt x="77" y="41"/>
                      <a:pt x="77" y="41"/>
                      <a:pt x="77" y="41"/>
                    </a:cubicBezTo>
                    <a:cubicBezTo>
                      <a:pt x="60" y="15"/>
                      <a:pt x="60" y="15"/>
                      <a:pt x="60" y="15"/>
                    </a:cubicBezTo>
                    <a:cubicBezTo>
                      <a:pt x="54" y="5"/>
                      <a:pt x="44" y="0"/>
                      <a:pt x="33" y="0"/>
                    </a:cubicBezTo>
                  </a:path>
                </a:pathLst>
              </a:custGeom>
              <a:solidFill>
                <a:schemeClr val="accent5"/>
              </a:solidFill>
              <a:ln>
                <a:solidFill>
                  <a:schemeClr val="accent5"/>
                </a:solid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282828"/>
                  </a:solidFill>
                  <a:effectLst/>
                  <a:uLnTx/>
                  <a:uFillTx/>
                  <a:latin typeface="CiscoSansTT Light"/>
                  <a:ea typeface="ＭＳ Ｐゴシック" charset="0"/>
                </a:endParaRPr>
              </a:p>
            </p:txBody>
          </p:sp>
          <p:sp>
            <p:nvSpPr>
              <p:cNvPr id="28" name="Freeform 260"/>
              <p:cNvSpPr>
                <a:spLocks/>
              </p:cNvSpPr>
              <p:nvPr/>
            </p:nvSpPr>
            <p:spPr bwMode="auto">
              <a:xfrm>
                <a:off x="6461576" y="2648547"/>
                <a:ext cx="176995" cy="222993"/>
              </a:xfrm>
              <a:custGeom>
                <a:avLst/>
                <a:gdLst>
                  <a:gd name="T0" fmla="*/ 38 w 75"/>
                  <a:gd name="T1" fmla="*/ 0 h 94"/>
                  <a:gd name="T2" fmla="*/ 10 w 75"/>
                  <a:gd name="T3" fmla="*/ 42 h 94"/>
                  <a:gd name="T4" fmla="*/ 19 w 75"/>
                  <a:gd name="T5" fmla="*/ 88 h 94"/>
                  <a:gd name="T6" fmla="*/ 23 w 75"/>
                  <a:gd name="T7" fmla="*/ 90 h 94"/>
                  <a:gd name="T8" fmla="*/ 24 w 75"/>
                  <a:gd name="T9" fmla="*/ 90 h 94"/>
                  <a:gd name="T10" fmla="*/ 24 w 75"/>
                  <a:gd name="T11" fmla="*/ 91 h 94"/>
                  <a:gd name="T12" fmla="*/ 35 w 75"/>
                  <a:gd name="T13" fmla="*/ 93 h 94"/>
                  <a:gd name="T14" fmla="*/ 36 w 75"/>
                  <a:gd name="T15" fmla="*/ 93 h 94"/>
                  <a:gd name="T16" fmla="*/ 36 w 75"/>
                  <a:gd name="T17" fmla="*/ 93 h 94"/>
                  <a:gd name="T18" fmla="*/ 36 w 75"/>
                  <a:gd name="T19" fmla="*/ 93 h 94"/>
                  <a:gd name="T20" fmla="*/ 37 w 75"/>
                  <a:gd name="T21" fmla="*/ 94 h 94"/>
                  <a:gd name="T22" fmla="*/ 38 w 75"/>
                  <a:gd name="T23" fmla="*/ 94 h 94"/>
                  <a:gd name="T24" fmla="*/ 38 w 75"/>
                  <a:gd name="T25" fmla="*/ 94 h 94"/>
                  <a:gd name="T26" fmla="*/ 39 w 75"/>
                  <a:gd name="T27" fmla="*/ 93 h 94"/>
                  <a:gd name="T28" fmla="*/ 40 w 75"/>
                  <a:gd name="T29" fmla="*/ 93 h 94"/>
                  <a:gd name="T30" fmla="*/ 40 w 75"/>
                  <a:gd name="T31" fmla="*/ 93 h 94"/>
                  <a:gd name="T32" fmla="*/ 40 w 75"/>
                  <a:gd name="T33" fmla="*/ 93 h 94"/>
                  <a:gd name="T34" fmla="*/ 52 w 75"/>
                  <a:gd name="T35" fmla="*/ 91 h 94"/>
                  <a:gd name="T36" fmla="*/ 52 w 75"/>
                  <a:gd name="T37" fmla="*/ 90 h 94"/>
                  <a:gd name="T38" fmla="*/ 53 w 75"/>
                  <a:gd name="T39" fmla="*/ 90 h 94"/>
                  <a:gd name="T40" fmla="*/ 56 w 75"/>
                  <a:gd name="T41" fmla="*/ 88 h 94"/>
                  <a:gd name="T42" fmla="*/ 65 w 75"/>
                  <a:gd name="T43" fmla="*/ 42 h 94"/>
                  <a:gd name="T44" fmla="*/ 38 w 75"/>
                  <a:gd name="T4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94">
                    <a:moveTo>
                      <a:pt x="38" y="0"/>
                    </a:moveTo>
                    <a:cubicBezTo>
                      <a:pt x="10" y="42"/>
                      <a:pt x="10" y="42"/>
                      <a:pt x="10" y="42"/>
                    </a:cubicBezTo>
                    <a:cubicBezTo>
                      <a:pt x="0" y="57"/>
                      <a:pt x="4" y="78"/>
                      <a:pt x="19" y="88"/>
                    </a:cubicBezTo>
                    <a:cubicBezTo>
                      <a:pt x="21" y="89"/>
                      <a:pt x="22" y="89"/>
                      <a:pt x="23" y="90"/>
                    </a:cubicBezTo>
                    <a:cubicBezTo>
                      <a:pt x="23" y="90"/>
                      <a:pt x="23" y="90"/>
                      <a:pt x="24" y="90"/>
                    </a:cubicBezTo>
                    <a:cubicBezTo>
                      <a:pt x="24" y="90"/>
                      <a:pt x="24" y="90"/>
                      <a:pt x="24" y="91"/>
                    </a:cubicBezTo>
                    <a:cubicBezTo>
                      <a:pt x="28" y="92"/>
                      <a:pt x="31" y="93"/>
                      <a:pt x="35" y="93"/>
                    </a:cubicBezTo>
                    <a:cubicBezTo>
                      <a:pt x="36" y="93"/>
                      <a:pt x="36" y="93"/>
                      <a:pt x="36" y="93"/>
                    </a:cubicBezTo>
                    <a:cubicBezTo>
                      <a:pt x="36" y="93"/>
                      <a:pt x="36" y="93"/>
                      <a:pt x="36" y="93"/>
                    </a:cubicBezTo>
                    <a:cubicBezTo>
                      <a:pt x="36" y="93"/>
                      <a:pt x="36" y="93"/>
                      <a:pt x="36" y="93"/>
                    </a:cubicBezTo>
                    <a:cubicBezTo>
                      <a:pt x="36" y="93"/>
                      <a:pt x="37" y="94"/>
                      <a:pt x="37" y="94"/>
                    </a:cubicBezTo>
                    <a:cubicBezTo>
                      <a:pt x="38" y="94"/>
                      <a:pt x="38" y="94"/>
                      <a:pt x="38" y="94"/>
                    </a:cubicBezTo>
                    <a:cubicBezTo>
                      <a:pt x="38" y="94"/>
                      <a:pt x="38" y="94"/>
                      <a:pt x="38" y="94"/>
                    </a:cubicBezTo>
                    <a:cubicBezTo>
                      <a:pt x="39" y="94"/>
                      <a:pt x="39" y="93"/>
                      <a:pt x="39" y="93"/>
                    </a:cubicBezTo>
                    <a:cubicBezTo>
                      <a:pt x="39" y="93"/>
                      <a:pt x="39" y="93"/>
                      <a:pt x="40" y="93"/>
                    </a:cubicBezTo>
                    <a:cubicBezTo>
                      <a:pt x="40" y="93"/>
                      <a:pt x="40" y="93"/>
                      <a:pt x="40" y="93"/>
                    </a:cubicBezTo>
                    <a:cubicBezTo>
                      <a:pt x="40" y="93"/>
                      <a:pt x="40" y="93"/>
                      <a:pt x="40" y="93"/>
                    </a:cubicBezTo>
                    <a:cubicBezTo>
                      <a:pt x="44" y="93"/>
                      <a:pt x="48" y="92"/>
                      <a:pt x="52" y="91"/>
                    </a:cubicBezTo>
                    <a:cubicBezTo>
                      <a:pt x="52" y="90"/>
                      <a:pt x="52" y="90"/>
                      <a:pt x="52" y="90"/>
                    </a:cubicBezTo>
                    <a:cubicBezTo>
                      <a:pt x="52" y="90"/>
                      <a:pt x="52" y="90"/>
                      <a:pt x="53" y="90"/>
                    </a:cubicBezTo>
                    <a:cubicBezTo>
                      <a:pt x="54" y="89"/>
                      <a:pt x="55" y="89"/>
                      <a:pt x="56" y="88"/>
                    </a:cubicBezTo>
                    <a:cubicBezTo>
                      <a:pt x="71" y="78"/>
                      <a:pt x="75" y="57"/>
                      <a:pt x="65" y="42"/>
                    </a:cubicBezTo>
                    <a:cubicBezTo>
                      <a:pt x="38" y="0"/>
                      <a:pt x="38" y="0"/>
                      <a:pt x="38" y="0"/>
                    </a:cubicBezTo>
                  </a:path>
                </a:pathLst>
              </a:custGeom>
              <a:solidFill>
                <a:schemeClr val="accent5">
                  <a:lumMod val="75000"/>
                </a:schemeClr>
              </a:solidFill>
              <a:ln w="12700">
                <a:solidFill>
                  <a:schemeClr val="accent5">
                    <a:lumMod val="75000"/>
                  </a:schemeClr>
                </a:solid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282828"/>
                  </a:solidFill>
                  <a:effectLst/>
                  <a:uLnTx/>
                  <a:uFillTx/>
                  <a:latin typeface="CiscoSansTT Light"/>
                  <a:ea typeface="ＭＳ Ｐゴシック" charset="0"/>
                </a:endParaRPr>
              </a:p>
            </p:txBody>
          </p:sp>
        </p:grpSp>
      </p:grpSp>
      <p:pic>
        <p:nvPicPr>
          <p:cNvPr id="29" name="Picture 28">
            <a:extLst>
              <a:ext uri="{FF2B5EF4-FFF2-40B4-BE49-F238E27FC236}">
                <a16:creationId xmlns:a16="http://schemas.microsoft.com/office/drawing/2014/main" id="{B2233B40-77E2-1149-B983-5C778C67577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0789" y="-6813"/>
            <a:ext cx="5211151" cy="3902693"/>
          </a:xfrm>
          <a:prstGeom prst="rect">
            <a:avLst/>
          </a:prstGeom>
        </p:spPr>
      </p:pic>
      <p:pic>
        <p:nvPicPr>
          <p:cNvPr id="30" name="Picture 29"/>
          <p:cNvPicPr>
            <a:picLocks noChangeAspect="1"/>
          </p:cNvPicPr>
          <p:nvPr/>
        </p:nvPicPr>
        <p:blipFill>
          <a:blip r:embed="rId6">
            <a:clrChange>
              <a:clrFrom>
                <a:srgbClr val="FFFFFF"/>
              </a:clrFrom>
              <a:clrTo>
                <a:srgbClr val="FFFFFF">
                  <a:alpha val="0"/>
                </a:srgbClr>
              </a:clrTo>
            </a:clrChange>
          </a:blip>
          <a:stretch>
            <a:fillRect/>
          </a:stretch>
        </p:blipFill>
        <p:spPr>
          <a:xfrm>
            <a:off x="7439435" y="4048992"/>
            <a:ext cx="1434032" cy="608992"/>
          </a:xfrm>
          <a:prstGeom prst="rect">
            <a:avLst/>
          </a:prstGeom>
        </p:spPr>
      </p:pic>
    </p:spTree>
    <p:extLst>
      <p:ext uri="{BB962C8B-B14F-4D97-AF65-F5344CB8AC3E}">
        <p14:creationId xmlns:p14="http://schemas.microsoft.com/office/powerpoint/2010/main" val="20844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Chain Is Only As Strong As Its </a:t>
            </a:r>
            <a:r>
              <a:rPr lang="en-US" b="1" i="1" dirty="0">
                <a:solidFill>
                  <a:schemeClr val="bg2"/>
                </a:solidFill>
              </a:rPr>
              <a:t>Weakest</a:t>
            </a:r>
            <a:r>
              <a:rPr lang="en-US" dirty="0"/>
              <a:t> Link  </a:t>
            </a:r>
          </a:p>
        </p:txBody>
      </p:sp>
      <p:pic>
        <p:nvPicPr>
          <p:cNvPr id="1030" name="Picture 6" descr="mage result for weakness li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8986" y="974412"/>
            <a:ext cx="3780251" cy="2835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551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CCD53-3ECF-4F15-8223-537BBCE7107E}"/>
              </a:ext>
            </a:extLst>
          </p:cNvPr>
          <p:cNvSpPr>
            <a:spLocks noGrp="1"/>
          </p:cNvSpPr>
          <p:nvPr>
            <p:ph type="title"/>
          </p:nvPr>
        </p:nvSpPr>
        <p:spPr>
          <a:xfrm>
            <a:off x="437766" y="20223"/>
            <a:ext cx="8345488" cy="731837"/>
          </a:xfrm>
        </p:spPr>
        <p:txBody>
          <a:bodyPr/>
          <a:lstStyle/>
          <a:p>
            <a:r>
              <a:rPr lang="en-US" dirty="0"/>
              <a:t>HyperFlex Native Data Security</a:t>
            </a:r>
          </a:p>
        </p:txBody>
      </p:sp>
      <p:sp>
        <p:nvSpPr>
          <p:cNvPr id="5" name="Rectangle 4">
            <a:extLst>
              <a:ext uri="{FF2B5EF4-FFF2-40B4-BE49-F238E27FC236}">
                <a16:creationId xmlns:a16="http://schemas.microsoft.com/office/drawing/2014/main" id="{16252097-8BA7-4CE8-8EE9-7F0B7135471B}"/>
              </a:ext>
            </a:extLst>
          </p:cNvPr>
          <p:cNvSpPr/>
          <p:nvPr/>
        </p:nvSpPr>
        <p:spPr>
          <a:xfrm>
            <a:off x="3473297" y="987418"/>
            <a:ext cx="2286044" cy="794062"/>
          </a:xfrm>
          <a:prstGeom prst="rect">
            <a:avLst/>
          </a:prstGeom>
        </p:spPr>
        <p:txBody>
          <a:bodyPr wrap="square" lIns="91438" tIns="45719" rIns="91438" bIns="45719">
            <a:spAutoFit/>
          </a:bodyPr>
          <a:lstStyle/>
          <a:p>
            <a:pPr marL="0" marR="0" lvl="0" indent="0" algn="ctr" defTabSz="457189" rtl="0" eaLnBrk="1" fontAlgn="base" latinLnBrk="0" hangingPunct="1">
              <a:lnSpc>
                <a:spcPct val="95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6EBE4A"/>
                </a:solidFill>
                <a:effectLst/>
                <a:uLnTx/>
                <a:uFillTx/>
                <a:latin typeface="CiscoSansTT ExtraLight"/>
                <a:ea typeface="ＭＳ Ｐゴシック" charset="0"/>
              </a:rPr>
              <a:t>Secure Platform</a:t>
            </a:r>
          </a:p>
        </p:txBody>
      </p:sp>
      <p:sp>
        <p:nvSpPr>
          <p:cNvPr id="6" name="Rectangle 5">
            <a:extLst>
              <a:ext uri="{FF2B5EF4-FFF2-40B4-BE49-F238E27FC236}">
                <a16:creationId xmlns:a16="http://schemas.microsoft.com/office/drawing/2014/main" id="{05BB1B17-FB78-4D43-972D-DB244680D839}"/>
              </a:ext>
            </a:extLst>
          </p:cNvPr>
          <p:cNvSpPr/>
          <p:nvPr/>
        </p:nvSpPr>
        <p:spPr>
          <a:xfrm>
            <a:off x="6241176" y="970407"/>
            <a:ext cx="2230553" cy="794062"/>
          </a:xfrm>
          <a:prstGeom prst="rect">
            <a:avLst/>
          </a:prstGeom>
        </p:spPr>
        <p:txBody>
          <a:bodyPr wrap="square" lIns="91438" tIns="45719" rIns="91438" bIns="45719">
            <a:spAutoFit/>
          </a:bodyPr>
          <a:lstStyle/>
          <a:p>
            <a:pPr marL="0" marR="0" lvl="0" indent="0" algn="ctr" defTabSz="457189" rtl="0" eaLnBrk="1" fontAlgn="base" latinLnBrk="0" hangingPunct="1">
              <a:lnSpc>
                <a:spcPct val="95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BCEB"/>
                </a:solidFill>
                <a:effectLst/>
                <a:uLnTx/>
                <a:uFillTx/>
                <a:latin typeface="CiscoSansTT ExtraLight"/>
                <a:ea typeface="ＭＳ Ｐゴシック" charset="0"/>
              </a:rPr>
              <a:t>Regulatory Compliance</a:t>
            </a:r>
          </a:p>
        </p:txBody>
      </p:sp>
      <p:sp>
        <p:nvSpPr>
          <p:cNvPr id="7" name="Rectangle 6">
            <a:extLst>
              <a:ext uri="{FF2B5EF4-FFF2-40B4-BE49-F238E27FC236}">
                <a16:creationId xmlns:a16="http://schemas.microsoft.com/office/drawing/2014/main" id="{83FD5168-44AF-4A9E-8C44-7C2819BBD838}"/>
              </a:ext>
            </a:extLst>
          </p:cNvPr>
          <p:cNvSpPr/>
          <p:nvPr/>
        </p:nvSpPr>
        <p:spPr>
          <a:xfrm>
            <a:off x="874338" y="987418"/>
            <a:ext cx="2294594" cy="794062"/>
          </a:xfrm>
          <a:prstGeom prst="rect">
            <a:avLst/>
          </a:prstGeom>
        </p:spPr>
        <p:txBody>
          <a:bodyPr wrap="square" lIns="91438" tIns="45719" rIns="91438" bIns="45719">
            <a:spAutoFit/>
          </a:bodyPr>
          <a:lstStyle/>
          <a:p>
            <a:pPr marL="0" marR="0" lvl="0" indent="0" algn="ctr" defTabSz="457189" rtl="0" eaLnBrk="1" fontAlgn="base" latinLnBrk="0" hangingPunct="1">
              <a:lnSpc>
                <a:spcPct val="95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5073"/>
                </a:solidFill>
                <a:effectLst/>
                <a:uLnTx/>
                <a:uFillTx/>
                <a:latin typeface="CiscoSansTT ExtraLight"/>
                <a:ea typeface="ＭＳ Ｐゴシック" charset="0"/>
              </a:rPr>
              <a:t>Data-at-Rest Protection</a:t>
            </a:r>
          </a:p>
        </p:txBody>
      </p:sp>
      <p:sp>
        <p:nvSpPr>
          <p:cNvPr id="8" name="Rectangle 7">
            <a:extLst>
              <a:ext uri="{FF2B5EF4-FFF2-40B4-BE49-F238E27FC236}">
                <a16:creationId xmlns:a16="http://schemas.microsoft.com/office/drawing/2014/main" id="{EBD3E74A-F9A6-4556-83EB-2F2082514C10}"/>
              </a:ext>
            </a:extLst>
          </p:cNvPr>
          <p:cNvSpPr/>
          <p:nvPr/>
        </p:nvSpPr>
        <p:spPr>
          <a:xfrm>
            <a:off x="846318" y="1674714"/>
            <a:ext cx="2350633" cy="1269576"/>
          </a:xfrm>
          <a:prstGeom prst="rect">
            <a:avLst/>
          </a:prstGeom>
        </p:spPr>
        <p:txBody>
          <a:bodyPr wrap="square" lIns="91438" tIns="45719" rIns="91438" bIns="45719">
            <a:spAutoFit/>
          </a:bodyPr>
          <a:lstStyle/>
          <a:p>
            <a:pPr marL="9525" marR="0" lvl="1" indent="0" algn="ctr" defTabSz="457200" rtl="0" eaLnBrk="1" fontAlgn="base" latinLnBrk="0" hangingPunct="1">
              <a:lnSpc>
                <a:spcPct val="95000"/>
              </a:lnSpc>
              <a:spcBef>
                <a:spcPct val="0"/>
              </a:spcBef>
              <a:spcAft>
                <a:spcPts val="600"/>
              </a:spcAft>
              <a:buClrTx/>
              <a:buSzTx/>
              <a:buFontTx/>
              <a:buNone/>
              <a:tabLst/>
              <a:defRPr/>
            </a:pPr>
            <a:r>
              <a:rPr kumimoji="0" lang="en-US" sz="1400" b="0" i="0" u="none" strike="noStrike" kern="1200" cap="none" spc="0" normalizeH="0" baseline="0" noProof="0" dirty="0">
                <a:ln>
                  <a:noFill/>
                </a:ln>
                <a:solidFill>
                  <a:srgbClr val="676767"/>
                </a:solidFill>
                <a:effectLst/>
                <a:uLnTx/>
                <a:uFillTx/>
                <a:latin typeface="CiscoSansTT ExtraLight"/>
                <a:ea typeface="ＭＳ Ｐゴシック" charset="0"/>
                <a:cs typeface="Calibri"/>
              </a:rPr>
              <a:t>Data-At-Rest Encryption thru Self-Encrypting Drives</a:t>
            </a:r>
            <a:endParaRPr kumimoji="0" lang="x-none" sz="1400" b="0" i="0" u="none" strike="noStrike" kern="1200" cap="none" spc="0" normalizeH="0" baseline="0" noProof="0" dirty="0">
              <a:ln>
                <a:noFill/>
              </a:ln>
              <a:solidFill>
                <a:srgbClr val="676767"/>
              </a:solidFill>
              <a:effectLst/>
              <a:uLnTx/>
              <a:uFillTx/>
              <a:latin typeface="CiscoSansTT ExtraLight"/>
              <a:ea typeface="ＭＳ Ｐゴシック" charset="0"/>
              <a:cs typeface="Calibri"/>
            </a:endParaRPr>
          </a:p>
          <a:p>
            <a:pPr marL="9525" marR="0" lvl="1" indent="0" algn="ctr" defTabSz="457200" rtl="0" eaLnBrk="1" fontAlgn="base" latinLnBrk="0" hangingPunct="1">
              <a:lnSpc>
                <a:spcPct val="95000"/>
              </a:lnSpc>
              <a:spcBef>
                <a:spcPct val="0"/>
              </a:spcBef>
              <a:spcAft>
                <a:spcPts val="600"/>
              </a:spcAft>
              <a:buClrTx/>
              <a:buSzTx/>
              <a:buFontTx/>
              <a:buNone/>
              <a:tabLst/>
              <a:defRPr/>
            </a:pPr>
            <a:endParaRPr kumimoji="0" lang="en-US" sz="1400" b="0" i="0" u="none" strike="noStrike" kern="1200" cap="none" spc="0" normalizeH="0" baseline="0" noProof="0" dirty="0">
              <a:ln>
                <a:noFill/>
              </a:ln>
              <a:solidFill>
                <a:srgbClr val="676767"/>
              </a:solidFill>
              <a:effectLst/>
              <a:uLnTx/>
              <a:uFillTx/>
              <a:latin typeface="CiscoSansTT ExtraLight"/>
              <a:ea typeface="ＭＳ Ｐゴシック" charset="0"/>
              <a:cs typeface="Calibri"/>
            </a:endParaRPr>
          </a:p>
          <a:p>
            <a:pPr marL="9525" marR="0" lvl="1" indent="0" algn="ctr" defTabSz="457200" rtl="0" eaLnBrk="1" fontAlgn="base" latinLnBrk="0" hangingPunct="1">
              <a:lnSpc>
                <a:spcPct val="95000"/>
              </a:lnSpc>
              <a:spcBef>
                <a:spcPct val="0"/>
              </a:spcBef>
              <a:spcAft>
                <a:spcPts val="600"/>
              </a:spcAft>
              <a:buClrTx/>
              <a:buSzTx/>
              <a:buFontTx/>
              <a:buNone/>
              <a:tabLst/>
              <a:defRPr/>
            </a:pPr>
            <a:r>
              <a:rPr kumimoji="0" lang="en-US" sz="1400" b="0" i="0" u="none" strike="noStrike" kern="1200" cap="none" spc="0" normalizeH="0" baseline="0" noProof="0" dirty="0">
                <a:ln>
                  <a:noFill/>
                </a:ln>
                <a:solidFill>
                  <a:srgbClr val="676767"/>
                </a:solidFill>
                <a:effectLst/>
                <a:uLnTx/>
                <a:uFillTx/>
                <a:latin typeface="CiscoSansTT ExtraLight"/>
                <a:ea typeface="ＭＳ Ｐゴシック" charset="0"/>
                <a:cs typeface="Calibri"/>
              </a:rPr>
              <a:t>Enterprise Key Management Support</a:t>
            </a:r>
            <a:endParaRPr kumimoji="0" lang="x-none" sz="1400" b="0" i="0" u="none" strike="noStrike" kern="1200" cap="none" spc="0" normalizeH="0" baseline="0" noProof="0" dirty="0">
              <a:ln>
                <a:noFill/>
              </a:ln>
              <a:solidFill>
                <a:srgbClr val="676767"/>
              </a:solidFill>
              <a:effectLst/>
              <a:uLnTx/>
              <a:uFillTx/>
              <a:latin typeface="CiscoSansTT ExtraLight"/>
              <a:ea typeface="ＭＳ Ｐゴシック" charset="0"/>
              <a:cs typeface="Calibri"/>
            </a:endParaRPr>
          </a:p>
        </p:txBody>
      </p:sp>
      <p:sp>
        <p:nvSpPr>
          <p:cNvPr id="9" name="Rectangle 8">
            <a:extLst>
              <a:ext uri="{FF2B5EF4-FFF2-40B4-BE49-F238E27FC236}">
                <a16:creationId xmlns:a16="http://schemas.microsoft.com/office/drawing/2014/main" id="{DD278772-0399-470F-AAB0-86FEB4913FB9}"/>
              </a:ext>
            </a:extLst>
          </p:cNvPr>
          <p:cNvSpPr/>
          <p:nvPr/>
        </p:nvSpPr>
        <p:spPr>
          <a:xfrm>
            <a:off x="3442637" y="1683478"/>
            <a:ext cx="2465819" cy="1323437"/>
          </a:xfrm>
          <a:prstGeom prst="rect">
            <a:avLst/>
          </a:prstGeom>
        </p:spPr>
        <p:txBody>
          <a:bodyPr wrap="square" lIns="91438" tIns="45719" rIns="91438" bIns="45719">
            <a:spAutoFit/>
          </a:bodyPr>
          <a:lstStyle/>
          <a:p>
            <a:pPr marL="9525" marR="0" lvl="1" indent="0" algn="ctr" defTabSz="457200" rtl="0" eaLnBrk="1" fontAlgn="base"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dirty="0">
                <a:ln>
                  <a:noFill/>
                </a:ln>
                <a:solidFill>
                  <a:srgbClr val="676767"/>
                </a:solidFill>
                <a:effectLst/>
                <a:uLnTx/>
                <a:uFillTx/>
                <a:latin typeface="CiscoSansTT ExtraLight"/>
                <a:ea typeface="ＭＳ Ｐゴシック" charset="0"/>
                <a:cs typeface="Calibri"/>
              </a:rPr>
              <a:t>Vulnerability Assessments and Hardening</a:t>
            </a:r>
            <a:endParaRPr kumimoji="0" lang="x-none" sz="1400" b="0" i="0" u="none" strike="noStrike" kern="1200" cap="none" spc="0" normalizeH="0" baseline="0" noProof="0" dirty="0">
              <a:ln>
                <a:noFill/>
              </a:ln>
              <a:solidFill>
                <a:srgbClr val="676767"/>
              </a:solidFill>
              <a:effectLst/>
              <a:uLnTx/>
              <a:uFillTx/>
              <a:latin typeface="CiscoSansTT ExtraLight"/>
              <a:ea typeface="ＭＳ Ｐゴシック" charset="0"/>
              <a:cs typeface="Calibri"/>
            </a:endParaRPr>
          </a:p>
          <a:p>
            <a:pPr marL="9525" marR="0" lvl="1" indent="0" algn="ctr" defTabSz="457200" rtl="0" eaLnBrk="1" fontAlgn="base" latinLnBrk="0" hangingPunct="1">
              <a:lnSpc>
                <a:spcPct val="100000"/>
              </a:lnSpc>
              <a:spcBef>
                <a:spcPct val="0"/>
              </a:spcBef>
              <a:spcAft>
                <a:spcPts val="600"/>
              </a:spcAft>
              <a:buClrTx/>
              <a:buSzTx/>
              <a:buFontTx/>
              <a:buNone/>
              <a:tabLst/>
              <a:defRPr/>
            </a:pPr>
            <a:endParaRPr kumimoji="0" lang="en-US" sz="1400" b="0" i="0" u="none" strike="noStrike" kern="1200" cap="none" spc="0" normalizeH="0" baseline="0" noProof="0" dirty="0">
              <a:ln>
                <a:noFill/>
              </a:ln>
              <a:solidFill>
                <a:srgbClr val="676767"/>
              </a:solidFill>
              <a:effectLst/>
              <a:uLnTx/>
              <a:uFillTx/>
              <a:latin typeface="CiscoSansTT ExtraLight"/>
              <a:ea typeface="ＭＳ Ｐゴシック" charset="0"/>
              <a:cs typeface="Calibri"/>
            </a:endParaRPr>
          </a:p>
          <a:p>
            <a:pPr marL="9525" marR="0" lvl="1" indent="0" algn="ctr" defTabSz="457200" rtl="0" eaLnBrk="1" fontAlgn="base"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dirty="0">
                <a:ln>
                  <a:noFill/>
                </a:ln>
                <a:solidFill>
                  <a:srgbClr val="676767"/>
                </a:solidFill>
                <a:effectLst/>
                <a:uLnTx/>
                <a:uFillTx/>
                <a:latin typeface="CiscoSansTT ExtraLight"/>
                <a:ea typeface="ＭＳ Ｐゴシック" charset="0"/>
                <a:cs typeface="Calibri"/>
              </a:rPr>
              <a:t>Role-Based Access Control and Auditing</a:t>
            </a:r>
            <a:endParaRPr kumimoji="0" lang="x-none" sz="1400" b="0" i="0" u="none" strike="noStrike" kern="1200" cap="none" spc="0" normalizeH="0" baseline="0" noProof="0" dirty="0">
              <a:ln>
                <a:noFill/>
              </a:ln>
              <a:solidFill>
                <a:srgbClr val="676767"/>
              </a:solidFill>
              <a:effectLst/>
              <a:uLnTx/>
              <a:uFillTx/>
              <a:latin typeface="CiscoSansTT ExtraLight"/>
              <a:ea typeface="ＭＳ Ｐゴシック" charset="0"/>
              <a:cs typeface="Calibri"/>
            </a:endParaRPr>
          </a:p>
        </p:txBody>
      </p:sp>
      <p:sp>
        <p:nvSpPr>
          <p:cNvPr id="10" name="Rectangle 9">
            <a:extLst>
              <a:ext uri="{FF2B5EF4-FFF2-40B4-BE49-F238E27FC236}">
                <a16:creationId xmlns:a16="http://schemas.microsoft.com/office/drawing/2014/main" id="{0BA86F72-754C-41A6-87DB-816FF7780CF8}"/>
              </a:ext>
            </a:extLst>
          </p:cNvPr>
          <p:cNvSpPr/>
          <p:nvPr/>
        </p:nvSpPr>
        <p:spPr>
          <a:xfrm>
            <a:off x="6265458" y="1683478"/>
            <a:ext cx="2563799" cy="1323437"/>
          </a:xfrm>
          <a:prstGeom prst="rect">
            <a:avLst/>
          </a:prstGeom>
        </p:spPr>
        <p:txBody>
          <a:bodyPr wrap="square" lIns="91438" tIns="45719" rIns="91438" bIns="45719">
            <a:spAutoFit/>
          </a:bodyPr>
          <a:lstStyle/>
          <a:p>
            <a:pPr marL="9525" marR="0" lvl="1" indent="0" algn="ctr" defTabSz="457200" rtl="0" eaLnBrk="1" fontAlgn="base"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dirty="0">
                <a:ln>
                  <a:noFill/>
                </a:ln>
                <a:solidFill>
                  <a:srgbClr val="676767"/>
                </a:solidFill>
                <a:effectLst/>
                <a:uLnTx/>
                <a:uFillTx/>
                <a:latin typeface="CiscoSansTT ExtraLight"/>
                <a:ea typeface="ＭＳ Ｐゴシック" charset="0"/>
                <a:cs typeface="Calibri"/>
              </a:rPr>
              <a:t>Certifications Starting with FIPS, Common Criteria*</a:t>
            </a:r>
            <a:endParaRPr kumimoji="0" lang="x-none" sz="1400" b="0" i="0" u="none" strike="noStrike" kern="1200" cap="none" spc="0" normalizeH="0" baseline="0" noProof="0" dirty="0">
              <a:ln>
                <a:noFill/>
              </a:ln>
              <a:solidFill>
                <a:srgbClr val="676767"/>
              </a:solidFill>
              <a:effectLst/>
              <a:uLnTx/>
              <a:uFillTx/>
              <a:latin typeface="CiscoSansTT ExtraLight"/>
              <a:ea typeface="ＭＳ Ｐゴシック" charset="0"/>
              <a:cs typeface="Calibri"/>
            </a:endParaRPr>
          </a:p>
          <a:p>
            <a:pPr marL="9525" marR="0" lvl="1" indent="0" algn="ctr" defTabSz="457200" rtl="0" eaLnBrk="1" fontAlgn="base" latinLnBrk="0" hangingPunct="1">
              <a:lnSpc>
                <a:spcPct val="100000"/>
              </a:lnSpc>
              <a:spcBef>
                <a:spcPct val="0"/>
              </a:spcBef>
              <a:spcAft>
                <a:spcPts val="600"/>
              </a:spcAft>
              <a:buClrTx/>
              <a:buSzTx/>
              <a:buFontTx/>
              <a:buNone/>
              <a:tabLst/>
              <a:defRPr/>
            </a:pPr>
            <a:endParaRPr kumimoji="0" lang="en-US" sz="1400" b="0" i="0" u="none" strike="noStrike" kern="1200" cap="none" spc="0" normalizeH="0" baseline="0" noProof="0" dirty="0">
              <a:ln>
                <a:noFill/>
              </a:ln>
              <a:solidFill>
                <a:srgbClr val="676767"/>
              </a:solidFill>
              <a:effectLst/>
              <a:uLnTx/>
              <a:uFillTx/>
              <a:latin typeface="CiscoSansTT ExtraLight"/>
              <a:ea typeface="ＭＳ Ｐゴシック" charset="0"/>
              <a:cs typeface="Calibri"/>
            </a:endParaRPr>
          </a:p>
          <a:p>
            <a:pPr marL="9525" marR="0" lvl="1" indent="0" algn="ctr" defTabSz="457200" rtl="0" eaLnBrk="1" fontAlgn="base"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dirty="0">
                <a:ln>
                  <a:noFill/>
                </a:ln>
                <a:solidFill>
                  <a:srgbClr val="676767"/>
                </a:solidFill>
                <a:effectLst/>
                <a:uLnTx/>
                <a:uFillTx/>
                <a:latin typeface="CiscoSansTT ExtraLight"/>
                <a:ea typeface="ＭＳ Ｐゴシック" charset="0"/>
                <a:cs typeface="Calibri"/>
              </a:rPr>
              <a:t>Compliance for Data Privacy (HIPAA, PCI-DSS etc.)</a:t>
            </a:r>
          </a:p>
        </p:txBody>
      </p:sp>
      <p:cxnSp>
        <p:nvCxnSpPr>
          <p:cNvPr id="12" name="Straight Connector 11">
            <a:extLst>
              <a:ext uri="{FF2B5EF4-FFF2-40B4-BE49-F238E27FC236}">
                <a16:creationId xmlns:a16="http://schemas.microsoft.com/office/drawing/2014/main" id="{1DE66747-E73B-479F-87EF-773D90D2C872}"/>
              </a:ext>
            </a:extLst>
          </p:cNvPr>
          <p:cNvCxnSpPr>
            <a:cxnSpLocks/>
          </p:cNvCxnSpPr>
          <p:nvPr/>
        </p:nvCxnSpPr>
        <p:spPr>
          <a:xfrm>
            <a:off x="5941559" y="1225380"/>
            <a:ext cx="0" cy="1247632"/>
          </a:xfrm>
          <a:prstGeom prst="line">
            <a:avLst/>
          </a:prstGeom>
          <a:ln>
            <a:solidFill>
              <a:schemeClr val="bg2">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719541C-4866-43B2-B2C4-C86DA98F550F}"/>
              </a:ext>
            </a:extLst>
          </p:cNvPr>
          <p:cNvCxnSpPr>
            <a:cxnSpLocks/>
          </p:cNvCxnSpPr>
          <p:nvPr/>
        </p:nvCxnSpPr>
        <p:spPr>
          <a:xfrm>
            <a:off x="3324180" y="1225380"/>
            <a:ext cx="0" cy="1247632"/>
          </a:xfrm>
          <a:prstGeom prst="line">
            <a:avLst/>
          </a:prstGeom>
          <a:ln>
            <a:solidFill>
              <a:schemeClr val="bg2">
                <a:lumMod val="95000"/>
              </a:schemeClr>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2073152A-A9E4-47A0-9671-935B09C8A34C}"/>
              </a:ext>
            </a:extLst>
          </p:cNvPr>
          <p:cNvGrpSpPr/>
          <p:nvPr/>
        </p:nvGrpSpPr>
        <p:grpSpPr>
          <a:xfrm>
            <a:off x="886495" y="3140261"/>
            <a:ext cx="946357" cy="795255"/>
            <a:chOff x="693282" y="3751733"/>
            <a:chExt cx="946357" cy="795255"/>
          </a:xfrm>
        </p:grpSpPr>
        <p:pic>
          <p:nvPicPr>
            <p:cNvPr id="3" name="Picture 2">
              <a:extLst>
                <a:ext uri="{FF2B5EF4-FFF2-40B4-BE49-F238E27FC236}">
                  <a16:creationId xmlns:a16="http://schemas.microsoft.com/office/drawing/2014/main" id="{091EBC72-D640-4F94-81CB-723D210A3C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3282" y="4077950"/>
              <a:ext cx="946357" cy="469038"/>
            </a:xfrm>
            <a:prstGeom prst="rect">
              <a:avLst/>
            </a:prstGeom>
          </p:spPr>
        </p:pic>
        <p:pic>
          <p:nvPicPr>
            <p:cNvPr id="4" name="Picture 3">
              <a:extLst>
                <a:ext uri="{FF2B5EF4-FFF2-40B4-BE49-F238E27FC236}">
                  <a16:creationId xmlns:a16="http://schemas.microsoft.com/office/drawing/2014/main" id="{C2DF7BB4-D598-476C-8442-7E4396AB7DD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0553" y="3751733"/>
              <a:ext cx="771815" cy="385907"/>
            </a:xfrm>
            <a:prstGeom prst="rect">
              <a:avLst/>
            </a:prstGeom>
          </p:spPr>
        </p:pic>
      </p:grpSp>
      <p:grpSp>
        <p:nvGrpSpPr>
          <p:cNvPr id="45" name="Group 25">
            <a:extLst>
              <a:ext uri="{FF2B5EF4-FFF2-40B4-BE49-F238E27FC236}">
                <a16:creationId xmlns:a16="http://schemas.microsoft.com/office/drawing/2014/main" id="{B994284D-7426-4EDB-86E9-13A7BD0BE026}"/>
              </a:ext>
            </a:extLst>
          </p:cNvPr>
          <p:cNvGrpSpPr>
            <a:grpSpLocks noChangeAspect="1"/>
          </p:cNvGrpSpPr>
          <p:nvPr/>
        </p:nvGrpSpPr>
        <p:grpSpPr bwMode="auto">
          <a:xfrm>
            <a:off x="1917943" y="3225614"/>
            <a:ext cx="624957" cy="624548"/>
            <a:chOff x="1971" y="2520"/>
            <a:chExt cx="1524" cy="1523"/>
          </a:xfrm>
        </p:grpSpPr>
        <p:sp>
          <p:nvSpPr>
            <p:cNvPr id="46" name="Oval 26">
              <a:extLst>
                <a:ext uri="{FF2B5EF4-FFF2-40B4-BE49-F238E27FC236}">
                  <a16:creationId xmlns:a16="http://schemas.microsoft.com/office/drawing/2014/main" id="{E448B922-2046-4B57-B809-A7FB0BFC7C6C}"/>
                </a:ext>
              </a:extLst>
            </p:cNvPr>
            <p:cNvSpPr>
              <a:spLocks noChangeArrowheads="1"/>
            </p:cNvSpPr>
            <p:nvPr/>
          </p:nvSpPr>
          <p:spPr bwMode="auto">
            <a:xfrm>
              <a:off x="1971" y="2520"/>
              <a:ext cx="1524" cy="152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7" name="Freeform 27">
              <a:extLst>
                <a:ext uri="{FF2B5EF4-FFF2-40B4-BE49-F238E27FC236}">
                  <a16:creationId xmlns:a16="http://schemas.microsoft.com/office/drawing/2014/main" id="{DE549138-FE5E-4F4F-9763-725595C51050}"/>
                </a:ext>
              </a:extLst>
            </p:cNvPr>
            <p:cNvSpPr>
              <a:spLocks/>
            </p:cNvSpPr>
            <p:nvPr/>
          </p:nvSpPr>
          <p:spPr bwMode="auto">
            <a:xfrm>
              <a:off x="2386" y="2738"/>
              <a:ext cx="1101" cy="1305"/>
            </a:xfrm>
            <a:custGeom>
              <a:avLst/>
              <a:gdLst>
                <a:gd name="T0" fmla="*/ 464 w 464"/>
                <a:gd name="T1" fmla="*/ 273 h 550"/>
                <a:gd name="T2" fmla="*/ 248 w 464"/>
                <a:gd name="T3" fmla="*/ 57 h 550"/>
                <a:gd name="T4" fmla="*/ 146 w 464"/>
                <a:gd name="T5" fmla="*/ 0 h 550"/>
                <a:gd name="T6" fmla="*/ 26 w 464"/>
                <a:gd name="T7" fmla="*/ 120 h 550"/>
                <a:gd name="T8" fmla="*/ 26 w 464"/>
                <a:gd name="T9" fmla="*/ 160 h 550"/>
                <a:gd name="T10" fmla="*/ 25 w 464"/>
                <a:gd name="T11" fmla="*/ 160 h 550"/>
                <a:gd name="T12" fmla="*/ 0 w 464"/>
                <a:gd name="T13" fmla="*/ 186 h 550"/>
                <a:gd name="T14" fmla="*/ 0 w 464"/>
                <a:gd name="T15" fmla="*/ 399 h 550"/>
                <a:gd name="T16" fmla="*/ 12 w 464"/>
                <a:gd name="T17" fmla="*/ 421 h 550"/>
                <a:gd name="T18" fmla="*/ 141 w 464"/>
                <a:gd name="T19" fmla="*/ 550 h 550"/>
                <a:gd name="T20" fmla="*/ 146 w 464"/>
                <a:gd name="T21" fmla="*/ 550 h 550"/>
                <a:gd name="T22" fmla="*/ 464 w 464"/>
                <a:gd name="T23" fmla="*/ 273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4" h="550">
                  <a:moveTo>
                    <a:pt x="464" y="273"/>
                  </a:moveTo>
                  <a:cubicBezTo>
                    <a:pt x="248" y="57"/>
                    <a:pt x="248" y="57"/>
                    <a:pt x="248" y="57"/>
                  </a:cubicBezTo>
                  <a:cubicBezTo>
                    <a:pt x="227" y="23"/>
                    <a:pt x="189" y="0"/>
                    <a:pt x="146" y="0"/>
                  </a:cubicBezTo>
                  <a:cubicBezTo>
                    <a:pt x="80" y="0"/>
                    <a:pt x="26" y="54"/>
                    <a:pt x="26" y="120"/>
                  </a:cubicBezTo>
                  <a:cubicBezTo>
                    <a:pt x="26" y="160"/>
                    <a:pt x="26" y="160"/>
                    <a:pt x="26" y="160"/>
                  </a:cubicBezTo>
                  <a:cubicBezTo>
                    <a:pt x="25" y="160"/>
                    <a:pt x="25" y="160"/>
                    <a:pt x="25" y="160"/>
                  </a:cubicBezTo>
                  <a:cubicBezTo>
                    <a:pt x="11" y="160"/>
                    <a:pt x="0" y="172"/>
                    <a:pt x="0" y="186"/>
                  </a:cubicBezTo>
                  <a:cubicBezTo>
                    <a:pt x="0" y="399"/>
                    <a:pt x="0" y="399"/>
                    <a:pt x="0" y="399"/>
                  </a:cubicBezTo>
                  <a:cubicBezTo>
                    <a:pt x="0" y="408"/>
                    <a:pt x="5" y="416"/>
                    <a:pt x="12" y="421"/>
                  </a:cubicBezTo>
                  <a:cubicBezTo>
                    <a:pt x="141" y="550"/>
                    <a:pt x="141" y="550"/>
                    <a:pt x="141" y="550"/>
                  </a:cubicBezTo>
                  <a:cubicBezTo>
                    <a:pt x="143" y="550"/>
                    <a:pt x="145" y="550"/>
                    <a:pt x="146" y="550"/>
                  </a:cubicBezTo>
                  <a:cubicBezTo>
                    <a:pt x="308" y="550"/>
                    <a:pt x="443" y="430"/>
                    <a:pt x="464" y="273"/>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8" name="Freeform 28">
              <a:extLst>
                <a:ext uri="{FF2B5EF4-FFF2-40B4-BE49-F238E27FC236}">
                  <a16:creationId xmlns:a16="http://schemas.microsoft.com/office/drawing/2014/main" id="{7B5D7B73-7EC9-45DE-9DB5-EEC630AB1893}"/>
                </a:ext>
              </a:extLst>
            </p:cNvPr>
            <p:cNvSpPr>
              <a:spLocks/>
            </p:cNvSpPr>
            <p:nvPr/>
          </p:nvSpPr>
          <p:spPr bwMode="auto">
            <a:xfrm>
              <a:off x="2448" y="2738"/>
              <a:ext cx="569" cy="380"/>
            </a:xfrm>
            <a:custGeom>
              <a:avLst/>
              <a:gdLst>
                <a:gd name="T0" fmla="*/ 52 w 240"/>
                <a:gd name="T1" fmla="*/ 160 h 160"/>
                <a:gd name="T2" fmla="*/ 52 w 240"/>
                <a:gd name="T3" fmla="*/ 120 h 160"/>
                <a:gd name="T4" fmla="*/ 120 w 240"/>
                <a:gd name="T5" fmla="*/ 52 h 160"/>
                <a:gd name="T6" fmla="*/ 189 w 240"/>
                <a:gd name="T7" fmla="*/ 120 h 160"/>
                <a:gd name="T8" fmla="*/ 189 w 240"/>
                <a:gd name="T9" fmla="*/ 160 h 160"/>
                <a:gd name="T10" fmla="*/ 240 w 240"/>
                <a:gd name="T11" fmla="*/ 160 h 160"/>
                <a:gd name="T12" fmla="*/ 240 w 240"/>
                <a:gd name="T13" fmla="*/ 120 h 160"/>
                <a:gd name="T14" fmla="*/ 120 w 240"/>
                <a:gd name="T15" fmla="*/ 0 h 160"/>
                <a:gd name="T16" fmla="*/ 0 w 240"/>
                <a:gd name="T17" fmla="*/ 120 h 160"/>
                <a:gd name="T18" fmla="*/ 0 w 240"/>
                <a:gd name="T19" fmla="*/ 160 h 160"/>
                <a:gd name="T20" fmla="*/ 52 w 240"/>
                <a:gd name="T21"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160">
                  <a:moveTo>
                    <a:pt x="52" y="160"/>
                  </a:moveTo>
                  <a:cubicBezTo>
                    <a:pt x="52" y="120"/>
                    <a:pt x="52" y="120"/>
                    <a:pt x="52" y="120"/>
                  </a:cubicBezTo>
                  <a:cubicBezTo>
                    <a:pt x="52" y="82"/>
                    <a:pt x="82" y="52"/>
                    <a:pt x="120" y="52"/>
                  </a:cubicBezTo>
                  <a:cubicBezTo>
                    <a:pt x="158" y="52"/>
                    <a:pt x="189" y="82"/>
                    <a:pt x="189" y="120"/>
                  </a:cubicBezTo>
                  <a:cubicBezTo>
                    <a:pt x="189" y="160"/>
                    <a:pt x="189" y="160"/>
                    <a:pt x="189" y="160"/>
                  </a:cubicBezTo>
                  <a:cubicBezTo>
                    <a:pt x="240" y="160"/>
                    <a:pt x="240" y="160"/>
                    <a:pt x="240" y="160"/>
                  </a:cubicBezTo>
                  <a:cubicBezTo>
                    <a:pt x="240" y="120"/>
                    <a:pt x="240" y="120"/>
                    <a:pt x="240" y="120"/>
                  </a:cubicBezTo>
                  <a:cubicBezTo>
                    <a:pt x="240" y="54"/>
                    <a:pt x="186" y="0"/>
                    <a:pt x="120" y="0"/>
                  </a:cubicBezTo>
                  <a:cubicBezTo>
                    <a:pt x="54" y="0"/>
                    <a:pt x="0" y="54"/>
                    <a:pt x="0" y="120"/>
                  </a:cubicBezTo>
                  <a:cubicBezTo>
                    <a:pt x="0" y="160"/>
                    <a:pt x="0" y="160"/>
                    <a:pt x="0" y="160"/>
                  </a:cubicBezTo>
                  <a:lnTo>
                    <a:pt x="52" y="16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9" name="Freeform 29">
              <a:extLst>
                <a:ext uri="{FF2B5EF4-FFF2-40B4-BE49-F238E27FC236}">
                  <a16:creationId xmlns:a16="http://schemas.microsoft.com/office/drawing/2014/main" id="{1AFCAF32-19A7-48AF-B981-91AE4081B3C0}"/>
                </a:ext>
              </a:extLst>
            </p:cNvPr>
            <p:cNvSpPr>
              <a:spLocks/>
            </p:cNvSpPr>
            <p:nvPr/>
          </p:nvSpPr>
          <p:spPr bwMode="auto">
            <a:xfrm>
              <a:off x="2386" y="3118"/>
              <a:ext cx="693" cy="626"/>
            </a:xfrm>
            <a:custGeom>
              <a:avLst/>
              <a:gdLst>
                <a:gd name="T0" fmla="*/ 280 w 292"/>
                <a:gd name="T1" fmla="*/ 264 h 264"/>
                <a:gd name="T2" fmla="*/ 12 w 292"/>
                <a:gd name="T3" fmla="*/ 264 h 264"/>
                <a:gd name="T4" fmla="*/ 0 w 292"/>
                <a:gd name="T5" fmla="*/ 252 h 264"/>
                <a:gd name="T6" fmla="*/ 0 w 292"/>
                <a:gd name="T7" fmla="*/ 13 h 264"/>
                <a:gd name="T8" fmla="*/ 12 w 292"/>
                <a:gd name="T9" fmla="*/ 0 h 264"/>
                <a:gd name="T10" fmla="*/ 280 w 292"/>
                <a:gd name="T11" fmla="*/ 0 h 264"/>
                <a:gd name="T12" fmla="*/ 292 w 292"/>
                <a:gd name="T13" fmla="*/ 13 h 264"/>
                <a:gd name="T14" fmla="*/ 292 w 292"/>
                <a:gd name="T15" fmla="*/ 252 h 264"/>
                <a:gd name="T16" fmla="*/ 280 w 292"/>
                <a:gd name="T17" fmla="*/ 26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264">
                  <a:moveTo>
                    <a:pt x="280" y="264"/>
                  </a:moveTo>
                  <a:cubicBezTo>
                    <a:pt x="12" y="264"/>
                    <a:pt x="12" y="264"/>
                    <a:pt x="12" y="264"/>
                  </a:cubicBezTo>
                  <a:cubicBezTo>
                    <a:pt x="5" y="264"/>
                    <a:pt x="0" y="259"/>
                    <a:pt x="0" y="252"/>
                  </a:cubicBezTo>
                  <a:cubicBezTo>
                    <a:pt x="0" y="13"/>
                    <a:pt x="0" y="13"/>
                    <a:pt x="0" y="13"/>
                  </a:cubicBezTo>
                  <a:cubicBezTo>
                    <a:pt x="0" y="6"/>
                    <a:pt x="5" y="0"/>
                    <a:pt x="12" y="0"/>
                  </a:cubicBezTo>
                  <a:cubicBezTo>
                    <a:pt x="280" y="0"/>
                    <a:pt x="280" y="0"/>
                    <a:pt x="280" y="0"/>
                  </a:cubicBezTo>
                  <a:cubicBezTo>
                    <a:pt x="287" y="0"/>
                    <a:pt x="292" y="6"/>
                    <a:pt x="292" y="13"/>
                  </a:cubicBezTo>
                  <a:cubicBezTo>
                    <a:pt x="292" y="252"/>
                    <a:pt x="292" y="252"/>
                    <a:pt x="292" y="252"/>
                  </a:cubicBezTo>
                  <a:cubicBezTo>
                    <a:pt x="292" y="259"/>
                    <a:pt x="287" y="264"/>
                    <a:pt x="280" y="2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grpSp>
      <p:grpSp>
        <p:nvGrpSpPr>
          <p:cNvPr id="51" name="Group 4">
            <a:extLst>
              <a:ext uri="{FF2B5EF4-FFF2-40B4-BE49-F238E27FC236}">
                <a16:creationId xmlns:a16="http://schemas.microsoft.com/office/drawing/2014/main" id="{F771C8B3-6A31-4D40-A303-30B539FA4877}"/>
              </a:ext>
            </a:extLst>
          </p:cNvPr>
          <p:cNvGrpSpPr>
            <a:grpSpLocks noChangeAspect="1"/>
          </p:cNvGrpSpPr>
          <p:nvPr/>
        </p:nvGrpSpPr>
        <p:grpSpPr bwMode="auto">
          <a:xfrm>
            <a:off x="6917134" y="3216412"/>
            <a:ext cx="641067" cy="642953"/>
            <a:chOff x="2539" y="1279"/>
            <a:chExt cx="680" cy="682"/>
          </a:xfrm>
        </p:grpSpPr>
        <p:sp>
          <p:nvSpPr>
            <p:cNvPr id="53" name="Freeform 5">
              <a:extLst>
                <a:ext uri="{FF2B5EF4-FFF2-40B4-BE49-F238E27FC236}">
                  <a16:creationId xmlns:a16="http://schemas.microsoft.com/office/drawing/2014/main" id="{828F0A08-DA00-4B94-B2A5-67FB5E633DAA}"/>
                </a:ext>
              </a:extLst>
            </p:cNvPr>
            <p:cNvSpPr>
              <a:spLocks/>
            </p:cNvSpPr>
            <p:nvPr/>
          </p:nvSpPr>
          <p:spPr bwMode="auto">
            <a:xfrm>
              <a:off x="2539" y="1279"/>
              <a:ext cx="680" cy="682"/>
            </a:xfrm>
            <a:custGeom>
              <a:avLst/>
              <a:gdLst>
                <a:gd name="T0" fmla="*/ 192 w 383"/>
                <a:gd name="T1" fmla="*/ 0 h 384"/>
                <a:gd name="T2" fmla="*/ 0 w 383"/>
                <a:gd name="T3" fmla="*/ 192 h 384"/>
                <a:gd name="T4" fmla="*/ 187 w 383"/>
                <a:gd name="T5" fmla="*/ 384 h 384"/>
                <a:gd name="T6" fmla="*/ 192 w 383"/>
                <a:gd name="T7" fmla="*/ 384 h 384"/>
                <a:gd name="T8" fmla="*/ 383 w 383"/>
                <a:gd name="T9" fmla="*/ 203 h 384"/>
                <a:gd name="T10" fmla="*/ 383 w 383"/>
                <a:gd name="T11" fmla="*/ 192 h 384"/>
                <a:gd name="T12" fmla="*/ 192 w 383"/>
                <a:gd name="T13" fmla="*/ 0 h 384"/>
              </a:gdLst>
              <a:ahLst/>
              <a:cxnLst>
                <a:cxn ang="0">
                  <a:pos x="T0" y="T1"/>
                </a:cxn>
                <a:cxn ang="0">
                  <a:pos x="T2" y="T3"/>
                </a:cxn>
                <a:cxn ang="0">
                  <a:pos x="T4" y="T5"/>
                </a:cxn>
                <a:cxn ang="0">
                  <a:pos x="T6" y="T7"/>
                </a:cxn>
                <a:cxn ang="0">
                  <a:pos x="T8" y="T9"/>
                </a:cxn>
                <a:cxn ang="0">
                  <a:pos x="T10" y="T11"/>
                </a:cxn>
                <a:cxn ang="0">
                  <a:pos x="T12" y="T13"/>
                </a:cxn>
              </a:cxnLst>
              <a:rect l="0" t="0" r="r" b="b"/>
              <a:pathLst>
                <a:path w="383" h="384">
                  <a:moveTo>
                    <a:pt x="192" y="0"/>
                  </a:moveTo>
                  <a:cubicBezTo>
                    <a:pt x="86" y="0"/>
                    <a:pt x="0" y="86"/>
                    <a:pt x="0" y="192"/>
                  </a:cubicBezTo>
                  <a:cubicBezTo>
                    <a:pt x="0" y="296"/>
                    <a:pt x="83" y="381"/>
                    <a:pt x="187" y="384"/>
                  </a:cubicBezTo>
                  <a:cubicBezTo>
                    <a:pt x="189" y="384"/>
                    <a:pt x="190" y="384"/>
                    <a:pt x="192" y="384"/>
                  </a:cubicBezTo>
                  <a:cubicBezTo>
                    <a:pt x="294" y="384"/>
                    <a:pt x="377" y="304"/>
                    <a:pt x="383" y="203"/>
                  </a:cubicBezTo>
                  <a:cubicBezTo>
                    <a:pt x="383" y="199"/>
                    <a:pt x="383" y="196"/>
                    <a:pt x="383" y="192"/>
                  </a:cubicBezTo>
                  <a:cubicBezTo>
                    <a:pt x="383" y="86"/>
                    <a:pt x="298" y="0"/>
                    <a:pt x="192"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54" name="Freeform 6">
              <a:extLst>
                <a:ext uri="{FF2B5EF4-FFF2-40B4-BE49-F238E27FC236}">
                  <a16:creationId xmlns:a16="http://schemas.microsoft.com/office/drawing/2014/main" id="{1A7AD9EB-668E-4D77-9A35-A2D4205AE56E}"/>
                </a:ext>
              </a:extLst>
            </p:cNvPr>
            <p:cNvSpPr>
              <a:spLocks/>
            </p:cNvSpPr>
            <p:nvPr/>
          </p:nvSpPr>
          <p:spPr bwMode="auto">
            <a:xfrm>
              <a:off x="2727" y="1510"/>
              <a:ext cx="490" cy="451"/>
            </a:xfrm>
            <a:custGeom>
              <a:avLst/>
              <a:gdLst>
                <a:gd name="T0" fmla="*/ 86 w 276"/>
                <a:gd name="T1" fmla="*/ 254 h 254"/>
                <a:gd name="T2" fmla="*/ 276 w 276"/>
                <a:gd name="T3" fmla="*/ 88 h 254"/>
                <a:gd name="T4" fmla="*/ 188 w 276"/>
                <a:gd name="T5" fmla="*/ 0 h 254"/>
                <a:gd name="T6" fmla="*/ 0 w 276"/>
                <a:gd name="T7" fmla="*/ 189 h 254"/>
                <a:gd name="T8" fmla="*/ 63 w 276"/>
                <a:gd name="T9" fmla="*/ 252 h 254"/>
                <a:gd name="T10" fmla="*/ 81 w 276"/>
                <a:gd name="T11" fmla="*/ 254 h 254"/>
                <a:gd name="T12" fmla="*/ 86 w 276"/>
                <a:gd name="T13" fmla="*/ 254 h 254"/>
              </a:gdLst>
              <a:ahLst/>
              <a:cxnLst>
                <a:cxn ang="0">
                  <a:pos x="T0" y="T1"/>
                </a:cxn>
                <a:cxn ang="0">
                  <a:pos x="T2" y="T3"/>
                </a:cxn>
                <a:cxn ang="0">
                  <a:pos x="T4" y="T5"/>
                </a:cxn>
                <a:cxn ang="0">
                  <a:pos x="T6" y="T7"/>
                </a:cxn>
                <a:cxn ang="0">
                  <a:pos x="T8" y="T9"/>
                </a:cxn>
                <a:cxn ang="0">
                  <a:pos x="T10" y="T11"/>
                </a:cxn>
                <a:cxn ang="0">
                  <a:pos x="T12" y="T13"/>
                </a:cxn>
              </a:cxnLst>
              <a:rect l="0" t="0" r="r" b="b"/>
              <a:pathLst>
                <a:path w="276" h="254">
                  <a:moveTo>
                    <a:pt x="86" y="254"/>
                  </a:moveTo>
                  <a:cubicBezTo>
                    <a:pt x="183" y="254"/>
                    <a:pt x="263" y="181"/>
                    <a:pt x="276" y="88"/>
                  </a:cubicBezTo>
                  <a:cubicBezTo>
                    <a:pt x="188" y="0"/>
                    <a:pt x="188" y="0"/>
                    <a:pt x="188" y="0"/>
                  </a:cubicBezTo>
                  <a:cubicBezTo>
                    <a:pt x="0" y="189"/>
                    <a:pt x="0" y="189"/>
                    <a:pt x="0" y="189"/>
                  </a:cubicBezTo>
                  <a:cubicBezTo>
                    <a:pt x="63" y="252"/>
                    <a:pt x="63" y="252"/>
                    <a:pt x="63" y="252"/>
                  </a:cubicBezTo>
                  <a:cubicBezTo>
                    <a:pt x="69" y="253"/>
                    <a:pt x="75" y="253"/>
                    <a:pt x="81" y="254"/>
                  </a:cubicBezTo>
                  <a:cubicBezTo>
                    <a:pt x="83" y="254"/>
                    <a:pt x="84" y="254"/>
                    <a:pt x="86" y="254"/>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55" name="Freeform 7">
              <a:extLst>
                <a:ext uri="{FF2B5EF4-FFF2-40B4-BE49-F238E27FC236}">
                  <a16:creationId xmlns:a16="http://schemas.microsoft.com/office/drawing/2014/main" id="{E5282EF3-3118-4829-80CF-2B7B9D300A7A}"/>
                </a:ext>
              </a:extLst>
            </p:cNvPr>
            <p:cNvSpPr>
              <a:spLocks/>
            </p:cNvSpPr>
            <p:nvPr/>
          </p:nvSpPr>
          <p:spPr bwMode="auto">
            <a:xfrm>
              <a:off x="2697" y="1394"/>
              <a:ext cx="364" cy="452"/>
            </a:xfrm>
            <a:custGeom>
              <a:avLst/>
              <a:gdLst>
                <a:gd name="T0" fmla="*/ 142 w 205"/>
                <a:gd name="T1" fmla="*/ 46 h 254"/>
                <a:gd name="T2" fmla="*/ 142 w 205"/>
                <a:gd name="T3" fmla="*/ 0 h 254"/>
                <a:gd name="T4" fmla="*/ 18 w 205"/>
                <a:gd name="T5" fmla="*/ 0 h 254"/>
                <a:gd name="T6" fmla="*/ 0 w 205"/>
                <a:gd name="T7" fmla="*/ 19 h 254"/>
                <a:gd name="T8" fmla="*/ 0 w 205"/>
                <a:gd name="T9" fmla="*/ 236 h 254"/>
                <a:gd name="T10" fmla="*/ 18 w 205"/>
                <a:gd name="T11" fmla="*/ 254 h 254"/>
                <a:gd name="T12" fmla="*/ 187 w 205"/>
                <a:gd name="T13" fmla="*/ 254 h 254"/>
                <a:gd name="T14" fmla="*/ 205 w 205"/>
                <a:gd name="T15" fmla="*/ 236 h 254"/>
                <a:gd name="T16" fmla="*/ 205 w 205"/>
                <a:gd name="T17" fmla="*/ 65 h 254"/>
                <a:gd name="T18" fmla="*/ 160 w 205"/>
                <a:gd name="T19" fmla="*/ 65 h 254"/>
                <a:gd name="T20" fmla="*/ 142 w 205"/>
                <a:gd name="T21" fmla="*/ 46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5" h="254">
                  <a:moveTo>
                    <a:pt x="142" y="46"/>
                  </a:moveTo>
                  <a:cubicBezTo>
                    <a:pt x="142" y="0"/>
                    <a:pt x="142" y="0"/>
                    <a:pt x="142" y="0"/>
                  </a:cubicBezTo>
                  <a:cubicBezTo>
                    <a:pt x="18" y="0"/>
                    <a:pt x="18" y="0"/>
                    <a:pt x="18" y="0"/>
                  </a:cubicBezTo>
                  <a:cubicBezTo>
                    <a:pt x="8" y="0"/>
                    <a:pt x="0" y="8"/>
                    <a:pt x="0" y="19"/>
                  </a:cubicBezTo>
                  <a:cubicBezTo>
                    <a:pt x="0" y="236"/>
                    <a:pt x="0" y="236"/>
                    <a:pt x="0" y="236"/>
                  </a:cubicBezTo>
                  <a:cubicBezTo>
                    <a:pt x="0" y="246"/>
                    <a:pt x="8" y="254"/>
                    <a:pt x="18" y="254"/>
                  </a:cubicBezTo>
                  <a:cubicBezTo>
                    <a:pt x="187" y="254"/>
                    <a:pt x="187" y="254"/>
                    <a:pt x="187" y="254"/>
                  </a:cubicBezTo>
                  <a:cubicBezTo>
                    <a:pt x="197" y="254"/>
                    <a:pt x="205" y="246"/>
                    <a:pt x="205" y="236"/>
                  </a:cubicBezTo>
                  <a:cubicBezTo>
                    <a:pt x="205" y="65"/>
                    <a:pt x="205" y="65"/>
                    <a:pt x="205" y="65"/>
                  </a:cubicBezTo>
                  <a:cubicBezTo>
                    <a:pt x="160" y="65"/>
                    <a:pt x="160" y="65"/>
                    <a:pt x="160" y="65"/>
                  </a:cubicBezTo>
                  <a:cubicBezTo>
                    <a:pt x="150" y="65"/>
                    <a:pt x="142" y="57"/>
                    <a:pt x="142" y="4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56" name="Rectangle 8">
              <a:extLst>
                <a:ext uri="{FF2B5EF4-FFF2-40B4-BE49-F238E27FC236}">
                  <a16:creationId xmlns:a16="http://schemas.microsoft.com/office/drawing/2014/main" id="{FD2744A5-9EB1-4877-8DEA-72250ADFDA93}"/>
                </a:ext>
              </a:extLst>
            </p:cNvPr>
            <p:cNvSpPr>
              <a:spLocks noChangeArrowheads="1"/>
            </p:cNvSpPr>
            <p:nvPr/>
          </p:nvSpPr>
          <p:spPr bwMode="auto">
            <a:xfrm>
              <a:off x="2949" y="1394"/>
              <a:ext cx="1" cy="1"/>
            </a:xfrm>
            <a:prstGeom prst="rect">
              <a:avLst/>
            </a:prstGeom>
            <a:solidFill>
              <a:srgbClr val="0050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57" name="Freeform 9">
              <a:extLst>
                <a:ext uri="{FF2B5EF4-FFF2-40B4-BE49-F238E27FC236}">
                  <a16:creationId xmlns:a16="http://schemas.microsoft.com/office/drawing/2014/main" id="{B37A2875-98FA-4FE0-BF10-C7D68FF8AEAC}"/>
                </a:ext>
              </a:extLst>
            </p:cNvPr>
            <p:cNvSpPr>
              <a:spLocks/>
            </p:cNvSpPr>
            <p:nvPr/>
          </p:nvSpPr>
          <p:spPr bwMode="auto">
            <a:xfrm>
              <a:off x="2949" y="1394"/>
              <a:ext cx="112" cy="116"/>
            </a:xfrm>
            <a:custGeom>
              <a:avLst/>
              <a:gdLst>
                <a:gd name="T0" fmla="*/ 0 w 63"/>
                <a:gd name="T1" fmla="*/ 0 h 65"/>
                <a:gd name="T2" fmla="*/ 0 w 63"/>
                <a:gd name="T3" fmla="*/ 46 h 65"/>
                <a:gd name="T4" fmla="*/ 18 w 63"/>
                <a:gd name="T5" fmla="*/ 65 h 65"/>
                <a:gd name="T6" fmla="*/ 63 w 63"/>
                <a:gd name="T7" fmla="*/ 65 h 65"/>
                <a:gd name="T8" fmla="*/ 63 w 63"/>
                <a:gd name="T9" fmla="*/ 64 h 65"/>
                <a:gd name="T10" fmla="*/ 0 w 63"/>
                <a:gd name="T11" fmla="*/ 0 h 65"/>
              </a:gdLst>
              <a:ahLst/>
              <a:cxnLst>
                <a:cxn ang="0">
                  <a:pos x="T0" y="T1"/>
                </a:cxn>
                <a:cxn ang="0">
                  <a:pos x="T2" y="T3"/>
                </a:cxn>
                <a:cxn ang="0">
                  <a:pos x="T4" y="T5"/>
                </a:cxn>
                <a:cxn ang="0">
                  <a:pos x="T6" y="T7"/>
                </a:cxn>
                <a:cxn ang="0">
                  <a:pos x="T8" y="T9"/>
                </a:cxn>
                <a:cxn ang="0">
                  <a:pos x="T10" y="T11"/>
                </a:cxn>
              </a:cxnLst>
              <a:rect l="0" t="0" r="r" b="b"/>
              <a:pathLst>
                <a:path w="63" h="65">
                  <a:moveTo>
                    <a:pt x="0" y="0"/>
                  </a:moveTo>
                  <a:cubicBezTo>
                    <a:pt x="0" y="46"/>
                    <a:pt x="0" y="46"/>
                    <a:pt x="0" y="46"/>
                  </a:cubicBezTo>
                  <a:cubicBezTo>
                    <a:pt x="0" y="57"/>
                    <a:pt x="8" y="65"/>
                    <a:pt x="18" y="65"/>
                  </a:cubicBezTo>
                  <a:cubicBezTo>
                    <a:pt x="63" y="65"/>
                    <a:pt x="63" y="65"/>
                    <a:pt x="63" y="65"/>
                  </a:cubicBezTo>
                  <a:cubicBezTo>
                    <a:pt x="63" y="64"/>
                    <a:pt x="63" y="64"/>
                    <a:pt x="63" y="64"/>
                  </a:cubicBezTo>
                  <a:cubicBezTo>
                    <a:pt x="0" y="0"/>
                    <a:pt x="0" y="0"/>
                    <a:pt x="0"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58" name="Freeform 10">
              <a:extLst>
                <a:ext uri="{FF2B5EF4-FFF2-40B4-BE49-F238E27FC236}">
                  <a16:creationId xmlns:a16="http://schemas.microsoft.com/office/drawing/2014/main" id="{DE90394E-1205-45AA-ABAD-589E05223E64}"/>
                </a:ext>
              </a:extLst>
            </p:cNvPr>
            <p:cNvSpPr>
              <a:spLocks/>
            </p:cNvSpPr>
            <p:nvPr/>
          </p:nvSpPr>
          <p:spPr bwMode="auto">
            <a:xfrm>
              <a:off x="2752" y="1565"/>
              <a:ext cx="254" cy="28"/>
            </a:xfrm>
            <a:custGeom>
              <a:avLst/>
              <a:gdLst>
                <a:gd name="T0" fmla="*/ 135 w 143"/>
                <a:gd name="T1" fmla="*/ 16 h 16"/>
                <a:gd name="T2" fmla="*/ 8 w 143"/>
                <a:gd name="T3" fmla="*/ 16 h 16"/>
                <a:gd name="T4" fmla="*/ 0 w 143"/>
                <a:gd name="T5" fmla="*/ 8 h 16"/>
                <a:gd name="T6" fmla="*/ 8 w 143"/>
                <a:gd name="T7" fmla="*/ 0 h 16"/>
                <a:gd name="T8" fmla="*/ 135 w 143"/>
                <a:gd name="T9" fmla="*/ 0 h 16"/>
                <a:gd name="T10" fmla="*/ 143 w 143"/>
                <a:gd name="T11" fmla="*/ 8 h 16"/>
                <a:gd name="T12" fmla="*/ 135 w 143"/>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43" h="16">
                  <a:moveTo>
                    <a:pt x="135" y="16"/>
                  </a:moveTo>
                  <a:cubicBezTo>
                    <a:pt x="8" y="16"/>
                    <a:pt x="8" y="16"/>
                    <a:pt x="8" y="16"/>
                  </a:cubicBezTo>
                  <a:cubicBezTo>
                    <a:pt x="3" y="16"/>
                    <a:pt x="0" y="12"/>
                    <a:pt x="0" y="8"/>
                  </a:cubicBezTo>
                  <a:cubicBezTo>
                    <a:pt x="0" y="3"/>
                    <a:pt x="3" y="0"/>
                    <a:pt x="8" y="0"/>
                  </a:cubicBezTo>
                  <a:cubicBezTo>
                    <a:pt x="135" y="0"/>
                    <a:pt x="135" y="0"/>
                    <a:pt x="135" y="0"/>
                  </a:cubicBezTo>
                  <a:cubicBezTo>
                    <a:pt x="140" y="0"/>
                    <a:pt x="143" y="3"/>
                    <a:pt x="143" y="8"/>
                  </a:cubicBezTo>
                  <a:cubicBezTo>
                    <a:pt x="143" y="12"/>
                    <a:pt x="140" y="16"/>
                    <a:pt x="135" y="16"/>
                  </a:cubicBezTo>
                  <a:close/>
                </a:path>
              </a:pathLst>
            </a:custGeom>
            <a:solidFill>
              <a:srgbClr val="01BB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59" name="Freeform 11">
              <a:extLst>
                <a:ext uri="{FF2B5EF4-FFF2-40B4-BE49-F238E27FC236}">
                  <a16:creationId xmlns:a16="http://schemas.microsoft.com/office/drawing/2014/main" id="{EFAED705-C8A0-43A4-86D8-36B9C226AB0A}"/>
                </a:ext>
              </a:extLst>
            </p:cNvPr>
            <p:cNvSpPr>
              <a:spLocks/>
            </p:cNvSpPr>
            <p:nvPr/>
          </p:nvSpPr>
          <p:spPr bwMode="auto">
            <a:xfrm>
              <a:off x="2752" y="1648"/>
              <a:ext cx="254" cy="29"/>
            </a:xfrm>
            <a:custGeom>
              <a:avLst/>
              <a:gdLst>
                <a:gd name="T0" fmla="*/ 135 w 143"/>
                <a:gd name="T1" fmla="*/ 16 h 16"/>
                <a:gd name="T2" fmla="*/ 8 w 143"/>
                <a:gd name="T3" fmla="*/ 16 h 16"/>
                <a:gd name="T4" fmla="*/ 0 w 143"/>
                <a:gd name="T5" fmla="*/ 8 h 16"/>
                <a:gd name="T6" fmla="*/ 8 w 143"/>
                <a:gd name="T7" fmla="*/ 0 h 16"/>
                <a:gd name="T8" fmla="*/ 135 w 143"/>
                <a:gd name="T9" fmla="*/ 0 h 16"/>
                <a:gd name="T10" fmla="*/ 143 w 143"/>
                <a:gd name="T11" fmla="*/ 8 h 16"/>
                <a:gd name="T12" fmla="*/ 135 w 143"/>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43" h="16">
                  <a:moveTo>
                    <a:pt x="135" y="16"/>
                  </a:moveTo>
                  <a:cubicBezTo>
                    <a:pt x="8" y="16"/>
                    <a:pt x="8" y="16"/>
                    <a:pt x="8" y="16"/>
                  </a:cubicBezTo>
                  <a:cubicBezTo>
                    <a:pt x="3" y="16"/>
                    <a:pt x="0" y="12"/>
                    <a:pt x="0" y="8"/>
                  </a:cubicBezTo>
                  <a:cubicBezTo>
                    <a:pt x="0" y="3"/>
                    <a:pt x="3" y="0"/>
                    <a:pt x="8" y="0"/>
                  </a:cubicBezTo>
                  <a:cubicBezTo>
                    <a:pt x="135" y="0"/>
                    <a:pt x="135" y="0"/>
                    <a:pt x="135" y="0"/>
                  </a:cubicBezTo>
                  <a:cubicBezTo>
                    <a:pt x="140" y="0"/>
                    <a:pt x="143" y="3"/>
                    <a:pt x="143" y="8"/>
                  </a:cubicBezTo>
                  <a:cubicBezTo>
                    <a:pt x="143" y="12"/>
                    <a:pt x="140" y="16"/>
                    <a:pt x="135" y="16"/>
                  </a:cubicBezTo>
                  <a:close/>
                </a:path>
              </a:pathLst>
            </a:custGeom>
            <a:solidFill>
              <a:srgbClr val="01BB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60" name="Freeform 12">
              <a:extLst>
                <a:ext uri="{FF2B5EF4-FFF2-40B4-BE49-F238E27FC236}">
                  <a16:creationId xmlns:a16="http://schemas.microsoft.com/office/drawing/2014/main" id="{2B669246-5037-4E2E-8578-4A5935F503E7}"/>
                </a:ext>
              </a:extLst>
            </p:cNvPr>
            <p:cNvSpPr>
              <a:spLocks/>
            </p:cNvSpPr>
            <p:nvPr/>
          </p:nvSpPr>
          <p:spPr bwMode="auto">
            <a:xfrm>
              <a:off x="2752" y="1732"/>
              <a:ext cx="254" cy="28"/>
            </a:xfrm>
            <a:custGeom>
              <a:avLst/>
              <a:gdLst>
                <a:gd name="T0" fmla="*/ 135 w 143"/>
                <a:gd name="T1" fmla="*/ 16 h 16"/>
                <a:gd name="T2" fmla="*/ 8 w 143"/>
                <a:gd name="T3" fmla="*/ 16 h 16"/>
                <a:gd name="T4" fmla="*/ 0 w 143"/>
                <a:gd name="T5" fmla="*/ 8 h 16"/>
                <a:gd name="T6" fmla="*/ 8 w 143"/>
                <a:gd name="T7" fmla="*/ 0 h 16"/>
                <a:gd name="T8" fmla="*/ 135 w 143"/>
                <a:gd name="T9" fmla="*/ 0 h 16"/>
                <a:gd name="T10" fmla="*/ 143 w 143"/>
                <a:gd name="T11" fmla="*/ 8 h 16"/>
                <a:gd name="T12" fmla="*/ 135 w 143"/>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43" h="16">
                  <a:moveTo>
                    <a:pt x="135" y="16"/>
                  </a:moveTo>
                  <a:cubicBezTo>
                    <a:pt x="8" y="16"/>
                    <a:pt x="8" y="16"/>
                    <a:pt x="8" y="16"/>
                  </a:cubicBezTo>
                  <a:cubicBezTo>
                    <a:pt x="3" y="16"/>
                    <a:pt x="0" y="12"/>
                    <a:pt x="0" y="8"/>
                  </a:cubicBezTo>
                  <a:cubicBezTo>
                    <a:pt x="0" y="3"/>
                    <a:pt x="3" y="0"/>
                    <a:pt x="8" y="0"/>
                  </a:cubicBezTo>
                  <a:cubicBezTo>
                    <a:pt x="135" y="0"/>
                    <a:pt x="135" y="0"/>
                    <a:pt x="135" y="0"/>
                  </a:cubicBezTo>
                  <a:cubicBezTo>
                    <a:pt x="140" y="0"/>
                    <a:pt x="143" y="3"/>
                    <a:pt x="143" y="8"/>
                  </a:cubicBezTo>
                  <a:cubicBezTo>
                    <a:pt x="143" y="12"/>
                    <a:pt x="140" y="16"/>
                    <a:pt x="135" y="16"/>
                  </a:cubicBezTo>
                  <a:close/>
                </a:path>
              </a:pathLst>
            </a:custGeom>
            <a:solidFill>
              <a:srgbClr val="01BB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61" name="Freeform 13">
              <a:extLst>
                <a:ext uri="{FF2B5EF4-FFF2-40B4-BE49-F238E27FC236}">
                  <a16:creationId xmlns:a16="http://schemas.microsoft.com/office/drawing/2014/main" id="{2E59F884-AB9C-4C27-8364-6900E01A39F3}"/>
                </a:ext>
              </a:extLst>
            </p:cNvPr>
            <p:cNvSpPr>
              <a:spLocks/>
            </p:cNvSpPr>
            <p:nvPr/>
          </p:nvSpPr>
          <p:spPr bwMode="auto">
            <a:xfrm>
              <a:off x="2752" y="1482"/>
              <a:ext cx="156" cy="28"/>
            </a:xfrm>
            <a:custGeom>
              <a:avLst/>
              <a:gdLst>
                <a:gd name="T0" fmla="*/ 80 w 88"/>
                <a:gd name="T1" fmla="*/ 16 h 16"/>
                <a:gd name="T2" fmla="*/ 8 w 88"/>
                <a:gd name="T3" fmla="*/ 16 h 16"/>
                <a:gd name="T4" fmla="*/ 0 w 88"/>
                <a:gd name="T5" fmla="*/ 8 h 16"/>
                <a:gd name="T6" fmla="*/ 8 w 88"/>
                <a:gd name="T7" fmla="*/ 0 h 16"/>
                <a:gd name="T8" fmla="*/ 80 w 88"/>
                <a:gd name="T9" fmla="*/ 0 h 16"/>
                <a:gd name="T10" fmla="*/ 88 w 88"/>
                <a:gd name="T11" fmla="*/ 8 h 16"/>
                <a:gd name="T12" fmla="*/ 80 w 88"/>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88" h="16">
                  <a:moveTo>
                    <a:pt x="80" y="16"/>
                  </a:moveTo>
                  <a:cubicBezTo>
                    <a:pt x="8" y="16"/>
                    <a:pt x="8" y="16"/>
                    <a:pt x="8" y="16"/>
                  </a:cubicBezTo>
                  <a:cubicBezTo>
                    <a:pt x="3" y="16"/>
                    <a:pt x="0" y="12"/>
                    <a:pt x="0" y="8"/>
                  </a:cubicBezTo>
                  <a:cubicBezTo>
                    <a:pt x="0" y="4"/>
                    <a:pt x="3" y="0"/>
                    <a:pt x="8" y="0"/>
                  </a:cubicBezTo>
                  <a:cubicBezTo>
                    <a:pt x="80" y="0"/>
                    <a:pt x="80" y="0"/>
                    <a:pt x="80" y="0"/>
                  </a:cubicBezTo>
                  <a:cubicBezTo>
                    <a:pt x="85" y="0"/>
                    <a:pt x="88" y="4"/>
                    <a:pt x="88" y="8"/>
                  </a:cubicBezTo>
                  <a:cubicBezTo>
                    <a:pt x="88" y="12"/>
                    <a:pt x="85" y="16"/>
                    <a:pt x="80" y="16"/>
                  </a:cubicBezTo>
                  <a:close/>
                </a:path>
              </a:pathLst>
            </a:custGeom>
            <a:solidFill>
              <a:srgbClr val="01BB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62" name="Oval 14">
              <a:extLst>
                <a:ext uri="{FF2B5EF4-FFF2-40B4-BE49-F238E27FC236}">
                  <a16:creationId xmlns:a16="http://schemas.microsoft.com/office/drawing/2014/main" id="{29D3D56C-DC0D-45C8-A95A-F8EFF1572AF9}"/>
                </a:ext>
              </a:extLst>
            </p:cNvPr>
            <p:cNvSpPr>
              <a:spLocks noChangeArrowheads="1"/>
            </p:cNvSpPr>
            <p:nvPr/>
          </p:nvSpPr>
          <p:spPr bwMode="auto">
            <a:xfrm>
              <a:off x="2919" y="1704"/>
              <a:ext cx="172" cy="17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63" name="Freeform 15">
              <a:extLst>
                <a:ext uri="{FF2B5EF4-FFF2-40B4-BE49-F238E27FC236}">
                  <a16:creationId xmlns:a16="http://schemas.microsoft.com/office/drawing/2014/main" id="{3BA1F990-A8C2-4285-AC58-C9A66CA036FB}"/>
                </a:ext>
              </a:extLst>
            </p:cNvPr>
            <p:cNvSpPr>
              <a:spLocks noEditPoints="1"/>
            </p:cNvSpPr>
            <p:nvPr/>
          </p:nvSpPr>
          <p:spPr bwMode="auto">
            <a:xfrm>
              <a:off x="2912" y="1696"/>
              <a:ext cx="186" cy="187"/>
            </a:xfrm>
            <a:custGeom>
              <a:avLst/>
              <a:gdLst>
                <a:gd name="T0" fmla="*/ 53 w 105"/>
                <a:gd name="T1" fmla="*/ 105 h 105"/>
                <a:gd name="T2" fmla="*/ 0 w 105"/>
                <a:gd name="T3" fmla="*/ 52 h 105"/>
                <a:gd name="T4" fmla="*/ 53 w 105"/>
                <a:gd name="T5" fmla="*/ 0 h 105"/>
                <a:gd name="T6" fmla="*/ 105 w 105"/>
                <a:gd name="T7" fmla="*/ 52 h 105"/>
                <a:gd name="T8" fmla="*/ 53 w 105"/>
                <a:gd name="T9" fmla="*/ 105 h 105"/>
                <a:gd name="T10" fmla="*/ 53 w 105"/>
                <a:gd name="T11" fmla="*/ 8 h 105"/>
                <a:gd name="T12" fmla="*/ 8 w 105"/>
                <a:gd name="T13" fmla="*/ 52 h 105"/>
                <a:gd name="T14" fmla="*/ 53 w 105"/>
                <a:gd name="T15" fmla="*/ 97 h 105"/>
                <a:gd name="T16" fmla="*/ 97 w 105"/>
                <a:gd name="T17" fmla="*/ 52 h 105"/>
                <a:gd name="T18" fmla="*/ 53 w 105"/>
                <a:gd name="T19" fmla="*/ 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05">
                  <a:moveTo>
                    <a:pt x="53" y="105"/>
                  </a:moveTo>
                  <a:cubicBezTo>
                    <a:pt x="24" y="105"/>
                    <a:pt x="0" y="81"/>
                    <a:pt x="0" y="52"/>
                  </a:cubicBezTo>
                  <a:cubicBezTo>
                    <a:pt x="0" y="24"/>
                    <a:pt x="24" y="0"/>
                    <a:pt x="53" y="0"/>
                  </a:cubicBezTo>
                  <a:cubicBezTo>
                    <a:pt x="81" y="0"/>
                    <a:pt x="105" y="24"/>
                    <a:pt x="105" y="52"/>
                  </a:cubicBezTo>
                  <a:cubicBezTo>
                    <a:pt x="105" y="81"/>
                    <a:pt x="81" y="105"/>
                    <a:pt x="53" y="105"/>
                  </a:cubicBezTo>
                  <a:close/>
                  <a:moveTo>
                    <a:pt x="53" y="8"/>
                  </a:moveTo>
                  <a:cubicBezTo>
                    <a:pt x="28" y="8"/>
                    <a:pt x="8" y="28"/>
                    <a:pt x="8" y="52"/>
                  </a:cubicBezTo>
                  <a:cubicBezTo>
                    <a:pt x="8" y="77"/>
                    <a:pt x="28" y="97"/>
                    <a:pt x="53" y="97"/>
                  </a:cubicBezTo>
                  <a:cubicBezTo>
                    <a:pt x="77" y="97"/>
                    <a:pt x="97" y="77"/>
                    <a:pt x="97" y="52"/>
                  </a:cubicBezTo>
                  <a:cubicBezTo>
                    <a:pt x="97" y="28"/>
                    <a:pt x="77" y="8"/>
                    <a:pt x="53" y="8"/>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64" name="Freeform 16">
              <a:extLst>
                <a:ext uri="{FF2B5EF4-FFF2-40B4-BE49-F238E27FC236}">
                  <a16:creationId xmlns:a16="http://schemas.microsoft.com/office/drawing/2014/main" id="{07273AE6-6B76-4981-81C5-7EFAB914C76A}"/>
                </a:ext>
              </a:extLst>
            </p:cNvPr>
            <p:cNvSpPr>
              <a:spLocks/>
            </p:cNvSpPr>
            <p:nvPr/>
          </p:nvSpPr>
          <p:spPr bwMode="auto">
            <a:xfrm>
              <a:off x="3006" y="1698"/>
              <a:ext cx="87" cy="142"/>
            </a:xfrm>
            <a:custGeom>
              <a:avLst/>
              <a:gdLst>
                <a:gd name="T0" fmla="*/ 38 w 49"/>
                <a:gd name="T1" fmla="*/ 0 h 80"/>
                <a:gd name="T2" fmla="*/ 36 w 49"/>
                <a:gd name="T3" fmla="*/ 1 h 80"/>
                <a:gd name="T4" fmla="*/ 36 w 49"/>
                <a:gd name="T5" fmla="*/ 1 h 80"/>
                <a:gd name="T6" fmla="*/ 35 w 49"/>
                <a:gd name="T7" fmla="*/ 1 h 80"/>
                <a:gd name="T8" fmla="*/ 35 w 49"/>
                <a:gd name="T9" fmla="*/ 1 h 80"/>
                <a:gd name="T10" fmla="*/ 35 w 49"/>
                <a:gd name="T11" fmla="*/ 1 h 80"/>
                <a:gd name="T12" fmla="*/ 33 w 49"/>
                <a:gd name="T13" fmla="*/ 1 h 80"/>
                <a:gd name="T14" fmla="*/ 28 w 49"/>
                <a:gd name="T15" fmla="*/ 6 h 80"/>
                <a:gd name="T16" fmla="*/ 26 w 49"/>
                <a:gd name="T17" fmla="*/ 9 h 80"/>
                <a:gd name="T18" fmla="*/ 0 w 49"/>
                <a:gd name="T19" fmla="*/ 48 h 80"/>
                <a:gd name="T20" fmla="*/ 9 w 49"/>
                <a:gd name="T21" fmla="*/ 63 h 80"/>
                <a:gd name="T22" fmla="*/ 6 w 49"/>
                <a:gd name="T23" fmla="*/ 79 h 80"/>
                <a:gd name="T24" fmla="*/ 5 w 49"/>
                <a:gd name="T25" fmla="*/ 80 h 80"/>
                <a:gd name="T26" fmla="*/ 9 w 49"/>
                <a:gd name="T27" fmla="*/ 77 h 80"/>
                <a:gd name="T28" fmla="*/ 9 w 49"/>
                <a:gd name="T29" fmla="*/ 77 h 80"/>
                <a:gd name="T30" fmla="*/ 9 w 49"/>
                <a:gd name="T31" fmla="*/ 77 h 80"/>
                <a:gd name="T32" fmla="*/ 9 w 49"/>
                <a:gd name="T33" fmla="*/ 77 h 80"/>
                <a:gd name="T34" fmla="*/ 9 w 49"/>
                <a:gd name="T35" fmla="*/ 77 h 80"/>
                <a:gd name="T36" fmla="*/ 9 w 49"/>
                <a:gd name="T37" fmla="*/ 77 h 80"/>
                <a:gd name="T38" fmla="*/ 9 w 49"/>
                <a:gd name="T39" fmla="*/ 77 h 80"/>
                <a:gd name="T40" fmla="*/ 9 w 49"/>
                <a:gd name="T41" fmla="*/ 77 h 80"/>
                <a:gd name="T42" fmla="*/ 9 w 49"/>
                <a:gd name="T43" fmla="*/ 77 h 80"/>
                <a:gd name="T44" fmla="*/ 9 w 49"/>
                <a:gd name="T45" fmla="*/ 77 h 80"/>
                <a:gd name="T46" fmla="*/ 9 w 49"/>
                <a:gd name="T47" fmla="*/ 77 h 80"/>
                <a:gd name="T48" fmla="*/ 9 w 49"/>
                <a:gd name="T49" fmla="*/ 77 h 80"/>
                <a:gd name="T50" fmla="*/ 9 w 49"/>
                <a:gd name="T51" fmla="*/ 76 h 80"/>
                <a:gd name="T52" fmla="*/ 9 w 49"/>
                <a:gd name="T53" fmla="*/ 76 h 80"/>
                <a:gd name="T54" fmla="*/ 9 w 49"/>
                <a:gd name="T55" fmla="*/ 76 h 80"/>
                <a:gd name="T56" fmla="*/ 9 w 49"/>
                <a:gd name="T57" fmla="*/ 76 h 80"/>
                <a:gd name="T58" fmla="*/ 9 w 49"/>
                <a:gd name="T59" fmla="*/ 76 h 80"/>
                <a:gd name="T60" fmla="*/ 9 w 49"/>
                <a:gd name="T61" fmla="*/ 76 h 80"/>
                <a:gd name="T62" fmla="*/ 9 w 49"/>
                <a:gd name="T63" fmla="*/ 76 h 80"/>
                <a:gd name="T64" fmla="*/ 9 w 49"/>
                <a:gd name="T65" fmla="*/ 76 h 80"/>
                <a:gd name="T66" fmla="*/ 9 w 49"/>
                <a:gd name="T67" fmla="*/ 76 h 80"/>
                <a:gd name="T68" fmla="*/ 9 w 49"/>
                <a:gd name="T69" fmla="*/ 76 h 80"/>
                <a:gd name="T70" fmla="*/ 9 w 49"/>
                <a:gd name="T71" fmla="*/ 76 h 80"/>
                <a:gd name="T72" fmla="*/ 9 w 49"/>
                <a:gd name="T73" fmla="*/ 76 h 80"/>
                <a:gd name="T74" fmla="*/ 9 w 49"/>
                <a:gd name="T75" fmla="*/ 76 h 80"/>
                <a:gd name="T76" fmla="*/ 9 w 49"/>
                <a:gd name="T77" fmla="*/ 76 h 80"/>
                <a:gd name="T78" fmla="*/ 47 w 49"/>
                <a:gd name="T79" fmla="*/ 19 h 80"/>
                <a:gd name="T80" fmla="*/ 49 w 49"/>
                <a:gd name="T81" fmla="*/ 12 h 80"/>
                <a:gd name="T82" fmla="*/ 44 w 49"/>
                <a:gd name="T83" fmla="*/ 2 h 80"/>
                <a:gd name="T84" fmla="*/ 44 w 49"/>
                <a:gd name="T85" fmla="*/ 2 h 80"/>
                <a:gd name="T86" fmla="*/ 44 w 49"/>
                <a:gd name="T87" fmla="*/ 2 h 80"/>
                <a:gd name="T88" fmla="*/ 44 w 49"/>
                <a:gd name="T89" fmla="*/ 2 h 80"/>
                <a:gd name="T90" fmla="*/ 44 w 49"/>
                <a:gd name="T91" fmla="*/ 2 h 80"/>
                <a:gd name="T92" fmla="*/ 38 w 49"/>
                <a:gd name="T93" fmla="*/ 0 h 80"/>
                <a:gd name="T94" fmla="*/ 38 w 49"/>
                <a:gd name="T9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9" h="80">
                  <a:moveTo>
                    <a:pt x="38" y="0"/>
                  </a:moveTo>
                  <a:cubicBezTo>
                    <a:pt x="37" y="0"/>
                    <a:pt x="36" y="0"/>
                    <a:pt x="36" y="1"/>
                  </a:cubicBezTo>
                  <a:cubicBezTo>
                    <a:pt x="36" y="1"/>
                    <a:pt x="36" y="1"/>
                    <a:pt x="36" y="1"/>
                  </a:cubicBezTo>
                  <a:cubicBezTo>
                    <a:pt x="36" y="1"/>
                    <a:pt x="36" y="1"/>
                    <a:pt x="35" y="1"/>
                  </a:cubicBezTo>
                  <a:cubicBezTo>
                    <a:pt x="35" y="1"/>
                    <a:pt x="35" y="1"/>
                    <a:pt x="35" y="1"/>
                  </a:cubicBezTo>
                  <a:cubicBezTo>
                    <a:pt x="35" y="1"/>
                    <a:pt x="35" y="1"/>
                    <a:pt x="35" y="1"/>
                  </a:cubicBezTo>
                  <a:cubicBezTo>
                    <a:pt x="34" y="1"/>
                    <a:pt x="34" y="1"/>
                    <a:pt x="33" y="1"/>
                  </a:cubicBezTo>
                  <a:cubicBezTo>
                    <a:pt x="31" y="2"/>
                    <a:pt x="29" y="4"/>
                    <a:pt x="28" y="6"/>
                  </a:cubicBezTo>
                  <a:cubicBezTo>
                    <a:pt x="26" y="9"/>
                    <a:pt x="26" y="9"/>
                    <a:pt x="26" y="9"/>
                  </a:cubicBezTo>
                  <a:cubicBezTo>
                    <a:pt x="0" y="48"/>
                    <a:pt x="0" y="48"/>
                    <a:pt x="0" y="48"/>
                  </a:cubicBezTo>
                  <a:cubicBezTo>
                    <a:pt x="9" y="63"/>
                    <a:pt x="9" y="63"/>
                    <a:pt x="9" y="63"/>
                  </a:cubicBezTo>
                  <a:cubicBezTo>
                    <a:pt x="13" y="68"/>
                    <a:pt x="12" y="76"/>
                    <a:pt x="6" y="79"/>
                  </a:cubicBezTo>
                  <a:cubicBezTo>
                    <a:pt x="6" y="79"/>
                    <a:pt x="5" y="80"/>
                    <a:pt x="5" y="80"/>
                  </a:cubicBezTo>
                  <a:cubicBezTo>
                    <a:pt x="6" y="79"/>
                    <a:pt x="8" y="78"/>
                    <a:pt x="9" y="77"/>
                  </a:cubicBezTo>
                  <a:cubicBezTo>
                    <a:pt x="9" y="77"/>
                    <a:pt x="9" y="77"/>
                    <a:pt x="9" y="77"/>
                  </a:cubicBezTo>
                  <a:cubicBezTo>
                    <a:pt x="9" y="77"/>
                    <a:pt x="9" y="77"/>
                    <a:pt x="9" y="77"/>
                  </a:cubicBezTo>
                  <a:cubicBezTo>
                    <a:pt x="9" y="77"/>
                    <a:pt x="9" y="77"/>
                    <a:pt x="9" y="77"/>
                  </a:cubicBezTo>
                  <a:cubicBezTo>
                    <a:pt x="9" y="77"/>
                    <a:pt x="9" y="77"/>
                    <a:pt x="9" y="77"/>
                  </a:cubicBezTo>
                  <a:cubicBezTo>
                    <a:pt x="9" y="77"/>
                    <a:pt x="9" y="77"/>
                    <a:pt x="9" y="77"/>
                  </a:cubicBezTo>
                  <a:cubicBezTo>
                    <a:pt x="9" y="77"/>
                    <a:pt x="9" y="77"/>
                    <a:pt x="9" y="77"/>
                  </a:cubicBezTo>
                  <a:cubicBezTo>
                    <a:pt x="9" y="77"/>
                    <a:pt x="9" y="77"/>
                    <a:pt x="9" y="77"/>
                  </a:cubicBezTo>
                  <a:cubicBezTo>
                    <a:pt x="9" y="77"/>
                    <a:pt x="9" y="77"/>
                    <a:pt x="9" y="77"/>
                  </a:cubicBezTo>
                  <a:cubicBezTo>
                    <a:pt x="9" y="77"/>
                    <a:pt x="9" y="77"/>
                    <a:pt x="9" y="77"/>
                  </a:cubicBezTo>
                  <a:cubicBezTo>
                    <a:pt x="9" y="77"/>
                    <a:pt x="9" y="77"/>
                    <a:pt x="9" y="77"/>
                  </a:cubicBezTo>
                  <a:cubicBezTo>
                    <a:pt x="9" y="77"/>
                    <a:pt x="9" y="77"/>
                    <a:pt x="9" y="77"/>
                  </a:cubicBezTo>
                  <a:cubicBezTo>
                    <a:pt x="9" y="76"/>
                    <a:pt x="9" y="76"/>
                    <a:pt x="9" y="76"/>
                  </a:cubicBezTo>
                  <a:cubicBezTo>
                    <a:pt x="9" y="76"/>
                    <a:pt x="9" y="76"/>
                    <a:pt x="9" y="76"/>
                  </a:cubicBezTo>
                  <a:cubicBezTo>
                    <a:pt x="9" y="76"/>
                    <a:pt x="9" y="76"/>
                    <a:pt x="9" y="76"/>
                  </a:cubicBezTo>
                  <a:cubicBezTo>
                    <a:pt x="9" y="76"/>
                    <a:pt x="9" y="76"/>
                    <a:pt x="9" y="76"/>
                  </a:cubicBezTo>
                  <a:cubicBezTo>
                    <a:pt x="9" y="76"/>
                    <a:pt x="9" y="76"/>
                    <a:pt x="9" y="76"/>
                  </a:cubicBezTo>
                  <a:cubicBezTo>
                    <a:pt x="9" y="76"/>
                    <a:pt x="9" y="76"/>
                    <a:pt x="9" y="76"/>
                  </a:cubicBezTo>
                  <a:cubicBezTo>
                    <a:pt x="9" y="76"/>
                    <a:pt x="9" y="76"/>
                    <a:pt x="9" y="76"/>
                  </a:cubicBezTo>
                  <a:cubicBezTo>
                    <a:pt x="9" y="76"/>
                    <a:pt x="9" y="76"/>
                    <a:pt x="9" y="76"/>
                  </a:cubicBezTo>
                  <a:cubicBezTo>
                    <a:pt x="9" y="76"/>
                    <a:pt x="9" y="76"/>
                    <a:pt x="9" y="76"/>
                  </a:cubicBezTo>
                  <a:cubicBezTo>
                    <a:pt x="9" y="76"/>
                    <a:pt x="9" y="76"/>
                    <a:pt x="9" y="76"/>
                  </a:cubicBezTo>
                  <a:cubicBezTo>
                    <a:pt x="9" y="76"/>
                    <a:pt x="9" y="76"/>
                    <a:pt x="9" y="76"/>
                  </a:cubicBezTo>
                  <a:cubicBezTo>
                    <a:pt x="9" y="76"/>
                    <a:pt x="9" y="76"/>
                    <a:pt x="9" y="76"/>
                  </a:cubicBezTo>
                  <a:cubicBezTo>
                    <a:pt x="9" y="76"/>
                    <a:pt x="9" y="76"/>
                    <a:pt x="9" y="76"/>
                  </a:cubicBezTo>
                  <a:cubicBezTo>
                    <a:pt x="9" y="76"/>
                    <a:pt x="9" y="76"/>
                    <a:pt x="9" y="76"/>
                  </a:cubicBezTo>
                  <a:cubicBezTo>
                    <a:pt x="47" y="19"/>
                    <a:pt x="47" y="19"/>
                    <a:pt x="47" y="19"/>
                  </a:cubicBezTo>
                  <a:cubicBezTo>
                    <a:pt x="49" y="17"/>
                    <a:pt x="49" y="15"/>
                    <a:pt x="49" y="12"/>
                  </a:cubicBezTo>
                  <a:cubicBezTo>
                    <a:pt x="49" y="8"/>
                    <a:pt x="47" y="5"/>
                    <a:pt x="44" y="2"/>
                  </a:cubicBezTo>
                  <a:cubicBezTo>
                    <a:pt x="44" y="2"/>
                    <a:pt x="44" y="2"/>
                    <a:pt x="44" y="2"/>
                  </a:cubicBezTo>
                  <a:cubicBezTo>
                    <a:pt x="44" y="2"/>
                    <a:pt x="44" y="2"/>
                    <a:pt x="44" y="2"/>
                  </a:cubicBezTo>
                  <a:cubicBezTo>
                    <a:pt x="44" y="2"/>
                    <a:pt x="44" y="2"/>
                    <a:pt x="44" y="2"/>
                  </a:cubicBezTo>
                  <a:cubicBezTo>
                    <a:pt x="44" y="2"/>
                    <a:pt x="44" y="2"/>
                    <a:pt x="44" y="2"/>
                  </a:cubicBezTo>
                  <a:cubicBezTo>
                    <a:pt x="42" y="1"/>
                    <a:pt x="40" y="1"/>
                    <a:pt x="38" y="0"/>
                  </a:cubicBezTo>
                  <a:cubicBezTo>
                    <a:pt x="38" y="0"/>
                    <a:pt x="38" y="0"/>
                    <a:pt x="38" y="0"/>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65" name="Freeform 17">
              <a:extLst>
                <a:ext uri="{FF2B5EF4-FFF2-40B4-BE49-F238E27FC236}">
                  <a16:creationId xmlns:a16="http://schemas.microsoft.com/office/drawing/2014/main" id="{B98E39C2-87AF-4412-A638-E5A22FFFB366}"/>
                </a:ext>
              </a:extLst>
            </p:cNvPr>
            <p:cNvSpPr>
              <a:spLocks/>
            </p:cNvSpPr>
            <p:nvPr/>
          </p:nvSpPr>
          <p:spPr bwMode="auto">
            <a:xfrm>
              <a:off x="2947" y="1744"/>
              <a:ext cx="59" cy="96"/>
            </a:xfrm>
            <a:custGeom>
              <a:avLst/>
              <a:gdLst>
                <a:gd name="T0" fmla="*/ 12 w 33"/>
                <a:gd name="T1" fmla="*/ 0 h 54"/>
                <a:gd name="T2" fmla="*/ 5 w 33"/>
                <a:gd name="T3" fmla="*/ 2 h 54"/>
                <a:gd name="T4" fmla="*/ 0 w 33"/>
                <a:gd name="T5" fmla="*/ 12 h 54"/>
                <a:gd name="T6" fmla="*/ 2 w 33"/>
                <a:gd name="T7" fmla="*/ 18 h 54"/>
                <a:gd name="T8" fmla="*/ 23 w 33"/>
                <a:gd name="T9" fmla="*/ 50 h 54"/>
                <a:gd name="T10" fmla="*/ 23 w 33"/>
                <a:gd name="T11" fmla="*/ 50 h 54"/>
                <a:gd name="T12" fmla="*/ 23 w 33"/>
                <a:gd name="T13" fmla="*/ 50 h 54"/>
                <a:gd name="T14" fmla="*/ 23 w 33"/>
                <a:gd name="T15" fmla="*/ 50 h 54"/>
                <a:gd name="T16" fmla="*/ 23 w 33"/>
                <a:gd name="T17" fmla="*/ 50 h 54"/>
                <a:gd name="T18" fmla="*/ 23 w 33"/>
                <a:gd name="T19" fmla="*/ 50 h 54"/>
                <a:gd name="T20" fmla="*/ 23 w 33"/>
                <a:gd name="T21" fmla="*/ 50 h 54"/>
                <a:gd name="T22" fmla="*/ 23 w 33"/>
                <a:gd name="T23" fmla="*/ 50 h 54"/>
                <a:gd name="T24" fmla="*/ 23 w 33"/>
                <a:gd name="T25" fmla="*/ 50 h 54"/>
                <a:gd name="T26" fmla="*/ 23 w 33"/>
                <a:gd name="T27" fmla="*/ 50 h 54"/>
                <a:gd name="T28" fmla="*/ 23 w 33"/>
                <a:gd name="T29" fmla="*/ 50 h 54"/>
                <a:gd name="T30" fmla="*/ 23 w 33"/>
                <a:gd name="T31" fmla="*/ 50 h 54"/>
                <a:gd name="T32" fmla="*/ 23 w 33"/>
                <a:gd name="T33" fmla="*/ 50 h 54"/>
                <a:gd name="T34" fmla="*/ 23 w 33"/>
                <a:gd name="T35" fmla="*/ 50 h 54"/>
                <a:gd name="T36" fmla="*/ 23 w 33"/>
                <a:gd name="T37" fmla="*/ 51 h 54"/>
                <a:gd name="T38" fmla="*/ 23 w 33"/>
                <a:gd name="T39" fmla="*/ 51 h 54"/>
                <a:gd name="T40" fmla="*/ 23 w 33"/>
                <a:gd name="T41" fmla="*/ 51 h 54"/>
                <a:gd name="T42" fmla="*/ 23 w 33"/>
                <a:gd name="T43" fmla="*/ 51 h 54"/>
                <a:gd name="T44" fmla="*/ 26 w 33"/>
                <a:gd name="T45" fmla="*/ 53 h 54"/>
                <a:gd name="T46" fmla="*/ 27 w 33"/>
                <a:gd name="T47" fmla="*/ 54 h 54"/>
                <a:gd name="T48" fmla="*/ 26 w 33"/>
                <a:gd name="T49" fmla="*/ 53 h 54"/>
                <a:gd name="T50" fmla="*/ 23 w 33"/>
                <a:gd name="T51" fmla="*/ 37 h 54"/>
                <a:gd name="T52" fmla="*/ 33 w 33"/>
                <a:gd name="T53" fmla="*/ 22 h 54"/>
                <a:gd name="T54" fmla="*/ 21 w 33"/>
                <a:gd name="T55" fmla="*/ 5 h 54"/>
                <a:gd name="T56" fmla="*/ 21 w 33"/>
                <a:gd name="T57" fmla="*/ 5 h 54"/>
                <a:gd name="T58" fmla="*/ 17 w 33"/>
                <a:gd name="T59" fmla="*/ 1 h 54"/>
                <a:gd name="T60" fmla="*/ 12 w 33"/>
                <a:gd name="T6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3" h="54">
                  <a:moveTo>
                    <a:pt x="12" y="0"/>
                  </a:moveTo>
                  <a:cubicBezTo>
                    <a:pt x="9" y="0"/>
                    <a:pt x="7" y="0"/>
                    <a:pt x="5" y="2"/>
                  </a:cubicBezTo>
                  <a:cubicBezTo>
                    <a:pt x="2" y="4"/>
                    <a:pt x="0" y="8"/>
                    <a:pt x="0" y="12"/>
                  </a:cubicBezTo>
                  <a:cubicBezTo>
                    <a:pt x="0" y="14"/>
                    <a:pt x="0" y="16"/>
                    <a:pt x="2" y="18"/>
                  </a:cubicBezTo>
                  <a:cubicBezTo>
                    <a:pt x="23" y="50"/>
                    <a:pt x="23" y="50"/>
                    <a:pt x="23" y="50"/>
                  </a:cubicBezTo>
                  <a:cubicBezTo>
                    <a:pt x="23" y="50"/>
                    <a:pt x="23" y="50"/>
                    <a:pt x="23" y="50"/>
                  </a:cubicBezTo>
                  <a:cubicBezTo>
                    <a:pt x="23" y="50"/>
                    <a:pt x="23" y="50"/>
                    <a:pt x="23" y="50"/>
                  </a:cubicBezTo>
                  <a:cubicBezTo>
                    <a:pt x="23" y="50"/>
                    <a:pt x="23" y="50"/>
                    <a:pt x="23" y="50"/>
                  </a:cubicBezTo>
                  <a:cubicBezTo>
                    <a:pt x="23" y="50"/>
                    <a:pt x="23" y="50"/>
                    <a:pt x="23" y="50"/>
                  </a:cubicBezTo>
                  <a:cubicBezTo>
                    <a:pt x="23" y="50"/>
                    <a:pt x="23" y="50"/>
                    <a:pt x="23" y="50"/>
                  </a:cubicBezTo>
                  <a:cubicBezTo>
                    <a:pt x="23" y="50"/>
                    <a:pt x="23" y="50"/>
                    <a:pt x="23" y="50"/>
                  </a:cubicBezTo>
                  <a:cubicBezTo>
                    <a:pt x="23" y="50"/>
                    <a:pt x="23" y="50"/>
                    <a:pt x="23" y="50"/>
                  </a:cubicBezTo>
                  <a:cubicBezTo>
                    <a:pt x="23" y="50"/>
                    <a:pt x="23" y="50"/>
                    <a:pt x="23" y="50"/>
                  </a:cubicBezTo>
                  <a:cubicBezTo>
                    <a:pt x="23" y="50"/>
                    <a:pt x="23" y="50"/>
                    <a:pt x="23" y="50"/>
                  </a:cubicBezTo>
                  <a:cubicBezTo>
                    <a:pt x="23" y="50"/>
                    <a:pt x="23" y="50"/>
                    <a:pt x="23" y="50"/>
                  </a:cubicBezTo>
                  <a:cubicBezTo>
                    <a:pt x="23" y="50"/>
                    <a:pt x="23" y="50"/>
                    <a:pt x="23" y="50"/>
                  </a:cubicBezTo>
                  <a:cubicBezTo>
                    <a:pt x="23" y="50"/>
                    <a:pt x="23" y="50"/>
                    <a:pt x="23" y="50"/>
                  </a:cubicBezTo>
                  <a:cubicBezTo>
                    <a:pt x="23" y="50"/>
                    <a:pt x="23" y="50"/>
                    <a:pt x="23" y="50"/>
                  </a:cubicBezTo>
                  <a:cubicBezTo>
                    <a:pt x="23" y="50"/>
                    <a:pt x="23" y="50"/>
                    <a:pt x="23" y="51"/>
                  </a:cubicBezTo>
                  <a:cubicBezTo>
                    <a:pt x="23" y="51"/>
                    <a:pt x="23" y="51"/>
                    <a:pt x="23" y="51"/>
                  </a:cubicBezTo>
                  <a:cubicBezTo>
                    <a:pt x="23" y="51"/>
                    <a:pt x="23" y="51"/>
                    <a:pt x="23" y="51"/>
                  </a:cubicBezTo>
                  <a:cubicBezTo>
                    <a:pt x="23" y="51"/>
                    <a:pt x="23" y="51"/>
                    <a:pt x="23" y="51"/>
                  </a:cubicBezTo>
                  <a:cubicBezTo>
                    <a:pt x="24" y="52"/>
                    <a:pt x="25" y="52"/>
                    <a:pt x="26" y="53"/>
                  </a:cubicBezTo>
                  <a:cubicBezTo>
                    <a:pt x="26" y="53"/>
                    <a:pt x="27" y="54"/>
                    <a:pt x="27" y="54"/>
                  </a:cubicBezTo>
                  <a:cubicBezTo>
                    <a:pt x="27" y="54"/>
                    <a:pt x="26" y="53"/>
                    <a:pt x="26" y="53"/>
                  </a:cubicBezTo>
                  <a:cubicBezTo>
                    <a:pt x="21" y="50"/>
                    <a:pt x="19" y="42"/>
                    <a:pt x="23" y="37"/>
                  </a:cubicBezTo>
                  <a:cubicBezTo>
                    <a:pt x="33" y="22"/>
                    <a:pt x="33" y="22"/>
                    <a:pt x="33" y="22"/>
                  </a:cubicBezTo>
                  <a:cubicBezTo>
                    <a:pt x="21" y="5"/>
                    <a:pt x="21" y="5"/>
                    <a:pt x="21" y="5"/>
                  </a:cubicBezTo>
                  <a:cubicBezTo>
                    <a:pt x="21" y="5"/>
                    <a:pt x="21" y="5"/>
                    <a:pt x="21" y="5"/>
                  </a:cubicBezTo>
                  <a:cubicBezTo>
                    <a:pt x="20" y="3"/>
                    <a:pt x="19" y="2"/>
                    <a:pt x="17" y="1"/>
                  </a:cubicBezTo>
                  <a:cubicBezTo>
                    <a:pt x="15" y="0"/>
                    <a:pt x="13" y="0"/>
                    <a:pt x="12" y="0"/>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66" name="Freeform 18">
              <a:extLst>
                <a:ext uri="{FF2B5EF4-FFF2-40B4-BE49-F238E27FC236}">
                  <a16:creationId xmlns:a16="http://schemas.microsoft.com/office/drawing/2014/main" id="{EA22686B-2576-4C8D-9208-25C12BFC9928}"/>
                </a:ext>
              </a:extLst>
            </p:cNvPr>
            <p:cNvSpPr>
              <a:spLocks/>
            </p:cNvSpPr>
            <p:nvPr/>
          </p:nvSpPr>
          <p:spPr bwMode="auto">
            <a:xfrm>
              <a:off x="2981" y="1783"/>
              <a:ext cx="48" cy="59"/>
            </a:xfrm>
            <a:custGeom>
              <a:avLst/>
              <a:gdLst>
                <a:gd name="T0" fmla="*/ 14 w 27"/>
                <a:gd name="T1" fmla="*/ 0 h 33"/>
                <a:gd name="T2" fmla="*/ 4 w 27"/>
                <a:gd name="T3" fmla="*/ 15 h 33"/>
                <a:gd name="T4" fmla="*/ 7 w 27"/>
                <a:gd name="T5" fmla="*/ 31 h 33"/>
                <a:gd name="T6" fmla="*/ 8 w 27"/>
                <a:gd name="T7" fmla="*/ 32 h 33"/>
                <a:gd name="T8" fmla="*/ 9 w 27"/>
                <a:gd name="T9" fmla="*/ 32 h 33"/>
                <a:gd name="T10" fmla="*/ 9 w 27"/>
                <a:gd name="T11" fmla="*/ 32 h 33"/>
                <a:gd name="T12" fmla="*/ 9 w 27"/>
                <a:gd name="T13" fmla="*/ 32 h 33"/>
                <a:gd name="T14" fmla="*/ 9 w 27"/>
                <a:gd name="T15" fmla="*/ 32 h 33"/>
                <a:gd name="T16" fmla="*/ 13 w 27"/>
                <a:gd name="T17" fmla="*/ 33 h 33"/>
                <a:gd name="T18" fmla="*/ 13 w 27"/>
                <a:gd name="T19" fmla="*/ 33 h 33"/>
                <a:gd name="T20" fmla="*/ 13 w 27"/>
                <a:gd name="T21" fmla="*/ 33 h 33"/>
                <a:gd name="T22" fmla="*/ 13 w 27"/>
                <a:gd name="T23" fmla="*/ 33 h 33"/>
                <a:gd name="T24" fmla="*/ 14 w 27"/>
                <a:gd name="T25" fmla="*/ 33 h 33"/>
                <a:gd name="T26" fmla="*/ 14 w 27"/>
                <a:gd name="T27" fmla="*/ 33 h 33"/>
                <a:gd name="T28" fmla="*/ 14 w 27"/>
                <a:gd name="T29" fmla="*/ 33 h 33"/>
                <a:gd name="T30" fmla="*/ 14 w 27"/>
                <a:gd name="T31" fmla="*/ 33 h 33"/>
                <a:gd name="T32" fmla="*/ 14 w 27"/>
                <a:gd name="T33" fmla="*/ 33 h 33"/>
                <a:gd name="T34" fmla="*/ 18 w 27"/>
                <a:gd name="T35" fmla="*/ 32 h 33"/>
                <a:gd name="T36" fmla="*/ 19 w 27"/>
                <a:gd name="T37" fmla="*/ 32 h 33"/>
                <a:gd name="T38" fmla="*/ 19 w 27"/>
                <a:gd name="T39" fmla="*/ 32 h 33"/>
                <a:gd name="T40" fmla="*/ 20 w 27"/>
                <a:gd name="T41" fmla="*/ 31 h 33"/>
                <a:gd name="T42" fmla="*/ 23 w 27"/>
                <a:gd name="T43" fmla="*/ 15 h 33"/>
                <a:gd name="T44" fmla="*/ 14 w 27"/>
                <a:gd name="T4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3">
                  <a:moveTo>
                    <a:pt x="14" y="0"/>
                  </a:moveTo>
                  <a:cubicBezTo>
                    <a:pt x="4" y="15"/>
                    <a:pt x="4" y="15"/>
                    <a:pt x="4" y="15"/>
                  </a:cubicBezTo>
                  <a:cubicBezTo>
                    <a:pt x="0" y="20"/>
                    <a:pt x="2" y="28"/>
                    <a:pt x="7" y="31"/>
                  </a:cubicBezTo>
                  <a:cubicBezTo>
                    <a:pt x="7" y="31"/>
                    <a:pt x="8" y="32"/>
                    <a:pt x="8" y="32"/>
                  </a:cubicBezTo>
                  <a:cubicBezTo>
                    <a:pt x="8" y="32"/>
                    <a:pt x="8" y="32"/>
                    <a:pt x="9" y="32"/>
                  </a:cubicBezTo>
                  <a:cubicBezTo>
                    <a:pt x="9" y="32"/>
                    <a:pt x="9" y="32"/>
                    <a:pt x="9" y="32"/>
                  </a:cubicBezTo>
                  <a:cubicBezTo>
                    <a:pt x="9" y="32"/>
                    <a:pt x="9" y="32"/>
                    <a:pt x="9" y="32"/>
                  </a:cubicBezTo>
                  <a:cubicBezTo>
                    <a:pt x="9" y="32"/>
                    <a:pt x="9" y="32"/>
                    <a:pt x="9" y="32"/>
                  </a:cubicBezTo>
                  <a:cubicBezTo>
                    <a:pt x="10" y="33"/>
                    <a:pt x="11" y="33"/>
                    <a:pt x="13" y="33"/>
                  </a:cubicBezTo>
                  <a:cubicBezTo>
                    <a:pt x="13" y="33"/>
                    <a:pt x="13" y="33"/>
                    <a:pt x="13" y="33"/>
                  </a:cubicBezTo>
                  <a:cubicBezTo>
                    <a:pt x="13" y="33"/>
                    <a:pt x="13" y="33"/>
                    <a:pt x="13" y="33"/>
                  </a:cubicBezTo>
                  <a:cubicBezTo>
                    <a:pt x="13" y="33"/>
                    <a:pt x="13" y="33"/>
                    <a:pt x="13" y="33"/>
                  </a:cubicBezTo>
                  <a:cubicBezTo>
                    <a:pt x="13" y="33"/>
                    <a:pt x="14" y="33"/>
                    <a:pt x="14" y="33"/>
                  </a:cubicBezTo>
                  <a:cubicBezTo>
                    <a:pt x="14" y="33"/>
                    <a:pt x="14" y="33"/>
                    <a:pt x="14" y="33"/>
                  </a:cubicBezTo>
                  <a:cubicBezTo>
                    <a:pt x="14" y="33"/>
                    <a:pt x="14" y="33"/>
                    <a:pt x="14" y="33"/>
                  </a:cubicBezTo>
                  <a:cubicBezTo>
                    <a:pt x="14" y="33"/>
                    <a:pt x="14" y="33"/>
                    <a:pt x="14" y="33"/>
                  </a:cubicBezTo>
                  <a:cubicBezTo>
                    <a:pt x="14" y="33"/>
                    <a:pt x="14" y="33"/>
                    <a:pt x="14" y="33"/>
                  </a:cubicBezTo>
                  <a:cubicBezTo>
                    <a:pt x="16" y="33"/>
                    <a:pt x="17" y="33"/>
                    <a:pt x="18" y="32"/>
                  </a:cubicBezTo>
                  <a:cubicBezTo>
                    <a:pt x="18" y="32"/>
                    <a:pt x="19" y="32"/>
                    <a:pt x="19" y="32"/>
                  </a:cubicBezTo>
                  <a:cubicBezTo>
                    <a:pt x="19" y="32"/>
                    <a:pt x="19" y="32"/>
                    <a:pt x="19" y="32"/>
                  </a:cubicBezTo>
                  <a:cubicBezTo>
                    <a:pt x="19" y="32"/>
                    <a:pt x="20" y="31"/>
                    <a:pt x="20" y="31"/>
                  </a:cubicBezTo>
                  <a:cubicBezTo>
                    <a:pt x="26" y="28"/>
                    <a:pt x="27" y="20"/>
                    <a:pt x="23" y="15"/>
                  </a:cubicBezTo>
                  <a:lnTo>
                    <a:pt x="14" y="0"/>
                  </a:lnTo>
                  <a:close/>
                </a:path>
              </a:pathLst>
            </a:custGeom>
            <a:solidFill>
              <a:srgbClr val="012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grpSp>
      <p:grpSp>
        <p:nvGrpSpPr>
          <p:cNvPr id="42" name="Group 41">
            <a:extLst>
              <a:ext uri="{FF2B5EF4-FFF2-40B4-BE49-F238E27FC236}">
                <a16:creationId xmlns:a16="http://schemas.microsoft.com/office/drawing/2014/main" id="{9F0F9B08-DF2E-4C28-B538-782DBB826E58}"/>
              </a:ext>
            </a:extLst>
          </p:cNvPr>
          <p:cNvGrpSpPr/>
          <p:nvPr/>
        </p:nvGrpSpPr>
        <p:grpSpPr>
          <a:xfrm>
            <a:off x="3017878" y="3022204"/>
            <a:ext cx="3108244" cy="1007928"/>
            <a:chOff x="3561155" y="1675445"/>
            <a:chExt cx="2416622" cy="783652"/>
          </a:xfrm>
        </p:grpSpPr>
        <p:pic>
          <p:nvPicPr>
            <p:cNvPr id="43" name="Picture 42">
              <a:extLst>
                <a:ext uri="{FF2B5EF4-FFF2-40B4-BE49-F238E27FC236}">
                  <a16:creationId xmlns:a16="http://schemas.microsoft.com/office/drawing/2014/main" id="{97C991C4-2BF9-4656-A9EC-86E9323E9E7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61155" y="1675445"/>
              <a:ext cx="2416622" cy="387571"/>
            </a:xfrm>
            <a:prstGeom prst="rect">
              <a:avLst/>
            </a:prstGeom>
          </p:spPr>
        </p:pic>
        <p:pic>
          <p:nvPicPr>
            <p:cNvPr id="44" name="Picture 43">
              <a:extLst>
                <a:ext uri="{FF2B5EF4-FFF2-40B4-BE49-F238E27FC236}">
                  <a16:creationId xmlns:a16="http://schemas.microsoft.com/office/drawing/2014/main" id="{1559D3C2-169B-4981-91CB-7882AF8B232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65516" y="1842552"/>
              <a:ext cx="2407901" cy="616545"/>
            </a:xfrm>
            <a:prstGeom prst="rect">
              <a:avLst/>
            </a:prstGeom>
          </p:spPr>
        </p:pic>
      </p:grpSp>
      <p:pic>
        <p:nvPicPr>
          <p:cNvPr id="38" name="Picture 37"/>
          <p:cNvPicPr>
            <a:picLocks noChangeAspect="1"/>
          </p:cNvPicPr>
          <p:nvPr/>
        </p:nvPicPr>
        <p:blipFill>
          <a:blip r:embed="rId7">
            <a:clrChange>
              <a:clrFrom>
                <a:srgbClr val="FFFFFF"/>
              </a:clrFrom>
              <a:clrTo>
                <a:srgbClr val="FFFFFF">
                  <a:alpha val="0"/>
                </a:srgbClr>
              </a:clrTo>
            </a:clrChange>
          </a:blip>
          <a:stretch>
            <a:fillRect/>
          </a:stretch>
        </p:blipFill>
        <p:spPr>
          <a:xfrm>
            <a:off x="7547357" y="4077139"/>
            <a:ext cx="1434032" cy="646360"/>
          </a:xfrm>
          <a:prstGeom prst="rect">
            <a:avLst/>
          </a:prstGeom>
        </p:spPr>
      </p:pic>
    </p:spTree>
    <p:extLst>
      <p:ext uri="{BB962C8B-B14F-4D97-AF65-F5344CB8AC3E}">
        <p14:creationId xmlns:p14="http://schemas.microsoft.com/office/powerpoint/2010/main" val="175597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a:t>HyperFlex</a:t>
            </a:r>
            <a:r>
              <a:rPr lang="en-US" dirty="0"/>
              <a:t> End-to-End Platform Security </a:t>
            </a:r>
          </a:p>
        </p:txBody>
      </p:sp>
      <p:sp>
        <p:nvSpPr>
          <p:cNvPr id="78" name="Rectangle 77"/>
          <p:cNvSpPr/>
          <p:nvPr/>
        </p:nvSpPr>
        <p:spPr>
          <a:xfrm>
            <a:off x="236090" y="1251449"/>
            <a:ext cx="8907910" cy="2028207"/>
          </a:xfrm>
          <a:prstGeom prst="rect">
            <a:avLst/>
          </a:prstGeom>
          <a:solidFill>
            <a:schemeClr val="accent1">
              <a:lumMod val="20000"/>
              <a:lumOff val="80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Rounded Corners 137">
            <a:extLst>
              <a:ext uri="{FF2B5EF4-FFF2-40B4-BE49-F238E27FC236}">
                <a16:creationId xmlns:a16="http://schemas.microsoft.com/office/drawing/2014/main" id="{584C1499-C16B-2448-908D-4B93B33F0162}"/>
              </a:ext>
            </a:extLst>
          </p:cNvPr>
          <p:cNvSpPr/>
          <p:nvPr/>
        </p:nvSpPr>
        <p:spPr>
          <a:xfrm>
            <a:off x="1907620" y="1406349"/>
            <a:ext cx="7046135" cy="1739044"/>
          </a:xfrm>
          <a:prstGeom prst="roundRect">
            <a:avLst>
              <a:gd name="adj" fmla="val 7079"/>
            </a:avLst>
          </a:prstGeom>
          <a:solidFill>
            <a:srgbClr val="FFFFFF">
              <a:lumMod val="95000"/>
            </a:srgbClr>
          </a:solidFill>
          <a:ln w="25400" cap="flat" cmpd="sng" algn="ctr">
            <a:noFill/>
            <a:prstDash val="solid"/>
          </a:ln>
          <a:effectLst/>
        </p:spPr>
        <p:txBody>
          <a:bodyPr rtlCol="0" anchor="ctr"/>
          <a:lstStyle/>
          <a:p>
            <a:pPr algn="ctr" defTabSz="914378" fontAlgn="auto">
              <a:spcBef>
                <a:spcPts val="0"/>
              </a:spcBef>
              <a:spcAft>
                <a:spcPts val="0"/>
              </a:spcAft>
              <a:defRPr/>
            </a:pPr>
            <a:endParaRPr lang="en-US" kern="0" dirty="0">
              <a:solidFill>
                <a:srgbClr val="005073"/>
              </a:solidFill>
              <a:latin typeface="CiscoSansTT ExtraLight"/>
              <a:ea typeface="+mn-ea"/>
              <a:cs typeface="+mn-cs"/>
            </a:endParaRPr>
          </a:p>
        </p:txBody>
      </p:sp>
      <p:sp>
        <p:nvSpPr>
          <p:cNvPr id="80" name="Rectangle 79">
            <a:extLst>
              <a:ext uri="{FF2B5EF4-FFF2-40B4-BE49-F238E27FC236}">
                <a16:creationId xmlns:a16="http://schemas.microsoft.com/office/drawing/2014/main" id="{47073879-0EBA-4EB8-A7C7-9A2F9D415ECE}"/>
              </a:ext>
            </a:extLst>
          </p:cNvPr>
          <p:cNvSpPr/>
          <p:nvPr/>
        </p:nvSpPr>
        <p:spPr>
          <a:xfrm>
            <a:off x="4042609" y="3300293"/>
            <a:ext cx="1481967" cy="65487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0" marR="0" lvl="0" indent="0" algn="ctr" defTabSz="457200" rtl="0" eaLnBrk="1" fontAlgn="base" latinLnBrk="0" hangingPunct="1">
              <a:lnSpc>
                <a:spcPct val="100000"/>
              </a:lnSpc>
              <a:spcBef>
                <a:spcPct val="0"/>
              </a:spcBef>
              <a:spcAft>
                <a:spcPts val="600"/>
              </a:spcAft>
              <a:buClrTx/>
              <a:buSzTx/>
              <a:buFontTx/>
              <a:buNone/>
              <a:tabLst/>
              <a:defRPr/>
            </a:pPr>
            <a:r>
              <a:rPr lang="en-US" sz="1400" dirty="0">
                <a:solidFill>
                  <a:srgbClr val="676767"/>
                </a:solidFill>
                <a:latin typeface="CiscoSansTT ExtraLight"/>
                <a:cs typeface="Calibri"/>
              </a:rPr>
              <a:t>Advance Malware Protection (AMP)</a:t>
            </a:r>
            <a:endParaRPr kumimoji="0" lang="en-US" sz="1400" b="0" i="0" u="none" strike="noStrike" kern="1200" cap="none" spc="0" normalizeH="0" baseline="0" noProof="0" dirty="0">
              <a:ln>
                <a:noFill/>
              </a:ln>
              <a:solidFill>
                <a:srgbClr val="676767"/>
              </a:solidFill>
              <a:effectLst/>
              <a:uLnTx/>
              <a:uFillTx/>
              <a:latin typeface="CiscoSansTT ExtraLight"/>
              <a:cs typeface="Calibri"/>
            </a:endParaRPr>
          </a:p>
        </p:txBody>
      </p:sp>
      <p:sp>
        <p:nvSpPr>
          <p:cNvPr id="81" name="Rectangle 80">
            <a:extLst>
              <a:ext uri="{FF2B5EF4-FFF2-40B4-BE49-F238E27FC236}">
                <a16:creationId xmlns:a16="http://schemas.microsoft.com/office/drawing/2014/main" id="{D67A7584-4022-4109-986A-CE6BD8A54158}"/>
              </a:ext>
            </a:extLst>
          </p:cNvPr>
          <p:cNvSpPr/>
          <p:nvPr/>
        </p:nvSpPr>
        <p:spPr>
          <a:xfrm>
            <a:off x="2161160" y="3279656"/>
            <a:ext cx="1628311" cy="65487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0" marR="0" lvl="0" indent="0" algn="ctr" defTabSz="457200" rtl="0" eaLnBrk="1" fontAlgn="base" latinLnBrk="0" hangingPunct="1">
              <a:lnSpc>
                <a:spcPct val="100000"/>
              </a:lnSpc>
              <a:spcBef>
                <a:spcPct val="0"/>
              </a:spcBef>
              <a:spcAft>
                <a:spcPts val="600"/>
              </a:spcAft>
              <a:buClrTx/>
              <a:buSzTx/>
              <a:buFontTx/>
              <a:buNone/>
              <a:tabLst/>
              <a:defRPr/>
            </a:pPr>
            <a:r>
              <a:rPr lang="en-US" sz="1400" dirty="0">
                <a:solidFill>
                  <a:srgbClr val="676767"/>
                </a:solidFill>
                <a:latin typeface="CiscoSansTT ExtraLight"/>
                <a:cs typeface="Calibri"/>
              </a:rPr>
              <a:t>HyperFlex Data at Rest Drive Encryption </a:t>
            </a:r>
            <a:endParaRPr kumimoji="0" lang="en-US" sz="1400" b="0" i="0" u="none" strike="noStrike" kern="1200" cap="none" spc="0" normalizeH="0" baseline="0" noProof="0" dirty="0">
              <a:ln>
                <a:noFill/>
              </a:ln>
              <a:solidFill>
                <a:srgbClr val="676767"/>
              </a:solidFill>
              <a:effectLst/>
              <a:uLnTx/>
              <a:uFillTx/>
              <a:latin typeface="CiscoSansTT ExtraLight"/>
              <a:cs typeface="Calibri"/>
            </a:endParaRPr>
          </a:p>
        </p:txBody>
      </p:sp>
      <p:sp>
        <p:nvSpPr>
          <p:cNvPr id="82" name="Rectangle 81">
            <a:extLst>
              <a:ext uri="{FF2B5EF4-FFF2-40B4-BE49-F238E27FC236}">
                <a16:creationId xmlns:a16="http://schemas.microsoft.com/office/drawing/2014/main" id="{E4881943-049C-4787-9DC8-66CB4176281E}"/>
              </a:ext>
            </a:extLst>
          </p:cNvPr>
          <p:cNvSpPr/>
          <p:nvPr/>
        </p:nvSpPr>
        <p:spPr>
          <a:xfrm>
            <a:off x="4130584" y="2840666"/>
            <a:ext cx="1327925" cy="27854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CiscoSansTT ExtraLight"/>
                <a:ea typeface="ＭＳ Ｐゴシック" pitchFamily="34" charset="-128"/>
                <a:cs typeface="+mn-cs"/>
              </a:rPr>
              <a:t>Application </a:t>
            </a:r>
          </a:p>
        </p:txBody>
      </p:sp>
      <p:sp>
        <p:nvSpPr>
          <p:cNvPr id="83" name="Rectangle 82">
            <a:extLst>
              <a:ext uri="{FF2B5EF4-FFF2-40B4-BE49-F238E27FC236}">
                <a16:creationId xmlns:a16="http://schemas.microsoft.com/office/drawing/2014/main" id="{497B53A8-BF8A-40B7-8EBC-C5D1E5FA47EB}"/>
              </a:ext>
            </a:extLst>
          </p:cNvPr>
          <p:cNvSpPr/>
          <p:nvPr/>
        </p:nvSpPr>
        <p:spPr>
          <a:xfrm>
            <a:off x="2161160" y="2866621"/>
            <a:ext cx="1768280" cy="27854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CiscoSansTT ExtraLight"/>
                <a:ea typeface="ＭＳ Ｐゴシック" pitchFamily="34" charset="-128"/>
                <a:cs typeface="+mn-cs"/>
              </a:rPr>
              <a:t>Data and Storage</a:t>
            </a:r>
          </a:p>
        </p:txBody>
      </p:sp>
      <p:sp>
        <p:nvSpPr>
          <p:cNvPr id="84" name="Rectangle 83">
            <a:extLst>
              <a:ext uri="{FF2B5EF4-FFF2-40B4-BE49-F238E27FC236}">
                <a16:creationId xmlns:a16="http://schemas.microsoft.com/office/drawing/2014/main" id="{0E60BD60-6689-FC47-8769-2B5F3499D09F}"/>
              </a:ext>
            </a:extLst>
          </p:cNvPr>
          <p:cNvSpPr/>
          <p:nvPr/>
        </p:nvSpPr>
        <p:spPr>
          <a:xfrm>
            <a:off x="5704896" y="2784439"/>
            <a:ext cx="1207205" cy="30640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CiscoSansTT ExtraLight"/>
                <a:ea typeface="ＭＳ Ｐゴシック" pitchFamily="34" charset="-128"/>
                <a:cs typeface="+mn-cs"/>
              </a:rPr>
              <a:t>Network </a:t>
            </a:r>
          </a:p>
        </p:txBody>
      </p:sp>
      <p:sp>
        <p:nvSpPr>
          <p:cNvPr id="85" name="Rectangle 84">
            <a:extLst>
              <a:ext uri="{FF2B5EF4-FFF2-40B4-BE49-F238E27FC236}">
                <a16:creationId xmlns:a16="http://schemas.microsoft.com/office/drawing/2014/main" id="{67F74B58-A047-724B-BB30-D83B59E2EB5D}"/>
              </a:ext>
            </a:extLst>
          </p:cNvPr>
          <p:cNvSpPr/>
          <p:nvPr/>
        </p:nvSpPr>
        <p:spPr>
          <a:xfrm>
            <a:off x="5682027" y="3309057"/>
            <a:ext cx="1540689" cy="96193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0" marR="0" lvl="0" indent="0" algn="ctr" defTabSz="457200" rtl="0" eaLnBrk="1" fontAlgn="base" latinLnBrk="0" hangingPunct="1">
              <a:lnSpc>
                <a:spcPct val="100000"/>
              </a:lnSpc>
              <a:spcBef>
                <a:spcPct val="0"/>
              </a:spcBef>
              <a:spcAft>
                <a:spcPts val="600"/>
              </a:spcAft>
              <a:buClrTx/>
              <a:buSzTx/>
              <a:buFontTx/>
              <a:buNone/>
              <a:tabLst/>
              <a:defRPr/>
            </a:pPr>
            <a:r>
              <a:rPr lang="en-US" sz="1400" dirty="0">
                <a:solidFill>
                  <a:srgbClr val="676767"/>
                </a:solidFill>
                <a:latin typeface="CiscoSansTT ExtraLight"/>
                <a:cs typeface="Calibri"/>
              </a:rPr>
              <a:t>Threat Detection (Stealthwatch)</a:t>
            </a:r>
          </a:p>
          <a:p>
            <a:pPr marL="0" marR="0" lvl="0" indent="0" algn="ctr" defTabSz="457200" rtl="0" eaLnBrk="1" fontAlgn="base"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dirty="0">
                <a:ln>
                  <a:noFill/>
                </a:ln>
                <a:solidFill>
                  <a:srgbClr val="676767"/>
                </a:solidFill>
                <a:effectLst/>
                <a:uLnTx/>
                <a:uFillTx/>
                <a:latin typeface="CiscoSansTT ExtraLight"/>
                <a:cs typeface="Calibri"/>
              </a:rPr>
              <a:t>Next-gen Firewalls (NGFWs)</a:t>
            </a:r>
          </a:p>
          <a:p>
            <a:pPr marL="0" marR="0" lvl="0" indent="0" algn="ctr" defTabSz="457200" rtl="0" eaLnBrk="1" fontAlgn="base" latinLnBrk="0" hangingPunct="1">
              <a:lnSpc>
                <a:spcPct val="100000"/>
              </a:lnSpc>
              <a:spcBef>
                <a:spcPct val="0"/>
              </a:spcBef>
              <a:spcAft>
                <a:spcPts val="600"/>
              </a:spcAft>
              <a:buClrTx/>
              <a:buSzTx/>
              <a:buFontTx/>
              <a:buNone/>
              <a:tabLst/>
              <a:defRPr/>
            </a:pPr>
            <a:r>
              <a:rPr lang="en-US" sz="1400" dirty="0">
                <a:solidFill>
                  <a:srgbClr val="676767"/>
                </a:solidFill>
                <a:latin typeface="CiscoSansTT ExtraLight"/>
                <a:cs typeface="Calibri"/>
              </a:rPr>
              <a:t>Intrusion Protection (NGIPs)</a:t>
            </a:r>
            <a:endParaRPr kumimoji="0" lang="en-US" sz="1400" b="0" i="0" u="none" strike="noStrike" kern="1200" cap="none" spc="0" normalizeH="0" baseline="0" noProof="0" dirty="0">
              <a:ln>
                <a:noFill/>
              </a:ln>
              <a:solidFill>
                <a:srgbClr val="676767"/>
              </a:solidFill>
              <a:effectLst/>
              <a:uLnTx/>
              <a:uFillTx/>
              <a:latin typeface="CiscoSansTT ExtraLight"/>
              <a:cs typeface="Calibri"/>
            </a:endParaRPr>
          </a:p>
        </p:txBody>
      </p:sp>
      <p:sp>
        <p:nvSpPr>
          <p:cNvPr id="86" name="Rectangle 85">
            <a:extLst>
              <a:ext uri="{FF2B5EF4-FFF2-40B4-BE49-F238E27FC236}">
                <a16:creationId xmlns:a16="http://schemas.microsoft.com/office/drawing/2014/main" id="{CAB63F12-5ED0-A44B-B53C-83FF091AF926}"/>
              </a:ext>
            </a:extLst>
          </p:cNvPr>
          <p:cNvSpPr/>
          <p:nvPr/>
        </p:nvSpPr>
        <p:spPr>
          <a:xfrm>
            <a:off x="7320590" y="2828415"/>
            <a:ext cx="1606790" cy="27854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CiscoSansTT ExtraLight"/>
                <a:ea typeface="ＭＳ Ｐゴシック" pitchFamily="34" charset="-128"/>
                <a:cs typeface="+mn-cs"/>
              </a:rPr>
              <a:t>Cloud and Edge </a:t>
            </a:r>
          </a:p>
        </p:txBody>
      </p:sp>
      <p:sp>
        <p:nvSpPr>
          <p:cNvPr id="87" name="Rectangle 86">
            <a:extLst>
              <a:ext uri="{FF2B5EF4-FFF2-40B4-BE49-F238E27FC236}">
                <a16:creationId xmlns:a16="http://schemas.microsoft.com/office/drawing/2014/main" id="{452E78B3-A930-334A-B203-6C20DCF358EA}"/>
              </a:ext>
            </a:extLst>
          </p:cNvPr>
          <p:cNvSpPr/>
          <p:nvPr/>
        </p:nvSpPr>
        <p:spPr>
          <a:xfrm>
            <a:off x="7269610" y="3269311"/>
            <a:ext cx="1684145" cy="125431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0" marR="0" lvl="0" indent="0" algn="ctr" defTabSz="457200" rtl="0" eaLnBrk="1" fontAlgn="base" latinLnBrk="0" hangingPunct="1">
              <a:lnSpc>
                <a:spcPct val="100000"/>
              </a:lnSpc>
              <a:spcBef>
                <a:spcPct val="0"/>
              </a:spcBef>
              <a:spcAft>
                <a:spcPts val="600"/>
              </a:spcAft>
              <a:buClrTx/>
              <a:buSzTx/>
              <a:buFontTx/>
              <a:buNone/>
              <a:tabLst/>
              <a:defRPr/>
            </a:pPr>
            <a:r>
              <a:rPr lang="en-US" sz="1400" dirty="0">
                <a:solidFill>
                  <a:srgbClr val="676767"/>
                </a:solidFill>
                <a:latin typeface="CiscoSansTT ExtraLight"/>
                <a:cs typeface="Calibri"/>
              </a:rPr>
              <a:t>Adaptive Security Virtual Appliance (ASAv) </a:t>
            </a:r>
          </a:p>
          <a:p>
            <a:pPr marL="0" marR="0" lvl="0" indent="0" algn="ctr" defTabSz="457200" rtl="0" eaLnBrk="1" fontAlgn="base"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dirty="0">
                <a:ln>
                  <a:noFill/>
                </a:ln>
                <a:solidFill>
                  <a:srgbClr val="676767"/>
                </a:solidFill>
                <a:effectLst/>
                <a:uLnTx/>
                <a:uFillTx/>
                <a:latin typeface="CiscoSansTT ExtraLight"/>
                <a:cs typeface="Calibri"/>
              </a:rPr>
              <a:t>Next-Gen Virtual Firewalls </a:t>
            </a:r>
          </a:p>
          <a:p>
            <a:pPr marL="0" marR="0" lvl="0" indent="0" algn="ctr" defTabSz="457200" rtl="0" eaLnBrk="1" fontAlgn="base"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dirty="0">
                <a:ln>
                  <a:noFill/>
                </a:ln>
                <a:solidFill>
                  <a:srgbClr val="676767"/>
                </a:solidFill>
                <a:effectLst/>
                <a:uLnTx/>
                <a:uFillTx/>
                <a:latin typeface="CiscoSansTT ExtraLight"/>
                <a:cs typeface="Calibri"/>
              </a:rPr>
              <a:t>(NGFWv)</a:t>
            </a:r>
          </a:p>
        </p:txBody>
      </p:sp>
      <p:sp>
        <p:nvSpPr>
          <p:cNvPr id="88" name="Rectangle 87">
            <a:extLst>
              <a:ext uri="{FF2B5EF4-FFF2-40B4-BE49-F238E27FC236}">
                <a16:creationId xmlns:a16="http://schemas.microsoft.com/office/drawing/2014/main" id="{976F1766-FB97-684D-A725-1F887BFDA861}"/>
              </a:ext>
            </a:extLst>
          </p:cNvPr>
          <p:cNvSpPr/>
          <p:nvPr/>
        </p:nvSpPr>
        <p:spPr>
          <a:xfrm>
            <a:off x="827266" y="2685840"/>
            <a:ext cx="997690" cy="30640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CiscoSansTT ExtraLight"/>
                <a:ea typeface="ＭＳ Ｐゴシック" pitchFamily="34" charset="-128"/>
                <a:cs typeface="+mn-cs"/>
              </a:rPr>
              <a:t>Policy </a:t>
            </a:r>
          </a:p>
        </p:txBody>
      </p:sp>
      <p:sp>
        <p:nvSpPr>
          <p:cNvPr id="89" name="Rectangle 88">
            <a:extLst>
              <a:ext uri="{FF2B5EF4-FFF2-40B4-BE49-F238E27FC236}">
                <a16:creationId xmlns:a16="http://schemas.microsoft.com/office/drawing/2014/main" id="{B1B7AC64-49E4-A447-B5C6-7560C9E649AA}"/>
              </a:ext>
            </a:extLst>
          </p:cNvPr>
          <p:cNvSpPr/>
          <p:nvPr/>
        </p:nvSpPr>
        <p:spPr>
          <a:xfrm>
            <a:off x="268604" y="3344208"/>
            <a:ext cx="1780117" cy="52175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0" marR="0" lvl="0" indent="0" defTabSz="457200" rtl="0" eaLnBrk="1" fontAlgn="base" latinLnBrk="0" hangingPunct="1">
              <a:lnSpc>
                <a:spcPct val="100000"/>
              </a:lnSpc>
              <a:spcBef>
                <a:spcPct val="0"/>
              </a:spcBef>
              <a:spcAft>
                <a:spcPts val="600"/>
              </a:spcAft>
              <a:buClrTx/>
              <a:buSzTx/>
              <a:buFontTx/>
              <a:buNone/>
              <a:tabLst/>
              <a:defRPr/>
            </a:pPr>
            <a:r>
              <a:rPr lang="en-US" sz="1400" dirty="0">
                <a:solidFill>
                  <a:srgbClr val="676767"/>
                </a:solidFill>
                <a:latin typeface="CiscoSansTT ExtraLight"/>
                <a:cs typeface="Calibri"/>
              </a:rPr>
              <a:t>Micro-segmentation and Policy </a:t>
            </a:r>
          </a:p>
          <a:p>
            <a:pPr marL="0" marR="0" lvl="0" indent="0" defTabSz="457200" rtl="0" eaLnBrk="1" fontAlgn="base"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dirty="0">
                <a:ln>
                  <a:noFill/>
                </a:ln>
                <a:solidFill>
                  <a:srgbClr val="676767"/>
                </a:solidFill>
                <a:effectLst/>
                <a:uLnTx/>
                <a:uFillTx/>
                <a:latin typeface="CiscoSansTT ExtraLight"/>
                <a:cs typeface="Calibri"/>
              </a:rPr>
              <a:t>AC</a:t>
            </a:r>
            <a:r>
              <a:rPr lang="en-US" sz="1400" dirty="0">
                <a:solidFill>
                  <a:srgbClr val="676767"/>
                </a:solidFill>
                <a:latin typeface="CiscoSansTT ExtraLight"/>
                <a:cs typeface="Calibri"/>
              </a:rPr>
              <a:t>I and Tetration</a:t>
            </a:r>
            <a:endParaRPr kumimoji="0" lang="en-US" sz="1400" b="0" i="0" u="none" strike="noStrike" kern="1200" cap="none" spc="0" normalizeH="0" baseline="0" noProof="0" dirty="0">
              <a:ln>
                <a:noFill/>
              </a:ln>
              <a:solidFill>
                <a:srgbClr val="676767"/>
              </a:solidFill>
              <a:effectLst/>
              <a:uLnTx/>
              <a:uFillTx/>
              <a:latin typeface="CiscoSansTT ExtraLight"/>
              <a:cs typeface="Calibri"/>
            </a:endParaRPr>
          </a:p>
        </p:txBody>
      </p:sp>
      <p:grpSp>
        <p:nvGrpSpPr>
          <p:cNvPr id="90" name="Group 182">
            <a:extLst>
              <a:ext uri="{FF2B5EF4-FFF2-40B4-BE49-F238E27FC236}">
                <a16:creationId xmlns:a16="http://schemas.microsoft.com/office/drawing/2014/main" id="{C6E8EEF2-38A0-453C-80A8-02FCE6D1EB64}"/>
              </a:ext>
            </a:extLst>
          </p:cNvPr>
          <p:cNvGrpSpPr>
            <a:grpSpLocks noChangeAspect="1"/>
          </p:cNvGrpSpPr>
          <p:nvPr/>
        </p:nvGrpSpPr>
        <p:grpSpPr bwMode="auto">
          <a:xfrm>
            <a:off x="7562674" y="1776280"/>
            <a:ext cx="966809" cy="967568"/>
            <a:chOff x="1800" y="539"/>
            <a:chExt cx="2544" cy="2546"/>
          </a:xfrm>
        </p:grpSpPr>
        <p:sp>
          <p:nvSpPr>
            <p:cNvPr id="91" name="Oval 183">
              <a:extLst>
                <a:ext uri="{FF2B5EF4-FFF2-40B4-BE49-F238E27FC236}">
                  <a16:creationId xmlns:a16="http://schemas.microsoft.com/office/drawing/2014/main" id="{3706E9B4-3877-443C-BE5F-C744E17A4868}"/>
                </a:ext>
              </a:extLst>
            </p:cNvPr>
            <p:cNvSpPr>
              <a:spLocks noChangeArrowheads="1"/>
            </p:cNvSpPr>
            <p:nvPr/>
          </p:nvSpPr>
          <p:spPr bwMode="auto">
            <a:xfrm>
              <a:off x="1800" y="539"/>
              <a:ext cx="2544" cy="2546"/>
            </a:xfrm>
            <a:prstGeom prst="ellipse">
              <a:avLst/>
            </a:pr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2" name="Freeform 184">
              <a:extLst>
                <a:ext uri="{FF2B5EF4-FFF2-40B4-BE49-F238E27FC236}">
                  <a16:creationId xmlns:a16="http://schemas.microsoft.com/office/drawing/2014/main" id="{80F991D9-F4A3-4E52-B3EF-2BE44E967664}"/>
                </a:ext>
              </a:extLst>
            </p:cNvPr>
            <p:cNvSpPr>
              <a:spLocks/>
            </p:cNvSpPr>
            <p:nvPr/>
          </p:nvSpPr>
          <p:spPr bwMode="auto">
            <a:xfrm>
              <a:off x="2289" y="1338"/>
              <a:ext cx="1976" cy="1698"/>
            </a:xfrm>
            <a:custGeom>
              <a:avLst/>
              <a:gdLst>
                <a:gd name="T0" fmla="*/ 626 w 1118"/>
                <a:gd name="T1" fmla="*/ 28 h 960"/>
                <a:gd name="T2" fmla="*/ 626 w 1118"/>
                <a:gd name="T3" fmla="*/ 28 h 960"/>
                <a:gd name="T4" fmla="*/ 567 w 1118"/>
                <a:gd name="T5" fmla="*/ 0 h 960"/>
                <a:gd name="T6" fmla="*/ 470 w 1118"/>
                <a:gd name="T7" fmla="*/ 0 h 960"/>
                <a:gd name="T8" fmla="*/ 394 w 1118"/>
                <a:gd name="T9" fmla="*/ 58 h 960"/>
                <a:gd name="T10" fmla="*/ 394 w 1118"/>
                <a:gd name="T11" fmla="*/ 107 h 960"/>
                <a:gd name="T12" fmla="*/ 386 w 1118"/>
                <a:gd name="T13" fmla="*/ 107 h 960"/>
                <a:gd name="T14" fmla="*/ 256 w 1118"/>
                <a:gd name="T15" fmla="*/ 107 h 960"/>
                <a:gd name="T16" fmla="*/ 179 w 1118"/>
                <a:gd name="T17" fmla="*/ 206 h 960"/>
                <a:gd name="T18" fmla="*/ 174 w 1118"/>
                <a:gd name="T19" fmla="*/ 214 h 960"/>
                <a:gd name="T20" fmla="*/ 85 w 1118"/>
                <a:gd name="T21" fmla="*/ 214 h 960"/>
                <a:gd name="T22" fmla="*/ 14 w 1118"/>
                <a:gd name="T23" fmla="*/ 316 h 960"/>
                <a:gd name="T24" fmla="*/ 36 w 1118"/>
                <a:gd name="T25" fmla="*/ 354 h 960"/>
                <a:gd name="T26" fmla="*/ 36 w 1118"/>
                <a:gd name="T27" fmla="*/ 354 h 960"/>
                <a:gd name="T28" fmla="*/ 641 w 1118"/>
                <a:gd name="T29" fmla="*/ 960 h 960"/>
                <a:gd name="T30" fmla="*/ 1118 w 1118"/>
                <a:gd name="T31" fmla="*/ 519 h 960"/>
                <a:gd name="T32" fmla="*/ 626 w 1118"/>
                <a:gd name="T33" fmla="*/ 28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8" h="960">
                  <a:moveTo>
                    <a:pt x="626" y="28"/>
                  </a:moveTo>
                  <a:cubicBezTo>
                    <a:pt x="626" y="28"/>
                    <a:pt x="626" y="28"/>
                    <a:pt x="626" y="28"/>
                  </a:cubicBezTo>
                  <a:cubicBezTo>
                    <a:pt x="611" y="11"/>
                    <a:pt x="591" y="1"/>
                    <a:pt x="567" y="0"/>
                  </a:cubicBezTo>
                  <a:cubicBezTo>
                    <a:pt x="535" y="0"/>
                    <a:pt x="503" y="0"/>
                    <a:pt x="470" y="0"/>
                  </a:cubicBezTo>
                  <a:cubicBezTo>
                    <a:pt x="435" y="1"/>
                    <a:pt x="404" y="24"/>
                    <a:pt x="394" y="58"/>
                  </a:cubicBezTo>
                  <a:cubicBezTo>
                    <a:pt x="389" y="74"/>
                    <a:pt x="390" y="90"/>
                    <a:pt x="394" y="107"/>
                  </a:cubicBezTo>
                  <a:cubicBezTo>
                    <a:pt x="391" y="107"/>
                    <a:pt x="389" y="107"/>
                    <a:pt x="386" y="107"/>
                  </a:cubicBezTo>
                  <a:cubicBezTo>
                    <a:pt x="343" y="107"/>
                    <a:pt x="300" y="107"/>
                    <a:pt x="256" y="107"/>
                  </a:cubicBezTo>
                  <a:cubicBezTo>
                    <a:pt x="206" y="108"/>
                    <a:pt x="168" y="157"/>
                    <a:pt x="179" y="206"/>
                  </a:cubicBezTo>
                  <a:cubicBezTo>
                    <a:pt x="181" y="212"/>
                    <a:pt x="180" y="214"/>
                    <a:pt x="174" y="214"/>
                  </a:cubicBezTo>
                  <a:cubicBezTo>
                    <a:pt x="144" y="214"/>
                    <a:pt x="115" y="213"/>
                    <a:pt x="85" y="214"/>
                  </a:cubicBezTo>
                  <a:cubicBezTo>
                    <a:pt x="35" y="217"/>
                    <a:pt x="0" y="268"/>
                    <a:pt x="14" y="316"/>
                  </a:cubicBezTo>
                  <a:cubicBezTo>
                    <a:pt x="18" y="331"/>
                    <a:pt x="26" y="344"/>
                    <a:pt x="36" y="354"/>
                  </a:cubicBezTo>
                  <a:cubicBezTo>
                    <a:pt x="36" y="354"/>
                    <a:pt x="36" y="354"/>
                    <a:pt x="36" y="354"/>
                  </a:cubicBezTo>
                  <a:cubicBezTo>
                    <a:pt x="641" y="960"/>
                    <a:pt x="641" y="960"/>
                    <a:pt x="641" y="960"/>
                  </a:cubicBezTo>
                  <a:cubicBezTo>
                    <a:pt x="861" y="898"/>
                    <a:pt x="1038" y="732"/>
                    <a:pt x="1118" y="519"/>
                  </a:cubicBezTo>
                  <a:lnTo>
                    <a:pt x="626" y="28"/>
                  </a:ln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 name="Freeform 185">
              <a:extLst>
                <a:ext uri="{FF2B5EF4-FFF2-40B4-BE49-F238E27FC236}">
                  <a16:creationId xmlns:a16="http://schemas.microsoft.com/office/drawing/2014/main" id="{C3861BF5-CACF-4917-9033-B0DDA1C0A186}"/>
                </a:ext>
              </a:extLst>
            </p:cNvPr>
            <p:cNvSpPr>
              <a:spLocks/>
            </p:cNvSpPr>
            <p:nvPr/>
          </p:nvSpPr>
          <p:spPr bwMode="auto">
            <a:xfrm>
              <a:off x="2014" y="1158"/>
              <a:ext cx="206" cy="205"/>
            </a:xfrm>
            <a:custGeom>
              <a:avLst/>
              <a:gdLst>
                <a:gd name="T0" fmla="*/ 57 w 117"/>
                <a:gd name="T1" fmla="*/ 115 h 116"/>
                <a:gd name="T2" fmla="*/ 1 w 117"/>
                <a:gd name="T3" fmla="*/ 57 h 116"/>
                <a:gd name="T4" fmla="*/ 60 w 117"/>
                <a:gd name="T5" fmla="*/ 1 h 116"/>
                <a:gd name="T6" fmla="*/ 116 w 117"/>
                <a:gd name="T7" fmla="*/ 59 h 116"/>
                <a:gd name="T8" fmla="*/ 57 w 117"/>
                <a:gd name="T9" fmla="*/ 115 h 116"/>
              </a:gdLst>
              <a:ahLst/>
              <a:cxnLst>
                <a:cxn ang="0">
                  <a:pos x="T0" y="T1"/>
                </a:cxn>
                <a:cxn ang="0">
                  <a:pos x="T2" y="T3"/>
                </a:cxn>
                <a:cxn ang="0">
                  <a:pos x="T4" y="T5"/>
                </a:cxn>
                <a:cxn ang="0">
                  <a:pos x="T6" y="T7"/>
                </a:cxn>
                <a:cxn ang="0">
                  <a:pos x="T8" y="T9"/>
                </a:cxn>
              </a:cxnLst>
              <a:rect l="0" t="0" r="r" b="b"/>
              <a:pathLst>
                <a:path w="117" h="116">
                  <a:moveTo>
                    <a:pt x="57" y="115"/>
                  </a:moveTo>
                  <a:cubicBezTo>
                    <a:pt x="26" y="114"/>
                    <a:pt x="0" y="88"/>
                    <a:pt x="1" y="57"/>
                  </a:cubicBezTo>
                  <a:cubicBezTo>
                    <a:pt x="2" y="25"/>
                    <a:pt x="28" y="0"/>
                    <a:pt x="60" y="1"/>
                  </a:cubicBezTo>
                  <a:cubicBezTo>
                    <a:pt x="91" y="2"/>
                    <a:pt x="117" y="28"/>
                    <a:pt x="116" y="59"/>
                  </a:cubicBezTo>
                  <a:cubicBezTo>
                    <a:pt x="115" y="91"/>
                    <a:pt x="89" y="116"/>
                    <a:pt x="57" y="115"/>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 name="Freeform 186">
              <a:extLst>
                <a:ext uri="{FF2B5EF4-FFF2-40B4-BE49-F238E27FC236}">
                  <a16:creationId xmlns:a16="http://schemas.microsoft.com/office/drawing/2014/main" id="{2CE49C18-C967-471D-BB71-63360DEE6606}"/>
                </a:ext>
              </a:extLst>
            </p:cNvPr>
            <p:cNvSpPr>
              <a:spLocks/>
            </p:cNvSpPr>
            <p:nvPr/>
          </p:nvSpPr>
          <p:spPr bwMode="auto">
            <a:xfrm>
              <a:off x="3925" y="2263"/>
              <a:ext cx="203" cy="201"/>
            </a:xfrm>
            <a:custGeom>
              <a:avLst/>
              <a:gdLst>
                <a:gd name="T0" fmla="*/ 58 w 115"/>
                <a:gd name="T1" fmla="*/ 114 h 114"/>
                <a:gd name="T2" fmla="*/ 0 w 115"/>
                <a:gd name="T3" fmla="*/ 57 h 114"/>
                <a:gd name="T4" fmla="*/ 58 w 115"/>
                <a:gd name="T5" fmla="*/ 0 h 114"/>
                <a:gd name="T6" fmla="*/ 115 w 115"/>
                <a:gd name="T7" fmla="*/ 57 h 114"/>
                <a:gd name="T8" fmla="*/ 58 w 115"/>
                <a:gd name="T9" fmla="*/ 114 h 114"/>
              </a:gdLst>
              <a:ahLst/>
              <a:cxnLst>
                <a:cxn ang="0">
                  <a:pos x="T0" y="T1"/>
                </a:cxn>
                <a:cxn ang="0">
                  <a:pos x="T2" y="T3"/>
                </a:cxn>
                <a:cxn ang="0">
                  <a:pos x="T4" y="T5"/>
                </a:cxn>
                <a:cxn ang="0">
                  <a:pos x="T6" y="T7"/>
                </a:cxn>
                <a:cxn ang="0">
                  <a:pos x="T8" y="T9"/>
                </a:cxn>
              </a:cxnLst>
              <a:rect l="0" t="0" r="r" b="b"/>
              <a:pathLst>
                <a:path w="115" h="114">
                  <a:moveTo>
                    <a:pt x="58" y="114"/>
                  </a:moveTo>
                  <a:cubicBezTo>
                    <a:pt x="26" y="114"/>
                    <a:pt x="1" y="89"/>
                    <a:pt x="0" y="57"/>
                  </a:cubicBezTo>
                  <a:cubicBezTo>
                    <a:pt x="0" y="26"/>
                    <a:pt x="26" y="0"/>
                    <a:pt x="58" y="0"/>
                  </a:cubicBezTo>
                  <a:cubicBezTo>
                    <a:pt x="89" y="0"/>
                    <a:pt x="115" y="26"/>
                    <a:pt x="115" y="57"/>
                  </a:cubicBezTo>
                  <a:cubicBezTo>
                    <a:pt x="115" y="89"/>
                    <a:pt x="89" y="114"/>
                    <a:pt x="58" y="114"/>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87">
              <a:extLst>
                <a:ext uri="{FF2B5EF4-FFF2-40B4-BE49-F238E27FC236}">
                  <a16:creationId xmlns:a16="http://schemas.microsoft.com/office/drawing/2014/main" id="{C3FCFF00-E1FC-4BE1-9B18-348B7AC7AB38}"/>
                </a:ext>
              </a:extLst>
            </p:cNvPr>
            <p:cNvSpPr>
              <a:spLocks/>
            </p:cNvSpPr>
            <p:nvPr/>
          </p:nvSpPr>
          <p:spPr bwMode="auto">
            <a:xfrm>
              <a:off x="2971" y="608"/>
              <a:ext cx="202" cy="202"/>
            </a:xfrm>
            <a:custGeom>
              <a:avLst/>
              <a:gdLst>
                <a:gd name="T0" fmla="*/ 114 w 114"/>
                <a:gd name="T1" fmla="*/ 57 h 114"/>
                <a:gd name="T2" fmla="*/ 56 w 114"/>
                <a:gd name="T3" fmla="*/ 114 h 114"/>
                <a:gd name="T4" fmla="*/ 0 w 114"/>
                <a:gd name="T5" fmla="*/ 56 h 114"/>
                <a:gd name="T6" fmla="*/ 58 w 114"/>
                <a:gd name="T7" fmla="*/ 0 h 114"/>
                <a:gd name="T8" fmla="*/ 114 w 114"/>
                <a:gd name="T9" fmla="*/ 57 h 114"/>
              </a:gdLst>
              <a:ahLst/>
              <a:cxnLst>
                <a:cxn ang="0">
                  <a:pos x="T0" y="T1"/>
                </a:cxn>
                <a:cxn ang="0">
                  <a:pos x="T2" y="T3"/>
                </a:cxn>
                <a:cxn ang="0">
                  <a:pos x="T4" y="T5"/>
                </a:cxn>
                <a:cxn ang="0">
                  <a:pos x="T6" y="T7"/>
                </a:cxn>
                <a:cxn ang="0">
                  <a:pos x="T8" y="T9"/>
                </a:cxn>
              </a:cxnLst>
              <a:rect l="0" t="0" r="r" b="b"/>
              <a:pathLst>
                <a:path w="114" h="114">
                  <a:moveTo>
                    <a:pt x="114" y="57"/>
                  </a:moveTo>
                  <a:cubicBezTo>
                    <a:pt x="114" y="89"/>
                    <a:pt x="89" y="114"/>
                    <a:pt x="56" y="114"/>
                  </a:cubicBezTo>
                  <a:cubicBezTo>
                    <a:pt x="25" y="114"/>
                    <a:pt x="0" y="88"/>
                    <a:pt x="0" y="56"/>
                  </a:cubicBezTo>
                  <a:cubicBezTo>
                    <a:pt x="0" y="25"/>
                    <a:pt x="26" y="0"/>
                    <a:pt x="58" y="0"/>
                  </a:cubicBezTo>
                  <a:cubicBezTo>
                    <a:pt x="89" y="0"/>
                    <a:pt x="114" y="25"/>
                    <a:pt x="114" y="57"/>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88">
              <a:extLst>
                <a:ext uri="{FF2B5EF4-FFF2-40B4-BE49-F238E27FC236}">
                  <a16:creationId xmlns:a16="http://schemas.microsoft.com/office/drawing/2014/main" id="{0AE7279C-E66F-4F01-9FEC-24D2D5A1E352}"/>
                </a:ext>
              </a:extLst>
            </p:cNvPr>
            <p:cNvSpPr>
              <a:spLocks/>
            </p:cNvSpPr>
            <p:nvPr/>
          </p:nvSpPr>
          <p:spPr bwMode="auto">
            <a:xfrm>
              <a:off x="2016" y="2263"/>
              <a:ext cx="203" cy="201"/>
            </a:xfrm>
            <a:custGeom>
              <a:avLst/>
              <a:gdLst>
                <a:gd name="T0" fmla="*/ 58 w 115"/>
                <a:gd name="T1" fmla="*/ 0 h 114"/>
                <a:gd name="T2" fmla="*/ 115 w 115"/>
                <a:gd name="T3" fmla="*/ 57 h 114"/>
                <a:gd name="T4" fmla="*/ 57 w 115"/>
                <a:gd name="T5" fmla="*/ 114 h 114"/>
                <a:gd name="T6" fmla="*/ 0 w 115"/>
                <a:gd name="T7" fmla="*/ 57 h 114"/>
                <a:gd name="T8" fmla="*/ 58 w 115"/>
                <a:gd name="T9" fmla="*/ 0 h 114"/>
              </a:gdLst>
              <a:ahLst/>
              <a:cxnLst>
                <a:cxn ang="0">
                  <a:pos x="T0" y="T1"/>
                </a:cxn>
                <a:cxn ang="0">
                  <a:pos x="T2" y="T3"/>
                </a:cxn>
                <a:cxn ang="0">
                  <a:pos x="T4" y="T5"/>
                </a:cxn>
                <a:cxn ang="0">
                  <a:pos x="T6" y="T7"/>
                </a:cxn>
                <a:cxn ang="0">
                  <a:pos x="T8" y="T9"/>
                </a:cxn>
              </a:cxnLst>
              <a:rect l="0" t="0" r="r" b="b"/>
              <a:pathLst>
                <a:path w="115" h="114">
                  <a:moveTo>
                    <a:pt x="58" y="0"/>
                  </a:moveTo>
                  <a:cubicBezTo>
                    <a:pt x="89" y="0"/>
                    <a:pt x="115" y="27"/>
                    <a:pt x="115" y="57"/>
                  </a:cubicBezTo>
                  <a:cubicBezTo>
                    <a:pt x="114" y="89"/>
                    <a:pt x="89" y="114"/>
                    <a:pt x="57" y="114"/>
                  </a:cubicBezTo>
                  <a:cubicBezTo>
                    <a:pt x="26" y="114"/>
                    <a:pt x="0" y="89"/>
                    <a:pt x="0" y="57"/>
                  </a:cubicBezTo>
                  <a:cubicBezTo>
                    <a:pt x="0" y="26"/>
                    <a:pt x="26" y="0"/>
                    <a:pt x="58" y="0"/>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89">
              <a:extLst>
                <a:ext uri="{FF2B5EF4-FFF2-40B4-BE49-F238E27FC236}">
                  <a16:creationId xmlns:a16="http://schemas.microsoft.com/office/drawing/2014/main" id="{085BD648-1472-4457-A81F-69B228A79E5E}"/>
                </a:ext>
              </a:extLst>
            </p:cNvPr>
            <p:cNvSpPr>
              <a:spLocks/>
            </p:cNvSpPr>
            <p:nvPr/>
          </p:nvSpPr>
          <p:spPr bwMode="auto">
            <a:xfrm>
              <a:off x="3925" y="1158"/>
              <a:ext cx="203" cy="205"/>
            </a:xfrm>
            <a:custGeom>
              <a:avLst/>
              <a:gdLst>
                <a:gd name="T0" fmla="*/ 58 w 115"/>
                <a:gd name="T1" fmla="*/ 115 h 116"/>
                <a:gd name="T2" fmla="*/ 0 w 115"/>
                <a:gd name="T3" fmla="*/ 58 h 116"/>
                <a:gd name="T4" fmla="*/ 57 w 115"/>
                <a:gd name="T5" fmla="*/ 1 h 116"/>
                <a:gd name="T6" fmla="*/ 115 w 115"/>
                <a:gd name="T7" fmla="*/ 58 h 116"/>
                <a:gd name="T8" fmla="*/ 58 w 115"/>
                <a:gd name="T9" fmla="*/ 115 h 116"/>
              </a:gdLst>
              <a:ahLst/>
              <a:cxnLst>
                <a:cxn ang="0">
                  <a:pos x="T0" y="T1"/>
                </a:cxn>
                <a:cxn ang="0">
                  <a:pos x="T2" y="T3"/>
                </a:cxn>
                <a:cxn ang="0">
                  <a:pos x="T4" y="T5"/>
                </a:cxn>
                <a:cxn ang="0">
                  <a:pos x="T6" y="T7"/>
                </a:cxn>
                <a:cxn ang="0">
                  <a:pos x="T8" y="T9"/>
                </a:cxn>
              </a:cxnLst>
              <a:rect l="0" t="0" r="r" b="b"/>
              <a:pathLst>
                <a:path w="115" h="116">
                  <a:moveTo>
                    <a:pt x="58" y="115"/>
                  </a:moveTo>
                  <a:cubicBezTo>
                    <a:pt x="31" y="116"/>
                    <a:pt x="1" y="94"/>
                    <a:pt x="0" y="58"/>
                  </a:cubicBezTo>
                  <a:cubicBezTo>
                    <a:pt x="0" y="27"/>
                    <a:pt x="26" y="1"/>
                    <a:pt x="57" y="1"/>
                  </a:cubicBezTo>
                  <a:cubicBezTo>
                    <a:pt x="89" y="0"/>
                    <a:pt x="115" y="26"/>
                    <a:pt x="115" y="58"/>
                  </a:cubicBezTo>
                  <a:cubicBezTo>
                    <a:pt x="115" y="89"/>
                    <a:pt x="90" y="115"/>
                    <a:pt x="58" y="115"/>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90">
              <a:extLst>
                <a:ext uri="{FF2B5EF4-FFF2-40B4-BE49-F238E27FC236}">
                  <a16:creationId xmlns:a16="http://schemas.microsoft.com/office/drawing/2014/main" id="{62FE1CE5-A95E-4709-A7DE-69F8B43825A4}"/>
                </a:ext>
              </a:extLst>
            </p:cNvPr>
            <p:cNvSpPr>
              <a:spLocks/>
            </p:cNvSpPr>
            <p:nvPr/>
          </p:nvSpPr>
          <p:spPr bwMode="auto">
            <a:xfrm>
              <a:off x="2971" y="2815"/>
              <a:ext cx="202" cy="201"/>
            </a:xfrm>
            <a:custGeom>
              <a:avLst/>
              <a:gdLst>
                <a:gd name="T0" fmla="*/ 57 w 114"/>
                <a:gd name="T1" fmla="*/ 114 h 114"/>
                <a:gd name="T2" fmla="*/ 0 w 114"/>
                <a:gd name="T3" fmla="*/ 58 h 114"/>
                <a:gd name="T4" fmla="*/ 57 w 114"/>
                <a:gd name="T5" fmla="*/ 0 h 114"/>
                <a:gd name="T6" fmla="*/ 114 w 114"/>
                <a:gd name="T7" fmla="*/ 58 h 114"/>
                <a:gd name="T8" fmla="*/ 57 w 114"/>
                <a:gd name="T9" fmla="*/ 114 h 114"/>
              </a:gdLst>
              <a:ahLst/>
              <a:cxnLst>
                <a:cxn ang="0">
                  <a:pos x="T0" y="T1"/>
                </a:cxn>
                <a:cxn ang="0">
                  <a:pos x="T2" y="T3"/>
                </a:cxn>
                <a:cxn ang="0">
                  <a:pos x="T4" y="T5"/>
                </a:cxn>
                <a:cxn ang="0">
                  <a:pos x="T6" y="T7"/>
                </a:cxn>
                <a:cxn ang="0">
                  <a:pos x="T8" y="T9"/>
                </a:cxn>
              </a:cxnLst>
              <a:rect l="0" t="0" r="r" b="b"/>
              <a:pathLst>
                <a:path w="114" h="114">
                  <a:moveTo>
                    <a:pt x="57" y="114"/>
                  </a:moveTo>
                  <a:cubicBezTo>
                    <a:pt x="25" y="114"/>
                    <a:pt x="0" y="89"/>
                    <a:pt x="0" y="58"/>
                  </a:cubicBezTo>
                  <a:cubicBezTo>
                    <a:pt x="0" y="26"/>
                    <a:pt x="26" y="0"/>
                    <a:pt x="57" y="0"/>
                  </a:cubicBezTo>
                  <a:cubicBezTo>
                    <a:pt x="89" y="0"/>
                    <a:pt x="114" y="26"/>
                    <a:pt x="114" y="58"/>
                  </a:cubicBezTo>
                  <a:cubicBezTo>
                    <a:pt x="114" y="90"/>
                    <a:pt x="89" y="114"/>
                    <a:pt x="57" y="114"/>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91">
              <a:extLst>
                <a:ext uri="{FF2B5EF4-FFF2-40B4-BE49-F238E27FC236}">
                  <a16:creationId xmlns:a16="http://schemas.microsoft.com/office/drawing/2014/main" id="{98DFB27D-31F3-4B7A-9D82-942644654BE5}"/>
                </a:ext>
              </a:extLst>
            </p:cNvPr>
            <p:cNvSpPr>
              <a:spLocks/>
            </p:cNvSpPr>
            <p:nvPr/>
          </p:nvSpPr>
          <p:spPr bwMode="auto">
            <a:xfrm>
              <a:off x="3713" y="2167"/>
              <a:ext cx="75" cy="73"/>
            </a:xfrm>
            <a:custGeom>
              <a:avLst/>
              <a:gdLst>
                <a:gd name="T0" fmla="*/ 41 w 42"/>
                <a:gd name="T1" fmla="*/ 21 h 41"/>
                <a:gd name="T2" fmla="*/ 21 w 42"/>
                <a:gd name="T3" fmla="*/ 41 h 41"/>
                <a:gd name="T4" fmla="*/ 0 w 42"/>
                <a:gd name="T5" fmla="*/ 20 h 41"/>
                <a:gd name="T6" fmla="*/ 21 w 42"/>
                <a:gd name="T7" fmla="*/ 0 h 41"/>
                <a:gd name="T8" fmla="*/ 41 w 42"/>
                <a:gd name="T9" fmla="*/ 21 h 41"/>
              </a:gdLst>
              <a:ahLst/>
              <a:cxnLst>
                <a:cxn ang="0">
                  <a:pos x="T0" y="T1"/>
                </a:cxn>
                <a:cxn ang="0">
                  <a:pos x="T2" y="T3"/>
                </a:cxn>
                <a:cxn ang="0">
                  <a:pos x="T4" y="T5"/>
                </a:cxn>
                <a:cxn ang="0">
                  <a:pos x="T6" y="T7"/>
                </a:cxn>
                <a:cxn ang="0">
                  <a:pos x="T8" y="T9"/>
                </a:cxn>
              </a:cxnLst>
              <a:rect l="0" t="0" r="r" b="b"/>
              <a:pathLst>
                <a:path w="42" h="41">
                  <a:moveTo>
                    <a:pt x="41" y="21"/>
                  </a:moveTo>
                  <a:cubicBezTo>
                    <a:pt x="41" y="32"/>
                    <a:pt x="32" y="41"/>
                    <a:pt x="21" y="41"/>
                  </a:cubicBezTo>
                  <a:cubicBezTo>
                    <a:pt x="10" y="41"/>
                    <a:pt x="0" y="31"/>
                    <a:pt x="0" y="20"/>
                  </a:cubicBezTo>
                  <a:cubicBezTo>
                    <a:pt x="0" y="9"/>
                    <a:pt x="10" y="0"/>
                    <a:pt x="21" y="0"/>
                  </a:cubicBezTo>
                  <a:cubicBezTo>
                    <a:pt x="32" y="0"/>
                    <a:pt x="42" y="10"/>
                    <a:pt x="41" y="21"/>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92">
              <a:extLst>
                <a:ext uri="{FF2B5EF4-FFF2-40B4-BE49-F238E27FC236}">
                  <a16:creationId xmlns:a16="http://schemas.microsoft.com/office/drawing/2014/main" id="{D9DFD045-7D08-474F-9481-FD386C7273E9}"/>
                </a:ext>
              </a:extLst>
            </p:cNvPr>
            <p:cNvSpPr>
              <a:spLocks/>
            </p:cNvSpPr>
            <p:nvPr/>
          </p:nvSpPr>
          <p:spPr bwMode="auto">
            <a:xfrm>
              <a:off x="3035" y="992"/>
              <a:ext cx="74" cy="74"/>
            </a:xfrm>
            <a:custGeom>
              <a:avLst/>
              <a:gdLst>
                <a:gd name="T0" fmla="*/ 21 w 42"/>
                <a:gd name="T1" fmla="*/ 42 h 42"/>
                <a:gd name="T2" fmla="*/ 1 w 42"/>
                <a:gd name="T3" fmla="*/ 21 h 42"/>
                <a:gd name="T4" fmla="*/ 21 w 42"/>
                <a:gd name="T5" fmla="*/ 0 h 42"/>
                <a:gd name="T6" fmla="*/ 42 w 42"/>
                <a:gd name="T7" fmla="*/ 21 h 42"/>
                <a:gd name="T8" fmla="*/ 21 w 42"/>
                <a:gd name="T9" fmla="*/ 42 h 42"/>
              </a:gdLst>
              <a:ahLst/>
              <a:cxnLst>
                <a:cxn ang="0">
                  <a:pos x="T0" y="T1"/>
                </a:cxn>
                <a:cxn ang="0">
                  <a:pos x="T2" y="T3"/>
                </a:cxn>
                <a:cxn ang="0">
                  <a:pos x="T4" y="T5"/>
                </a:cxn>
                <a:cxn ang="0">
                  <a:pos x="T6" y="T7"/>
                </a:cxn>
                <a:cxn ang="0">
                  <a:pos x="T8" y="T9"/>
                </a:cxn>
              </a:cxnLst>
              <a:rect l="0" t="0" r="r" b="b"/>
              <a:pathLst>
                <a:path w="42" h="42">
                  <a:moveTo>
                    <a:pt x="21" y="42"/>
                  </a:moveTo>
                  <a:cubicBezTo>
                    <a:pt x="10" y="41"/>
                    <a:pt x="0" y="32"/>
                    <a:pt x="1" y="21"/>
                  </a:cubicBezTo>
                  <a:cubicBezTo>
                    <a:pt x="1" y="10"/>
                    <a:pt x="11" y="0"/>
                    <a:pt x="21" y="0"/>
                  </a:cubicBezTo>
                  <a:cubicBezTo>
                    <a:pt x="32" y="1"/>
                    <a:pt x="41" y="10"/>
                    <a:pt x="42" y="21"/>
                  </a:cubicBezTo>
                  <a:cubicBezTo>
                    <a:pt x="42" y="32"/>
                    <a:pt x="32" y="42"/>
                    <a:pt x="21" y="42"/>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1" name="Freeform 193">
              <a:extLst>
                <a:ext uri="{FF2B5EF4-FFF2-40B4-BE49-F238E27FC236}">
                  <a16:creationId xmlns:a16="http://schemas.microsoft.com/office/drawing/2014/main" id="{31E48E01-D5F4-4DC0-9F60-923D4B912BB4}"/>
                </a:ext>
              </a:extLst>
            </p:cNvPr>
            <p:cNvSpPr>
              <a:spLocks/>
            </p:cNvSpPr>
            <p:nvPr/>
          </p:nvSpPr>
          <p:spPr bwMode="auto">
            <a:xfrm>
              <a:off x="3035" y="2417"/>
              <a:ext cx="74" cy="72"/>
            </a:xfrm>
            <a:custGeom>
              <a:avLst/>
              <a:gdLst>
                <a:gd name="T0" fmla="*/ 21 w 42"/>
                <a:gd name="T1" fmla="*/ 41 h 41"/>
                <a:gd name="T2" fmla="*/ 0 w 42"/>
                <a:gd name="T3" fmla="*/ 20 h 41"/>
                <a:gd name="T4" fmla="*/ 21 w 42"/>
                <a:gd name="T5" fmla="*/ 0 h 41"/>
                <a:gd name="T6" fmla="*/ 42 w 42"/>
                <a:gd name="T7" fmla="*/ 21 h 41"/>
                <a:gd name="T8" fmla="*/ 21 w 42"/>
                <a:gd name="T9" fmla="*/ 41 h 41"/>
              </a:gdLst>
              <a:ahLst/>
              <a:cxnLst>
                <a:cxn ang="0">
                  <a:pos x="T0" y="T1"/>
                </a:cxn>
                <a:cxn ang="0">
                  <a:pos x="T2" y="T3"/>
                </a:cxn>
                <a:cxn ang="0">
                  <a:pos x="T4" y="T5"/>
                </a:cxn>
                <a:cxn ang="0">
                  <a:pos x="T6" y="T7"/>
                </a:cxn>
                <a:cxn ang="0">
                  <a:pos x="T8" y="T9"/>
                </a:cxn>
              </a:cxnLst>
              <a:rect l="0" t="0" r="r" b="b"/>
              <a:pathLst>
                <a:path w="42" h="41">
                  <a:moveTo>
                    <a:pt x="21" y="41"/>
                  </a:moveTo>
                  <a:cubicBezTo>
                    <a:pt x="10" y="41"/>
                    <a:pt x="0" y="31"/>
                    <a:pt x="0" y="20"/>
                  </a:cubicBezTo>
                  <a:cubicBezTo>
                    <a:pt x="1" y="9"/>
                    <a:pt x="10" y="0"/>
                    <a:pt x="21" y="0"/>
                  </a:cubicBezTo>
                  <a:cubicBezTo>
                    <a:pt x="32" y="0"/>
                    <a:pt x="42" y="10"/>
                    <a:pt x="42" y="21"/>
                  </a:cubicBezTo>
                  <a:cubicBezTo>
                    <a:pt x="41" y="32"/>
                    <a:pt x="32" y="41"/>
                    <a:pt x="21" y="41"/>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2" name="Freeform 194">
              <a:extLst>
                <a:ext uri="{FF2B5EF4-FFF2-40B4-BE49-F238E27FC236}">
                  <a16:creationId xmlns:a16="http://schemas.microsoft.com/office/drawing/2014/main" id="{23217CA6-126B-4FBA-B4A8-3D59589BACF2}"/>
                </a:ext>
              </a:extLst>
            </p:cNvPr>
            <p:cNvSpPr>
              <a:spLocks/>
            </p:cNvSpPr>
            <p:nvPr/>
          </p:nvSpPr>
          <p:spPr bwMode="auto">
            <a:xfrm>
              <a:off x="2358" y="1384"/>
              <a:ext cx="73" cy="73"/>
            </a:xfrm>
            <a:custGeom>
              <a:avLst/>
              <a:gdLst>
                <a:gd name="T0" fmla="*/ 21 w 41"/>
                <a:gd name="T1" fmla="*/ 41 h 41"/>
                <a:gd name="T2" fmla="*/ 0 w 41"/>
                <a:gd name="T3" fmla="*/ 20 h 41"/>
                <a:gd name="T4" fmla="*/ 19 w 41"/>
                <a:gd name="T5" fmla="*/ 0 h 41"/>
                <a:gd name="T6" fmla="*/ 41 w 41"/>
                <a:gd name="T7" fmla="*/ 20 h 41"/>
                <a:gd name="T8" fmla="*/ 21 w 41"/>
                <a:gd name="T9" fmla="*/ 41 h 41"/>
              </a:gdLst>
              <a:ahLst/>
              <a:cxnLst>
                <a:cxn ang="0">
                  <a:pos x="T0" y="T1"/>
                </a:cxn>
                <a:cxn ang="0">
                  <a:pos x="T2" y="T3"/>
                </a:cxn>
                <a:cxn ang="0">
                  <a:pos x="T4" y="T5"/>
                </a:cxn>
                <a:cxn ang="0">
                  <a:pos x="T6" y="T7"/>
                </a:cxn>
                <a:cxn ang="0">
                  <a:pos x="T8" y="T9"/>
                </a:cxn>
              </a:cxnLst>
              <a:rect l="0" t="0" r="r" b="b"/>
              <a:pathLst>
                <a:path w="41" h="41">
                  <a:moveTo>
                    <a:pt x="21" y="41"/>
                  </a:moveTo>
                  <a:cubicBezTo>
                    <a:pt x="9" y="41"/>
                    <a:pt x="0" y="32"/>
                    <a:pt x="0" y="20"/>
                  </a:cubicBezTo>
                  <a:cubicBezTo>
                    <a:pt x="0" y="9"/>
                    <a:pt x="8" y="0"/>
                    <a:pt x="19" y="0"/>
                  </a:cubicBezTo>
                  <a:cubicBezTo>
                    <a:pt x="31" y="0"/>
                    <a:pt x="41" y="9"/>
                    <a:pt x="41" y="20"/>
                  </a:cubicBezTo>
                  <a:cubicBezTo>
                    <a:pt x="41" y="32"/>
                    <a:pt x="32" y="41"/>
                    <a:pt x="21" y="41"/>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 name="Freeform 195">
              <a:extLst>
                <a:ext uri="{FF2B5EF4-FFF2-40B4-BE49-F238E27FC236}">
                  <a16:creationId xmlns:a16="http://schemas.microsoft.com/office/drawing/2014/main" id="{3D556588-132D-40D2-9E2C-65AC1B40EE13}"/>
                </a:ext>
              </a:extLst>
            </p:cNvPr>
            <p:cNvSpPr>
              <a:spLocks/>
            </p:cNvSpPr>
            <p:nvPr/>
          </p:nvSpPr>
          <p:spPr bwMode="auto">
            <a:xfrm>
              <a:off x="3713" y="1384"/>
              <a:ext cx="75" cy="73"/>
            </a:xfrm>
            <a:custGeom>
              <a:avLst/>
              <a:gdLst>
                <a:gd name="T0" fmla="*/ 21 w 42"/>
                <a:gd name="T1" fmla="*/ 0 h 41"/>
                <a:gd name="T2" fmla="*/ 42 w 42"/>
                <a:gd name="T3" fmla="*/ 20 h 41"/>
                <a:gd name="T4" fmla="*/ 20 w 42"/>
                <a:gd name="T5" fmla="*/ 41 h 41"/>
                <a:gd name="T6" fmla="*/ 0 w 42"/>
                <a:gd name="T7" fmla="*/ 21 h 41"/>
                <a:gd name="T8" fmla="*/ 21 w 42"/>
                <a:gd name="T9" fmla="*/ 0 h 41"/>
              </a:gdLst>
              <a:ahLst/>
              <a:cxnLst>
                <a:cxn ang="0">
                  <a:pos x="T0" y="T1"/>
                </a:cxn>
                <a:cxn ang="0">
                  <a:pos x="T2" y="T3"/>
                </a:cxn>
                <a:cxn ang="0">
                  <a:pos x="T4" y="T5"/>
                </a:cxn>
                <a:cxn ang="0">
                  <a:pos x="T6" y="T7"/>
                </a:cxn>
                <a:cxn ang="0">
                  <a:pos x="T8" y="T9"/>
                </a:cxn>
              </a:cxnLst>
              <a:rect l="0" t="0" r="r" b="b"/>
              <a:pathLst>
                <a:path w="42" h="41">
                  <a:moveTo>
                    <a:pt x="21" y="0"/>
                  </a:moveTo>
                  <a:cubicBezTo>
                    <a:pt x="32" y="0"/>
                    <a:pt x="42" y="9"/>
                    <a:pt x="42" y="20"/>
                  </a:cubicBezTo>
                  <a:cubicBezTo>
                    <a:pt x="41" y="31"/>
                    <a:pt x="32" y="41"/>
                    <a:pt x="20" y="41"/>
                  </a:cubicBezTo>
                  <a:cubicBezTo>
                    <a:pt x="9" y="41"/>
                    <a:pt x="0" y="32"/>
                    <a:pt x="0" y="21"/>
                  </a:cubicBezTo>
                  <a:cubicBezTo>
                    <a:pt x="0" y="9"/>
                    <a:pt x="9" y="0"/>
                    <a:pt x="21" y="0"/>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 name="Freeform 196">
              <a:extLst>
                <a:ext uri="{FF2B5EF4-FFF2-40B4-BE49-F238E27FC236}">
                  <a16:creationId xmlns:a16="http://schemas.microsoft.com/office/drawing/2014/main" id="{A35215AA-FA4A-4813-AE2F-6C8B207A5A31}"/>
                </a:ext>
              </a:extLst>
            </p:cNvPr>
            <p:cNvSpPr>
              <a:spLocks/>
            </p:cNvSpPr>
            <p:nvPr/>
          </p:nvSpPr>
          <p:spPr bwMode="auto">
            <a:xfrm>
              <a:off x="3035" y="2286"/>
              <a:ext cx="74" cy="71"/>
            </a:xfrm>
            <a:custGeom>
              <a:avLst/>
              <a:gdLst>
                <a:gd name="T0" fmla="*/ 21 w 42"/>
                <a:gd name="T1" fmla="*/ 0 h 40"/>
                <a:gd name="T2" fmla="*/ 42 w 42"/>
                <a:gd name="T3" fmla="*/ 20 h 40"/>
                <a:gd name="T4" fmla="*/ 21 w 42"/>
                <a:gd name="T5" fmla="*/ 40 h 40"/>
                <a:gd name="T6" fmla="*/ 1 w 42"/>
                <a:gd name="T7" fmla="*/ 20 h 40"/>
                <a:gd name="T8" fmla="*/ 21 w 42"/>
                <a:gd name="T9" fmla="*/ 0 h 40"/>
              </a:gdLst>
              <a:ahLst/>
              <a:cxnLst>
                <a:cxn ang="0">
                  <a:pos x="T0" y="T1"/>
                </a:cxn>
                <a:cxn ang="0">
                  <a:pos x="T2" y="T3"/>
                </a:cxn>
                <a:cxn ang="0">
                  <a:pos x="T4" y="T5"/>
                </a:cxn>
                <a:cxn ang="0">
                  <a:pos x="T6" y="T7"/>
                </a:cxn>
                <a:cxn ang="0">
                  <a:pos x="T8" y="T9"/>
                </a:cxn>
              </a:cxnLst>
              <a:rect l="0" t="0" r="r" b="b"/>
              <a:pathLst>
                <a:path w="42" h="40">
                  <a:moveTo>
                    <a:pt x="21" y="0"/>
                  </a:moveTo>
                  <a:cubicBezTo>
                    <a:pt x="33" y="0"/>
                    <a:pt x="42" y="9"/>
                    <a:pt x="42" y="20"/>
                  </a:cubicBezTo>
                  <a:cubicBezTo>
                    <a:pt x="42" y="32"/>
                    <a:pt x="33" y="40"/>
                    <a:pt x="21" y="40"/>
                  </a:cubicBezTo>
                  <a:cubicBezTo>
                    <a:pt x="9" y="40"/>
                    <a:pt x="0" y="31"/>
                    <a:pt x="1" y="20"/>
                  </a:cubicBezTo>
                  <a:cubicBezTo>
                    <a:pt x="1" y="8"/>
                    <a:pt x="10" y="0"/>
                    <a:pt x="21" y="0"/>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 name="Freeform 197">
              <a:extLst>
                <a:ext uri="{FF2B5EF4-FFF2-40B4-BE49-F238E27FC236}">
                  <a16:creationId xmlns:a16="http://schemas.microsoft.com/office/drawing/2014/main" id="{1CBDB6C0-AB0F-4791-ABBD-90F5ADDB176B}"/>
                </a:ext>
              </a:extLst>
            </p:cNvPr>
            <p:cNvSpPr>
              <a:spLocks/>
            </p:cNvSpPr>
            <p:nvPr/>
          </p:nvSpPr>
          <p:spPr bwMode="auto">
            <a:xfrm>
              <a:off x="2254" y="1322"/>
              <a:ext cx="74" cy="76"/>
            </a:xfrm>
            <a:custGeom>
              <a:avLst/>
              <a:gdLst>
                <a:gd name="T0" fmla="*/ 41 w 42"/>
                <a:gd name="T1" fmla="*/ 23 h 43"/>
                <a:gd name="T2" fmla="*/ 20 w 42"/>
                <a:gd name="T3" fmla="*/ 42 h 43"/>
                <a:gd name="T4" fmla="*/ 0 w 42"/>
                <a:gd name="T5" fmla="*/ 21 h 43"/>
                <a:gd name="T6" fmla="*/ 22 w 42"/>
                <a:gd name="T7" fmla="*/ 1 h 43"/>
                <a:gd name="T8" fmla="*/ 41 w 42"/>
                <a:gd name="T9" fmla="*/ 23 h 43"/>
              </a:gdLst>
              <a:ahLst/>
              <a:cxnLst>
                <a:cxn ang="0">
                  <a:pos x="T0" y="T1"/>
                </a:cxn>
                <a:cxn ang="0">
                  <a:pos x="T2" y="T3"/>
                </a:cxn>
                <a:cxn ang="0">
                  <a:pos x="T4" y="T5"/>
                </a:cxn>
                <a:cxn ang="0">
                  <a:pos x="T6" y="T7"/>
                </a:cxn>
                <a:cxn ang="0">
                  <a:pos x="T8" y="T9"/>
                </a:cxn>
              </a:cxnLst>
              <a:rect l="0" t="0" r="r" b="b"/>
              <a:pathLst>
                <a:path w="42" h="43">
                  <a:moveTo>
                    <a:pt x="41" y="23"/>
                  </a:moveTo>
                  <a:cubicBezTo>
                    <a:pt x="40" y="34"/>
                    <a:pt x="30" y="43"/>
                    <a:pt x="20" y="42"/>
                  </a:cubicBezTo>
                  <a:cubicBezTo>
                    <a:pt x="8" y="41"/>
                    <a:pt x="0" y="31"/>
                    <a:pt x="0" y="21"/>
                  </a:cubicBezTo>
                  <a:cubicBezTo>
                    <a:pt x="1" y="9"/>
                    <a:pt x="11" y="0"/>
                    <a:pt x="22" y="1"/>
                  </a:cubicBezTo>
                  <a:cubicBezTo>
                    <a:pt x="33" y="2"/>
                    <a:pt x="42" y="12"/>
                    <a:pt x="41" y="23"/>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6" name="Freeform 198">
              <a:extLst>
                <a:ext uri="{FF2B5EF4-FFF2-40B4-BE49-F238E27FC236}">
                  <a16:creationId xmlns:a16="http://schemas.microsoft.com/office/drawing/2014/main" id="{329684AB-353C-4028-9AFD-B034F74020F9}"/>
                </a:ext>
              </a:extLst>
            </p:cNvPr>
            <p:cNvSpPr>
              <a:spLocks/>
            </p:cNvSpPr>
            <p:nvPr/>
          </p:nvSpPr>
          <p:spPr bwMode="auto">
            <a:xfrm>
              <a:off x="3035" y="2548"/>
              <a:ext cx="74" cy="72"/>
            </a:xfrm>
            <a:custGeom>
              <a:avLst/>
              <a:gdLst>
                <a:gd name="T0" fmla="*/ 21 w 42"/>
                <a:gd name="T1" fmla="*/ 41 h 41"/>
                <a:gd name="T2" fmla="*/ 1 w 42"/>
                <a:gd name="T3" fmla="*/ 21 h 41"/>
                <a:gd name="T4" fmla="*/ 21 w 42"/>
                <a:gd name="T5" fmla="*/ 1 h 41"/>
                <a:gd name="T6" fmla="*/ 42 w 42"/>
                <a:gd name="T7" fmla="*/ 21 h 41"/>
                <a:gd name="T8" fmla="*/ 21 w 42"/>
                <a:gd name="T9" fmla="*/ 41 h 41"/>
              </a:gdLst>
              <a:ahLst/>
              <a:cxnLst>
                <a:cxn ang="0">
                  <a:pos x="T0" y="T1"/>
                </a:cxn>
                <a:cxn ang="0">
                  <a:pos x="T2" y="T3"/>
                </a:cxn>
                <a:cxn ang="0">
                  <a:pos x="T4" y="T5"/>
                </a:cxn>
                <a:cxn ang="0">
                  <a:pos x="T6" y="T7"/>
                </a:cxn>
                <a:cxn ang="0">
                  <a:pos x="T8" y="T9"/>
                </a:cxn>
              </a:cxnLst>
              <a:rect l="0" t="0" r="r" b="b"/>
              <a:pathLst>
                <a:path w="42" h="41">
                  <a:moveTo>
                    <a:pt x="21" y="41"/>
                  </a:moveTo>
                  <a:cubicBezTo>
                    <a:pt x="9" y="41"/>
                    <a:pt x="0" y="32"/>
                    <a:pt x="1" y="21"/>
                  </a:cubicBezTo>
                  <a:cubicBezTo>
                    <a:pt x="1" y="9"/>
                    <a:pt x="9" y="0"/>
                    <a:pt x="21" y="1"/>
                  </a:cubicBezTo>
                  <a:cubicBezTo>
                    <a:pt x="33" y="1"/>
                    <a:pt x="41" y="10"/>
                    <a:pt x="42" y="21"/>
                  </a:cubicBezTo>
                  <a:cubicBezTo>
                    <a:pt x="42" y="32"/>
                    <a:pt x="33" y="41"/>
                    <a:pt x="21" y="41"/>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7" name="Freeform 199">
              <a:extLst>
                <a:ext uri="{FF2B5EF4-FFF2-40B4-BE49-F238E27FC236}">
                  <a16:creationId xmlns:a16="http://schemas.microsoft.com/office/drawing/2014/main" id="{BAF709BA-53DC-4F8E-8233-FDC25787CA1A}"/>
                </a:ext>
              </a:extLst>
            </p:cNvPr>
            <p:cNvSpPr>
              <a:spLocks/>
            </p:cNvSpPr>
            <p:nvPr/>
          </p:nvSpPr>
          <p:spPr bwMode="auto">
            <a:xfrm>
              <a:off x="2358" y="2167"/>
              <a:ext cx="73" cy="75"/>
            </a:xfrm>
            <a:custGeom>
              <a:avLst/>
              <a:gdLst>
                <a:gd name="T0" fmla="*/ 0 w 41"/>
                <a:gd name="T1" fmla="*/ 21 h 42"/>
                <a:gd name="T2" fmla="*/ 21 w 41"/>
                <a:gd name="T3" fmla="*/ 0 h 42"/>
                <a:gd name="T4" fmla="*/ 41 w 41"/>
                <a:gd name="T5" fmla="*/ 21 h 42"/>
                <a:gd name="T6" fmla="*/ 20 w 41"/>
                <a:gd name="T7" fmla="*/ 41 h 42"/>
                <a:gd name="T8" fmla="*/ 0 w 41"/>
                <a:gd name="T9" fmla="*/ 21 h 42"/>
              </a:gdLst>
              <a:ahLst/>
              <a:cxnLst>
                <a:cxn ang="0">
                  <a:pos x="T0" y="T1"/>
                </a:cxn>
                <a:cxn ang="0">
                  <a:pos x="T2" y="T3"/>
                </a:cxn>
                <a:cxn ang="0">
                  <a:pos x="T4" y="T5"/>
                </a:cxn>
                <a:cxn ang="0">
                  <a:pos x="T6" y="T7"/>
                </a:cxn>
                <a:cxn ang="0">
                  <a:pos x="T8" y="T9"/>
                </a:cxn>
              </a:cxnLst>
              <a:rect l="0" t="0" r="r" b="b"/>
              <a:pathLst>
                <a:path w="41" h="42">
                  <a:moveTo>
                    <a:pt x="0" y="21"/>
                  </a:moveTo>
                  <a:cubicBezTo>
                    <a:pt x="0" y="9"/>
                    <a:pt x="9" y="0"/>
                    <a:pt x="21" y="0"/>
                  </a:cubicBezTo>
                  <a:cubicBezTo>
                    <a:pt x="32" y="0"/>
                    <a:pt x="41" y="9"/>
                    <a:pt x="41" y="21"/>
                  </a:cubicBezTo>
                  <a:cubicBezTo>
                    <a:pt x="41" y="32"/>
                    <a:pt x="31" y="42"/>
                    <a:pt x="20" y="41"/>
                  </a:cubicBezTo>
                  <a:cubicBezTo>
                    <a:pt x="9" y="41"/>
                    <a:pt x="0" y="32"/>
                    <a:pt x="0" y="21"/>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8" name="Freeform 200">
              <a:extLst>
                <a:ext uri="{FF2B5EF4-FFF2-40B4-BE49-F238E27FC236}">
                  <a16:creationId xmlns:a16="http://schemas.microsoft.com/office/drawing/2014/main" id="{C48C4BD4-04B5-4177-9BB1-B0F30D0B2E9C}"/>
                </a:ext>
              </a:extLst>
            </p:cNvPr>
            <p:cNvSpPr>
              <a:spLocks/>
            </p:cNvSpPr>
            <p:nvPr/>
          </p:nvSpPr>
          <p:spPr bwMode="auto">
            <a:xfrm>
              <a:off x="2463" y="1444"/>
              <a:ext cx="70" cy="73"/>
            </a:xfrm>
            <a:custGeom>
              <a:avLst/>
              <a:gdLst>
                <a:gd name="T0" fmla="*/ 40 w 40"/>
                <a:gd name="T1" fmla="*/ 21 h 41"/>
                <a:gd name="T2" fmla="*/ 20 w 40"/>
                <a:gd name="T3" fmla="*/ 41 h 41"/>
                <a:gd name="T4" fmla="*/ 0 w 40"/>
                <a:gd name="T5" fmla="*/ 20 h 41"/>
                <a:gd name="T6" fmla="*/ 20 w 40"/>
                <a:gd name="T7" fmla="*/ 0 h 41"/>
                <a:gd name="T8" fmla="*/ 40 w 40"/>
                <a:gd name="T9" fmla="*/ 21 h 41"/>
              </a:gdLst>
              <a:ahLst/>
              <a:cxnLst>
                <a:cxn ang="0">
                  <a:pos x="T0" y="T1"/>
                </a:cxn>
                <a:cxn ang="0">
                  <a:pos x="T2" y="T3"/>
                </a:cxn>
                <a:cxn ang="0">
                  <a:pos x="T4" y="T5"/>
                </a:cxn>
                <a:cxn ang="0">
                  <a:pos x="T6" y="T7"/>
                </a:cxn>
                <a:cxn ang="0">
                  <a:pos x="T8" y="T9"/>
                </a:cxn>
              </a:cxnLst>
              <a:rect l="0" t="0" r="r" b="b"/>
              <a:pathLst>
                <a:path w="40" h="41">
                  <a:moveTo>
                    <a:pt x="40" y="21"/>
                  </a:moveTo>
                  <a:cubicBezTo>
                    <a:pt x="40" y="32"/>
                    <a:pt x="31" y="41"/>
                    <a:pt x="20" y="41"/>
                  </a:cubicBezTo>
                  <a:cubicBezTo>
                    <a:pt x="9" y="41"/>
                    <a:pt x="0" y="32"/>
                    <a:pt x="0" y="20"/>
                  </a:cubicBezTo>
                  <a:cubicBezTo>
                    <a:pt x="0" y="9"/>
                    <a:pt x="9" y="0"/>
                    <a:pt x="20" y="0"/>
                  </a:cubicBezTo>
                  <a:cubicBezTo>
                    <a:pt x="31" y="0"/>
                    <a:pt x="40" y="9"/>
                    <a:pt x="40" y="21"/>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 name="Freeform 201">
              <a:extLst>
                <a:ext uri="{FF2B5EF4-FFF2-40B4-BE49-F238E27FC236}">
                  <a16:creationId xmlns:a16="http://schemas.microsoft.com/office/drawing/2014/main" id="{A96C91D3-F294-42A8-9BB2-B147B2411B01}"/>
                </a:ext>
              </a:extLst>
            </p:cNvPr>
            <p:cNvSpPr>
              <a:spLocks/>
            </p:cNvSpPr>
            <p:nvPr/>
          </p:nvSpPr>
          <p:spPr bwMode="auto">
            <a:xfrm>
              <a:off x="3818" y="2228"/>
              <a:ext cx="72" cy="72"/>
            </a:xfrm>
            <a:custGeom>
              <a:avLst/>
              <a:gdLst>
                <a:gd name="T0" fmla="*/ 20 w 41"/>
                <a:gd name="T1" fmla="*/ 0 h 41"/>
                <a:gd name="T2" fmla="*/ 41 w 41"/>
                <a:gd name="T3" fmla="*/ 21 h 41"/>
                <a:gd name="T4" fmla="*/ 21 w 41"/>
                <a:gd name="T5" fmla="*/ 41 h 41"/>
                <a:gd name="T6" fmla="*/ 0 w 41"/>
                <a:gd name="T7" fmla="*/ 21 h 41"/>
                <a:gd name="T8" fmla="*/ 20 w 41"/>
                <a:gd name="T9" fmla="*/ 0 h 41"/>
              </a:gdLst>
              <a:ahLst/>
              <a:cxnLst>
                <a:cxn ang="0">
                  <a:pos x="T0" y="T1"/>
                </a:cxn>
                <a:cxn ang="0">
                  <a:pos x="T2" y="T3"/>
                </a:cxn>
                <a:cxn ang="0">
                  <a:pos x="T4" y="T5"/>
                </a:cxn>
                <a:cxn ang="0">
                  <a:pos x="T6" y="T7"/>
                </a:cxn>
                <a:cxn ang="0">
                  <a:pos x="T8" y="T9"/>
                </a:cxn>
              </a:cxnLst>
              <a:rect l="0" t="0" r="r" b="b"/>
              <a:pathLst>
                <a:path w="41" h="41">
                  <a:moveTo>
                    <a:pt x="20" y="0"/>
                  </a:moveTo>
                  <a:cubicBezTo>
                    <a:pt x="32" y="0"/>
                    <a:pt x="41" y="10"/>
                    <a:pt x="41" y="21"/>
                  </a:cubicBezTo>
                  <a:cubicBezTo>
                    <a:pt x="41" y="32"/>
                    <a:pt x="32" y="41"/>
                    <a:pt x="21" y="41"/>
                  </a:cubicBezTo>
                  <a:cubicBezTo>
                    <a:pt x="10" y="41"/>
                    <a:pt x="0" y="32"/>
                    <a:pt x="0" y="21"/>
                  </a:cubicBezTo>
                  <a:cubicBezTo>
                    <a:pt x="0" y="10"/>
                    <a:pt x="9" y="1"/>
                    <a:pt x="20" y="0"/>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0" name="Freeform 202">
              <a:extLst>
                <a:ext uri="{FF2B5EF4-FFF2-40B4-BE49-F238E27FC236}">
                  <a16:creationId xmlns:a16="http://schemas.microsoft.com/office/drawing/2014/main" id="{F2A3CE99-1FF0-4E6B-9AE8-BF71A79EDC01}"/>
                </a:ext>
              </a:extLst>
            </p:cNvPr>
            <p:cNvSpPr>
              <a:spLocks/>
            </p:cNvSpPr>
            <p:nvPr/>
          </p:nvSpPr>
          <p:spPr bwMode="auto">
            <a:xfrm>
              <a:off x="3611" y="1444"/>
              <a:ext cx="71" cy="73"/>
            </a:xfrm>
            <a:custGeom>
              <a:avLst/>
              <a:gdLst>
                <a:gd name="T0" fmla="*/ 0 w 40"/>
                <a:gd name="T1" fmla="*/ 20 h 41"/>
                <a:gd name="T2" fmla="*/ 20 w 40"/>
                <a:gd name="T3" fmla="*/ 0 h 41"/>
                <a:gd name="T4" fmla="*/ 40 w 40"/>
                <a:gd name="T5" fmla="*/ 21 h 41"/>
                <a:gd name="T6" fmla="*/ 19 w 40"/>
                <a:gd name="T7" fmla="*/ 41 h 41"/>
                <a:gd name="T8" fmla="*/ 0 w 40"/>
                <a:gd name="T9" fmla="*/ 20 h 41"/>
              </a:gdLst>
              <a:ahLst/>
              <a:cxnLst>
                <a:cxn ang="0">
                  <a:pos x="T0" y="T1"/>
                </a:cxn>
                <a:cxn ang="0">
                  <a:pos x="T2" y="T3"/>
                </a:cxn>
                <a:cxn ang="0">
                  <a:pos x="T4" y="T5"/>
                </a:cxn>
                <a:cxn ang="0">
                  <a:pos x="T6" y="T7"/>
                </a:cxn>
                <a:cxn ang="0">
                  <a:pos x="T8" y="T9"/>
                </a:cxn>
              </a:cxnLst>
              <a:rect l="0" t="0" r="r" b="b"/>
              <a:pathLst>
                <a:path w="40" h="41">
                  <a:moveTo>
                    <a:pt x="0" y="20"/>
                  </a:moveTo>
                  <a:cubicBezTo>
                    <a:pt x="0" y="9"/>
                    <a:pt x="9" y="0"/>
                    <a:pt x="20" y="0"/>
                  </a:cubicBezTo>
                  <a:cubicBezTo>
                    <a:pt x="31" y="0"/>
                    <a:pt x="40" y="10"/>
                    <a:pt x="40" y="21"/>
                  </a:cubicBezTo>
                  <a:cubicBezTo>
                    <a:pt x="40" y="32"/>
                    <a:pt x="30" y="41"/>
                    <a:pt x="19" y="41"/>
                  </a:cubicBezTo>
                  <a:cubicBezTo>
                    <a:pt x="8" y="41"/>
                    <a:pt x="0" y="32"/>
                    <a:pt x="0" y="20"/>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1" name="Freeform 203">
              <a:extLst>
                <a:ext uri="{FF2B5EF4-FFF2-40B4-BE49-F238E27FC236}">
                  <a16:creationId xmlns:a16="http://schemas.microsoft.com/office/drawing/2014/main" id="{F799E98D-0D30-44A7-8C80-4390FA8E6637}"/>
                </a:ext>
              </a:extLst>
            </p:cNvPr>
            <p:cNvSpPr>
              <a:spLocks/>
            </p:cNvSpPr>
            <p:nvPr/>
          </p:nvSpPr>
          <p:spPr bwMode="auto">
            <a:xfrm>
              <a:off x="3037" y="2153"/>
              <a:ext cx="72" cy="73"/>
            </a:xfrm>
            <a:custGeom>
              <a:avLst/>
              <a:gdLst>
                <a:gd name="T0" fmla="*/ 20 w 41"/>
                <a:gd name="T1" fmla="*/ 41 h 41"/>
                <a:gd name="T2" fmla="*/ 0 w 41"/>
                <a:gd name="T3" fmla="*/ 21 h 41"/>
                <a:gd name="T4" fmla="*/ 20 w 41"/>
                <a:gd name="T5" fmla="*/ 0 h 41"/>
                <a:gd name="T6" fmla="*/ 41 w 41"/>
                <a:gd name="T7" fmla="*/ 21 h 41"/>
                <a:gd name="T8" fmla="*/ 20 w 41"/>
                <a:gd name="T9" fmla="*/ 41 h 41"/>
              </a:gdLst>
              <a:ahLst/>
              <a:cxnLst>
                <a:cxn ang="0">
                  <a:pos x="T0" y="T1"/>
                </a:cxn>
                <a:cxn ang="0">
                  <a:pos x="T2" y="T3"/>
                </a:cxn>
                <a:cxn ang="0">
                  <a:pos x="T4" y="T5"/>
                </a:cxn>
                <a:cxn ang="0">
                  <a:pos x="T6" y="T7"/>
                </a:cxn>
                <a:cxn ang="0">
                  <a:pos x="T8" y="T9"/>
                </a:cxn>
              </a:cxnLst>
              <a:rect l="0" t="0" r="r" b="b"/>
              <a:pathLst>
                <a:path w="41" h="41">
                  <a:moveTo>
                    <a:pt x="20" y="41"/>
                  </a:moveTo>
                  <a:cubicBezTo>
                    <a:pt x="9" y="41"/>
                    <a:pt x="0" y="32"/>
                    <a:pt x="0" y="21"/>
                  </a:cubicBezTo>
                  <a:cubicBezTo>
                    <a:pt x="0" y="10"/>
                    <a:pt x="9" y="0"/>
                    <a:pt x="20" y="0"/>
                  </a:cubicBezTo>
                  <a:cubicBezTo>
                    <a:pt x="30" y="0"/>
                    <a:pt x="41" y="10"/>
                    <a:pt x="41" y="21"/>
                  </a:cubicBezTo>
                  <a:cubicBezTo>
                    <a:pt x="40" y="31"/>
                    <a:pt x="31" y="41"/>
                    <a:pt x="20" y="41"/>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2" name="Freeform 204">
              <a:extLst>
                <a:ext uri="{FF2B5EF4-FFF2-40B4-BE49-F238E27FC236}">
                  <a16:creationId xmlns:a16="http://schemas.microsoft.com/office/drawing/2014/main" id="{5851FFE2-1803-4909-A84B-D95AE4B119BD}"/>
                </a:ext>
              </a:extLst>
            </p:cNvPr>
            <p:cNvSpPr>
              <a:spLocks/>
            </p:cNvSpPr>
            <p:nvPr/>
          </p:nvSpPr>
          <p:spPr bwMode="auto">
            <a:xfrm>
              <a:off x="3035" y="873"/>
              <a:ext cx="74" cy="73"/>
            </a:xfrm>
            <a:custGeom>
              <a:avLst/>
              <a:gdLst>
                <a:gd name="T0" fmla="*/ 21 w 42"/>
                <a:gd name="T1" fmla="*/ 40 h 41"/>
                <a:gd name="T2" fmla="*/ 1 w 42"/>
                <a:gd name="T3" fmla="*/ 20 h 41"/>
                <a:gd name="T4" fmla="*/ 22 w 42"/>
                <a:gd name="T5" fmla="*/ 0 h 41"/>
                <a:gd name="T6" fmla="*/ 42 w 42"/>
                <a:gd name="T7" fmla="*/ 21 h 41"/>
                <a:gd name="T8" fmla="*/ 21 w 42"/>
                <a:gd name="T9" fmla="*/ 40 h 41"/>
              </a:gdLst>
              <a:ahLst/>
              <a:cxnLst>
                <a:cxn ang="0">
                  <a:pos x="T0" y="T1"/>
                </a:cxn>
                <a:cxn ang="0">
                  <a:pos x="T2" y="T3"/>
                </a:cxn>
                <a:cxn ang="0">
                  <a:pos x="T4" y="T5"/>
                </a:cxn>
                <a:cxn ang="0">
                  <a:pos x="T6" y="T7"/>
                </a:cxn>
                <a:cxn ang="0">
                  <a:pos x="T8" y="T9"/>
                </a:cxn>
              </a:cxnLst>
              <a:rect l="0" t="0" r="r" b="b"/>
              <a:pathLst>
                <a:path w="42" h="41">
                  <a:moveTo>
                    <a:pt x="21" y="40"/>
                  </a:moveTo>
                  <a:cubicBezTo>
                    <a:pt x="9" y="40"/>
                    <a:pt x="0" y="31"/>
                    <a:pt x="1" y="20"/>
                  </a:cubicBezTo>
                  <a:cubicBezTo>
                    <a:pt x="1" y="8"/>
                    <a:pt x="10" y="0"/>
                    <a:pt x="22" y="0"/>
                  </a:cubicBezTo>
                  <a:cubicBezTo>
                    <a:pt x="33" y="0"/>
                    <a:pt x="42" y="10"/>
                    <a:pt x="42" y="21"/>
                  </a:cubicBezTo>
                  <a:cubicBezTo>
                    <a:pt x="41" y="32"/>
                    <a:pt x="32" y="41"/>
                    <a:pt x="21" y="40"/>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3" name="Freeform 205">
              <a:extLst>
                <a:ext uri="{FF2B5EF4-FFF2-40B4-BE49-F238E27FC236}">
                  <a16:creationId xmlns:a16="http://schemas.microsoft.com/office/drawing/2014/main" id="{28B48512-21CF-4F04-B888-927C9733B91A}"/>
                </a:ext>
              </a:extLst>
            </p:cNvPr>
            <p:cNvSpPr>
              <a:spLocks/>
            </p:cNvSpPr>
            <p:nvPr/>
          </p:nvSpPr>
          <p:spPr bwMode="auto">
            <a:xfrm>
              <a:off x="3611" y="2107"/>
              <a:ext cx="71" cy="73"/>
            </a:xfrm>
            <a:custGeom>
              <a:avLst/>
              <a:gdLst>
                <a:gd name="T0" fmla="*/ 0 w 40"/>
                <a:gd name="T1" fmla="*/ 21 h 41"/>
                <a:gd name="T2" fmla="*/ 20 w 40"/>
                <a:gd name="T3" fmla="*/ 0 h 41"/>
                <a:gd name="T4" fmla="*/ 40 w 40"/>
                <a:gd name="T5" fmla="*/ 21 h 41"/>
                <a:gd name="T6" fmla="*/ 20 w 40"/>
                <a:gd name="T7" fmla="*/ 41 h 41"/>
                <a:gd name="T8" fmla="*/ 0 w 40"/>
                <a:gd name="T9" fmla="*/ 21 h 41"/>
              </a:gdLst>
              <a:ahLst/>
              <a:cxnLst>
                <a:cxn ang="0">
                  <a:pos x="T0" y="T1"/>
                </a:cxn>
                <a:cxn ang="0">
                  <a:pos x="T2" y="T3"/>
                </a:cxn>
                <a:cxn ang="0">
                  <a:pos x="T4" y="T5"/>
                </a:cxn>
                <a:cxn ang="0">
                  <a:pos x="T6" y="T7"/>
                </a:cxn>
                <a:cxn ang="0">
                  <a:pos x="T8" y="T9"/>
                </a:cxn>
              </a:cxnLst>
              <a:rect l="0" t="0" r="r" b="b"/>
              <a:pathLst>
                <a:path w="40" h="41">
                  <a:moveTo>
                    <a:pt x="0" y="21"/>
                  </a:moveTo>
                  <a:cubicBezTo>
                    <a:pt x="0" y="9"/>
                    <a:pt x="8" y="0"/>
                    <a:pt x="20" y="0"/>
                  </a:cubicBezTo>
                  <a:cubicBezTo>
                    <a:pt x="31" y="0"/>
                    <a:pt x="40" y="9"/>
                    <a:pt x="40" y="21"/>
                  </a:cubicBezTo>
                  <a:cubicBezTo>
                    <a:pt x="40" y="32"/>
                    <a:pt x="31" y="41"/>
                    <a:pt x="20" y="41"/>
                  </a:cubicBezTo>
                  <a:cubicBezTo>
                    <a:pt x="9" y="41"/>
                    <a:pt x="0" y="32"/>
                    <a:pt x="0" y="21"/>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4" name="Freeform 206">
              <a:extLst>
                <a:ext uri="{FF2B5EF4-FFF2-40B4-BE49-F238E27FC236}">
                  <a16:creationId xmlns:a16="http://schemas.microsoft.com/office/drawing/2014/main" id="{DF109CAF-F03D-4127-946F-AC55D62D6C90}"/>
                </a:ext>
              </a:extLst>
            </p:cNvPr>
            <p:cNvSpPr>
              <a:spLocks/>
            </p:cNvSpPr>
            <p:nvPr/>
          </p:nvSpPr>
          <p:spPr bwMode="auto">
            <a:xfrm>
              <a:off x="2254" y="2229"/>
              <a:ext cx="72" cy="71"/>
            </a:xfrm>
            <a:custGeom>
              <a:avLst/>
              <a:gdLst>
                <a:gd name="T0" fmla="*/ 21 w 41"/>
                <a:gd name="T1" fmla="*/ 0 h 40"/>
                <a:gd name="T2" fmla="*/ 41 w 41"/>
                <a:gd name="T3" fmla="*/ 20 h 40"/>
                <a:gd name="T4" fmla="*/ 20 w 41"/>
                <a:gd name="T5" fmla="*/ 40 h 40"/>
                <a:gd name="T6" fmla="*/ 0 w 41"/>
                <a:gd name="T7" fmla="*/ 20 h 40"/>
                <a:gd name="T8" fmla="*/ 21 w 41"/>
                <a:gd name="T9" fmla="*/ 0 h 40"/>
              </a:gdLst>
              <a:ahLst/>
              <a:cxnLst>
                <a:cxn ang="0">
                  <a:pos x="T0" y="T1"/>
                </a:cxn>
                <a:cxn ang="0">
                  <a:pos x="T2" y="T3"/>
                </a:cxn>
                <a:cxn ang="0">
                  <a:pos x="T4" y="T5"/>
                </a:cxn>
                <a:cxn ang="0">
                  <a:pos x="T6" y="T7"/>
                </a:cxn>
                <a:cxn ang="0">
                  <a:pos x="T8" y="T9"/>
                </a:cxn>
              </a:cxnLst>
              <a:rect l="0" t="0" r="r" b="b"/>
              <a:pathLst>
                <a:path w="41" h="40">
                  <a:moveTo>
                    <a:pt x="21" y="0"/>
                  </a:moveTo>
                  <a:cubicBezTo>
                    <a:pt x="32" y="0"/>
                    <a:pt x="41" y="8"/>
                    <a:pt x="41" y="20"/>
                  </a:cubicBezTo>
                  <a:cubicBezTo>
                    <a:pt x="41" y="30"/>
                    <a:pt x="31" y="40"/>
                    <a:pt x="20" y="40"/>
                  </a:cubicBezTo>
                  <a:cubicBezTo>
                    <a:pt x="10" y="40"/>
                    <a:pt x="0" y="30"/>
                    <a:pt x="0" y="20"/>
                  </a:cubicBezTo>
                  <a:cubicBezTo>
                    <a:pt x="0" y="9"/>
                    <a:pt x="9" y="0"/>
                    <a:pt x="21" y="0"/>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5" name="Freeform 207">
              <a:extLst>
                <a:ext uri="{FF2B5EF4-FFF2-40B4-BE49-F238E27FC236}">
                  <a16:creationId xmlns:a16="http://schemas.microsoft.com/office/drawing/2014/main" id="{6B7089DD-C5E1-4705-8C5A-71791D81B1B7}"/>
                </a:ext>
              </a:extLst>
            </p:cNvPr>
            <p:cNvSpPr>
              <a:spLocks/>
            </p:cNvSpPr>
            <p:nvPr/>
          </p:nvSpPr>
          <p:spPr bwMode="auto">
            <a:xfrm>
              <a:off x="3818" y="1326"/>
              <a:ext cx="72" cy="71"/>
            </a:xfrm>
            <a:custGeom>
              <a:avLst/>
              <a:gdLst>
                <a:gd name="T0" fmla="*/ 41 w 41"/>
                <a:gd name="T1" fmla="*/ 20 h 40"/>
                <a:gd name="T2" fmla="*/ 21 w 41"/>
                <a:gd name="T3" fmla="*/ 40 h 40"/>
                <a:gd name="T4" fmla="*/ 0 w 41"/>
                <a:gd name="T5" fmla="*/ 20 h 40"/>
                <a:gd name="T6" fmla="*/ 21 w 41"/>
                <a:gd name="T7" fmla="*/ 0 h 40"/>
                <a:gd name="T8" fmla="*/ 41 w 41"/>
                <a:gd name="T9" fmla="*/ 20 h 40"/>
              </a:gdLst>
              <a:ahLst/>
              <a:cxnLst>
                <a:cxn ang="0">
                  <a:pos x="T0" y="T1"/>
                </a:cxn>
                <a:cxn ang="0">
                  <a:pos x="T2" y="T3"/>
                </a:cxn>
                <a:cxn ang="0">
                  <a:pos x="T4" y="T5"/>
                </a:cxn>
                <a:cxn ang="0">
                  <a:pos x="T6" y="T7"/>
                </a:cxn>
                <a:cxn ang="0">
                  <a:pos x="T8" y="T9"/>
                </a:cxn>
              </a:cxnLst>
              <a:rect l="0" t="0" r="r" b="b"/>
              <a:pathLst>
                <a:path w="41" h="40">
                  <a:moveTo>
                    <a:pt x="41" y="20"/>
                  </a:moveTo>
                  <a:cubicBezTo>
                    <a:pt x="41" y="30"/>
                    <a:pt x="31" y="40"/>
                    <a:pt x="21" y="40"/>
                  </a:cubicBezTo>
                  <a:cubicBezTo>
                    <a:pt x="10" y="40"/>
                    <a:pt x="0" y="31"/>
                    <a:pt x="0" y="20"/>
                  </a:cubicBezTo>
                  <a:cubicBezTo>
                    <a:pt x="0" y="9"/>
                    <a:pt x="9" y="0"/>
                    <a:pt x="21" y="0"/>
                  </a:cubicBezTo>
                  <a:cubicBezTo>
                    <a:pt x="32" y="0"/>
                    <a:pt x="41" y="9"/>
                    <a:pt x="41" y="20"/>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6" name="Freeform 208">
              <a:extLst>
                <a:ext uri="{FF2B5EF4-FFF2-40B4-BE49-F238E27FC236}">
                  <a16:creationId xmlns:a16="http://schemas.microsoft.com/office/drawing/2014/main" id="{9D4E9751-EBE1-4820-A688-DB1F8676EE70}"/>
                </a:ext>
              </a:extLst>
            </p:cNvPr>
            <p:cNvSpPr>
              <a:spLocks/>
            </p:cNvSpPr>
            <p:nvPr/>
          </p:nvSpPr>
          <p:spPr bwMode="auto">
            <a:xfrm>
              <a:off x="2463" y="2107"/>
              <a:ext cx="70" cy="73"/>
            </a:xfrm>
            <a:custGeom>
              <a:avLst/>
              <a:gdLst>
                <a:gd name="T0" fmla="*/ 40 w 40"/>
                <a:gd name="T1" fmla="*/ 20 h 41"/>
                <a:gd name="T2" fmla="*/ 20 w 40"/>
                <a:gd name="T3" fmla="*/ 41 h 41"/>
                <a:gd name="T4" fmla="*/ 0 w 40"/>
                <a:gd name="T5" fmla="*/ 20 h 41"/>
                <a:gd name="T6" fmla="*/ 20 w 40"/>
                <a:gd name="T7" fmla="*/ 1 h 41"/>
                <a:gd name="T8" fmla="*/ 40 w 40"/>
                <a:gd name="T9" fmla="*/ 20 h 41"/>
              </a:gdLst>
              <a:ahLst/>
              <a:cxnLst>
                <a:cxn ang="0">
                  <a:pos x="T0" y="T1"/>
                </a:cxn>
                <a:cxn ang="0">
                  <a:pos x="T2" y="T3"/>
                </a:cxn>
                <a:cxn ang="0">
                  <a:pos x="T4" y="T5"/>
                </a:cxn>
                <a:cxn ang="0">
                  <a:pos x="T6" y="T7"/>
                </a:cxn>
                <a:cxn ang="0">
                  <a:pos x="T8" y="T9"/>
                </a:cxn>
              </a:cxnLst>
              <a:rect l="0" t="0" r="r" b="b"/>
              <a:pathLst>
                <a:path w="40" h="41">
                  <a:moveTo>
                    <a:pt x="40" y="20"/>
                  </a:moveTo>
                  <a:cubicBezTo>
                    <a:pt x="40" y="32"/>
                    <a:pt x="32" y="41"/>
                    <a:pt x="20" y="41"/>
                  </a:cubicBezTo>
                  <a:cubicBezTo>
                    <a:pt x="9" y="41"/>
                    <a:pt x="0" y="32"/>
                    <a:pt x="0" y="20"/>
                  </a:cubicBezTo>
                  <a:cubicBezTo>
                    <a:pt x="0" y="9"/>
                    <a:pt x="9" y="1"/>
                    <a:pt x="20" y="1"/>
                  </a:cubicBezTo>
                  <a:cubicBezTo>
                    <a:pt x="32" y="0"/>
                    <a:pt x="40" y="9"/>
                    <a:pt x="40" y="20"/>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7" name="Freeform 209">
              <a:extLst>
                <a:ext uri="{FF2B5EF4-FFF2-40B4-BE49-F238E27FC236}">
                  <a16:creationId xmlns:a16="http://schemas.microsoft.com/office/drawing/2014/main" id="{79D82C3F-9377-4B3A-90B3-EB7D69F17802}"/>
                </a:ext>
              </a:extLst>
            </p:cNvPr>
            <p:cNvSpPr>
              <a:spLocks/>
            </p:cNvSpPr>
            <p:nvPr/>
          </p:nvSpPr>
          <p:spPr bwMode="auto">
            <a:xfrm>
              <a:off x="3035" y="2680"/>
              <a:ext cx="74" cy="73"/>
            </a:xfrm>
            <a:custGeom>
              <a:avLst/>
              <a:gdLst>
                <a:gd name="T0" fmla="*/ 21 w 42"/>
                <a:gd name="T1" fmla="*/ 41 h 41"/>
                <a:gd name="T2" fmla="*/ 1 w 42"/>
                <a:gd name="T3" fmla="*/ 20 h 41"/>
                <a:gd name="T4" fmla="*/ 21 w 42"/>
                <a:gd name="T5" fmla="*/ 0 h 41"/>
                <a:gd name="T6" fmla="*/ 42 w 42"/>
                <a:gd name="T7" fmla="*/ 20 h 41"/>
                <a:gd name="T8" fmla="*/ 21 w 42"/>
                <a:gd name="T9" fmla="*/ 41 h 41"/>
              </a:gdLst>
              <a:ahLst/>
              <a:cxnLst>
                <a:cxn ang="0">
                  <a:pos x="T0" y="T1"/>
                </a:cxn>
                <a:cxn ang="0">
                  <a:pos x="T2" y="T3"/>
                </a:cxn>
                <a:cxn ang="0">
                  <a:pos x="T4" y="T5"/>
                </a:cxn>
                <a:cxn ang="0">
                  <a:pos x="T6" y="T7"/>
                </a:cxn>
                <a:cxn ang="0">
                  <a:pos x="T8" y="T9"/>
                </a:cxn>
              </a:cxnLst>
              <a:rect l="0" t="0" r="r" b="b"/>
              <a:pathLst>
                <a:path w="42" h="41">
                  <a:moveTo>
                    <a:pt x="21" y="41"/>
                  </a:moveTo>
                  <a:cubicBezTo>
                    <a:pt x="10" y="41"/>
                    <a:pt x="1" y="31"/>
                    <a:pt x="1" y="20"/>
                  </a:cubicBezTo>
                  <a:cubicBezTo>
                    <a:pt x="0" y="9"/>
                    <a:pt x="10" y="0"/>
                    <a:pt x="21" y="0"/>
                  </a:cubicBezTo>
                  <a:cubicBezTo>
                    <a:pt x="32" y="0"/>
                    <a:pt x="41" y="9"/>
                    <a:pt x="42" y="20"/>
                  </a:cubicBezTo>
                  <a:cubicBezTo>
                    <a:pt x="42" y="31"/>
                    <a:pt x="32" y="41"/>
                    <a:pt x="21" y="41"/>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8" name="Freeform 210">
              <a:extLst>
                <a:ext uri="{FF2B5EF4-FFF2-40B4-BE49-F238E27FC236}">
                  <a16:creationId xmlns:a16="http://schemas.microsoft.com/office/drawing/2014/main" id="{964C24C3-038F-4183-98B3-6E6E810AE714}"/>
                </a:ext>
              </a:extLst>
            </p:cNvPr>
            <p:cNvSpPr>
              <a:spLocks/>
            </p:cNvSpPr>
            <p:nvPr/>
          </p:nvSpPr>
          <p:spPr bwMode="auto">
            <a:xfrm>
              <a:off x="3037" y="1114"/>
              <a:ext cx="72" cy="72"/>
            </a:xfrm>
            <a:custGeom>
              <a:avLst/>
              <a:gdLst>
                <a:gd name="T0" fmla="*/ 0 w 41"/>
                <a:gd name="T1" fmla="*/ 20 h 41"/>
                <a:gd name="T2" fmla="*/ 20 w 41"/>
                <a:gd name="T3" fmla="*/ 0 h 41"/>
                <a:gd name="T4" fmla="*/ 41 w 41"/>
                <a:gd name="T5" fmla="*/ 20 h 41"/>
                <a:gd name="T6" fmla="*/ 20 w 41"/>
                <a:gd name="T7" fmla="*/ 41 h 41"/>
                <a:gd name="T8" fmla="*/ 0 w 41"/>
                <a:gd name="T9" fmla="*/ 20 h 41"/>
              </a:gdLst>
              <a:ahLst/>
              <a:cxnLst>
                <a:cxn ang="0">
                  <a:pos x="T0" y="T1"/>
                </a:cxn>
                <a:cxn ang="0">
                  <a:pos x="T2" y="T3"/>
                </a:cxn>
                <a:cxn ang="0">
                  <a:pos x="T4" y="T5"/>
                </a:cxn>
                <a:cxn ang="0">
                  <a:pos x="T6" y="T7"/>
                </a:cxn>
                <a:cxn ang="0">
                  <a:pos x="T8" y="T9"/>
                </a:cxn>
              </a:cxnLst>
              <a:rect l="0" t="0" r="r" b="b"/>
              <a:pathLst>
                <a:path w="41" h="41">
                  <a:moveTo>
                    <a:pt x="0" y="20"/>
                  </a:moveTo>
                  <a:cubicBezTo>
                    <a:pt x="0" y="8"/>
                    <a:pt x="8" y="0"/>
                    <a:pt x="20" y="0"/>
                  </a:cubicBezTo>
                  <a:cubicBezTo>
                    <a:pt x="32" y="0"/>
                    <a:pt x="41" y="9"/>
                    <a:pt x="41" y="20"/>
                  </a:cubicBezTo>
                  <a:cubicBezTo>
                    <a:pt x="40" y="31"/>
                    <a:pt x="31" y="41"/>
                    <a:pt x="20" y="41"/>
                  </a:cubicBezTo>
                  <a:cubicBezTo>
                    <a:pt x="9" y="41"/>
                    <a:pt x="0" y="31"/>
                    <a:pt x="0" y="20"/>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9" name="Freeform 211">
              <a:extLst>
                <a:ext uri="{FF2B5EF4-FFF2-40B4-BE49-F238E27FC236}">
                  <a16:creationId xmlns:a16="http://schemas.microsoft.com/office/drawing/2014/main" id="{306FF1E7-A5B0-484A-879E-0E16EEB9A1C4}"/>
                </a:ext>
              </a:extLst>
            </p:cNvPr>
            <p:cNvSpPr>
              <a:spLocks/>
            </p:cNvSpPr>
            <p:nvPr/>
          </p:nvSpPr>
          <p:spPr bwMode="auto">
            <a:xfrm>
              <a:off x="2289" y="1338"/>
              <a:ext cx="1371" cy="667"/>
            </a:xfrm>
            <a:custGeom>
              <a:avLst/>
              <a:gdLst>
                <a:gd name="T0" fmla="*/ 394 w 776"/>
                <a:gd name="T1" fmla="*/ 107 h 377"/>
                <a:gd name="T2" fmla="*/ 394 w 776"/>
                <a:gd name="T3" fmla="*/ 58 h 377"/>
                <a:gd name="T4" fmla="*/ 470 w 776"/>
                <a:gd name="T5" fmla="*/ 0 h 377"/>
                <a:gd name="T6" fmla="*/ 567 w 776"/>
                <a:gd name="T7" fmla="*/ 0 h 377"/>
                <a:gd name="T8" fmla="*/ 644 w 776"/>
                <a:gd name="T9" fmla="*/ 101 h 377"/>
                <a:gd name="T10" fmla="*/ 649 w 776"/>
                <a:gd name="T11" fmla="*/ 108 h 377"/>
                <a:gd name="T12" fmla="*/ 713 w 776"/>
                <a:gd name="T13" fmla="*/ 211 h 377"/>
                <a:gd name="T14" fmla="*/ 716 w 776"/>
                <a:gd name="T15" fmla="*/ 218 h 377"/>
                <a:gd name="T16" fmla="*/ 769 w 776"/>
                <a:gd name="T17" fmla="*/ 308 h 377"/>
                <a:gd name="T18" fmla="*/ 688 w 776"/>
                <a:gd name="T19" fmla="*/ 376 h 377"/>
                <a:gd name="T20" fmla="*/ 95 w 776"/>
                <a:gd name="T21" fmla="*/ 376 h 377"/>
                <a:gd name="T22" fmla="*/ 14 w 776"/>
                <a:gd name="T23" fmla="*/ 316 h 377"/>
                <a:gd name="T24" fmla="*/ 85 w 776"/>
                <a:gd name="T25" fmla="*/ 214 h 377"/>
                <a:gd name="T26" fmla="*/ 174 w 776"/>
                <a:gd name="T27" fmla="*/ 214 h 377"/>
                <a:gd name="T28" fmla="*/ 179 w 776"/>
                <a:gd name="T29" fmla="*/ 206 h 377"/>
                <a:gd name="T30" fmla="*/ 256 w 776"/>
                <a:gd name="T31" fmla="*/ 107 h 377"/>
                <a:gd name="T32" fmla="*/ 386 w 776"/>
                <a:gd name="T33" fmla="*/ 107 h 377"/>
                <a:gd name="T34" fmla="*/ 394 w 776"/>
                <a:gd name="T35" fmla="*/ 107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6" h="377">
                  <a:moveTo>
                    <a:pt x="394" y="107"/>
                  </a:moveTo>
                  <a:cubicBezTo>
                    <a:pt x="390" y="90"/>
                    <a:pt x="389" y="74"/>
                    <a:pt x="394" y="58"/>
                  </a:cubicBezTo>
                  <a:cubicBezTo>
                    <a:pt x="404" y="24"/>
                    <a:pt x="435" y="1"/>
                    <a:pt x="470" y="0"/>
                  </a:cubicBezTo>
                  <a:cubicBezTo>
                    <a:pt x="503" y="0"/>
                    <a:pt x="535" y="0"/>
                    <a:pt x="567" y="0"/>
                  </a:cubicBezTo>
                  <a:cubicBezTo>
                    <a:pt x="619" y="1"/>
                    <a:pt x="656" y="51"/>
                    <a:pt x="644" y="101"/>
                  </a:cubicBezTo>
                  <a:cubicBezTo>
                    <a:pt x="643" y="107"/>
                    <a:pt x="644" y="108"/>
                    <a:pt x="649" y="108"/>
                  </a:cubicBezTo>
                  <a:cubicBezTo>
                    <a:pt x="697" y="117"/>
                    <a:pt x="726" y="164"/>
                    <a:pt x="713" y="211"/>
                  </a:cubicBezTo>
                  <a:cubicBezTo>
                    <a:pt x="712" y="215"/>
                    <a:pt x="711" y="217"/>
                    <a:pt x="716" y="218"/>
                  </a:cubicBezTo>
                  <a:cubicBezTo>
                    <a:pt x="754" y="233"/>
                    <a:pt x="776" y="270"/>
                    <a:pt x="769" y="308"/>
                  </a:cubicBezTo>
                  <a:cubicBezTo>
                    <a:pt x="762" y="349"/>
                    <a:pt x="729" y="376"/>
                    <a:pt x="688" y="376"/>
                  </a:cubicBezTo>
                  <a:cubicBezTo>
                    <a:pt x="627" y="377"/>
                    <a:pt x="232" y="377"/>
                    <a:pt x="95" y="376"/>
                  </a:cubicBezTo>
                  <a:cubicBezTo>
                    <a:pt x="56" y="376"/>
                    <a:pt x="24" y="353"/>
                    <a:pt x="14" y="316"/>
                  </a:cubicBezTo>
                  <a:cubicBezTo>
                    <a:pt x="0" y="268"/>
                    <a:pt x="35" y="217"/>
                    <a:pt x="85" y="214"/>
                  </a:cubicBezTo>
                  <a:cubicBezTo>
                    <a:pt x="115" y="213"/>
                    <a:pt x="144" y="214"/>
                    <a:pt x="174" y="214"/>
                  </a:cubicBezTo>
                  <a:cubicBezTo>
                    <a:pt x="180" y="214"/>
                    <a:pt x="181" y="212"/>
                    <a:pt x="179" y="206"/>
                  </a:cubicBezTo>
                  <a:cubicBezTo>
                    <a:pt x="168" y="157"/>
                    <a:pt x="206" y="108"/>
                    <a:pt x="256" y="107"/>
                  </a:cubicBezTo>
                  <a:cubicBezTo>
                    <a:pt x="300" y="107"/>
                    <a:pt x="343" y="107"/>
                    <a:pt x="386" y="107"/>
                  </a:cubicBezTo>
                  <a:cubicBezTo>
                    <a:pt x="389" y="107"/>
                    <a:pt x="391" y="107"/>
                    <a:pt x="394" y="10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20" name="Group 135">
            <a:extLst>
              <a:ext uri="{FF2B5EF4-FFF2-40B4-BE49-F238E27FC236}">
                <a16:creationId xmlns:a16="http://schemas.microsoft.com/office/drawing/2014/main" id="{E307FEB6-8888-4D1B-B9F1-E2EA99A31E24}"/>
              </a:ext>
            </a:extLst>
          </p:cNvPr>
          <p:cNvGrpSpPr>
            <a:grpSpLocks noChangeAspect="1"/>
          </p:cNvGrpSpPr>
          <p:nvPr/>
        </p:nvGrpSpPr>
        <p:grpSpPr bwMode="auto">
          <a:xfrm>
            <a:off x="5828094" y="1737744"/>
            <a:ext cx="966809" cy="967568"/>
            <a:chOff x="2280" y="1019"/>
            <a:chExt cx="2544" cy="2546"/>
          </a:xfrm>
        </p:grpSpPr>
        <p:sp>
          <p:nvSpPr>
            <p:cNvPr id="121" name="Freeform 136">
              <a:extLst>
                <a:ext uri="{FF2B5EF4-FFF2-40B4-BE49-F238E27FC236}">
                  <a16:creationId xmlns:a16="http://schemas.microsoft.com/office/drawing/2014/main" id="{2650D3F9-B6C0-420C-9D17-274B22795661}"/>
                </a:ext>
              </a:extLst>
            </p:cNvPr>
            <p:cNvSpPr>
              <a:spLocks noEditPoints="1"/>
            </p:cNvSpPr>
            <p:nvPr/>
          </p:nvSpPr>
          <p:spPr bwMode="auto">
            <a:xfrm>
              <a:off x="3548" y="1033"/>
              <a:ext cx="6" cy="2518"/>
            </a:xfrm>
            <a:custGeom>
              <a:avLst/>
              <a:gdLst>
                <a:gd name="T0" fmla="*/ 0 w 6"/>
                <a:gd name="T1" fmla="*/ 2518 h 2518"/>
                <a:gd name="T2" fmla="*/ 0 w 6"/>
                <a:gd name="T3" fmla="*/ 2518 h 2518"/>
                <a:gd name="T4" fmla="*/ 6 w 6"/>
                <a:gd name="T5" fmla="*/ 0 h 2518"/>
                <a:gd name="T6" fmla="*/ 6 w 6"/>
                <a:gd name="T7" fmla="*/ 0 h 2518"/>
              </a:gdLst>
              <a:ahLst/>
              <a:cxnLst>
                <a:cxn ang="0">
                  <a:pos x="T0" y="T1"/>
                </a:cxn>
                <a:cxn ang="0">
                  <a:pos x="T2" y="T3"/>
                </a:cxn>
                <a:cxn ang="0">
                  <a:pos x="T4" y="T5"/>
                </a:cxn>
                <a:cxn ang="0">
                  <a:pos x="T6" y="T7"/>
                </a:cxn>
              </a:cxnLst>
              <a:rect l="0" t="0" r="r" b="b"/>
              <a:pathLst>
                <a:path w="6" h="2518">
                  <a:moveTo>
                    <a:pt x="0" y="2518"/>
                  </a:moveTo>
                  <a:lnTo>
                    <a:pt x="0" y="2518"/>
                  </a:lnTo>
                  <a:close/>
                  <a:moveTo>
                    <a:pt x="6" y="0"/>
                  </a:moveTo>
                  <a:lnTo>
                    <a:pt x="6" y="0"/>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2" name="Freeform 137">
              <a:extLst>
                <a:ext uri="{FF2B5EF4-FFF2-40B4-BE49-F238E27FC236}">
                  <a16:creationId xmlns:a16="http://schemas.microsoft.com/office/drawing/2014/main" id="{687FAB3B-1AAF-40CB-9F05-22434A28B066}"/>
                </a:ext>
              </a:extLst>
            </p:cNvPr>
            <p:cNvSpPr>
              <a:spLocks noEditPoints="1"/>
            </p:cNvSpPr>
            <p:nvPr/>
          </p:nvSpPr>
          <p:spPr bwMode="auto">
            <a:xfrm>
              <a:off x="3548" y="1033"/>
              <a:ext cx="6" cy="2518"/>
            </a:xfrm>
            <a:custGeom>
              <a:avLst/>
              <a:gdLst>
                <a:gd name="T0" fmla="*/ 0 w 6"/>
                <a:gd name="T1" fmla="*/ 2518 h 2518"/>
                <a:gd name="T2" fmla="*/ 0 w 6"/>
                <a:gd name="T3" fmla="*/ 2518 h 2518"/>
                <a:gd name="T4" fmla="*/ 6 w 6"/>
                <a:gd name="T5" fmla="*/ 0 h 2518"/>
                <a:gd name="T6" fmla="*/ 6 w 6"/>
                <a:gd name="T7" fmla="*/ 0 h 2518"/>
              </a:gdLst>
              <a:ahLst/>
              <a:cxnLst>
                <a:cxn ang="0">
                  <a:pos x="T0" y="T1"/>
                </a:cxn>
                <a:cxn ang="0">
                  <a:pos x="T2" y="T3"/>
                </a:cxn>
                <a:cxn ang="0">
                  <a:pos x="T4" y="T5"/>
                </a:cxn>
                <a:cxn ang="0">
                  <a:pos x="T6" y="T7"/>
                </a:cxn>
              </a:cxnLst>
              <a:rect l="0" t="0" r="r" b="b"/>
              <a:pathLst>
                <a:path w="6" h="2518">
                  <a:moveTo>
                    <a:pt x="0" y="2518"/>
                  </a:moveTo>
                  <a:lnTo>
                    <a:pt x="0" y="2518"/>
                  </a:lnTo>
                  <a:moveTo>
                    <a:pt x="6" y="0"/>
                  </a:move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3" name="Oval 138">
              <a:extLst>
                <a:ext uri="{FF2B5EF4-FFF2-40B4-BE49-F238E27FC236}">
                  <a16:creationId xmlns:a16="http://schemas.microsoft.com/office/drawing/2014/main" id="{8A915928-83A5-4139-8527-1860BCFBF774}"/>
                </a:ext>
              </a:extLst>
            </p:cNvPr>
            <p:cNvSpPr>
              <a:spLocks noChangeArrowheads="1"/>
            </p:cNvSpPr>
            <p:nvPr/>
          </p:nvSpPr>
          <p:spPr bwMode="auto">
            <a:xfrm>
              <a:off x="2280" y="1019"/>
              <a:ext cx="2544" cy="2546"/>
            </a:xfrm>
            <a:prstGeom prst="ellipse">
              <a:avLst/>
            </a:pr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4" name="Freeform 139">
              <a:extLst>
                <a:ext uri="{FF2B5EF4-FFF2-40B4-BE49-F238E27FC236}">
                  <a16:creationId xmlns:a16="http://schemas.microsoft.com/office/drawing/2014/main" id="{43FD045A-90A7-4D9A-9A67-DA7A601090A1}"/>
                </a:ext>
              </a:extLst>
            </p:cNvPr>
            <p:cNvSpPr>
              <a:spLocks noEditPoints="1"/>
            </p:cNvSpPr>
            <p:nvPr/>
          </p:nvSpPr>
          <p:spPr bwMode="auto">
            <a:xfrm>
              <a:off x="2550" y="1397"/>
              <a:ext cx="2274" cy="2168"/>
            </a:xfrm>
            <a:custGeom>
              <a:avLst/>
              <a:gdLst>
                <a:gd name="T0" fmla="*/ 1284 w 1287"/>
                <a:gd name="T1" fmla="*/ 448 h 1226"/>
                <a:gd name="T2" fmla="*/ 884 w 1287"/>
                <a:gd name="T3" fmla="*/ 48 h 1226"/>
                <a:gd name="T4" fmla="*/ 884 w 1287"/>
                <a:gd name="T5" fmla="*/ 49 h 1226"/>
                <a:gd name="T6" fmla="*/ 782 w 1287"/>
                <a:gd name="T7" fmla="*/ 0 h 1226"/>
                <a:gd name="T8" fmla="*/ 653 w 1287"/>
                <a:gd name="T9" fmla="*/ 102 h 1226"/>
                <a:gd name="T10" fmla="*/ 479 w 1287"/>
                <a:gd name="T11" fmla="*/ 102 h 1226"/>
                <a:gd name="T12" fmla="*/ 350 w 1287"/>
                <a:gd name="T13" fmla="*/ 0 h 1226"/>
                <a:gd name="T14" fmla="*/ 218 w 1287"/>
                <a:gd name="T15" fmla="*/ 132 h 1226"/>
                <a:gd name="T16" fmla="*/ 259 w 1287"/>
                <a:gd name="T17" fmla="*/ 228 h 1226"/>
                <a:gd name="T18" fmla="*/ 171 w 1287"/>
                <a:gd name="T19" fmla="*/ 380 h 1226"/>
                <a:gd name="T20" fmla="*/ 133 w 1287"/>
                <a:gd name="T21" fmla="*/ 374 h 1226"/>
                <a:gd name="T22" fmla="*/ 0 w 1287"/>
                <a:gd name="T23" fmla="*/ 506 h 1226"/>
                <a:gd name="T24" fmla="*/ 133 w 1287"/>
                <a:gd name="T25" fmla="*/ 638 h 1226"/>
                <a:gd name="T26" fmla="*/ 171 w 1287"/>
                <a:gd name="T27" fmla="*/ 632 h 1226"/>
                <a:gd name="T28" fmla="*/ 259 w 1287"/>
                <a:gd name="T29" fmla="*/ 784 h 1226"/>
                <a:gd name="T30" fmla="*/ 218 w 1287"/>
                <a:gd name="T31" fmla="*/ 880 h 1226"/>
                <a:gd name="T32" fmla="*/ 266 w 1287"/>
                <a:gd name="T33" fmla="*/ 982 h 1226"/>
                <a:gd name="T34" fmla="*/ 265 w 1287"/>
                <a:gd name="T35" fmla="*/ 982 h 1226"/>
                <a:gd name="T36" fmla="*/ 506 w 1287"/>
                <a:gd name="T37" fmla="*/ 1223 h 1226"/>
                <a:gd name="T38" fmla="*/ 567 w 1287"/>
                <a:gd name="T39" fmla="*/ 1226 h 1226"/>
                <a:gd name="T40" fmla="*/ 1287 w 1287"/>
                <a:gd name="T41" fmla="*/ 506 h 1226"/>
                <a:gd name="T42" fmla="*/ 1284 w 1287"/>
                <a:gd name="T43" fmla="*/ 448 h 1226"/>
                <a:gd name="T44" fmla="*/ 692 w 1287"/>
                <a:gd name="T45" fmla="*/ 784 h 1226"/>
                <a:gd name="T46" fmla="*/ 653 w 1287"/>
                <a:gd name="T47" fmla="*/ 850 h 1226"/>
                <a:gd name="T48" fmla="*/ 479 w 1287"/>
                <a:gd name="T49" fmla="*/ 850 h 1226"/>
                <a:gd name="T50" fmla="*/ 440 w 1287"/>
                <a:gd name="T51" fmla="*/ 784 h 1226"/>
                <a:gd name="T52" fmla="*/ 566 w 1287"/>
                <a:gd name="T53" fmla="*/ 566 h 1226"/>
                <a:gd name="T54" fmla="*/ 692 w 1287"/>
                <a:gd name="T55" fmla="*/ 784 h 1226"/>
                <a:gd name="T56" fmla="*/ 618 w 1287"/>
                <a:gd name="T57" fmla="*/ 536 h 1226"/>
                <a:gd name="T58" fmla="*/ 870 w 1287"/>
                <a:gd name="T59" fmla="*/ 536 h 1226"/>
                <a:gd name="T60" fmla="*/ 908 w 1287"/>
                <a:gd name="T61" fmla="*/ 602 h 1226"/>
                <a:gd name="T62" fmla="*/ 820 w 1287"/>
                <a:gd name="T63" fmla="*/ 753 h 1226"/>
                <a:gd name="T64" fmla="*/ 782 w 1287"/>
                <a:gd name="T65" fmla="*/ 748 h 1226"/>
                <a:gd name="T66" fmla="*/ 743 w 1287"/>
                <a:gd name="T67" fmla="*/ 753 h 1226"/>
                <a:gd name="T68" fmla="*/ 618 w 1287"/>
                <a:gd name="T69" fmla="*/ 536 h 1226"/>
                <a:gd name="T70" fmla="*/ 782 w 1287"/>
                <a:gd name="T71" fmla="*/ 264 h 1226"/>
                <a:gd name="T72" fmla="*/ 817 w 1287"/>
                <a:gd name="T73" fmla="*/ 259 h 1226"/>
                <a:gd name="T74" fmla="*/ 907 w 1287"/>
                <a:gd name="T75" fmla="*/ 411 h 1226"/>
                <a:gd name="T76" fmla="*/ 870 w 1287"/>
                <a:gd name="T77" fmla="*/ 476 h 1226"/>
                <a:gd name="T78" fmla="*/ 618 w 1287"/>
                <a:gd name="T79" fmla="*/ 476 h 1226"/>
                <a:gd name="T80" fmla="*/ 743 w 1287"/>
                <a:gd name="T81" fmla="*/ 259 h 1226"/>
                <a:gd name="T82" fmla="*/ 782 w 1287"/>
                <a:gd name="T83" fmla="*/ 264 h 1226"/>
                <a:gd name="T84" fmla="*/ 479 w 1287"/>
                <a:gd name="T85" fmla="*/ 162 h 1226"/>
                <a:gd name="T86" fmla="*/ 653 w 1287"/>
                <a:gd name="T87" fmla="*/ 162 h 1226"/>
                <a:gd name="T88" fmla="*/ 692 w 1287"/>
                <a:gd name="T89" fmla="*/ 229 h 1226"/>
                <a:gd name="T90" fmla="*/ 566 w 1287"/>
                <a:gd name="T91" fmla="*/ 446 h 1226"/>
                <a:gd name="T92" fmla="*/ 440 w 1287"/>
                <a:gd name="T93" fmla="*/ 229 h 1226"/>
                <a:gd name="T94" fmla="*/ 479 w 1287"/>
                <a:gd name="T95" fmla="*/ 162 h 1226"/>
                <a:gd name="T96" fmla="*/ 311 w 1287"/>
                <a:gd name="T97" fmla="*/ 259 h 1226"/>
                <a:gd name="T98" fmla="*/ 350 w 1287"/>
                <a:gd name="T99" fmla="*/ 264 h 1226"/>
                <a:gd name="T100" fmla="*/ 388 w 1287"/>
                <a:gd name="T101" fmla="*/ 259 h 1226"/>
                <a:gd name="T102" fmla="*/ 514 w 1287"/>
                <a:gd name="T103" fmla="*/ 476 h 1226"/>
                <a:gd name="T104" fmla="*/ 261 w 1287"/>
                <a:gd name="T105" fmla="*/ 476 h 1226"/>
                <a:gd name="T106" fmla="*/ 223 w 1287"/>
                <a:gd name="T107" fmla="*/ 410 h 1226"/>
                <a:gd name="T108" fmla="*/ 311 w 1287"/>
                <a:gd name="T109" fmla="*/ 259 h 1226"/>
                <a:gd name="T110" fmla="*/ 223 w 1287"/>
                <a:gd name="T111" fmla="*/ 602 h 1226"/>
                <a:gd name="T112" fmla="*/ 261 w 1287"/>
                <a:gd name="T113" fmla="*/ 536 h 1226"/>
                <a:gd name="T114" fmla="*/ 514 w 1287"/>
                <a:gd name="T115" fmla="*/ 536 h 1226"/>
                <a:gd name="T116" fmla="*/ 388 w 1287"/>
                <a:gd name="T117" fmla="*/ 753 h 1226"/>
                <a:gd name="T118" fmla="*/ 350 w 1287"/>
                <a:gd name="T119" fmla="*/ 748 h 1226"/>
                <a:gd name="T120" fmla="*/ 311 w 1287"/>
                <a:gd name="T121" fmla="*/ 754 h 1226"/>
                <a:gd name="T122" fmla="*/ 223 w 1287"/>
                <a:gd name="T123" fmla="*/ 602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87" h="1226">
                  <a:moveTo>
                    <a:pt x="1284" y="448"/>
                  </a:moveTo>
                  <a:cubicBezTo>
                    <a:pt x="884" y="48"/>
                    <a:pt x="884" y="48"/>
                    <a:pt x="884" y="48"/>
                  </a:cubicBezTo>
                  <a:cubicBezTo>
                    <a:pt x="884" y="49"/>
                    <a:pt x="884" y="49"/>
                    <a:pt x="884" y="49"/>
                  </a:cubicBezTo>
                  <a:cubicBezTo>
                    <a:pt x="860" y="19"/>
                    <a:pt x="823" y="0"/>
                    <a:pt x="782" y="0"/>
                  </a:cubicBezTo>
                  <a:cubicBezTo>
                    <a:pt x="719" y="0"/>
                    <a:pt x="667" y="44"/>
                    <a:pt x="653" y="102"/>
                  </a:cubicBezTo>
                  <a:cubicBezTo>
                    <a:pt x="479" y="102"/>
                    <a:pt x="479" y="102"/>
                    <a:pt x="479" y="102"/>
                  </a:cubicBezTo>
                  <a:cubicBezTo>
                    <a:pt x="465" y="44"/>
                    <a:pt x="413" y="0"/>
                    <a:pt x="350" y="0"/>
                  </a:cubicBezTo>
                  <a:cubicBezTo>
                    <a:pt x="277" y="0"/>
                    <a:pt x="218" y="59"/>
                    <a:pt x="218" y="132"/>
                  </a:cubicBezTo>
                  <a:cubicBezTo>
                    <a:pt x="218" y="170"/>
                    <a:pt x="234" y="204"/>
                    <a:pt x="259" y="228"/>
                  </a:cubicBezTo>
                  <a:cubicBezTo>
                    <a:pt x="171" y="380"/>
                    <a:pt x="171" y="380"/>
                    <a:pt x="171" y="380"/>
                  </a:cubicBezTo>
                  <a:cubicBezTo>
                    <a:pt x="159" y="376"/>
                    <a:pt x="146" y="374"/>
                    <a:pt x="133" y="374"/>
                  </a:cubicBezTo>
                  <a:cubicBezTo>
                    <a:pt x="60" y="374"/>
                    <a:pt x="0" y="433"/>
                    <a:pt x="0" y="506"/>
                  </a:cubicBezTo>
                  <a:cubicBezTo>
                    <a:pt x="0" y="579"/>
                    <a:pt x="60" y="638"/>
                    <a:pt x="133" y="638"/>
                  </a:cubicBezTo>
                  <a:cubicBezTo>
                    <a:pt x="146" y="638"/>
                    <a:pt x="159" y="636"/>
                    <a:pt x="171" y="632"/>
                  </a:cubicBezTo>
                  <a:cubicBezTo>
                    <a:pt x="259" y="784"/>
                    <a:pt x="259" y="784"/>
                    <a:pt x="259" y="784"/>
                  </a:cubicBezTo>
                  <a:cubicBezTo>
                    <a:pt x="234" y="808"/>
                    <a:pt x="218" y="842"/>
                    <a:pt x="218" y="880"/>
                  </a:cubicBezTo>
                  <a:cubicBezTo>
                    <a:pt x="218" y="921"/>
                    <a:pt x="236" y="957"/>
                    <a:pt x="266" y="982"/>
                  </a:cubicBezTo>
                  <a:cubicBezTo>
                    <a:pt x="265" y="982"/>
                    <a:pt x="265" y="982"/>
                    <a:pt x="265" y="982"/>
                  </a:cubicBezTo>
                  <a:cubicBezTo>
                    <a:pt x="506" y="1223"/>
                    <a:pt x="506" y="1223"/>
                    <a:pt x="506" y="1223"/>
                  </a:cubicBezTo>
                  <a:cubicBezTo>
                    <a:pt x="526" y="1225"/>
                    <a:pt x="546" y="1226"/>
                    <a:pt x="567" y="1226"/>
                  </a:cubicBezTo>
                  <a:cubicBezTo>
                    <a:pt x="965" y="1226"/>
                    <a:pt x="1287" y="904"/>
                    <a:pt x="1287" y="506"/>
                  </a:cubicBezTo>
                  <a:cubicBezTo>
                    <a:pt x="1287" y="487"/>
                    <a:pt x="1286" y="467"/>
                    <a:pt x="1284" y="448"/>
                  </a:cubicBezTo>
                  <a:close/>
                  <a:moveTo>
                    <a:pt x="692" y="784"/>
                  </a:moveTo>
                  <a:cubicBezTo>
                    <a:pt x="673" y="801"/>
                    <a:pt x="659" y="824"/>
                    <a:pt x="653" y="850"/>
                  </a:cubicBezTo>
                  <a:cubicBezTo>
                    <a:pt x="479" y="850"/>
                    <a:pt x="479" y="850"/>
                    <a:pt x="479" y="850"/>
                  </a:cubicBezTo>
                  <a:cubicBezTo>
                    <a:pt x="473" y="824"/>
                    <a:pt x="459" y="801"/>
                    <a:pt x="440" y="784"/>
                  </a:cubicBezTo>
                  <a:cubicBezTo>
                    <a:pt x="566" y="566"/>
                    <a:pt x="566" y="566"/>
                    <a:pt x="566" y="566"/>
                  </a:cubicBezTo>
                  <a:lnTo>
                    <a:pt x="692" y="784"/>
                  </a:lnTo>
                  <a:close/>
                  <a:moveTo>
                    <a:pt x="618" y="536"/>
                  </a:moveTo>
                  <a:cubicBezTo>
                    <a:pt x="870" y="536"/>
                    <a:pt x="870" y="536"/>
                    <a:pt x="870" y="536"/>
                  </a:cubicBezTo>
                  <a:cubicBezTo>
                    <a:pt x="876" y="562"/>
                    <a:pt x="889" y="585"/>
                    <a:pt x="908" y="602"/>
                  </a:cubicBezTo>
                  <a:cubicBezTo>
                    <a:pt x="820" y="753"/>
                    <a:pt x="820" y="753"/>
                    <a:pt x="820" y="753"/>
                  </a:cubicBezTo>
                  <a:cubicBezTo>
                    <a:pt x="808" y="750"/>
                    <a:pt x="795" y="748"/>
                    <a:pt x="782" y="748"/>
                  </a:cubicBezTo>
                  <a:cubicBezTo>
                    <a:pt x="768" y="748"/>
                    <a:pt x="756" y="750"/>
                    <a:pt x="743" y="753"/>
                  </a:cubicBezTo>
                  <a:lnTo>
                    <a:pt x="618" y="536"/>
                  </a:lnTo>
                  <a:close/>
                  <a:moveTo>
                    <a:pt x="782" y="264"/>
                  </a:moveTo>
                  <a:cubicBezTo>
                    <a:pt x="794" y="264"/>
                    <a:pt x="806" y="263"/>
                    <a:pt x="817" y="259"/>
                  </a:cubicBezTo>
                  <a:cubicBezTo>
                    <a:pt x="907" y="411"/>
                    <a:pt x="907" y="411"/>
                    <a:pt x="907" y="411"/>
                  </a:cubicBezTo>
                  <a:cubicBezTo>
                    <a:pt x="889" y="428"/>
                    <a:pt x="876" y="451"/>
                    <a:pt x="870" y="476"/>
                  </a:cubicBezTo>
                  <a:cubicBezTo>
                    <a:pt x="618" y="476"/>
                    <a:pt x="618" y="476"/>
                    <a:pt x="618" y="476"/>
                  </a:cubicBezTo>
                  <a:cubicBezTo>
                    <a:pt x="743" y="259"/>
                    <a:pt x="743" y="259"/>
                    <a:pt x="743" y="259"/>
                  </a:cubicBezTo>
                  <a:cubicBezTo>
                    <a:pt x="756" y="262"/>
                    <a:pt x="768" y="264"/>
                    <a:pt x="782" y="264"/>
                  </a:cubicBezTo>
                  <a:close/>
                  <a:moveTo>
                    <a:pt x="479" y="162"/>
                  </a:moveTo>
                  <a:cubicBezTo>
                    <a:pt x="653" y="162"/>
                    <a:pt x="653" y="162"/>
                    <a:pt x="653" y="162"/>
                  </a:cubicBezTo>
                  <a:cubicBezTo>
                    <a:pt x="659" y="188"/>
                    <a:pt x="673" y="211"/>
                    <a:pt x="692" y="229"/>
                  </a:cubicBezTo>
                  <a:cubicBezTo>
                    <a:pt x="566" y="446"/>
                    <a:pt x="566" y="446"/>
                    <a:pt x="566" y="446"/>
                  </a:cubicBezTo>
                  <a:cubicBezTo>
                    <a:pt x="440" y="229"/>
                    <a:pt x="440" y="229"/>
                    <a:pt x="440" y="229"/>
                  </a:cubicBezTo>
                  <a:cubicBezTo>
                    <a:pt x="459" y="211"/>
                    <a:pt x="473" y="188"/>
                    <a:pt x="479" y="162"/>
                  </a:cubicBezTo>
                  <a:close/>
                  <a:moveTo>
                    <a:pt x="311" y="259"/>
                  </a:moveTo>
                  <a:cubicBezTo>
                    <a:pt x="323" y="262"/>
                    <a:pt x="336" y="264"/>
                    <a:pt x="350" y="264"/>
                  </a:cubicBezTo>
                  <a:cubicBezTo>
                    <a:pt x="363" y="264"/>
                    <a:pt x="376" y="262"/>
                    <a:pt x="388" y="259"/>
                  </a:cubicBezTo>
                  <a:cubicBezTo>
                    <a:pt x="514" y="476"/>
                    <a:pt x="514" y="476"/>
                    <a:pt x="514" y="476"/>
                  </a:cubicBezTo>
                  <a:cubicBezTo>
                    <a:pt x="261" y="476"/>
                    <a:pt x="261" y="476"/>
                    <a:pt x="261" y="476"/>
                  </a:cubicBezTo>
                  <a:cubicBezTo>
                    <a:pt x="255" y="450"/>
                    <a:pt x="242" y="427"/>
                    <a:pt x="223" y="410"/>
                  </a:cubicBezTo>
                  <a:lnTo>
                    <a:pt x="311" y="259"/>
                  </a:lnTo>
                  <a:close/>
                  <a:moveTo>
                    <a:pt x="223" y="602"/>
                  </a:moveTo>
                  <a:cubicBezTo>
                    <a:pt x="242" y="585"/>
                    <a:pt x="255" y="562"/>
                    <a:pt x="261" y="536"/>
                  </a:cubicBezTo>
                  <a:cubicBezTo>
                    <a:pt x="514" y="536"/>
                    <a:pt x="514" y="536"/>
                    <a:pt x="514" y="536"/>
                  </a:cubicBezTo>
                  <a:cubicBezTo>
                    <a:pt x="388" y="753"/>
                    <a:pt x="388" y="753"/>
                    <a:pt x="388" y="753"/>
                  </a:cubicBezTo>
                  <a:cubicBezTo>
                    <a:pt x="376" y="750"/>
                    <a:pt x="363" y="748"/>
                    <a:pt x="350" y="748"/>
                  </a:cubicBezTo>
                  <a:cubicBezTo>
                    <a:pt x="336" y="748"/>
                    <a:pt x="323" y="750"/>
                    <a:pt x="311" y="754"/>
                  </a:cubicBezTo>
                  <a:lnTo>
                    <a:pt x="223" y="602"/>
                  </a:ln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5" name="Freeform 140">
              <a:extLst>
                <a:ext uri="{FF2B5EF4-FFF2-40B4-BE49-F238E27FC236}">
                  <a16:creationId xmlns:a16="http://schemas.microsoft.com/office/drawing/2014/main" id="{6BEC442D-4839-4025-9F14-C6D84B509606}"/>
                </a:ext>
              </a:extLst>
            </p:cNvPr>
            <p:cNvSpPr>
              <a:spLocks noEditPoints="1"/>
            </p:cNvSpPr>
            <p:nvPr/>
          </p:nvSpPr>
          <p:spPr bwMode="auto">
            <a:xfrm>
              <a:off x="2550" y="1397"/>
              <a:ext cx="1998" cy="1790"/>
            </a:xfrm>
            <a:custGeom>
              <a:avLst/>
              <a:gdLst>
                <a:gd name="T0" fmla="*/ 959 w 1131"/>
                <a:gd name="T1" fmla="*/ 380 h 1012"/>
                <a:gd name="T2" fmla="*/ 914 w 1131"/>
                <a:gd name="T3" fmla="*/ 132 h 1012"/>
                <a:gd name="T4" fmla="*/ 653 w 1131"/>
                <a:gd name="T5" fmla="*/ 102 h 1012"/>
                <a:gd name="T6" fmla="*/ 350 w 1131"/>
                <a:gd name="T7" fmla="*/ 0 h 1012"/>
                <a:gd name="T8" fmla="*/ 259 w 1131"/>
                <a:gd name="T9" fmla="*/ 228 h 1012"/>
                <a:gd name="T10" fmla="*/ 133 w 1131"/>
                <a:gd name="T11" fmla="*/ 374 h 1012"/>
                <a:gd name="T12" fmla="*/ 133 w 1131"/>
                <a:gd name="T13" fmla="*/ 638 h 1012"/>
                <a:gd name="T14" fmla="*/ 259 w 1131"/>
                <a:gd name="T15" fmla="*/ 784 h 1012"/>
                <a:gd name="T16" fmla="*/ 350 w 1131"/>
                <a:gd name="T17" fmla="*/ 1012 h 1012"/>
                <a:gd name="T18" fmla="*/ 653 w 1131"/>
                <a:gd name="T19" fmla="*/ 910 h 1012"/>
                <a:gd name="T20" fmla="*/ 914 w 1131"/>
                <a:gd name="T21" fmla="*/ 880 h 1012"/>
                <a:gd name="T22" fmla="*/ 960 w 1131"/>
                <a:gd name="T23" fmla="*/ 632 h 1012"/>
                <a:gd name="T24" fmla="*/ 1131 w 1131"/>
                <a:gd name="T25" fmla="*/ 506 h 1012"/>
                <a:gd name="T26" fmla="*/ 907 w 1131"/>
                <a:gd name="T27" fmla="*/ 411 h 1012"/>
                <a:gd name="T28" fmla="*/ 618 w 1131"/>
                <a:gd name="T29" fmla="*/ 476 h 1012"/>
                <a:gd name="T30" fmla="*/ 782 w 1131"/>
                <a:gd name="T31" fmla="*/ 264 h 1012"/>
                <a:gd name="T32" fmla="*/ 907 w 1131"/>
                <a:gd name="T33" fmla="*/ 411 h 1012"/>
                <a:gd name="T34" fmla="*/ 479 w 1131"/>
                <a:gd name="T35" fmla="*/ 850 h 1012"/>
                <a:gd name="T36" fmla="*/ 566 w 1131"/>
                <a:gd name="T37" fmla="*/ 566 h 1012"/>
                <a:gd name="T38" fmla="*/ 653 w 1131"/>
                <a:gd name="T39" fmla="*/ 850 h 1012"/>
                <a:gd name="T40" fmla="*/ 479 w 1131"/>
                <a:gd name="T41" fmla="*/ 162 h 1012"/>
                <a:gd name="T42" fmla="*/ 692 w 1131"/>
                <a:gd name="T43" fmla="*/ 229 h 1012"/>
                <a:gd name="T44" fmla="*/ 440 w 1131"/>
                <a:gd name="T45" fmla="*/ 229 h 1012"/>
                <a:gd name="T46" fmla="*/ 350 w 1131"/>
                <a:gd name="T47" fmla="*/ 264 h 1012"/>
                <a:gd name="T48" fmla="*/ 514 w 1131"/>
                <a:gd name="T49" fmla="*/ 476 h 1012"/>
                <a:gd name="T50" fmla="*/ 223 w 1131"/>
                <a:gd name="T51" fmla="*/ 410 h 1012"/>
                <a:gd name="T52" fmla="*/ 223 w 1131"/>
                <a:gd name="T53" fmla="*/ 602 h 1012"/>
                <a:gd name="T54" fmla="*/ 514 w 1131"/>
                <a:gd name="T55" fmla="*/ 536 h 1012"/>
                <a:gd name="T56" fmla="*/ 350 w 1131"/>
                <a:gd name="T57" fmla="*/ 748 h 1012"/>
                <a:gd name="T58" fmla="*/ 223 w 1131"/>
                <a:gd name="T59" fmla="*/ 602 h 1012"/>
                <a:gd name="T60" fmla="*/ 782 w 1131"/>
                <a:gd name="T61" fmla="*/ 748 h 1012"/>
                <a:gd name="T62" fmla="*/ 618 w 1131"/>
                <a:gd name="T63" fmla="*/ 536 h 1012"/>
                <a:gd name="T64" fmla="*/ 908 w 1131"/>
                <a:gd name="T65" fmla="*/ 602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31" h="1012">
                  <a:moveTo>
                    <a:pt x="998" y="374"/>
                  </a:moveTo>
                  <a:cubicBezTo>
                    <a:pt x="984" y="374"/>
                    <a:pt x="971" y="376"/>
                    <a:pt x="959" y="380"/>
                  </a:cubicBezTo>
                  <a:cubicBezTo>
                    <a:pt x="870" y="231"/>
                    <a:pt x="870" y="231"/>
                    <a:pt x="870" y="231"/>
                  </a:cubicBezTo>
                  <a:cubicBezTo>
                    <a:pt x="897" y="206"/>
                    <a:pt x="914" y="171"/>
                    <a:pt x="914" y="132"/>
                  </a:cubicBezTo>
                  <a:cubicBezTo>
                    <a:pt x="914" y="59"/>
                    <a:pt x="855" y="0"/>
                    <a:pt x="782" y="0"/>
                  </a:cubicBezTo>
                  <a:cubicBezTo>
                    <a:pt x="719" y="0"/>
                    <a:pt x="667" y="44"/>
                    <a:pt x="653" y="102"/>
                  </a:cubicBezTo>
                  <a:cubicBezTo>
                    <a:pt x="479" y="102"/>
                    <a:pt x="479" y="102"/>
                    <a:pt x="479" y="102"/>
                  </a:cubicBezTo>
                  <a:cubicBezTo>
                    <a:pt x="465" y="44"/>
                    <a:pt x="413" y="0"/>
                    <a:pt x="350" y="0"/>
                  </a:cubicBezTo>
                  <a:cubicBezTo>
                    <a:pt x="277" y="0"/>
                    <a:pt x="218" y="59"/>
                    <a:pt x="218" y="132"/>
                  </a:cubicBezTo>
                  <a:cubicBezTo>
                    <a:pt x="218" y="170"/>
                    <a:pt x="234" y="204"/>
                    <a:pt x="259" y="228"/>
                  </a:cubicBezTo>
                  <a:cubicBezTo>
                    <a:pt x="171" y="380"/>
                    <a:pt x="171" y="380"/>
                    <a:pt x="171" y="380"/>
                  </a:cubicBezTo>
                  <a:cubicBezTo>
                    <a:pt x="159" y="376"/>
                    <a:pt x="146" y="374"/>
                    <a:pt x="133" y="374"/>
                  </a:cubicBezTo>
                  <a:cubicBezTo>
                    <a:pt x="60" y="374"/>
                    <a:pt x="0" y="433"/>
                    <a:pt x="0" y="506"/>
                  </a:cubicBezTo>
                  <a:cubicBezTo>
                    <a:pt x="0" y="579"/>
                    <a:pt x="60" y="638"/>
                    <a:pt x="133" y="638"/>
                  </a:cubicBezTo>
                  <a:cubicBezTo>
                    <a:pt x="146" y="638"/>
                    <a:pt x="159" y="636"/>
                    <a:pt x="171" y="632"/>
                  </a:cubicBezTo>
                  <a:cubicBezTo>
                    <a:pt x="259" y="784"/>
                    <a:pt x="259" y="784"/>
                    <a:pt x="259" y="784"/>
                  </a:cubicBezTo>
                  <a:cubicBezTo>
                    <a:pt x="234" y="808"/>
                    <a:pt x="218" y="842"/>
                    <a:pt x="218" y="880"/>
                  </a:cubicBezTo>
                  <a:cubicBezTo>
                    <a:pt x="218" y="953"/>
                    <a:pt x="277" y="1012"/>
                    <a:pt x="350" y="1012"/>
                  </a:cubicBezTo>
                  <a:cubicBezTo>
                    <a:pt x="413" y="1012"/>
                    <a:pt x="465" y="968"/>
                    <a:pt x="479" y="910"/>
                  </a:cubicBezTo>
                  <a:cubicBezTo>
                    <a:pt x="653" y="910"/>
                    <a:pt x="653" y="910"/>
                    <a:pt x="653" y="910"/>
                  </a:cubicBezTo>
                  <a:cubicBezTo>
                    <a:pt x="667" y="968"/>
                    <a:pt x="719" y="1012"/>
                    <a:pt x="782" y="1012"/>
                  </a:cubicBezTo>
                  <a:cubicBezTo>
                    <a:pt x="855" y="1012"/>
                    <a:pt x="914" y="953"/>
                    <a:pt x="914" y="880"/>
                  </a:cubicBezTo>
                  <a:cubicBezTo>
                    <a:pt x="914" y="842"/>
                    <a:pt x="898" y="808"/>
                    <a:pt x="872" y="784"/>
                  </a:cubicBezTo>
                  <a:cubicBezTo>
                    <a:pt x="960" y="632"/>
                    <a:pt x="960" y="632"/>
                    <a:pt x="960" y="632"/>
                  </a:cubicBezTo>
                  <a:cubicBezTo>
                    <a:pt x="972" y="636"/>
                    <a:pt x="985" y="638"/>
                    <a:pt x="998" y="638"/>
                  </a:cubicBezTo>
                  <a:cubicBezTo>
                    <a:pt x="1071" y="638"/>
                    <a:pt x="1131" y="579"/>
                    <a:pt x="1131" y="506"/>
                  </a:cubicBezTo>
                  <a:cubicBezTo>
                    <a:pt x="1131" y="433"/>
                    <a:pt x="1071" y="374"/>
                    <a:pt x="998" y="374"/>
                  </a:cubicBezTo>
                  <a:close/>
                  <a:moveTo>
                    <a:pt x="907" y="411"/>
                  </a:moveTo>
                  <a:cubicBezTo>
                    <a:pt x="889" y="428"/>
                    <a:pt x="876" y="451"/>
                    <a:pt x="870" y="476"/>
                  </a:cubicBezTo>
                  <a:cubicBezTo>
                    <a:pt x="618" y="476"/>
                    <a:pt x="618" y="476"/>
                    <a:pt x="618" y="476"/>
                  </a:cubicBezTo>
                  <a:cubicBezTo>
                    <a:pt x="743" y="259"/>
                    <a:pt x="743" y="259"/>
                    <a:pt x="743" y="259"/>
                  </a:cubicBezTo>
                  <a:cubicBezTo>
                    <a:pt x="756" y="262"/>
                    <a:pt x="768" y="264"/>
                    <a:pt x="782" y="264"/>
                  </a:cubicBezTo>
                  <a:cubicBezTo>
                    <a:pt x="794" y="264"/>
                    <a:pt x="806" y="263"/>
                    <a:pt x="817" y="259"/>
                  </a:cubicBezTo>
                  <a:lnTo>
                    <a:pt x="907" y="411"/>
                  </a:lnTo>
                  <a:close/>
                  <a:moveTo>
                    <a:pt x="653" y="850"/>
                  </a:moveTo>
                  <a:cubicBezTo>
                    <a:pt x="479" y="850"/>
                    <a:pt x="479" y="850"/>
                    <a:pt x="479" y="850"/>
                  </a:cubicBezTo>
                  <a:cubicBezTo>
                    <a:pt x="473" y="824"/>
                    <a:pt x="459" y="801"/>
                    <a:pt x="440" y="784"/>
                  </a:cubicBezTo>
                  <a:cubicBezTo>
                    <a:pt x="566" y="566"/>
                    <a:pt x="566" y="566"/>
                    <a:pt x="566" y="566"/>
                  </a:cubicBezTo>
                  <a:cubicBezTo>
                    <a:pt x="692" y="784"/>
                    <a:pt x="692" y="784"/>
                    <a:pt x="692" y="784"/>
                  </a:cubicBezTo>
                  <a:cubicBezTo>
                    <a:pt x="673" y="801"/>
                    <a:pt x="659" y="824"/>
                    <a:pt x="653" y="850"/>
                  </a:cubicBezTo>
                  <a:close/>
                  <a:moveTo>
                    <a:pt x="440" y="229"/>
                  </a:moveTo>
                  <a:cubicBezTo>
                    <a:pt x="459" y="211"/>
                    <a:pt x="473" y="188"/>
                    <a:pt x="479" y="162"/>
                  </a:cubicBezTo>
                  <a:cubicBezTo>
                    <a:pt x="653" y="162"/>
                    <a:pt x="653" y="162"/>
                    <a:pt x="653" y="162"/>
                  </a:cubicBezTo>
                  <a:cubicBezTo>
                    <a:pt x="659" y="188"/>
                    <a:pt x="673" y="211"/>
                    <a:pt x="692" y="229"/>
                  </a:cubicBezTo>
                  <a:cubicBezTo>
                    <a:pt x="566" y="446"/>
                    <a:pt x="566" y="446"/>
                    <a:pt x="566" y="446"/>
                  </a:cubicBezTo>
                  <a:lnTo>
                    <a:pt x="440" y="229"/>
                  </a:lnTo>
                  <a:close/>
                  <a:moveTo>
                    <a:pt x="311" y="259"/>
                  </a:moveTo>
                  <a:cubicBezTo>
                    <a:pt x="323" y="262"/>
                    <a:pt x="336" y="264"/>
                    <a:pt x="350" y="264"/>
                  </a:cubicBezTo>
                  <a:cubicBezTo>
                    <a:pt x="363" y="264"/>
                    <a:pt x="376" y="262"/>
                    <a:pt x="388" y="259"/>
                  </a:cubicBezTo>
                  <a:cubicBezTo>
                    <a:pt x="514" y="476"/>
                    <a:pt x="514" y="476"/>
                    <a:pt x="514" y="476"/>
                  </a:cubicBezTo>
                  <a:cubicBezTo>
                    <a:pt x="261" y="476"/>
                    <a:pt x="261" y="476"/>
                    <a:pt x="261" y="476"/>
                  </a:cubicBezTo>
                  <a:cubicBezTo>
                    <a:pt x="255" y="450"/>
                    <a:pt x="242" y="427"/>
                    <a:pt x="223" y="410"/>
                  </a:cubicBezTo>
                  <a:lnTo>
                    <a:pt x="311" y="259"/>
                  </a:lnTo>
                  <a:close/>
                  <a:moveTo>
                    <a:pt x="223" y="602"/>
                  </a:moveTo>
                  <a:cubicBezTo>
                    <a:pt x="242" y="585"/>
                    <a:pt x="255" y="562"/>
                    <a:pt x="261" y="536"/>
                  </a:cubicBezTo>
                  <a:cubicBezTo>
                    <a:pt x="514" y="536"/>
                    <a:pt x="514" y="536"/>
                    <a:pt x="514" y="536"/>
                  </a:cubicBezTo>
                  <a:cubicBezTo>
                    <a:pt x="388" y="753"/>
                    <a:pt x="388" y="753"/>
                    <a:pt x="388" y="753"/>
                  </a:cubicBezTo>
                  <a:cubicBezTo>
                    <a:pt x="376" y="750"/>
                    <a:pt x="363" y="748"/>
                    <a:pt x="350" y="748"/>
                  </a:cubicBezTo>
                  <a:cubicBezTo>
                    <a:pt x="336" y="748"/>
                    <a:pt x="323" y="750"/>
                    <a:pt x="311" y="754"/>
                  </a:cubicBezTo>
                  <a:lnTo>
                    <a:pt x="223" y="602"/>
                  </a:lnTo>
                  <a:close/>
                  <a:moveTo>
                    <a:pt x="820" y="753"/>
                  </a:moveTo>
                  <a:cubicBezTo>
                    <a:pt x="808" y="750"/>
                    <a:pt x="795" y="748"/>
                    <a:pt x="782" y="748"/>
                  </a:cubicBezTo>
                  <a:cubicBezTo>
                    <a:pt x="768" y="748"/>
                    <a:pt x="756" y="750"/>
                    <a:pt x="743" y="753"/>
                  </a:cubicBezTo>
                  <a:cubicBezTo>
                    <a:pt x="618" y="536"/>
                    <a:pt x="618" y="536"/>
                    <a:pt x="618" y="536"/>
                  </a:cubicBezTo>
                  <a:cubicBezTo>
                    <a:pt x="870" y="536"/>
                    <a:pt x="870" y="536"/>
                    <a:pt x="870" y="536"/>
                  </a:cubicBezTo>
                  <a:cubicBezTo>
                    <a:pt x="876" y="562"/>
                    <a:pt x="889" y="585"/>
                    <a:pt x="908" y="602"/>
                  </a:cubicBezTo>
                  <a:lnTo>
                    <a:pt x="820" y="7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6" name="Oval 141">
              <a:extLst>
                <a:ext uri="{FF2B5EF4-FFF2-40B4-BE49-F238E27FC236}">
                  <a16:creationId xmlns:a16="http://schemas.microsoft.com/office/drawing/2014/main" id="{9D18764E-876F-4EA3-AF07-1A047C3A2388}"/>
                </a:ext>
              </a:extLst>
            </p:cNvPr>
            <p:cNvSpPr>
              <a:spLocks noChangeArrowheads="1"/>
            </p:cNvSpPr>
            <p:nvPr/>
          </p:nvSpPr>
          <p:spPr bwMode="auto">
            <a:xfrm>
              <a:off x="3315" y="2059"/>
              <a:ext cx="468" cy="466"/>
            </a:xfrm>
            <a:prstGeom prst="ellipse">
              <a:avLst/>
            </a:pr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27" name="Group 61">
            <a:extLst>
              <a:ext uri="{FF2B5EF4-FFF2-40B4-BE49-F238E27FC236}">
                <a16:creationId xmlns:a16="http://schemas.microsoft.com/office/drawing/2014/main" id="{9985C587-2E83-4D79-A381-78DAE4CC46BE}"/>
              </a:ext>
            </a:extLst>
          </p:cNvPr>
          <p:cNvGrpSpPr>
            <a:grpSpLocks noChangeAspect="1"/>
          </p:cNvGrpSpPr>
          <p:nvPr/>
        </p:nvGrpSpPr>
        <p:grpSpPr bwMode="auto">
          <a:xfrm>
            <a:off x="4239548" y="1763966"/>
            <a:ext cx="966809" cy="967568"/>
            <a:chOff x="2088" y="827"/>
            <a:chExt cx="2544" cy="2546"/>
          </a:xfrm>
        </p:grpSpPr>
        <p:sp>
          <p:nvSpPr>
            <p:cNvPr id="128" name="Oval 62">
              <a:extLst>
                <a:ext uri="{FF2B5EF4-FFF2-40B4-BE49-F238E27FC236}">
                  <a16:creationId xmlns:a16="http://schemas.microsoft.com/office/drawing/2014/main" id="{C5CD9622-D8F9-4476-90A8-3B82D41C22CF}"/>
                </a:ext>
              </a:extLst>
            </p:cNvPr>
            <p:cNvSpPr>
              <a:spLocks noChangeArrowheads="1"/>
            </p:cNvSpPr>
            <p:nvPr/>
          </p:nvSpPr>
          <p:spPr bwMode="auto">
            <a:xfrm>
              <a:off x="2088" y="827"/>
              <a:ext cx="2544" cy="2546"/>
            </a:xfrm>
            <a:prstGeom prst="ellipse">
              <a:avLst/>
            </a:pr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9" name="Freeform 63">
              <a:extLst>
                <a:ext uri="{FF2B5EF4-FFF2-40B4-BE49-F238E27FC236}">
                  <a16:creationId xmlns:a16="http://schemas.microsoft.com/office/drawing/2014/main" id="{BF64D8C9-4174-4E75-96F1-71D08E898F7D}"/>
                </a:ext>
              </a:extLst>
            </p:cNvPr>
            <p:cNvSpPr>
              <a:spLocks/>
            </p:cNvSpPr>
            <p:nvPr/>
          </p:nvSpPr>
          <p:spPr bwMode="auto">
            <a:xfrm>
              <a:off x="2660" y="1400"/>
              <a:ext cx="1972" cy="1973"/>
            </a:xfrm>
            <a:custGeom>
              <a:avLst/>
              <a:gdLst>
                <a:gd name="T0" fmla="*/ 1116 w 1116"/>
                <a:gd name="T1" fmla="*/ 396 h 1116"/>
                <a:gd name="T2" fmla="*/ 1114 w 1116"/>
                <a:gd name="T3" fmla="*/ 346 h 1116"/>
                <a:gd name="T4" fmla="*/ 780 w 1116"/>
                <a:gd name="T5" fmla="*/ 12 h 1116"/>
                <a:gd name="T6" fmla="*/ 780 w 1116"/>
                <a:gd name="T7" fmla="*/ 12 h 1116"/>
                <a:gd name="T8" fmla="*/ 751 w 1116"/>
                <a:gd name="T9" fmla="*/ 0 h 1116"/>
                <a:gd name="T10" fmla="*/ 592 w 1116"/>
                <a:gd name="T11" fmla="*/ 0 h 1116"/>
                <a:gd name="T12" fmla="*/ 551 w 1116"/>
                <a:gd name="T13" fmla="*/ 41 h 1116"/>
                <a:gd name="T14" fmla="*/ 551 w 1116"/>
                <a:gd name="T15" fmla="*/ 59 h 1116"/>
                <a:gd name="T16" fmla="*/ 505 w 1116"/>
                <a:gd name="T17" fmla="*/ 13 h 1116"/>
                <a:gd name="T18" fmla="*/ 505 w 1116"/>
                <a:gd name="T19" fmla="*/ 13 h 1116"/>
                <a:gd name="T20" fmla="*/ 475 w 1116"/>
                <a:gd name="T21" fmla="*/ 0 h 1116"/>
                <a:gd name="T22" fmla="*/ 317 w 1116"/>
                <a:gd name="T23" fmla="*/ 0 h 1116"/>
                <a:gd name="T24" fmla="*/ 275 w 1116"/>
                <a:gd name="T25" fmla="*/ 41 h 1116"/>
                <a:gd name="T26" fmla="*/ 275 w 1116"/>
                <a:gd name="T27" fmla="*/ 59 h 1116"/>
                <a:gd name="T28" fmla="*/ 230 w 1116"/>
                <a:gd name="T29" fmla="*/ 13 h 1116"/>
                <a:gd name="T30" fmla="*/ 230 w 1116"/>
                <a:gd name="T31" fmla="*/ 13 h 1116"/>
                <a:gd name="T32" fmla="*/ 200 w 1116"/>
                <a:gd name="T33" fmla="*/ 0 h 1116"/>
                <a:gd name="T34" fmla="*/ 41 w 1116"/>
                <a:gd name="T35" fmla="*/ 0 h 1116"/>
                <a:gd name="T36" fmla="*/ 0 w 1116"/>
                <a:gd name="T37" fmla="*/ 41 h 1116"/>
                <a:gd name="T38" fmla="*/ 0 w 1116"/>
                <a:gd name="T39" fmla="*/ 200 h 1116"/>
                <a:gd name="T40" fmla="*/ 16 w 1116"/>
                <a:gd name="T41" fmla="*/ 232 h 1116"/>
                <a:gd name="T42" fmla="*/ 59 w 1116"/>
                <a:gd name="T43" fmla="*/ 275 h 1116"/>
                <a:gd name="T44" fmla="*/ 41 w 1116"/>
                <a:gd name="T45" fmla="*/ 275 h 1116"/>
                <a:gd name="T46" fmla="*/ 0 w 1116"/>
                <a:gd name="T47" fmla="*/ 317 h 1116"/>
                <a:gd name="T48" fmla="*/ 0 w 1116"/>
                <a:gd name="T49" fmla="*/ 475 h 1116"/>
                <a:gd name="T50" fmla="*/ 14 w 1116"/>
                <a:gd name="T51" fmla="*/ 506 h 1116"/>
                <a:gd name="T52" fmla="*/ 14 w 1116"/>
                <a:gd name="T53" fmla="*/ 506 h 1116"/>
                <a:gd name="T54" fmla="*/ 59 w 1116"/>
                <a:gd name="T55" fmla="*/ 551 h 1116"/>
                <a:gd name="T56" fmla="*/ 41 w 1116"/>
                <a:gd name="T57" fmla="*/ 551 h 1116"/>
                <a:gd name="T58" fmla="*/ 0 w 1116"/>
                <a:gd name="T59" fmla="*/ 592 h 1116"/>
                <a:gd name="T60" fmla="*/ 0 w 1116"/>
                <a:gd name="T61" fmla="*/ 751 h 1116"/>
                <a:gd name="T62" fmla="*/ 12 w 1116"/>
                <a:gd name="T63" fmla="*/ 780 h 1116"/>
                <a:gd name="T64" fmla="*/ 12 w 1116"/>
                <a:gd name="T65" fmla="*/ 780 h 1116"/>
                <a:gd name="T66" fmla="*/ 348 w 1116"/>
                <a:gd name="T67" fmla="*/ 1114 h 1116"/>
                <a:gd name="T68" fmla="*/ 396 w 1116"/>
                <a:gd name="T69" fmla="*/ 1116 h 1116"/>
                <a:gd name="T70" fmla="*/ 1116 w 1116"/>
                <a:gd name="T71" fmla="*/ 396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16" h="1116">
                  <a:moveTo>
                    <a:pt x="1116" y="396"/>
                  </a:moveTo>
                  <a:cubicBezTo>
                    <a:pt x="1116" y="379"/>
                    <a:pt x="1115" y="363"/>
                    <a:pt x="1114" y="346"/>
                  </a:cubicBezTo>
                  <a:cubicBezTo>
                    <a:pt x="780" y="12"/>
                    <a:pt x="780" y="12"/>
                    <a:pt x="780" y="12"/>
                  </a:cubicBezTo>
                  <a:cubicBezTo>
                    <a:pt x="780" y="12"/>
                    <a:pt x="780" y="12"/>
                    <a:pt x="780" y="12"/>
                  </a:cubicBezTo>
                  <a:cubicBezTo>
                    <a:pt x="773" y="5"/>
                    <a:pt x="762" y="0"/>
                    <a:pt x="751" y="0"/>
                  </a:cubicBezTo>
                  <a:cubicBezTo>
                    <a:pt x="592" y="0"/>
                    <a:pt x="592" y="0"/>
                    <a:pt x="592" y="0"/>
                  </a:cubicBezTo>
                  <a:cubicBezTo>
                    <a:pt x="570" y="0"/>
                    <a:pt x="551" y="19"/>
                    <a:pt x="551" y="41"/>
                  </a:cubicBezTo>
                  <a:cubicBezTo>
                    <a:pt x="551" y="59"/>
                    <a:pt x="551" y="59"/>
                    <a:pt x="551" y="59"/>
                  </a:cubicBezTo>
                  <a:cubicBezTo>
                    <a:pt x="505" y="13"/>
                    <a:pt x="505" y="13"/>
                    <a:pt x="505" y="13"/>
                  </a:cubicBezTo>
                  <a:cubicBezTo>
                    <a:pt x="505" y="13"/>
                    <a:pt x="505" y="13"/>
                    <a:pt x="505" y="13"/>
                  </a:cubicBezTo>
                  <a:cubicBezTo>
                    <a:pt x="498" y="5"/>
                    <a:pt x="487" y="0"/>
                    <a:pt x="475" y="0"/>
                  </a:cubicBezTo>
                  <a:cubicBezTo>
                    <a:pt x="317" y="0"/>
                    <a:pt x="317" y="0"/>
                    <a:pt x="317" y="0"/>
                  </a:cubicBezTo>
                  <a:cubicBezTo>
                    <a:pt x="294" y="0"/>
                    <a:pt x="275" y="19"/>
                    <a:pt x="275" y="41"/>
                  </a:cubicBezTo>
                  <a:cubicBezTo>
                    <a:pt x="275" y="59"/>
                    <a:pt x="275" y="59"/>
                    <a:pt x="275" y="59"/>
                  </a:cubicBezTo>
                  <a:cubicBezTo>
                    <a:pt x="230" y="13"/>
                    <a:pt x="230" y="13"/>
                    <a:pt x="230" y="13"/>
                  </a:cubicBezTo>
                  <a:cubicBezTo>
                    <a:pt x="230" y="13"/>
                    <a:pt x="230" y="13"/>
                    <a:pt x="230" y="13"/>
                  </a:cubicBezTo>
                  <a:cubicBezTo>
                    <a:pt x="222" y="5"/>
                    <a:pt x="212" y="0"/>
                    <a:pt x="200" y="0"/>
                  </a:cubicBezTo>
                  <a:cubicBezTo>
                    <a:pt x="41" y="0"/>
                    <a:pt x="41" y="0"/>
                    <a:pt x="41" y="0"/>
                  </a:cubicBezTo>
                  <a:cubicBezTo>
                    <a:pt x="19" y="0"/>
                    <a:pt x="0" y="19"/>
                    <a:pt x="0" y="41"/>
                  </a:cubicBezTo>
                  <a:cubicBezTo>
                    <a:pt x="0" y="200"/>
                    <a:pt x="0" y="200"/>
                    <a:pt x="0" y="200"/>
                  </a:cubicBezTo>
                  <a:cubicBezTo>
                    <a:pt x="0" y="213"/>
                    <a:pt x="6" y="225"/>
                    <a:pt x="16" y="232"/>
                  </a:cubicBezTo>
                  <a:cubicBezTo>
                    <a:pt x="59" y="275"/>
                    <a:pt x="59" y="275"/>
                    <a:pt x="59" y="275"/>
                  </a:cubicBezTo>
                  <a:cubicBezTo>
                    <a:pt x="41" y="275"/>
                    <a:pt x="41" y="275"/>
                    <a:pt x="41" y="275"/>
                  </a:cubicBezTo>
                  <a:cubicBezTo>
                    <a:pt x="19" y="275"/>
                    <a:pt x="0" y="294"/>
                    <a:pt x="0" y="317"/>
                  </a:cubicBezTo>
                  <a:cubicBezTo>
                    <a:pt x="0" y="475"/>
                    <a:pt x="0" y="475"/>
                    <a:pt x="0" y="475"/>
                  </a:cubicBezTo>
                  <a:cubicBezTo>
                    <a:pt x="0" y="488"/>
                    <a:pt x="6" y="499"/>
                    <a:pt x="14" y="506"/>
                  </a:cubicBezTo>
                  <a:cubicBezTo>
                    <a:pt x="14" y="506"/>
                    <a:pt x="14" y="506"/>
                    <a:pt x="14" y="506"/>
                  </a:cubicBezTo>
                  <a:cubicBezTo>
                    <a:pt x="59" y="551"/>
                    <a:pt x="59" y="551"/>
                    <a:pt x="59" y="551"/>
                  </a:cubicBezTo>
                  <a:cubicBezTo>
                    <a:pt x="41" y="551"/>
                    <a:pt x="41" y="551"/>
                    <a:pt x="41" y="551"/>
                  </a:cubicBezTo>
                  <a:cubicBezTo>
                    <a:pt x="19" y="551"/>
                    <a:pt x="0" y="570"/>
                    <a:pt x="0" y="592"/>
                  </a:cubicBezTo>
                  <a:cubicBezTo>
                    <a:pt x="0" y="751"/>
                    <a:pt x="0" y="751"/>
                    <a:pt x="0" y="751"/>
                  </a:cubicBezTo>
                  <a:cubicBezTo>
                    <a:pt x="0" y="762"/>
                    <a:pt x="5" y="773"/>
                    <a:pt x="12" y="780"/>
                  </a:cubicBezTo>
                  <a:cubicBezTo>
                    <a:pt x="12" y="780"/>
                    <a:pt x="12" y="780"/>
                    <a:pt x="12" y="780"/>
                  </a:cubicBezTo>
                  <a:cubicBezTo>
                    <a:pt x="348" y="1114"/>
                    <a:pt x="348" y="1114"/>
                    <a:pt x="348" y="1114"/>
                  </a:cubicBezTo>
                  <a:cubicBezTo>
                    <a:pt x="364" y="1115"/>
                    <a:pt x="380" y="1116"/>
                    <a:pt x="396" y="1116"/>
                  </a:cubicBezTo>
                  <a:cubicBezTo>
                    <a:pt x="794" y="1116"/>
                    <a:pt x="1116" y="794"/>
                    <a:pt x="1116" y="396"/>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0" name="Freeform 64">
              <a:extLst>
                <a:ext uri="{FF2B5EF4-FFF2-40B4-BE49-F238E27FC236}">
                  <a16:creationId xmlns:a16="http://schemas.microsoft.com/office/drawing/2014/main" id="{83429078-A492-4816-96B8-F28319F7492C}"/>
                </a:ext>
              </a:extLst>
            </p:cNvPr>
            <p:cNvSpPr>
              <a:spLocks/>
            </p:cNvSpPr>
            <p:nvPr/>
          </p:nvSpPr>
          <p:spPr bwMode="auto">
            <a:xfrm>
              <a:off x="2660" y="1400"/>
              <a:ext cx="426" cy="426"/>
            </a:xfrm>
            <a:custGeom>
              <a:avLst/>
              <a:gdLst>
                <a:gd name="T0" fmla="*/ 200 w 241"/>
                <a:gd name="T1" fmla="*/ 0 h 241"/>
                <a:gd name="T2" fmla="*/ 41 w 241"/>
                <a:gd name="T3" fmla="*/ 0 h 241"/>
                <a:gd name="T4" fmla="*/ 0 w 241"/>
                <a:gd name="T5" fmla="*/ 41 h 241"/>
                <a:gd name="T6" fmla="*/ 0 w 241"/>
                <a:gd name="T7" fmla="*/ 200 h 241"/>
                <a:gd name="T8" fmla="*/ 41 w 241"/>
                <a:gd name="T9" fmla="*/ 241 h 241"/>
                <a:gd name="T10" fmla="*/ 200 w 241"/>
                <a:gd name="T11" fmla="*/ 241 h 241"/>
                <a:gd name="T12" fmla="*/ 241 w 241"/>
                <a:gd name="T13" fmla="*/ 200 h 241"/>
                <a:gd name="T14" fmla="*/ 241 w 241"/>
                <a:gd name="T15" fmla="*/ 41 h 241"/>
                <a:gd name="T16" fmla="*/ 200 w 241"/>
                <a:gd name="T17"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1" h="241">
                  <a:moveTo>
                    <a:pt x="200" y="0"/>
                  </a:moveTo>
                  <a:cubicBezTo>
                    <a:pt x="41" y="0"/>
                    <a:pt x="41" y="0"/>
                    <a:pt x="41" y="0"/>
                  </a:cubicBezTo>
                  <a:cubicBezTo>
                    <a:pt x="19" y="0"/>
                    <a:pt x="0" y="19"/>
                    <a:pt x="0" y="41"/>
                  </a:cubicBezTo>
                  <a:cubicBezTo>
                    <a:pt x="0" y="200"/>
                    <a:pt x="0" y="200"/>
                    <a:pt x="0" y="200"/>
                  </a:cubicBezTo>
                  <a:cubicBezTo>
                    <a:pt x="0" y="222"/>
                    <a:pt x="19" y="241"/>
                    <a:pt x="41" y="241"/>
                  </a:cubicBezTo>
                  <a:cubicBezTo>
                    <a:pt x="200" y="241"/>
                    <a:pt x="200" y="241"/>
                    <a:pt x="200" y="241"/>
                  </a:cubicBezTo>
                  <a:cubicBezTo>
                    <a:pt x="222" y="241"/>
                    <a:pt x="241" y="222"/>
                    <a:pt x="241" y="200"/>
                  </a:cubicBezTo>
                  <a:cubicBezTo>
                    <a:pt x="241" y="41"/>
                    <a:pt x="241" y="41"/>
                    <a:pt x="241" y="41"/>
                  </a:cubicBezTo>
                  <a:cubicBezTo>
                    <a:pt x="241" y="19"/>
                    <a:pt x="222" y="0"/>
                    <a:pt x="20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1" name="Freeform 65">
              <a:extLst>
                <a:ext uri="{FF2B5EF4-FFF2-40B4-BE49-F238E27FC236}">
                  <a16:creationId xmlns:a16="http://schemas.microsoft.com/office/drawing/2014/main" id="{57218D5D-6386-4C86-A678-9604CB1CBCE2}"/>
                </a:ext>
              </a:extLst>
            </p:cNvPr>
            <p:cNvSpPr>
              <a:spLocks/>
            </p:cNvSpPr>
            <p:nvPr/>
          </p:nvSpPr>
          <p:spPr bwMode="auto">
            <a:xfrm>
              <a:off x="3146" y="1400"/>
              <a:ext cx="428" cy="426"/>
            </a:xfrm>
            <a:custGeom>
              <a:avLst/>
              <a:gdLst>
                <a:gd name="T0" fmla="*/ 200 w 242"/>
                <a:gd name="T1" fmla="*/ 0 h 241"/>
                <a:gd name="T2" fmla="*/ 42 w 242"/>
                <a:gd name="T3" fmla="*/ 0 h 241"/>
                <a:gd name="T4" fmla="*/ 0 w 242"/>
                <a:gd name="T5" fmla="*/ 41 h 241"/>
                <a:gd name="T6" fmla="*/ 0 w 242"/>
                <a:gd name="T7" fmla="*/ 200 h 241"/>
                <a:gd name="T8" fmla="*/ 42 w 242"/>
                <a:gd name="T9" fmla="*/ 241 h 241"/>
                <a:gd name="T10" fmla="*/ 200 w 242"/>
                <a:gd name="T11" fmla="*/ 241 h 241"/>
                <a:gd name="T12" fmla="*/ 242 w 242"/>
                <a:gd name="T13" fmla="*/ 200 h 241"/>
                <a:gd name="T14" fmla="*/ 242 w 242"/>
                <a:gd name="T15" fmla="*/ 41 h 241"/>
                <a:gd name="T16" fmla="*/ 200 w 242"/>
                <a:gd name="T17"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2" h="241">
                  <a:moveTo>
                    <a:pt x="200" y="0"/>
                  </a:moveTo>
                  <a:cubicBezTo>
                    <a:pt x="42" y="0"/>
                    <a:pt x="42" y="0"/>
                    <a:pt x="42" y="0"/>
                  </a:cubicBezTo>
                  <a:cubicBezTo>
                    <a:pt x="19" y="0"/>
                    <a:pt x="0" y="19"/>
                    <a:pt x="0" y="41"/>
                  </a:cubicBezTo>
                  <a:cubicBezTo>
                    <a:pt x="0" y="200"/>
                    <a:pt x="0" y="200"/>
                    <a:pt x="0" y="200"/>
                  </a:cubicBezTo>
                  <a:cubicBezTo>
                    <a:pt x="0" y="222"/>
                    <a:pt x="19" y="241"/>
                    <a:pt x="42" y="241"/>
                  </a:cubicBezTo>
                  <a:cubicBezTo>
                    <a:pt x="200" y="241"/>
                    <a:pt x="200" y="241"/>
                    <a:pt x="200" y="241"/>
                  </a:cubicBezTo>
                  <a:cubicBezTo>
                    <a:pt x="223" y="241"/>
                    <a:pt x="242" y="222"/>
                    <a:pt x="242" y="200"/>
                  </a:cubicBezTo>
                  <a:cubicBezTo>
                    <a:pt x="242" y="41"/>
                    <a:pt x="242" y="41"/>
                    <a:pt x="242" y="41"/>
                  </a:cubicBezTo>
                  <a:cubicBezTo>
                    <a:pt x="242" y="19"/>
                    <a:pt x="223" y="0"/>
                    <a:pt x="20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2" name="Freeform 66">
              <a:extLst>
                <a:ext uri="{FF2B5EF4-FFF2-40B4-BE49-F238E27FC236}">
                  <a16:creationId xmlns:a16="http://schemas.microsoft.com/office/drawing/2014/main" id="{9C9635FE-4524-4A27-B452-1E8195CF6854}"/>
                </a:ext>
              </a:extLst>
            </p:cNvPr>
            <p:cNvSpPr>
              <a:spLocks/>
            </p:cNvSpPr>
            <p:nvPr/>
          </p:nvSpPr>
          <p:spPr bwMode="auto">
            <a:xfrm>
              <a:off x="3634" y="1400"/>
              <a:ext cx="426" cy="426"/>
            </a:xfrm>
            <a:custGeom>
              <a:avLst/>
              <a:gdLst>
                <a:gd name="T0" fmla="*/ 200 w 241"/>
                <a:gd name="T1" fmla="*/ 0 h 241"/>
                <a:gd name="T2" fmla="*/ 41 w 241"/>
                <a:gd name="T3" fmla="*/ 0 h 241"/>
                <a:gd name="T4" fmla="*/ 0 w 241"/>
                <a:gd name="T5" fmla="*/ 41 h 241"/>
                <a:gd name="T6" fmla="*/ 0 w 241"/>
                <a:gd name="T7" fmla="*/ 200 h 241"/>
                <a:gd name="T8" fmla="*/ 41 w 241"/>
                <a:gd name="T9" fmla="*/ 241 h 241"/>
                <a:gd name="T10" fmla="*/ 200 w 241"/>
                <a:gd name="T11" fmla="*/ 241 h 241"/>
                <a:gd name="T12" fmla="*/ 241 w 241"/>
                <a:gd name="T13" fmla="*/ 200 h 241"/>
                <a:gd name="T14" fmla="*/ 241 w 241"/>
                <a:gd name="T15" fmla="*/ 41 h 241"/>
                <a:gd name="T16" fmla="*/ 200 w 241"/>
                <a:gd name="T17"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1" h="241">
                  <a:moveTo>
                    <a:pt x="200" y="0"/>
                  </a:moveTo>
                  <a:cubicBezTo>
                    <a:pt x="41" y="0"/>
                    <a:pt x="41" y="0"/>
                    <a:pt x="41" y="0"/>
                  </a:cubicBezTo>
                  <a:cubicBezTo>
                    <a:pt x="19" y="0"/>
                    <a:pt x="0" y="19"/>
                    <a:pt x="0" y="41"/>
                  </a:cubicBezTo>
                  <a:cubicBezTo>
                    <a:pt x="0" y="200"/>
                    <a:pt x="0" y="200"/>
                    <a:pt x="0" y="200"/>
                  </a:cubicBezTo>
                  <a:cubicBezTo>
                    <a:pt x="0" y="222"/>
                    <a:pt x="19" y="241"/>
                    <a:pt x="41" y="241"/>
                  </a:cubicBezTo>
                  <a:cubicBezTo>
                    <a:pt x="200" y="241"/>
                    <a:pt x="200" y="241"/>
                    <a:pt x="200" y="241"/>
                  </a:cubicBezTo>
                  <a:cubicBezTo>
                    <a:pt x="222" y="241"/>
                    <a:pt x="241" y="222"/>
                    <a:pt x="241" y="200"/>
                  </a:cubicBezTo>
                  <a:cubicBezTo>
                    <a:pt x="241" y="41"/>
                    <a:pt x="241" y="41"/>
                    <a:pt x="241" y="41"/>
                  </a:cubicBezTo>
                  <a:cubicBezTo>
                    <a:pt x="241" y="19"/>
                    <a:pt x="222" y="0"/>
                    <a:pt x="200"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3" name="Freeform 67">
              <a:extLst>
                <a:ext uri="{FF2B5EF4-FFF2-40B4-BE49-F238E27FC236}">
                  <a16:creationId xmlns:a16="http://schemas.microsoft.com/office/drawing/2014/main" id="{7291DA80-A02E-461B-92ED-AC39A81B4A04}"/>
                </a:ext>
              </a:extLst>
            </p:cNvPr>
            <p:cNvSpPr>
              <a:spLocks/>
            </p:cNvSpPr>
            <p:nvPr/>
          </p:nvSpPr>
          <p:spPr bwMode="auto">
            <a:xfrm>
              <a:off x="2660" y="1886"/>
              <a:ext cx="426" cy="428"/>
            </a:xfrm>
            <a:custGeom>
              <a:avLst/>
              <a:gdLst>
                <a:gd name="T0" fmla="*/ 200 w 241"/>
                <a:gd name="T1" fmla="*/ 0 h 242"/>
                <a:gd name="T2" fmla="*/ 41 w 241"/>
                <a:gd name="T3" fmla="*/ 0 h 242"/>
                <a:gd name="T4" fmla="*/ 0 w 241"/>
                <a:gd name="T5" fmla="*/ 42 h 242"/>
                <a:gd name="T6" fmla="*/ 0 w 241"/>
                <a:gd name="T7" fmla="*/ 200 h 242"/>
                <a:gd name="T8" fmla="*/ 41 w 241"/>
                <a:gd name="T9" fmla="*/ 242 h 242"/>
                <a:gd name="T10" fmla="*/ 200 w 241"/>
                <a:gd name="T11" fmla="*/ 242 h 242"/>
                <a:gd name="T12" fmla="*/ 241 w 241"/>
                <a:gd name="T13" fmla="*/ 200 h 242"/>
                <a:gd name="T14" fmla="*/ 241 w 241"/>
                <a:gd name="T15" fmla="*/ 42 h 242"/>
                <a:gd name="T16" fmla="*/ 200 w 241"/>
                <a:gd name="T17"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1" h="242">
                  <a:moveTo>
                    <a:pt x="200" y="0"/>
                  </a:moveTo>
                  <a:cubicBezTo>
                    <a:pt x="41" y="0"/>
                    <a:pt x="41" y="0"/>
                    <a:pt x="41" y="0"/>
                  </a:cubicBezTo>
                  <a:cubicBezTo>
                    <a:pt x="19" y="0"/>
                    <a:pt x="0" y="19"/>
                    <a:pt x="0" y="42"/>
                  </a:cubicBezTo>
                  <a:cubicBezTo>
                    <a:pt x="0" y="200"/>
                    <a:pt x="0" y="200"/>
                    <a:pt x="0" y="200"/>
                  </a:cubicBezTo>
                  <a:cubicBezTo>
                    <a:pt x="0" y="223"/>
                    <a:pt x="19" y="242"/>
                    <a:pt x="41" y="242"/>
                  </a:cubicBezTo>
                  <a:cubicBezTo>
                    <a:pt x="200" y="242"/>
                    <a:pt x="200" y="242"/>
                    <a:pt x="200" y="242"/>
                  </a:cubicBezTo>
                  <a:cubicBezTo>
                    <a:pt x="222" y="242"/>
                    <a:pt x="241" y="223"/>
                    <a:pt x="241" y="200"/>
                  </a:cubicBezTo>
                  <a:cubicBezTo>
                    <a:pt x="241" y="42"/>
                    <a:pt x="241" y="42"/>
                    <a:pt x="241" y="42"/>
                  </a:cubicBezTo>
                  <a:cubicBezTo>
                    <a:pt x="241" y="19"/>
                    <a:pt x="222" y="0"/>
                    <a:pt x="200"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4" name="Freeform 68">
              <a:extLst>
                <a:ext uri="{FF2B5EF4-FFF2-40B4-BE49-F238E27FC236}">
                  <a16:creationId xmlns:a16="http://schemas.microsoft.com/office/drawing/2014/main" id="{EDB78FB4-468B-4246-8E18-6BF6831652D1}"/>
                </a:ext>
              </a:extLst>
            </p:cNvPr>
            <p:cNvSpPr>
              <a:spLocks/>
            </p:cNvSpPr>
            <p:nvPr/>
          </p:nvSpPr>
          <p:spPr bwMode="auto">
            <a:xfrm>
              <a:off x="3146" y="1886"/>
              <a:ext cx="428" cy="428"/>
            </a:xfrm>
            <a:custGeom>
              <a:avLst/>
              <a:gdLst>
                <a:gd name="T0" fmla="*/ 200 w 242"/>
                <a:gd name="T1" fmla="*/ 0 h 242"/>
                <a:gd name="T2" fmla="*/ 42 w 242"/>
                <a:gd name="T3" fmla="*/ 0 h 242"/>
                <a:gd name="T4" fmla="*/ 0 w 242"/>
                <a:gd name="T5" fmla="*/ 42 h 242"/>
                <a:gd name="T6" fmla="*/ 0 w 242"/>
                <a:gd name="T7" fmla="*/ 200 h 242"/>
                <a:gd name="T8" fmla="*/ 42 w 242"/>
                <a:gd name="T9" fmla="*/ 242 h 242"/>
                <a:gd name="T10" fmla="*/ 200 w 242"/>
                <a:gd name="T11" fmla="*/ 242 h 242"/>
                <a:gd name="T12" fmla="*/ 242 w 242"/>
                <a:gd name="T13" fmla="*/ 200 h 242"/>
                <a:gd name="T14" fmla="*/ 242 w 242"/>
                <a:gd name="T15" fmla="*/ 42 h 242"/>
                <a:gd name="T16" fmla="*/ 200 w 242"/>
                <a:gd name="T17"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2" h="242">
                  <a:moveTo>
                    <a:pt x="200" y="0"/>
                  </a:moveTo>
                  <a:cubicBezTo>
                    <a:pt x="42" y="0"/>
                    <a:pt x="42" y="0"/>
                    <a:pt x="42" y="0"/>
                  </a:cubicBezTo>
                  <a:cubicBezTo>
                    <a:pt x="19" y="0"/>
                    <a:pt x="0" y="19"/>
                    <a:pt x="0" y="42"/>
                  </a:cubicBezTo>
                  <a:cubicBezTo>
                    <a:pt x="0" y="200"/>
                    <a:pt x="0" y="200"/>
                    <a:pt x="0" y="200"/>
                  </a:cubicBezTo>
                  <a:cubicBezTo>
                    <a:pt x="0" y="223"/>
                    <a:pt x="19" y="242"/>
                    <a:pt x="42" y="242"/>
                  </a:cubicBezTo>
                  <a:cubicBezTo>
                    <a:pt x="200" y="242"/>
                    <a:pt x="200" y="242"/>
                    <a:pt x="200" y="242"/>
                  </a:cubicBezTo>
                  <a:cubicBezTo>
                    <a:pt x="223" y="242"/>
                    <a:pt x="242" y="223"/>
                    <a:pt x="242" y="200"/>
                  </a:cubicBezTo>
                  <a:cubicBezTo>
                    <a:pt x="242" y="42"/>
                    <a:pt x="242" y="42"/>
                    <a:pt x="242" y="42"/>
                  </a:cubicBezTo>
                  <a:cubicBezTo>
                    <a:pt x="242" y="19"/>
                    <a:pt x="223" y="0"/>
                    <a:pt x="20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5" name="Freeform 69">
              <a:extLst>
                <a:ext uri="{FF2B5EF4-FFF2-40B4-BE49-F238E27FC236}">
                  <a16:creationId xmlns:a16="http://schemas.microsoft.com/office/drawing/2014/main" id="{903C396B-BB95-47E6-920B-F8DD8709050F}"/>
                </a:ext>
              </a:extLst>
            </p:cNvPr>
            <p:cNvSpPr>
              <a:spLocks/>
            </p:cNvSpPr>
            <p:nvPr/>
          </p:nvSpPr>
          <p:spPr bwMode="auto">
            <a:xfrm>
              <a:off x="3634" y="1886"/>
              <a:ext cx="426" cy="428"/>
            </a:xfrm>
            <a:custGeom>
              <a:avLst/>
              <a:gdLst>
                <a:gd name="T0" fmla="*/ 200 w 241"/>
                <a:gd name="T1" fmla="*/ 0 h 242"/>
                <a:gd name="T2" fmla="*/ 41 w 241"/>
                <a:gd name="T3" fmla="*/ 0 h 242"/>
                <a:gd name="T4" fmla="*/ 0 w 241"/>
                <a:gd name="T5" fmla="*/ 42 h 242"/>
                <a:gd name="T6" fmla="*/ 0 w 241"/>
                <a:gd name="T7" fmla="*/ 200 h 242"/>
                <a:gd name="T8" fmla="*/ 41 w 241"/>
                <a:gd name="T9" fmla="*/ 242 h 242"/>
                <a:gd name="T10" fmla="*/ 200 w 241"/>
                <a:gd name="T11" fmla="*/ 242 h 242"/>
                <a:gd name="T12" fmla="*/ 241 w 241"/>
                <a:gd name="T13" fmla="*/ 200 h 242"/>
                <a:gd name="T14" fmla="*/ 241 w 241"/>
                <a:gd name="T15" fmla="*/ 42 h 242"/>
                <a:gd name="T16" fmla="*/ 200 w 241"/>
                <a:gd name="T17"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1" h="242">
                  <a:moveTo>
                    <a:pt x="200" y="0"/>
                  </a:moveTo>
                  <a:cubicBezTo>
                    <a:pt x="41" y="0"/>
                    <a:pt x="41" y="0"/>
                    <a:pt x="41" y="0"/>
                  </a:cubicBezTo>
                  <a:cubicBezTo>
                    <a:pt x="19" y="0"/>
                    <a:pt x="0" y="19"/>
                    <a:pt x="0" y="42"/>
                  </a:cubicBezTo>
                  <a:cubicBezTo>
                    <a:pt x="0" y="200"/>
                    <a:pt x="0" y="200"/>
                    <a:pt x="0" y="200"/>
                  </a:cubicBezTo>
                  <a:cubicBezTo>
                    <a:pt x="0" y="223"/>
                    <a:pt x="19" y="242"/>
                    <a:pt x="41" y="242"/>
                  </a:cubicBezTo>
                  <a:cubicBezTo>
                    <a:pt x="200" y="242"/>
                    <a:pt x="200" y="242"/>
                    <a:pt x="200" y="242"/>
                  </a:cubicBezTo>
                  <a:cubicBezTo>
                    <a:pt x="222" y="242"/>
                    <a:pt x="241" y="223"/>
                    <a:pt x="241" y="200"/>
                  </a:cubicBezTo>
                  <a:cubicBezTo>
                    <a:pt x="241" y="42"/>
                    <a:pt x="241" y="42"/>
                    <a:pt x="241" y="42"/>
                  </a:cubicBezTo>
                  <a:cubicBezTo>
                    <a:pt x="241" y="19"/>
                    <a:pt x="222" y="0"/>
                    <a:pt x="20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6" name="Freeform 70">
              <a:extLst>
                <a:ext uri="{FF2B5EF4-FFF2-40B4-BE49-F238E27FC236}">
                  <a16:creationId xmlns:a16="http://schemas.microsoft.com/office/drawing/2014/main" id="{D981D861-161F-46DF-8D64-9ADF8B010187}"/>
                </a:ext>
              </a:extLst>
            </p:cNvPr>
            <p:cNvSpPr>
              <a:spLocks/>
            </p:cNvSpPr>
            <p:nvPr/>
          </p:nvSpPr>
          <p:spPr bwMode="auto">
            <a:xfrm>
              <a:off x="2660" y="2374"/>
              <a:ext cx="426" cy="426"/>
            </a:xfrm>
            <a:custGeom>
              <a:avLst/>
              <a:gdLst>
                <a:gd name="T0" fmla="*/ 200 w 241"/>
                <a:gd name="T1" fmla="*/ 0 h 241"/>
                <a:gd name="T2" fmla="*/ 41 w 241"/>
                <a:gd name="T3" fmla="*/ 0 h 241"/>
                <a:gd name="T4" fmla="*/ 0 w 241"/>
                <a:gd name="T5" fmla="*/ 41 h 241"/>
                <a:gd name="T6" fmla="*/ 0 w 241"/>
                <a:gd name="T7" fmla="*/ 200 h 241"/>
                <a:gd name="T8" fmla="*/ 41 w 241"/>
                <a:gd name="T9" fmla="*/ 241 h 241"/>
                <a:gd name="T10" fmla="*/ 200 w 241"/>
                <a:gd name="T11" fmla="*/ 241 h 241"/>
                <a:gd name="T12" fmla="*/ 241 w 241"/>
                <a:gd name="T13" fmla="*/ 200 h 241"/>
                <a:gd name="T14" fmla="*/ 241 w 241"/>
                <a:gd name="T15" fmla="*/ 41 h 241"/>
                <a:gd name="T16" fmla="*/ 200 w 241"/>
                <a:gd name="T17"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1" h="241">
                  <a:moveTo>
                    <a:pt x="200" y="0"/>
                  </a:moveTo>
                  <a:cubicBezTo>
                    <a:pt x="41" y="0"/>
                    <a:pt x="41" y="0"/>
                    <a:pt x="41" y="0"/>
                  </a:cubicBezTo>
                  <a:cubicBezTo>
                    <a:pt x="19" y="0"/>
                    <a:pt x="0" y="19"/>
                    <a:pt x="0" y="41"/>
                  </a:cubicBezTo>
                  <a:cubicBezTo>
                    <a:pt x="0" y="200"/>
                    <a:pt x="0" y="200"/>
                    <a:pt x="0" y="200"/>
                  </a:cubicBezTo>
                  <a:cubicBezTo>
                    <a:pt x="0" y="222"/>
                    <a:pt x="19" y="241"/>
                    <a:pt x="41" y="241"/>
                  </a:cubicBezTo>
                  <a:cubicBezTo>
                    <a:pt x="200" y="241"/>
                    <a:pt x="200" y="241"/>
                    <a:pt x="200" y="241"/>
                  </a:cubicBezTo>
                  <a:cubicBezTo>
                    <a:pt x="222" y="241"/>
                    <a:pt x="241" y="222"/>
                    <a:pt x="241" y="200"/>
                  </a:cubicBezTo>
                  <a:cubicBezTo>
                    <a:pt x="241" y="41"/>
                    <a:pt x="241" y="41"/>
                    <a:pt x="241" y="41"/>
                  </a:cubicBezTo>
                  <a:cubicBezTo>
                    <a:pt x="241" y="19"/>
                    <a:pt x="222" y="0"/>
                    <a:pt x="20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7" name="Freeform 71">
              <a:extLst>
                <a:ext uri="{FF2B5EF4-FFF2-40B4-BE49-F238E27FC236}">
                  <a16:creationId xmlns:a16="http://schemas.microsoft.com/office/drawing/2014/main" id="{BBE0219A-7401-4DFB-AFB1-F710084C5A5E}"/>
                </a:ext>
              </a:extLst>
            </p:cNvPr>
            <p:cNvSpPr>
              <a:spLocks/>
            </p:cNvSpPr>
            <p:nvPr/>
          </p:nvSpPr>
          <p:spPr bwMode="auto">
            <a:xfrm>
              <a:off x="3146" y="2374"/>
              <a:ext cx="428" cy="426"/>
            </a:xfrm>
            <a:custGeom>
              <a:avLst/>
              <a:gdLst>
                <a:gd name="T0" fmla="*/ 200 w 242"/>
                <a:gd name="T1" fmla="*/ 0 h 241"/>
                <a:gd name="T2" fmla="*/ 42 w 242"/>
                <a:gd name="T3" fmla="*/ 0 h 241"/>
                <a:gd name="T4" fmla="*/ 0 w 242"/>
                <a:gd name="T5" fmla="*/ 41 h 241"/>
                <a:gd name="T6" fmla="*/ 0 w 242"/>
                <a:gd name="T7" fmla="*/ 200 h 241"/>
                <a:gd name="T8" fmla="*/ 42 w 242"/>
                <a:gd name="T9" fmla="*/ 241 h 241"/>
                <a:gd name="T10" fmla="*/ 200 w 242"/>
                <a:gd name="T11" fmla="*/ 241 h 241"/>
                <a:gd name="T12" fmla="*/ 242 w 242"/>
                <a:gd name="T13" fmla="*/ 200 h 241"/>
                <a:gd name="T14" fmla="*/ 242 w 242"/>
                <a:gd name="T15" fmla="*/ 41 h 241"/>
                <a:gd name="T16" fmla="*/ 200 w 242"/>
                <a:gd name="T17"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2" h="241">
                  <a:moveTo>
                    <a:pt x="200" y="0"/>
                  </a:moveTo>
                  <a:cubicBezTo>
                    <a:pt x="42" y="0"/>
                    <a:pt x="42" y="0"/>
                    <a:pt x="42" y="0"/>
                  </a:cubicBezTo>
                  <a:cubicBezTo>
                    <a:pt x="19" y="0"/>
                    <a:pt x="0" y="19"/>
                    <a:pt x="0" y="41"/>
                  </a:cubicBezTo>
                  <a:cubicBezTo>
                    <a:pt x="0" y="200"/>
                    <a:pt x="0" y="200"/>
                    <a:pt x="0" y="200"/>
                  </a:cubicBezTo>
                  <a:cubicBezTo>
                    <a:pt x="0" y="222"/>
                    <a:pt x="19" y="241"/>
                    <a:pt x="42" y="241"/>
                  </a:cubicBezTo>
                  <a:cubicBezTo>
                    <a:pt x="200" y="241"/>
                    <a:pt x="200" y="241"/>
                    <a:pt x="200" y="241"/>
                  </a:cubicBezTo>
                  <a:cubicBezTo>
                    <a:pt x="223" y="241"/>
                    <a:pt x="242" y="222"/>
                    <a:pt x="242" y="200"/>
                  </a:cubicBezTo>
                  <a:cubicBezTo>
                    <a:pt x="242" y="41"/>
                    <a:pt x="242" y="41"/>
                    <a:pt x="242" y="41"/>
                  </a:cubicBezTo>
                  <a:cubicBezTo>
                    <a:pt x="242" y="19"/>
                    <a:pt x="223" y="0"/>
                    <a:pt x="200"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8" name="Freeform 72">
              <a:extLst>
                <a:ext uri="{FF2B5EF4-FFF2-40B4-BE49-F238E27FC236}">
                  <a16:creationId xmlns:a16="http://schemas.microsoft.com/office/drawing/2014/main" id="{9AD3B009-C789-48F4-A315-22ADF4F4139C}"/>
                </a:ext>
              </a:extLst>
            </p:cNvPr>
            <p:cNvSpPr>
              <a:spLocks/>
            </p:cNvSpPr>
            <p:nvPr/>
          </p:nvSpPr>
          <p:spPr bwMode="auto">
            <a:xfrm>
              <a:off x="3634" y="2374"/>
              <a:ext cx="426" cy="426"/>
            </a:xfrm>
            <a:custGeom>
              <a:avLst/>
              <a:gdLst>
                <a:gd name="T0" fmla="*/ 200 w 241"/>
                <a:gd name="T1" fmla="*/ 0 h 241"/>
                <a:gd name="T2" fmla="*/ 41 w 241"/>
                <a:gd name="T3" fmla="*/ 0 h 241"/>
                <a:gd name="T4" fmla="*/ 0 w 241"/>
                <a:gd name="T5" fmla="*/ 41 h 241"/>
                <a:gd name="T6" fmla="*/ 0 w 241"/>
                <a:gd name="T7" fmla="*/ 200 h 241"/>
                <a:gd name="T8" fmla="*/ 41 w 241"/>
                <a:gd name="T9" fmla="*/ 241 h 241"/>
                <a:gd name="T10" fmla="*/ 200 w 241"/>
                <a:gd name="T11" fmla="*/ 241 h 241"/>
                <a:gd name="T12" fmla="*/ 241 w 241"/>
                <a:gd name="T13" fmla="*/ 200 h 241"/>
                <a:gd name="T14" fmla="*/ 241 w 241"/>
                <a:gd name="T15" fmla="*/ 41 h 241"/>
                <a:gd name="T16" fmla="*/ 200 w 241"/>
                <a:gd name="T17"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1" h="241">
                  <a:moveTo>
                    <a:pt x="200" y="0"/>
                  </a:moveTo>
                  <a:cubicBezTo>
                    <a:pt x="41" y="0"/>
                    <a:pt x="41" y="0"/>
                    <a:pt x="41" y="0"/>
                  </a:cubicBezTo>
                  <a:cubicBezTo>
                    <a:pt x="19" y="0"/>
                    <a:pt x="0" y="19"/>
                    <a:pt x="0" y="41"/>
                  </a:cubicBezTo>
                  <a:cubicBezTo>
                    <a:pt x="0" y="200"/>
                    <a:pt x="0" y="200"/>
                    <a:pt x="0" y="200"/>
                  </a:cubicBezTo>
                  <a:cubicBezTo>
                    <a:pt x="0" y="222"/>
                    <a:pt x="19" y="241"/>
                    <a:pt x="41" y="241"/>
                  </a:cubicBezTo>
                  <a:cubicBezTo>
                    <a:pt x="200" y="241"/>
                    <a:pt x="200" y="241"/>
                    <a:pt x="200" y="241"/>
                  </a:cubicBezTo>
                  <a:cubicBezTo>
                    <a:pt x="222" y="241"/>
                    <a:pt x="241" y="222"/>
                    <a:pt x="241" y="200"/>
                  </a:cubicBezTo>
                  <a:cubicBezTo>
                    <a:pt x="241" y="41"/>
                    <a:pt x="241" y="41"/>
                    <a:pt x="241" y="41"/>
                  </a:cubicBezTo>
                  <a:cubicBezTo>
                    <a:pt x="241" y="19"/>
                    <a:pt x="222" y="0"/>
                    <a:pt x="20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39" name="Group 109">
            <a:extLst>
              <a:ext uri="{FF2B5EF4-FFF2-40B4-BE49-F238E27FC236}">
                <a16:creationId xmlns:a16="http://schemas.microsoft.com/office/drawing/2014/main" id="{DD5D171A-8D42-49D4-B070-45546DA744BF}"/>
              </a:ext>
            </a:extLst>
          </p:cNvPr>
          <p:cNvGrpSpPr>
            <a:grpSpLocks noChangeAspect="1"/>
          </p:cNvGrpSpPr>
          <p:nvPr/>
        </p:nvGrpSpPr>
        <p:grpSpPr bwMode="auto">
          <a:xfrm>
            <a:off x="2355395" y="1703132"/>
            <a:ext cx="1056077" cy="1056906"/>
            <a:chOff x="2376" y="1115"/>
            <a:chExt cx="2544" cy="2546"/>
          </a:xfrm>
        </p:grpSpPr>
        <p:sp>
          <p:nvSpPr>
            <p:cNvPr id="140" name="Oval 110">
              <a:extLst>
                <a:ext uri="{FF2B5EF4-FFF2-40B4-BE49-F238E27FC236}">
                  <a16:creationId xmlns:a16="http://schemas.microsoft.com/office/drawing/2014/main" id="{519093C0-21A5-43EC-A40A-05C5632EE53B}"/>
                </a:ext>
              </a:extLst>
            </p:cNvPr>
            <p:cNvSpPr>
              <a:spLocks noChangeArrowheads="1"/>
            </p:cNvSpPr>
            <p:nvPr/>
          </p:nvSpPr>
          <p:spPr bwMode="auto">
            <a:xfrm>
              <a:off x="2376" y="1115"/>
              <a:ext cx="2544" cy="2546"/>
            </a:xfrm>
            <a:prstGeom prst="ellipse">
              <a:avLst/>
            </a:pr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1" name="Freeform 111">
              <a:extLst>
                <a:ext uri="{FF2B5EF4-FFF2-40B4-BE49-F238E27FC236}">
                  <a16:creationId xmlns:a16="http://schemas.microsoft.com/office/drawing/2014/main" id="{BEE3EEAD-A72C-494A-9E98-997BEB9D6438}"/>
                </a:ext>
              </a:extLst>
            </p:cNvPr>
            <p:cNvSpPr>
              <a:spLocks/>
            </p:cNvSpPr>
            <p:nvPr/>
          </p:nvSpPr>
          <p:spPr bwMode="auto">
            <a:xfrm>
              <a:off x="2933" y="1690"/>
              <a:ext cx="1987" cy="1932"/>
            </a:xfrm>
            <a:custGeom>
              <a:avLst/>
              <a:gdLst>
                <a:gd name="T0" fmla="*/ 1125 w 1125"/>
                <a:gd name="T1" fmla="*/ 395 h 1093"/>
                <a:gd name="T2" fmla="*/ 1119 w 1125"/>
                <a:gd name="T3" fmla="*/ 300 h 1093"/>
                <a:gd name="T4" fmla="*/ 810 w 1125"/>
                <a:gd name="T5" fmla="*/ 94 h 1093"/>
                <a:gd name="T6" fmla="*/ 809 w 1125"/>
                <a:gd name="T7" fmla="*/ 94 h 1093"/>
                <a:gd name="T8" fmla="*/ 405 w 1125"/>
                <a:gd name="T9" fmla="*/ 0 h 1093"/>
                <a:gd name="T10" fmla="*/ 0 w 1125"/>
                <a:gd name="T11" fmla="*/ 102 h 1093"/>
                <a:gd name="T12" fmla="*/ 0 w 1125"/>
                <a:gd name="T13" fmla="*/ 688 h 1093"/>
                <a:gd name="T14" fmla="*/ 48 w 1125"/>
                <a:gd name="T15" fmla="*/ 737 h 1093"/>
                <a:gd name="T16" fmla="*/ 583 w 1125"/>
                <a:gd name="T17" fmla="*/ 1093 h 1093"/>
                <a:gd name="T18" fmla="*/ 1125 w 1125"/>
                <a:gd name="T19" fmla="*/ 395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5" h="1093">
                  <a:moveTo>
                    <a:pt x="1125" y="395"/>
                  </a:moveTo>
                  <a:cubicBezTo>
                    <a:pt x="1125" y="363"/>
                    <a:pt x="1123" y="332"/>
                    <a:pt x="1119" y="300"/>
                  </a:cubicBezTo>
                  <a:cubicBezTo>
                    <a:pt x="810" y="94"/>
                    <a:pt x="810" y="94"/>
                    <a:pt x="810" y="94"/>
                  </a:cubicBezTo>
                  <a:cubicBezTo>
                    <a:pt x="809" y="94"/>
                    <a:pt x="809" y="94"/>
                    <a:pt x="809" y="94"/>
                  </a:cubicBezTo>
                  <a:cubicBezTo>
                    <a:pt x="791" y="41"/>
                    <a:pt x="617" y="0"/>
                    <a:pt x="405" y="0"/>
                  </a:cubicBezTo>
                  <a:cubicBezTo>
                    <a:pt x="181" y="0"/>
                    <a:pt x="0" y="46"/>
                    <a:pt x="0" y="102"/>
                  </a:cubicBezTo>
                  <a:cubicBezTo>
                    <a:pt x="0" y="688"/>
                    <a:pt x="0" y="688"/>
                    <a:pt x="0" y="688"/>
                  </a:cubicBezTo>
                  <a:cubicBezTo>
                    <a:pt x="0" y="706"/>
                    <a:pt x="17" y="723"/>
                    <a:pt x="48" y="737"/>
                  </a:cubicBezTo>
                  <a:cubicBezTo>
                    <a:pt x="583" y="1093"/>
                    <a:pt x="583" y="1093"/>
                    <a:pt x="583" y="1093"/>
                  </a:cubicBezTo>
                  <a:cubicBezTo>
                    <a:pt x="895" y="1014"/>
                    <a:pt x="1125" y="731"/>
                    <a:pt x="1125" y="395"/>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2" name="Freeform 112">
              <a:extLst>
                <a:ext uri="{FF2B5EF4-FFF2-40B4-BE49-F238E27FC236}">
                  <a16:creationId xmlns:a16="http://schemas.microsoft.com/office/drawing/2014/main" id="{BEFED0DC-67F1-4EE9-AF3A-CAEF9CDEBFF8}"/>
                </a:ext>
              </a:extLst>
            </p:cNvPr>
            <p:cNvSpPr>
              <a:spLocks/>
            </p:cNvSpPr>
            <p:nvPr/>
          </p:nvSpPr>
          <p:spPr bwMode="auto">
            <a:xfrm>
              <a:off x="2933" y="1690"/>
              <a:ext cx="1431" cy="656"/>
            </a:xfrm>
            <a:custGeom>
              <a:avLst/>
              <a:gdLst>
                <a:gd name="T0" fmla="*/ 0 w 810"/>
                <a:gd name="T1" fmla="*/ 102 h 371"/>
                <a:gd name="T2" fmla="*/ 405 w 810"/>
                <a:gd name="T3" fmla="*/ 0 h 371"/>
                <a:gd name="T4" fmla="*/ 810 w 810"/>
                <a:gd name="T5" fmla="*/ 102 h 371"/>
                <a:gd name="T6" fmla="*/ 810 w 810"/>
                <a:gd name="T7" fmla="*/ 269 h 371"/>
                <a:gd name="T8" fmla="*/ 405 w 810"/>
                <a:gd name="T9" fmla="*/ 371 h 371"/>
                <a:gd name="T10" fmla="*/ 0 w 810"/>
                <a:gd name="T11" fmla="*/ 269 h 371"/>
                <a:gd name="T12" fmla="*/ 0 w 810"/>
                <a:gd name="T13" fmla="*/ 102 h 371"/>
              </a:gdLst>
              <a:ahLst/>
              <a:cxnLst>
                <a:cxn ang="0">
                  <a:pos x="T0" y="T1"/>
                </a:cxn>
                <a:cxn ang="0">
                  <a:pos x="T2" y="T3"/>
                </a:cxn>
                <a:cxn ang="0">
                  <a:pos x="T4" y="T5"/>
                </a:cxn>
                <a:cxn ang="0">
                  <a:pos x="T6" y="T7"/>
                </a:cxn>
                <a:cxn ang="0">
                  <a:pos x="T8" y="T9"/>
                </a:cxn>
                <a:cxn ang="0">
                  <a:pos x="T10" y="T11"/>
                </a:cxn>
                <a:cxn ang="0">
                  <a:pos x="T12" y="T13"/>
                </a:cxn>
              </a:cxnLst>
              <a:rect l="0" t="0" r="r" b="b"/>
              <a:pathLst>
                <a:path w="810" h="371">
                  <a:moveTo>
                    <a:pt x="0" y="102"/>
                  </a:moveTo>
                  <a:cubicBezTo>
                    <a:pt x="0" y="46"/>
                    <a:pt x="181" y="0"/>
                    <a:pt x="405" y="0"/>
                  </a:cubicBezTo>
                  <a:cubicBezTo>
                    <a:pt x="629" y="0"/>
                    <a:pt x="810" y="46"/>
                    <a:pt x="810" y="102"/>
                  </a:cubicBezTo>
                  <a:cubicBezTo>
                    <a:pt x="810" y="269"/>
                    <a:pt x="810" y="269"/>
                    <a:pt x="810" y="269"/>
                  </a:cubicBezTo>
                  <a:cubicBezTo>
                    <a:pt x="810" y="325"/>
                    <a:pt x="629" y="371"/>
                    <a:pt x="405" y="371"/>
                  </a:cubicBezTo>
                  <a:cubicBezTo>
                    <a:pt x="181" y="371"/>
                    <a:pt x="0" y="325"/>
                    <a:pt x="0" y="269"/>
                  </a:cubicBezTo>
                  <a:lnTo>
                    <a:pt x="0" y="1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3" name="Freeform 113">
              <a:extLst>
                <a:ext uri="{FF2B5EF4-FFF2-40B4-BE49-F238E27FC236}">
                  <a16:creationId xmlns:a16="http://schemas.microsoft.com/office/drawing/2014/main" id="{459C437A-351F-42D4-A56D-76878111D65B}"/>
                </a:ext>
              </a:extLst>
            </p:cNvPr>
            <p:cNvSpPr>
              <a:spLocks/>
            </p:cNvSpPr>
            <p:nvPr/>
          </p:nvSpPr>
          <p:spPr bwMode="auto">
            <a:xfrm>
              <a:off x="2933" y="2613"/>
              <a:ext cx="1431" cy="475"/>
            </a:xfrm>
            <a:custGeom>
              <a:avLst/>
              <a:gdLst>
                <a:gd name="T0" fmla="*/ 405 w 810"/>
                <a:gd name="T1" fmla="*/ 102 h 269"/>
                <a:gd name="T2" fmla="*/ 0 w 810"/>
                <a:gd name="T3" fmla="*/ 0 h 269"/>
                <a:gd name="T4" fmla="*/ 0 w 810"/>
                <a:gd name="T5" fmla="*/ 166 h 269"/>
                <a:gd name="T6" fmla="*/ 405 w 810"/>
                <a:gd name="T7" fmla="*/ 269 h 269"/>
                <a:gd name="T8" fmla="*/ 810 w 810"/>
                <a:gd name="T9" fmla="*/ 166 h 269"/>
                <a:gd name="T10" fmla="*/ 810 w 810"/>
                <a:gd name="T11" fmla="*/ 0 h 269"/>
                <a:gd name="T12" fmla="*/ 405 w 810"/>
                <a:gd name="T13" fmla="*/ 102 h 269"/>
              </a:gdLst>
              <a:ahLst/>
              <a:cxnLst>
                <a:cxn ang="0">
                  <a:pos x="T0" y="T1"/>
                </a:cxn>
                <a:cxn ang="0">
                  <a:pos x="T2" y="T3"/>
                </a:cxn>
                <a:cxn ang="0">
                  <a:pos x="T4" y="T5"/>
                </a:cxn>
                <a:cxn ang="0">
                  <a:pos x="T6" y="T7"/>
                </a:cxn>
                <a:cxn ang="0">
                  <a:pos x="T8" y="T9"/>
                </a:cxn>
                <a:cxn ang="0">
                  <a:pos x="T10" y="T11"/>
                </a:cxn>
                <a:cxn ang="0">
                  <a:pos x="T12" y="T13"/>
                </a:cxn>
              </a:cxnLst>
              <a:rect l="0" t="0" r="r" b="b"/>
              <a:pathLst>
                <a:path w="810" h="269">
                  <a:moveTo>
                    <a:pt x="405" y="102"/>
                  </a:moveTo>
                  <a:cubicBezTo>
                    <a:pt x="181" y="102"/>
                    <a:pt x="0" y="57"/>
                    <a:pt x="0" y="0"/>
                  </a:cubicBezTo>
                  <a:cubicBezTo>
                    <a:pt x="0" y="166"/>
                    <a:pt x="0" y="166"/>
                    <a:pt x="0" y="166"/>
                  </a:cubicBezTo>
                  <a:cubicBezTo>
                    <a:pt x="0" y="223"/>
                    <a:pt x="181" y="269"/>
                    <a:pt x="405" y="269"/>
                  </a:cubicBezTo>
                  <a:cubicBezTo>
                    <a:pt x="629" y="269"/>
                    <a:pt x="810" y="223"/>
                    <a:pt x="810" y="166"/>
                  </a:cubicBezTo>
                  <a:cubicBezTo>
                    <a:pt x="810" y="0"/>
                    <a:pt x="810" y="0"/>
                    <a:pt x="810" y="0"/>
                  </a:cubicBezTo>
                  <a:cubicBezTo>
                    <a:pt x="810" y="57"/>
                    <a:pt x="629" y="102"/>
                    <a:pt x="405" y="10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4" name="Freeform 114">
              <a:extLst>
                <a:ext uri="{FF2B5EF4-FFF2-40B4-BE49-F238E27FC236}">
                  <a16:creationId xmlns:a16="http://schemas.microsoft.com/office/drawing/2014/main" id="{416B8BE4-443E-42EC-889A-4D64DE3555F3}"/>
                </a:ext>
              </a:extLst>
            </p:cNvPr>
            <p:cNvSpPr>
              <a:spLocks/>
            </p:cNvSpPr>
            <p:nvPr/>
          </p:nvSpPr>
          <p:spPr bwMode="auto">
            <a:xfrm>
              <a:off x="2933" y="2248"/>
              <a:ext cx="1431" cy="476"/>
            </a:xfrm>
            <a:custGeom>
              <a:avLst/>
              <a:gdLst>
                <a:gd name="T0" fmla="*/ 405 w 810"/>
                <a:gd name="T1" fmla="*/ 102 h 269"/>
                <a:gd name="T2" fmla="*/ 0 w 810"/>
                <a:gd name="T3" fmla="*/ 0 h 269"/>
                <a:gd name="T4" fmla="*/ 0 w 810"/>
                <a:gd name="T5" fmla="*/ 166 h 269"/>
                <a:gd name="T6" fmla="*/ 405 w 810"/>
                <a:gd name="T7" fmla="*/ 269 h 269"/>
                <a:gd name="T8" fmla="*/ 810 w 810"/>
                <a:gd name="T9" fmla="*/ 166 h 269"/>
                <a:gd name="T10" fmla="*/ 810 w 810"/>
                <a:gd name="T11" fmla="*/ 0 h 269"/>
                <a:gd name="T12" fmla="*/ 405 w 810"/>
                <a:gd name="T13" fmla="*/ 102 h 269"/>
              </a:gdLst>
              <a:ahLst/>
              <a:cxnLst>
                <a:cxn ang="0">
                  <a:pos x="T0" y="T1"/>
                </a:cxn>
                <a:cxn ang="0">
                  <a:pos x="T2" y="T3"/>
                </a:cxn>
                <a:cxn ang="0">
                  <a:pos x="T4" y="T5"/>
                </a:cxn>
                <a:cxn ang="0">
                  <a:pos x="T6" y="T7"/>
                </a:cxn>
                <a:cxn ang="0">
                  <a:pos x="T8" y="T9"/>
                </a:cxn>
                <a:cxn ang="0">
                  <a:pos x="T10" y="T11"/>
                </a:cxn>
                <a:cxn ang="0">
                  <a:pos x="T12" y="T13"/>
                </a:cxn>
              </a:cxnLst>
              <a:rect l="0" t="0" r="r" b="b"/>
              <a:pathLst>
                <a:path w="810" h="269">
                  <a:moveTo>
                    <a:pt x="405" y="102"/>
                  </a:moveTo>
                  <a:cubicBezTo>
                    <a:pt x="181" y="102"/>
                    <a:pt x="0" y="56"/>
                    <a:pt x="0" y="0"/>
                  </a:cubicBezTo>
                  <a:cubicBezTo>
                    <a:pt x="0" y="166"/>
                    <a:pt x="0" y="166"/>
                    <a:pt x="0" y="166"/>
                  </a:cubicBezTo>
                  <a:cubicBezTo>
                    <a:pt x="0" y="223"/>
                    <a:pt x="181" y="269"/>
                    <a:pt x="405" y="269"/>
                  </a:cubicBezTo>
                  <a:cubicBezTo>
                    <a:pt x="629" y="269"/>
                    <a:pt x="810" y="223"/>
                    <a:pt x="810" y="166"/>
                  </a:cubicBezTo>
                  <a:cubicBezTo>
                    <a:pt x="810" y="0"/>
                    <a:pt x="810" y="0"/>
                    <a:pt x="810" y="0"/>
                  </a:cubicBezTo>
                  <a:cubicBezTo>
                    <a:pt x="810" y="56"/>
                    <a:pt x="629" y="102"/>
                    <a:pt x="405" y="10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5" name="Oval 115">
              <a:extLst>
                <a:ext uri="{FF2B5EF4-FFF2-40B4-BE49-F238E27FC236}">
                  <a16:creationId xmlns:a16="http://schemas.microsoft.com/office/drawing/2014/main" id="{4CDCF7C1-762D-4261-963F-2F5C700D5340}"/>
                </a:ext>
              </a:extLst>
            </p:cNvPr>
            <p:cNvSpPr>
              <a:spLocks noChangeArrowheads="1"/>
            </p:cNvSpPr>
            <p:nvPr/>
          </p:nvSpPr>
          <p:spPr bwMode="auto">
            <a:xfrm>
              <a:off x="2933" y="1690"/>
              <a:ext cx="1431" cy="362"/>
            </a:xfrm>
            <a:prstGeom prst="ellipse">
              <a:avLst/>
            </a:pr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46" name="Group 434">
            <a:extLst>
              <a:ext uri="{FF2B5EF4-FFF2-40B4-BE49-F238E27FC236}">
                <a16:creationId xmlns:a16="http://schemas.microsoft.com/office/drawing/2014/main" id="{BC4D4FB8-6178-4A02-A60C-38ED72351107}"/>
              </a:ext>
            </a:extLst>
          </p:cNvPr>
          <p:cNvGrpSpPr>
            <a:grpSpLocks noChangeAspect="1"/>
          </p:cNvGrpSpPr>
          <p:nvPr/>
        </p:nvGrpSpPr>
        <p:grpSpPr bwMode="auto">
          <a:xfrm>
            <a:off x="606066" y="1679978"/>
            <a:ext cx="965351" cy="966109"/>
            <a:chOff x="2280" y="1019"/>
            <a:chExt cx="2544" cy="2546"/>
          </a:xfrm>
        </p:grpSpPr>
        <p:sp>
          <p:nvSpPr>
            <p:cNvPr id="147" name="Oval 435">
              <a:extLst>
                <a:ext uri="{FF2B5EF4-FFF2-40B4-BE49-F238E27FC236}">
                  <a16:creationId xmlns:a16="http://schemas.microsoft.com/office/drawing/2014/main" id="{83FBE963-5B71-435C-BE78-203616BB2E3A}"/>
                </a:ext>
              </a:extLst>
            </p:cNvPr>
            <p:cNvSpPr>
              <a:spLocks noChangeArrowheads="1"/>
            </p:cNvSpPr>
            <p:nvPr/>
          </p:nvSpPr>
          <p:spPr bwMode="auto">
            <a:xfrm>
              <a:off x="2280" y="1019"/>
              <a:ext cx="2544" cy="2546"/>
            </a:xfrm>
            <a:prstGeom prst="ellipse">
              <a:avLst/>
            </a:pr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8" name="Freeform 436">
              <a:extLst>
                <a:ext uri="{FF2B5EF4-FFF2-40B4-BE49-F238E27FC236}">
                  <a16:creationId xmlns:a16="http://schemas.microsoft.com/office/drawing/2014/main" id="{692FB745-F9E5-4A41-9211-7913A5AC6269}"/>
                </a:ext>
              </a:extLst>
            </p:cNvPr>
            <p:cNvSpPr>
              <a:spLocks/>
            </p:cNvSpPr>
            <p:nvPr/>
          </p:nvSpPr>
          <p:spPr bwMode="auto">
            <a:xfrm>
              <a:off x="2969" y="1507"/>
              <a:ext cx="1844" cy="2058"/>
            </a:xfrm>
            <a:custGeom>
              <a:avLst/>
              <a:gdLst>
                <a:gd name="T0" fmla="*/ 508 w 1044"/>
                <a:gd name="T1" fmla="*/ 1 h 1164"/>
                <a:gd name="T2" fmla="*/ 508 w 1044"/>
                <a:gd name="T3" fmla="*/ 1 h 1164"/>
                <a:gd name="T4" fmla="*/ 508 w 1044"/>
                <a:gd name="T5" fmla="*/ 0 h 1164"/>
                <a:gd name="T6" fmla="*/ 508 w 1044"/>
                <a:gd name="T7" fmla="*/ 1 h 1164"/>
                <a:gd name="T8" fmla="*/ 63 w 1044"/>
                <a:gd name="T9" fmla="*/ 1 h 1164"/>
                <a:gd name="T10" fmla="*/ 0 w 1044"/>
                <a:gd name="T11" fmla="*/ 64 h 1164"/>
                <a:gd name="T12" fmla="*/ 0 w 1044"/>
                <a:gd name="T13" fmla="*/ 829 h 1164"/>
                <a:gd name="T14" fmla="*/ 18 w 1044"/>
                <a:gd name="T15" fmla="*/ 874 h 1164"/>
                <a:gd name="T16" fmla="*/ 18 w 1044"/>
                <a:gd name="T17" fmla="*/ 874 h 1164"/>
                <a:gd name="T18" fmla="*/ 308 w 1044"/>
                <a:gd name="T19" fmla="*/ 1164 h 1164"/>
                <a:gd name="T20" fmla="*/ 330 w 1044"/>
                <a:gd name="T21" fmla="*/ 1164 h 1164"/>
                <a:gd name="T22" fmla="*/ 1044 w 1044"/>
                <a:gd name="T23" fmla="*/ 537 h 1164"/>
                <a:gd name="T24" fmla="*/ 508 w 1044"/>
                <a:gd name="T25" fmla="*/ 1 h 1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4" h="1164">
                  <a:moveTo>
                    <a:pt x="508" y="1"/>
                  </a:moveTo>
                  <a:cubicBezTo>
                    <a:pt x="508" y="1"/>
                    <a:pt x="508" y="1"/>
                    <a:pt x="508" y="1"/>
                  </a:cubicBezTo>
                  <a:cubicBezTo>
                    <a:pt x="508" y="0"/>
                    <a:pt x="508" y="0"/>
                    <a:pt x="508" y="0"/>
                  </a:cubicBezTo>
                  <a:cubicBezTo>
                    <a:pt x="508" y="1"/>
                    <a:pt x="508" y="1"/>
                    <a:pt x="508" y="1"/>
                  </a:cubicBezTo>
                  <a:cubicBezTo>
                    <a:pt x="63" y="1"/>
                    <a:pt x="63" y="1"/>
                    <a:pt x="63" y="1"/>
                  </a:cubicBezTo>
                  <a:cubicBezTo>
                    <a:pt x="28" y="1"/>
                    <a:pt x="0" y="29"/>
                    <a:pt x="0" y="64"/>
                  </a:cubicBezTo>
                  <a:cubicBezTo>
                    <a:pt x="0" y="829"/>
                    <a:pt x="0" y="829"/>
                    <a:pt x="0" y="829"/>
                  </a:cubicBezTo>
                  <a:cubicBezTo>
                    <a:pt x="0" y="846"/>
                    <a:pt x="7" y="862"/>
                    <a:pt x="18" y="874"/>
                  </a:cubicBezTo>
                  <a:cubicBezTo>
                    <a:pt x="18" y="874"/>
                    <a:pt x="18" y="874"/>
                    <a:pt x="18" y="874"/>
                  </a:cubicBezTo>
                  <a:cubicBezTo>
                    <a:pt x="308" y="1164"/>
                    <a:pt x="308" y="1164"/>
                    <a:pt x="308" y="1164"/>
                  </a:cubicBezTo>
                  <a:cubicBezTo>
                    <a:pt x="316" y="1164"/>
                    <a:pt x="323" y="1164"/>
                    <a:pt x="330" y="1164"/>
                  </a:cubicBezTo>
                  <a:cubicBezTo>
                    <a:pt x="697" y="1164"/>
                    <a:pt x="999" y="891"/>
                    <a:pt x="1044" y="537"/>
                  </a:cubicBezTo>
                  <a:lnTo>
                    <a:pt x="508" y="1"/>
                  </a:ln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9" name="Freeform 437">
              <a:extLst>
                <a:ext uri="{FF2B5EF4-FFF2-40B4-BE49-F238E27FC236}">
                  <a16:creationId xmlns:a16="http://schemas.microsoft.com/office/drawing/2014/main" id="{A9C2610C-CAC4-4496-8226-328DA271D11F}"/>
                </a:ext>
              </a:extLst>
            </p:cNvPr>
            <p:cNvSpPr>
              <a:spLocks/>
            </p:cNvSpPr>
            <p:nvPr/>
          </p:nvSpPr>
          <p:spPr bwMode="auto">
            <a:xfrm>
              <a:off x="2969" y="1509"/>
              <a:ext cx="1298" cy="1575"/>
            </a:xfrm>
            <a:custGeom>
              <a:avLst/>
              <a:gdLst>
                <a:gd name="T0" fmla="*/ 732 w 735"/>
                <a:gd name="T1" fmla="*/ 223 h 891"/>
                <a:gd name="T2" fmla="*/ 508 w 735"/>
                <a:gd name="T3" fmla="*/ 0 h 891"/>
                <a:gd name="T4" fmla="*/ 63 w 735"/>
                <a:gd name="T5" fmla="*/ 0 h 891"/>
                <a:gd name="T6" fmla="*/ 0 w 735"/>
                <a:gd name="T7" fmla="*/ 63 h 891"/>
                <a:gd name="T8" fmla="*/ 0 w 735"/>
                <a:gd name="T9" fmla="*/ 828 h 891"/>
                <a:gd name="T10" fmla="*/ 63 w 735"/>
                <a:gd name="T11" fmla="*/ 891 h 891"/>
                <a:gd name="T12" fmla="*/ 671 w 735"/>
                <a:gd name="T13" fmla="*/ 891 h 891"/>
                <a:gd name="T14" fmla="*/ 735 w 735"/>
                <a:gd name="T15" fmla="*/ 828 h 891"/>
                <a:gd name="T16" fmla="*/ 735 w 735"/>
                <a:gd name="T17" fmla="*/ 226 h 891"/>
                <a:gd name="T18" fmla="*/ 732 w 735"/>
                <a:gd name="T19" fmla="*/ 223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5" h="891">
                  <a:moveTo>
                    <a:pt x="732" y="223"/>
                  </a:moveTo>
                  <a:cubicBezTo>
                    <a:pt x="508" y="0"/>
                    <a:pt x="508" y="0"/>
                    <a:pt x="508" y="0"/>
                  </a:cubicBezTo>
                  <a:cubicBezTo>
                    <a:pt x="63" y="0"/>
                    <a:pt x="63" y="0"/>
                    <a:pt x="63" y="0"/>
                  </a:cubicBezTo>
                  <a:cubicBezTo>
                    <a:pt x="28" y="0"/>
                    <a:pt x="0" y="28"/>
                    <a:pt x="0" y="63"/>
                  </a:cubicBezTo>
                  <a:cubicBezTo>
                    <a:pt x="0" y="828"/>
                    <a:pt x="0" y="828"/>
                    <a:pt x="0" y="828"/>
                  </a:cubicBezTo>
                  <a:cubicBezTo>
                    <a:pt x="0" y="863"/>
                    <a:pt x="28" y="891"/>
                    <a:pt x="63" y="891"/>
                  </a:cubicBezTo>
                  <a:cubicBezTo>
                    <a:pt x="671" y="891"/>
                    <a:pt x="671" y="891"/>
                    <a:pt x="671" y="891"/>
                  </a:cubicBezTo>
                  <a:cubicBezTo>
                    <a:pt x="706" y="891"/>
                    <a:pt x="735" y="863"/>
                    <a:pt x="735" y="828"/>
                  </a:cubicBezTo>
                  <a:cubicBezTo>
                    <a:pt x="735" y="226"/>
                    <a:pt x="735" y="226"/>
                    <a:pt x="735" y="226"/>
                  </a:cubicBezTo>
                  <a:lnTo>
                    <a:pt x="732"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0" name="Freeform 438">
              <a:extLst>
                <a:ext uri="{FF2B5EF4-FFF2-40B4-BE49-F238E27FC236}">
                  <a16:creationId xmlns:a16="http://schemas.microsoft.com/office/drawing/2014/main" id="{92112C08-F92B-42DF-8B42-95106901DAD7}"/>
                </a:ext>
              </a:extLst>
            </p:cNvPr>
            <p:cNvSpPr>
              <a:spLocks/>
            </p:cNvSpPr>
            <p:nvPr/>
          </p:nvSpPr>
          <p:spPr bwMode="auto">
            <a:xfrm>
              <a:off x="3866" y="1507"/>
              <a:ext cx="401" cy="401"/>
            </a:xfrm>
            <a:custGeom>
              <a:avLst/>
              <a:gdLst>
                <a:gd name="T0" fmla="*/ 0 w 227"/>
                <a:gd name="T1" fmla="*/ 163 h 227"/>
                <a:gd name="T2" fmla="*/ 64 w 227"/>
                <a:gd name="T3" fmla="*/ 227 h 227"/>
                <a:gd name="T4" fmla="*/ 227 w 227"/>
                <a:gd name="T5" fmla="*/ 227 h 227"/>
                <a:gd name="T6" fmla="*/ 0 w 227"/>
                <a:gd name="T7" fmla="*/ 0 h 227"/>
                <a:gd name="T8" fmla="*/ 0 w 227"/>
                <a:gd name="T9" fmla="*/ 163 h 227"/>
              </a:gdLst>
              <a:ahLst/>
              <a:cxnLst>
                <a:cxn ang="0">
                  <a:pos x="T0" y="T1"/>
                </a:cxn>
                <a:cxn ang="0">
                  <a:pos x="T2" y="T3"/>
                </a:cxn>
                <a:cxn ang="0">
                  <a:pos x="T4" y="T5"/>
                </a:cxn>
                <a:cxn ang="0">
                  <a:pos x="T6" y="T7"/>
                </a:cxn>
                <a:cxn ang="0">
                  <a:pos x="T8" y="T9"/>
                </a:cxn>
              </a:cxnLst>
              <a:rect l="0" t="0" r="r" b="b"/>
              <a:pathLst>
                <a:path w="227" h="227">
                  <a:moveTo>
                    <a:pt x="0" y="163"/>
                  </a:moveTo>
                  <a:cubicBezTo>
                    <a:pt x="0" y="198"/>
                    <a:pt x="28" y="227"/>
                    <a:pt x="64" y="227"/>
                  </a:cubicBezTo>
                  <a:cubicBezTo>
                    <a:pt x="227" y="227"/>
                    <a:pt x="227" y="227"/>
                    <a:pt x="227" y="227"/>
                  </a:cubicBezTo>
                  <a:cubicBezTo>
                    <a:pt x="0" y="0"/>
                    <a:pt x="0" y="0"/>
                    <a:pt x="0" y="0"/>
                  </a:cubicBezTo>
                  <a:lnTo>
                    <a:pt x="0" y="163"/>
                  </a:ln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1" name="Freeform 439">
              <a:extLst>
                <a:ext uri="{FF2B5EF4-FFF2-40B4-BE49-F238E27FC236}">
                  <a16:creationId xmlns:a16="http://schemas.microsoft.com/office/drawing/2014/main" id="{30825D95-6CA1-467D-92CF-D610203EBBDE}"/>
                </a:ext>
              </a:extLst>
            </p:cNvPr>
            <p:cNvSpPr>
              <a:spLocks noEditPoints="1"/>
            </p:cNvSpPr>
            <p:nvPr/>
          </p:nvSpPr>
          <p:spPr bwMode="auto">
            <a:xfrm>
              <a:off x="3204" y="1891"/>
              <a:ext cx="804" cy="802"/>
            </a:xfrm>
            <a:custGeom>
              <a:avLst/>
              <a:gdLst>
                <a:gd name="T0" fmla="*/ 413 w 455"/>
                <a:gd name="T1" fmla="*/ 185 h 454"/>
                <a:gd name="T2" fmla="*/ 354 w 455"/>
                <a:gd name="T3" fmla="*/ 185 h 454"/>
                <a:gd name="T4" fmla="*/ 347 w 455"/>
                <a:gd name="T5" fmla="*/ 167 h 454"/>
                <a:gd name="T6" fmla="*/ 388 w 455"/>
                <a:gd name="T7" fmla="*/ 126 h 454"/>
                <a:gd name="T8" fmla="*/ 388 w 455"/>
                <a:gd name="T9" fmla="*/ 66 h 454"/>
                <a:gd name="T10" fmla="*/ 329 w 455"/>
                <a:gd name="T11" fmla="*/ 66 h 454"/>
                <a:gd name="T12" fmla="*/ 288 w 455"/>
                <a:gd name="T13" fmla="*/ 108 h 454"/>
                <a:gd name="T14" fmla="*/ 269 w 455"/>
                <a:gd name="T15" fmla="*/ 100 h 454"/>
                <a:gd name="T16" fmla="*/ 269 w 455"/>
                <a:gd name="T17" fmla="*/ 42 h 454"/>
                <a:gd name="T18" fmla="*/ 227 w 455"/>
                <a:gd name="T19" fmla="*/ 0 h 454"/>
                <a:gd name="T20" fmla="*/ 186 w 455"/>
                <a:gd name="T21" fmla="*/ 42 h 454"/>
                <a:gd name="T22" fmla="*/ 186 w 455"/>
                <a:gd name="T23" fmla="*/ 100 h 454"/>
                <a:gd name="T24" fmla="*/ 167 w 455"/>
                <a:gd name="T25" fmla="*/ 108 h 454"/>
                <a:gd name="T26" fmla="*/ 126 w 455"/>
                <a:gd name="T27" fmla="*/ 66 h 454"/>
                <a:gd name="T28" fmla="*/ 67 w 455"/>
                <a:gd name="T29" fmla="*/ 66 h 454"/>
                <a:gd name="T30" fmla="*/ 67 w 455"/>
                <a:gd name="T31" fmla="*/ 126 h 454"/>
                <a:gd name="T32" fmla="*/ 108 w 455"/>
                <a:gd name="T33" fmla="*/ 167 h 454"/>
                <a:gd name="T34" fmla="*/ 100 w 455"/>
                <a:gd name="T35" fmla="*/ 185 h 454"/>
                <a:gd name="T36" fmla="*/ 42 w 455"/>
                <a:gd name="T37" fmla="*/ 185 h 454"/>
                <a:gd name="T38" fmla="*/ 0 w 455"/>
                <a:gd name="T39" fmla="*/ 227 h 454"/>
                <a:gd name="T40" fmla="*/ 42 w 455"/>
                <a:gd name="T41" fmla="*/ 269 h 454"/>
                <a:gd name="T42" fmla="*/ 100 w 455"/>
                <a:gd name="T43" fmla="*/ 269 h 454"/>
                <a:gd name="T44" fmla="*/ 108 w 455"/>
                <a:gd name="T45" fmla="*/ 287 h 454"/>
                <a:gd name="T46" fmla="*/ 67 w 455"/>
                <a:gd name="T47" fmla="*/ 328 h 454"/>
                <a:gd name="T48" fmla="*/ 67 w 455"/>
                <a:gd name="T49" fmla="*/ 388 h 454"/>
                <a:gd name="T50" fmla="*/ 96 w 455"/>
                <a:gd name="T51" fmla="*/ 400 h 454"/>
                <a:gd name="T52" fmla="*/ 126 w 455"/>
                <a:gd name="T53" fmla="*/ 388 h 454"/>
                <a:gd name="T54" fmla="*/ 167 w 455"/>
                <a:gd name="T55" fmla="*/ 346 h 454"/>
                <a:gd name="T56" fmla="*/ 186 w 455"/>
                <a:gd name="T57" fmla="*/ 354 h 454"/>
                <a:gd name="T58" fmla="*/ 186 w 455"/>
                <a:gd name="T59" fmla="*/ 412 h 454"/>
                <a:gd name="T60" fmla="*/ 227 w 455"/>
                <a:gd name="T61" fmla="*/ 454 h 454"/>
                <a:gd name="T62" fmla="*/ 269 w 455"/>
                <a:gd name="T63" fmla="*/ 412 h 454"/>
                <a:gd name="T64" fmla="*/ 269 w 455"/>
                <a:gd name="T65" fmla="*/ 354 h 454"/>
                <a:gd name="T66" fmla="*/ 288 w 455"/>
                <a:gd name="T67" fmla="*/ 346 h 454"/>
                <a:gd name="T68" fmla="*/ 329 w 455"/>
                <a:gd name="T69" fmla="*/ 388 h 454"/>
                <a:gd name="T70" fmla="*/ 358 w 455"/>
                <a:gd name="T71" fmla="*/ 400 h 454"/>
                <a:gd name="T72" fmla="*/ 388 w 455"/>
                <a:gd name="T73" fmla="*/ 388 h 454"/>
                <a:gd name="T74" fmla="*/ 388 w 455"/>
                <a:gd name="T75" fmla="*/ 328 h 454"/>
                <a:gd name="T76" fmla="*/ 347 w 455"/>
                <a:gd name="T77" fmla="*/ 287 h 454"/>
                <a:gd name="T78" fmla="*/ 354 w 455"/>
                <a:gd name="T79" fmla="*/ 269 h 454"/>
                <a:gd name="T80" fmla="*/ 413 w 455"/>
                <a:gd name="T81" fmla="*/ 269 h 454"/>
                <a:gd name="T82" fmla="*/ 455 w 455"/>
                <a:gd name="T83" fmla="*/ 227 h 454"/>
                <a:gd name="T84" fmla="*/ 413 w 455"/>
                <a:gd name="T85" fmla="*/ 185 h 454"/>
                <a:gd name="T86" fmla="*/ 227 w 455"/>
                <a:gd name="T87" fmla="*/ 296 h 454"/>
                <a:gd name="T88" fmla="*/ 158 w 455"/>
                <a:gd name="T89" fmla="*/ 227 h 454"/>
                <a:gd name="T90" fmla="*/ 227 w 455"/>
                <a:gd name="T91" fmla="*/ 158 h 454"/>
                <a:gd name="T92" fmla="*/ 297 w 455"/>
                <a:gd name="T93" fmla="*/ 227 h 454"/>
                <a:gd name="T94" fmla="*/ 227 w 455"/>
                <a:gd name="T95" fmla="*/ 29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5" h="454">
                  <a:moveTo>
                    <a:pt x="413" y="185"/>
                  </a:moveTo>
                  <a:cubicBezTo>
                    <a:pt x="354" y="185"/>
                    <a:pt x="354" y="185"/>
                    <a:pt x="354" y="185"/>
                  </a:cubicBezTo>
                  <a:cubicBezTo>
                    <a:pt x="352" y="179"/>
                    <a:pt x="350" y="173"/>
                    <a:pt x="347" y="167"/>
                  </a:cubicBezTo>
                  <a:cubicBezTo>
                    <a:pt x="388" y="126"/>
                    <a:pt x="388" y="126"/>
                    <a:pt x="388" y="126"/>
                  </a:cubicBezTo>
                  <a:cubicBezTo>
                    <a:pt x="404" y="109"/>
                    <a:pt x="404" y="83"/>
                    <a:pt x="388" y="66"/>
                  </a:cubicBezTo>
                  <a:cubicBezTo>
                    <a:pt x="372" y="50"/>
                    <a:pt x="345" y="50"/>
                    <a:pt x="329" y="66"/>
                  </a:cubicBezTo>
                  <a:cubicBezTo>
                    <a:pt x="288" y="108"/>
                    <a:pt x="288" y="108"/>
                    <a:pt x="288" y="108"/>
                  </a:cubicBezTo>
                  <a:cubicBezTo>
                    <a:pt x="282" y="105"/>
                    <a:pt x="276" y="102"/>
                    <a:pt x="269" y="100"/>
                  </a:cubicBezTo>
                  <a:cubicBezTo>
                    <a:pt x="269" y="42"/>
                    <a:pt x="269" y="42"/>
                    <a:pt x="269" y="42"/>
                  </a:cubicBezTo>
                  <a:cubicBezTo>
                    <a:pt x="269" y="19"/>
                    <a:pt x="250" y="0"/>
                    <a:pt x="227" y="0"/>
                  </a:cubicBezTo>
                  <a:cubicBezTo>
                    <a:pt x="204" y="0"/>
                    <a:pt x="186" y="19"/>
                    <a:pt x="186" y="42"/>
                  </a:cubicBezTo>
                  <a:cubicBezTo>
                    <a:pt x="186" y="100"/>
                    <a:pt x="186" y="100"/>
                    <a:pt x="186" y="100"/>
                  </a:cubicBezTo>
                  <a:cubicBezTo>
                    <a:pt x="179" y="102"/>
                    <a:pt x="173" y="105"/>
                    <a:pt x="167" y="108"/>
                  </a:cubicBezTo>
                  <a:cubicBezTo>
                    <a:pt x="126" y="66"/>
                    <a:pt x="126" y="66"/>
                    <a:pt x="126" y="66"/>
                  </a:cubicBezTo>
                  <a:cubicBezTo>
                    <a:pt x="110" y="50"/>
                    <a:pt x="83" y="50"/>
                    <a:pt x="67" y="66"/>
                  </a:cubicBezTo>
                  <a:cubicBezTo>
                    <a:pt x="50" y="83"/>
                    <a:pt x="50" y="109"/>
                    <a:pt x="67" y="126"/>
                  </a:cubicBezTo>
                  <a:cubicBezTo>
                    <a:pt x="108" y="167"/>
                    <a:pt x="108" y="167"/>
                    <a:pt x="108" y="167"/>
                  </a:cubicBezTo>
                  <a:cubicBezTo>
                    <a:pt x="105" y="173"/>
                    <a:pt x="102" y="179"/>
                    <a:pt x="100" y="185"/>
                  </a:cubicBezTo>
                  <a:cubicBezTo>
                    <a:pt x="42" y="185"/>
                    <a:pt x="42" y="185"/>
                    <a:pt x="42" y="185"/>
                  </a:cubicBezTo>
                  <a:cubicBezTo>
                    <a:pt x="19" y="185"/>
                    <a:pt x="0" y="204"/>
                    <a:pt x="0" y="227"/>
                  </a:cubicBezTo>
                  <a:cubicBezTo>
                    <a:pt x="0" y="250"/>
                    <a:pt x="19" y="269"/>
                    <a:pt x="42" y="269"/>
                  </a:cubicBezTo>
                  <a:cubicBezTo>
                    <a:pt x="100" y="269"/>
                    <a:pt x="100" y="269"/>
                    <a:pt x="100" y="269"/>
                  </a:cubicBezTo>
                  <a:cubicBezTo>
                    <a:pt x="102" y="275"/>
                    <a:pt x="105" y="281"/>
                    <a:pt x="108" y="287"/>
                  </a:cubicBezTo>
                  <a:cubicBezTo>
                    <a:pt x="67" y="328"/>
                    <a:pt x="67" y="328"/>
                    <a:pt x="67" y="328"/>
                  </a:cubicBezTo>
                  <a:cubicBezTo>
                    <a:pt x="50" y="345"/>
                    <a:pt x="50" y="371"/>
                    <a:pt x="67" y="388"/>
                  </a:cubicBezTo>
                  <a:cubicBezTo>
                    <a:pt x="75" y="396"/>
                    <a:pt x="86" y="400"/>
                    <a:pt x="96" y="400"/>
                  </a:cubicBezTo>
                  <a:cubicBezTo>
                    <a:pt x="107" y="400"/>
                    <a:pt x="118" y="396"/>
                    <a:pt x="126" y="388"/>
                  </a:cubicBezTo>
                  <a:cubicBezTo>
                    <a:pt x="167" y="346"/>
                    <a:pt x="167" y="346"/>
                    <a:pt x="167" y="346"/>
                  </a:cubicBezTo>
                  <a:cubicBezTo>
                    <a:pt x="173" y="349"/>
                    <a:pt x="179" y="352"/>
                    <a:pt x="186" y="354"/>
                  </a:cubicBezTo>
                  <a:cubicBezTo>
                    <a:pt x="186" y="412"/>
                    <a:pt x="186" y="412"/>
                    <a:pt x="186" y="412"/>
                  </a:cubicBezTo>
                  <a:cubicBezTo>
                    <a:pt x="186" y="435"/>
                    <a:pt x="204" y="454"/>
                    <a:pt x="227" y="454"/>
                  </a:cubicBezTo>
                  <a:cubicBezTo>
                    <a:pt x="250" y="454"/>
                    <a:pt x="269" y="435"/>
                    <a:pt x="269" y="412"/>
                  </a:cubicBezTo>
                  <a:cubicBezTo>
                    <a:pt x="269" y="354"/>
                    <a:pt x="269" y="354"/>
                    <a:pt x="269" y="354"/>
                  </a:cubicBezTo>
                  <a:cubicBezTo>
                    <a:pt x="276" y="352"/>
                    <a:pt x="282" y="349"/>
                    <a:pt x="288" y="346"/>
                  </a:cubicBezTo>
                  <a:cubicBezTo>
                    <a:pt x="329" y="388"/>
                    <a:pt x="329" y="388"/>
                    <a:pt x="329" y="388"/>
                  </a:cubicBezTo>
                  <a:cubicBezTo>
                    <a:pt x="337" y="396"/>
                    <a:pt x="348" y="400"/>
                    <a:pt x="358" y="400"/>
                  </a:cubicBezTo>
                  <a:cubicBezTo>
                    <a:pt x="369" y="400"/>
                    <a:pt x="380" y="396"/>
                    <a:pt x="388" y="388"/>
                  </a:cubicBezTo>
                  <a:cubicBezTo>
                    <a:pt x="404" y="371"/>
                    <a:pt x="404" y="345"/>
                    <a:pt x="388" y="328"/>
                  </a:cubicBezTo>
                  <a:cubicBezTo>
                    <a:pt x="347" y="287"/>
                    <a:pt x="347" y="287"/>
                    <a:pt x="347" y="287"/>
                  </a:cubicBezTo>
                  <a:cubicBezTo>
                    <a:pt x="350" y="281"/>
                    <a:pt x="352" y="275"/>
                    <a:pt x="354" y="269"/>
                  </a:cubicBezTo>
                  <a:cubicBezTo>
                    <a:pt x="413" y="269"/>
                    <a:pt x="413" y="269"/>
                    <a:pt x="413" y="269"/>
                  </a:cubicBezTo>
                  <a:cubicBezTo>
                    <a:pt x="436" y="269"/>
                    <a:pt x="455" y="250"/>
                    <a:pt x="455" y="227"/>
                  </a:cubicBezTo>
                  <a:cubicBezTo>
                    <a:pt x="455" y="204"/>
                    <a:pt x="436" y="185"/>
                    <a:pt x="413" y="185"/>
                  </a:cubicBezTo>
                  <a:close/>
                  <a:moveTo>
                    <a:pt x="227" y="296"/>
                  </a:moveTo>
                  <a:cubicBezTo>
                    <a:pt x="189" y="296"/>
                    <a:pt x="158" y="265"/>
                    <a:pt x="158" y="227"/>
                  </a:cubicBezTo>
                  <a:cubicBezTo>
                    <a:pt x="158" y="189"/>
                    <a:pt x="189" y="158"/>
                    <a:pt x="227" y="158"/>
                  </a:cubicBezTo>
                  <a:cubicBezTo>
                    <a:pt x="266" y="158"/>
                    <a:pt x="297" y="189"/>
                    <a:pt x="297" y="227"/>
                  </a:cubicBezTo>
                  <a:cubicBezTo>
                    <a:pt x="297" y="265"/>
                    <a:pt x="266" y="296"/>
                    <a:pt x="227" y="296"/>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8965019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535"/>
          <p:cNvSpPr/>
          <p:nvPr/>
        </p:nvSpPr>
        <p:spPr>
          <a:xfrm>
            <a:off x="3190465" y="2699954"/>
            <a:ext cx="1353454" cy="1498221"/>
          </a:xfrm>
          <a:prstGeom prst="roundRect">
            <a:avLst>
              <a:gd name="adj" fmla="val 0"/>
            </a:avLst>
          </a:prstGeom>
          <a:noFill/>
          <a:ln w="12700" cap="flat">
            <a:noFill/>
            <a:miter lim="400000"/>
          </a:ln>
          <a:effectLst/>
        </p:spPr>
        <p:txBody>
          <a:bodyPr wrap="square" lIns="91440" tIns="91440" rIns="91440" bIns="91440" numCol="1" anchor="t" anchorCtr="0">
            <a:noAutofit/>
          </a:bodyPr>
          <a:lstStyle/>
          <a:p>
            <a:pPr marL="4762" lvl="1" algn="ctr">
              <a:lnSpc>
                <a:spcPct val="95000"/>
              </a:lnSpc>
              <a:spcBef>
                <a:spcPts val="1000"/>
              </a:spcBef>
            </a:pPr>
            <a:r>
              <a:rPr lang="en-US" sz="1200" kern="0" dirty="0">
                <a:solidFill>
                  <a:srgbClr val="282828">
                    <a:lumMod val="90000"/>
                    <a:lumOff val="10000"/>
                  </a:srgbClr>
                </a:solidFill>
                <a:latin typeface="CiscoSansTT ExtraLight"/>
                <a:ea typeface="ＭＳ Ｐゴシック" pitchFamily="34" charset="-128"/>
              </a:rPr>
              <a:t>Agile provisioning </a:t>
            </a:r>
          </a:p>
          <a:p>
            <a:pPr marL="4762" lvl="1" algn="ctr">
              <a:lnSpc>
                <a:spcPct val="95000"/>
              </a:lnSpc>
              <a:spcBef>
                <a:spcPts val="1000"/>
              </a:spcBef>
            </a:pPr>
            <a:r>
              <a:rPr lang="en-US" sz="1200" kern="0" dirty="0">
                <a:solidFill>
                  <a:srgbClr val="282828">
                    <a:lumMod val="90000"/>
                    <a:lumOff val="10000"/>
                  </a:srgbClr>
                </a:solidFill>
                <a:latin typeface="CiscoSansTT ExtraLight"/>
                <a:ea typeface="ＭＳ Ｐゴシック" pitchFamily="34" charset="-128"/>
              </a:rPr>
              <a:t>Frequent iterations</a:t>
            </a:r>
          </a:p>
          <a:p>
            <a:pPr marL="4762" lvl="1" algn="ctr">
              <a:lnSpc>
                <a:spcPct val="95000"/>
              </a:lnSpc>
              <a:spcBef>
                <a:spcPts val="1000"/>
              </a:spcBef>
            </a:pPr>
            <a:r>
              <a:rPr lang="en-US" sz="1200" kern="0" dirty="0">
                <a:solidFill>
                  <a:srgbClr val="282828">
                    <a:lumMod val="90000"/>
                    <a:lumOff val="10000"/>
                  </a:srgbClr>
                </a:solidFill>
                <a:latin typeface="CiscoSansTT ExtraLight"/>
                <a:ea typeface="ＭＳ Ｐゴシック" pitchFamily="34" charset="-128"/>
              </a:rPr>
              <a:t>Instant </a:t>
            </a:r>
            <a:br>
              <a:rPr lang="en-US" sz="1200" kern="0" dirty="0">
                <a:solidFill>
                  <a:srgbClr val="282828">
                    <a:lumMod val="90000"/>
                    <a:lumOff val="10000"/>
                  </a:srgbClr>
                </a:solidFill>
                <a:latin typeface="CiscoSansTT ExtraLight"/>
                <a:ea typeface="ＭＳ Ｐゴシック" pitchFamily="34" charset="-128"/>
              </a:rPr>
            </a:br>
            <a:r>
              <a:rPr lang="en-US" sz="1200" kern="0" dirty="0">
                <a:solidFill>
                  <a:srgbClr val="282828">
                    <a:lumMod val="90000"/>
                    <a:lumOff val="10000"/>
                  </a:srgbClr>
                </a:solidFill>
                <a:latin typeface="CiscoSansTT ExtraLight"/>
                <a:ea typeface="ＭＳ Ｐゴシック" pitchFamily="34" charset="-128"/>
              </a:rPr>
              <a:t>cloning and snapshots</a:t>
            </a:r>
          </a:p>
        </p:txBody>
      </p:sp>
      <p:sp>
        <p:nvSpPr>
          <p:cNvPr id="39" name="Shape 535"/>
          <p:cNvSpPr/>
          <p:nvPr/>
        </p:nvSpPr>
        <p:spPr>
          <a:xfrm>
            <a:off x="4629873" y="2704067"/>
            <a:ext cx="1360747" cy="1498221"/>
          </a:xfrm>
          <a:prstGeom prst="roundRect">
            <a:avLst>
              <a:gd name="adj" fmla="val 0"/>
            </a:avLst>
          </a:prstGeom>
          <a:noFill/>
          <a:ln w="12700" cap="flat">
            <a:noFill/>
            <a:miter lim="400000"/>
          </a:ln>
          <a:effectLst/>
        </p:spPr>
        <p:txBody>
          <a:bodyPr wrap="square" lIns="91440" tIns="91440" rIns="91440" bIns="91440" numCol="1" anchor="t" anchorCtr="0">
            <a:noAutofit/>
          </a:bodyPr>
          <a:lstStyle/>
          <a:p>
            <a:pPr marL="4762" lvl="1" algn="ctr">
              <a:lnSpc>
                <a:spcPct val="95000"/>
              </a:lnSpc>
              <a:spcBef>
                <a:spcPts val="1000"/>
              </a:spcBef>
            </a:pPr>
            <a:r>
              <a:rPr lang="en-US" sz="1200" kern="0" dirty="0">
                <a:solidFill>
                  <a:srgbClr val="282828">
                    <a:lumMod val="90000"/>
                    <a:lumOff val="10000"/>
                  </a:srgbClr>
                </a:solidFill>
                <a:latin typeface="CiscoSansTT ExtraLight"/>
                <a:ea typeface="ＭＳ Ｐゴシック" pitchFamily="34" charset="-128"/>
              </a:rPr>
              <a:t>Low </a:t>
            </a:r>
            <a:br>
              <a:rPr lang="en-US" sz="1200" kern="0" dirty="0">
                <a:solidFill>
                  <a:srgbClr val="282828">
                    <a:lumMod val="90000"/>
                    <a:lumOff val="10000"/>
                  </a:srgbClr>
                </a:solidFill>
                <a:latin typeface="CiscoSansTT ExtraLight"/>
                <a:ea typeface="ＭＳ Ｐゴシック" pitchFamily="34" charset="-128"/>
              </a:rPr>
            </a:br>
            <a:r>
              <a:rPr lang="en-US" sz="1200" kern="0" dirty="0">
                <a:solidFill>
                  <a:srgbClr val="282828">
                    <a:lumMod val="90000"/>
                    <a:lumOff val="10000"/>
                  </a:srgbClr>
                </a:solidFill>
                <a:latin typeface="CiscoSansTT ExtraLight"/>
                <a:ea typeface="ＭＳ Ｐゴシック" pitchFamily="34" charset="-128"/>
              </a:rPr>
              <a:t>upfront </a:t>
            </a:r>
            <a:br>
              <a:rPr lang="en-US" sz="1200" kern="0" dirty="0">
                <a:solidFill>
                  <a:srgbClr val="282828">
                    <a:lumMod val="90000"/>
                    <a:lumOff val="10000"/>
                  </a:srgbClr>
                </a:solidFill>
                <a:latin typeface="CiscoSansTT ExtraLight"/>
                <a:ea typeface="ＭＳ Ｐゴシック" pitchFamily="34" charset="-128"/>
              </a:rPr>
            </a:br>
            <a:r>
              <a:rPr lang="en-US" sz="1200" kern="0" dirty="0">
                <a:solidFill>
                  <a:srgbClr val="282828">
                    <a:lumMod val="90000"/>
                    <a:lumOff val="10000"/>
                  </a:srgbClr>
                </a:solidFill>
                <a:latin typeface="CiscoSansTT ExtraLight"/>
                <a:ea typeface="ＭＳ Ｐゴシック" pitchFamily="34" charset="-128"/>
              </a:rPr>
              <a:t>costs</a:t>
            </a:r>
          </a:p>
          <a:p>
            <a:pPr marL="4762" lvl="1" algn="ctr">
              <a:lnSpc>
                <a:spcPct val="95000"/>
              </a:lnSpc>
              <a:spcBef>
                <a:spcPts val="1000"/>
              </a:spcBef>
            </a:pPr>
            <a:r>
              <a:rPr lang="en-US" sz="1200" kern="0" dirty="0">
                <a:solidFill>
                  <a:srgbClr val="282828">
                    <a:lumMod val="90000"/>
                    <a:lumOff val="10000"/>
                  </a:srgbClr>
                </a:solidFill>
                <a:latin typeface="CiscoSansTT ExtraLight"/>
                <a:ea typeface="ＭＳ Ｐゴシック" pitchFamily="34" charset="-128"/>
              </a:rPr>
              <a:t>Consistent performance</a:t>
            </a:r>
          </a:p>
          <a:p>
            <a:pPr marL="4762" lvl="1" algn="ctr">
              <a:lnSpc>
                <a:spcPct val="95000"/>
              </a:lnSpc>
              <a:spcBef>
                <a:spcPts val="1000"/>
              </a:spcBef>
            </a:pPr>
            <a:r>
              <a:rPr lang="en-US" sz="1200" kern="0" dirty="0">
                <a:solidFill>
                  <a:srgbClr val="282828">
                    <a:lumMod val="90000"/>
                    <a:lumOff val="10000"/>
                  </a:srgbClr>
                </a:solidFill>
                <a:latin typeface="CiscoSansTT ExtraLight"/>
                <a:ea typeface="ＭＳ Ｐゴシック" pitchFamily="34" charset="-128"/>
              </a:rPr>
              <a:t>Predictable scaling</a:t>
            </a:r>
          </a:p>
        </p:txBody>
      </p:sp>
      <p:sp>
        <p:nvSpPr>
          <p:cNvPr id="42" name="Shape 535"/>
          <p:cNvSpPr/>
          <p:nvPr/>
        </p:nvSpPr>
        <p:spPr>
          <a:xfrm>
            <a:off x="1821162" y="2699954"/>
            <a:ext cx="1358064" cy="1498221"/>
          </a:xfrm>
          <a:prstGeom prst="roundRect">
            <a:avLst>
              <a:gd name="adj" fmla="val 0"/>
            </a:avLst>
          </a:prstGeom>
          <a:noFill/>
          <a:ln w="12700" cap="flat">
            <a:noFill/>
            <a:miter lim="400000"/>
          </a:ln>
          <a:effectLst/>
        </p:spPr>
        <p:txBody>
          <a:bodyPr wrap="square" lIns="91440" tIns="91440" rIns="91440" bIns="91440" numCol="1" anchor="t" anchorCtr="0">
            <a:noAutofit/>
          </a:bodyPr>
          <a:lstStyle/>
          <a:p>
            <a:pPr marL="4762" lvl="1" algn="ctr">
              <a:lnSpc>
                <a:spcPct val="95000"/>
              </a:lnSpc>
              <a:spcBef>
                <a:spcPts val="1000"/>
              </a:spcBef>
            </a:pPr>
            <a:r>
              <a:rPr lang="en-US" sz="1200" kern="0" dirty="0">
                <a:solidFill>
                  <a:srgbClr val="282828">
                    <a:lumMod val="90000"/>
                    <a:lumOff val="10000"/>
                  </a:srgbClr>
                </a:solidFill>
                <a:latin typeface="CiscoSansTT ExtraLight"/>
                <a:ea typeface="ＭＳ Ｐゴシック" pitchFamily="34" charset="-128"/>
              </a:rPr>
              <a:t>Reduce operational complexity</a:t>
            </a:r>
          </a:p>
          <a:p>
            <a:pPr marL="4762" lvl="1" algn="ctr">
              <a:lnSpc>
                <a:spcPct val="95000"/>
              </a:lnSpc>
              <a:spcBef>
                <a:spcPts val="1000"/>
              </a:spcBef>
            </a:pPr>
            <a:r>
              <a:rPr lang="en-US" sz="1200" kern="0" dirty="0">
                <a:solidFill>
                  <a:srgbClr val="282828">
                    <a:lumMod val="90000"/>
                    <a:lumOff val="10000"/>
                  </a:srgbClr>
                </a:solidFill>
                <a:latin typeface="CiscoSansTT ExtraLight"/>
                <a:ea typeface="ＭＳ Ｐゴシック" pitchFamily="34" charset="-128"/>
              </a:rPr>
              <a:t>Adaptive </a:t>
            </a:r>
            <a:br>
              <a:rPr lang="en-US" sz="1200" kern="0" dirty="0">
                <a:solidFill>
                  <a:srgbClr val="282828">
                    <a:lumMod val="90000"/>
                    <a:lumOff val="10000"/>
                  </a:srgbClr>
                </a:solidFill>
                <a:latin typeface="CiscoSansTT ExtraLight"/>
                <a:ea typeface="ＭＳ Ｐゴシック" pitchFamily="34" charset="-128"/>
              </a:rPr>
            </a:br>
            <a:r>
              <a:rPr lang="en-US" sz="1200" kern="0" dirty="0">
                <a:solidFill>
                  <a:srgbClr val="282828">
                    <a:lumMod val="90000"/>
                    <a:lumOff val="10000"/>
                  </a:srgbClr>
                </a:solidFill>
                <a:latin typeface="CiscoSansTT ExtraLight"/>
                <a:ea typeface="ＭＳ Ｐゴシック" pitchFamily="34" charset="-128"/>
              </a:rPr>
              <a:t>scaling </a:t>
            </a:r>
          </a:p>
          <a:p>
            <a:pPr marL="4762" lvl="1" algn="ctr">
              <a:lnSpc>
                <a:spcPct val="95000"/>
              </a:lnSpc>
              <a:spcBef>
                <a:spcPts val="1000"/>
              </a:spcBef>
            </a:pPr>
            <a:r>
              <a:rPr lang="en-US" sz="1200" kern="0" dirty="0">
                <a:solidFill>
                  <a:srgbClr val="282828">
                    <a:lumMod val="90000"/>
                    <a:lumOff val="10000"/>
                  </a:srgbClr>
                </a:solidFill>
                <a:latin typeface="CiscoSansTT ExtraLight"/>
                <a:ea typeface="ＭＳ Ｐゴシック" pitchFamily="34" charset="-128"/>
              </a:rPr>
              <a:t>Always-on resiliency</a:t>
            </a:r>
          </a:p>
        </p:txBody>
      </p:sp>
      <p:sp>
        <p:nvSpPr>
          <p:cNvPr id="46" name="Shape 535"/>
          <p:cNvSpPr/>
          <p:nvPr/>
        </p:nvSpPr>
        <p:spPr>
          <a:xfrm>
            <a:off x="438064" y="2697115"/>
            <a:ext cx="1362614" cy="1498221"/>
          </a:xfrm>
          <a:prstGeom prst="roundRect">
            <a:avLst>
              <a:gd name="adj" fmla="val 0"/>
            </a:avLst>
          </a:prstGeom>
          <a:noFill/>
          <a:ln w="12700" cap="flat">
            <a:noFill/>
            <a:miter lim="400000"/>
          </a:ln>
          <a:effectLst/>
        </p:spPr>
        <p:txBody>
          <a:bodyPr wrap="square" lIns="91440" tIns="91440" rIns="91440" bIns="91440" numCol="1" anchor="t" anchorCtr="0">
            <a:noAutofit/>
          </a:bodyPr>
          <a:lstStyle/>
          <a:p>
            <a:pPr marL="4762" lvl="1" algn="ctr">
              <a:lnSpc>
                <a:spcPct val="95000"/>
              </a:lnSpc>
              <a:spcBef>
                <a:spcPts val="1000"/>
              </a:spcBef>
            </a:pPr>
            <a:r>
              <a:rPr lang="en-US" sz="1200" kern="0" dirty="0">
                <a:solidFill>
                  <a:srgbClr val="282828">
                    <a:lumMod val="90000"/>
                    <a:lumOff val="10000"/>
                  </a:srgbClr>
                </a:solidFill>
                <a:latin typeface="CiscoSansTT ExtraLight"/>
                <a:ea typeface="ＭＳ Ｐゴシック" pitchFamily="34" charset="-128"/>
              </a:rPr>
              <a:t>Simple deployment </a:t>
            </a:r>
          </a:p>
          <a:p>
            <a:pPr marL="4762" lvl="1" algn="ctr">
              <a:lnSpc>
                <a:spcPct val="95000"/>
              </a:lnSpc>
              <a:spcBef>
                <a:spcPts val="1000"/>
              </a:spcBef>
            </a:pPr>
            <a:r>
              <a:rPr lang="en-US" sz="1200" kern="0" dirty="0">
                <a:solidFill>
                  <a:srgbClr val="282828">
                    <a:lumMod val="90000"/>
                    <a:lumOff val="10000"/>
                  </a:srgbClr>
                </a:solidFill>
                <a:latin typeface="CiscoSansTT ExtraLight"/>
                <a:ea typeface="ＭＳ Ｐゴシック" pitchFamily="34" charset="-128"/>
              </a:rPr>
              <a:t>Centralized management</a:t>
            </a:r>
          </a:p>
          <a:p>
            <a:pPr marL="4762" lvl="1" algn="ctr">
              <a:lnSpc>
                <a:spcPct val="95000"/>
              </a:lnSpc>
              <a:spcBef>
                <a:spcPts val="1000"/>
              </a:spcBef>
            </a:pPr>
            <a:r>
              <a:rPr lang="en-US" sz="1200" kern="0" dirty="0">
                <a:solidFill>
                  <a:srgbClr val="282828">
                    <a:lumMod val="90000"/>
                    <a:lumOff val="10000"/>
                  </a:srgbClr>
                </a:solidFill>
                <a:latin typeface="CiscoSansTT ExtraLight"/>
                <a:ea typeface="ＭＳ Ｐゴシック" pitchFamily="34" charset="-128"/>
              </a:rPr>
              <a:t>No </a:t>
            </a:r>
            <a:br>
              <a:rPr lang="en-US" sz="1200" kern="0" dirty="0">
                <a:solidFill>
                  <a:srgbClr val="282828">
                    <a:lumMod val="90000"/>
                    <a:lumOff val="10000"/>
                  </a:srgbClr>
                </a:solidFill>
                <a:latin typeface="CiscoSansTT ExtraLight"/>
                <a:ea typeface="ＭＳ Ｐゴシック" pitchFamily="34" charset="-128"/>
              </a:rPr>
            </a:br>
            <a:r>
              <a:rPr lang="en-US" sz="1200" kern="0" dirty="0">
                <a:solidFill>
                  <a:srgbClr val="282828">
                    <a:lumMod val="90000"/>
                    <a:lumOff val="10000"/>
                  </a:srgbClr>
                </a:solidFill>
                <a:latin typeface="CiscoSansTT ExtraLight"/>
                <a:ea typeface="ＭＳ Ｐゴシック" pitchFamily="34" charset="-128"/>
              </a:rPr>
              <a:t>“fly-and-fix” missions</a:t>
            </a:r>
          </a:p>
        </p:txBody>
      </p:sp>
      <p:sp>
        <p:nvSpPr>
          <p:cNvPr id="38" name="Shape 535"/>
          <p:cNvSpPr/>
          <p:nvPr/>
        </p:nvSpPr>
        <p:spPr>
          <a:xfrm>
            <a:off x="5979012" y="2699954"/>
            <a:ext cx="1330718" cy="1498221"/>
          </a:xfrm>
          <a:prstGeom prst="roundRect">
            <a:avLst>
              <a:gd name="adj" fmla="val 0"/>
            </a:avLst>
          </a:prstGeom>
          <a:noFill/>
          <a:ln w="12700" cap="flat">
            <a:noFill/>
            <a:miter lim="400000"/>
          </a:ln>
          <a:effectLst/>
        </p:spPr>
        <p:txBody>
          <a:bodyPr wrap="square" lIns="91440" tIns="91440" rIns="91440" bIns="91440" numCol="1" anchor="t" anchorCtr="0">
            <a:noAutofit/>
          </a:bodyPr>
          <a:lstStyle/>
          <a:p>
            <a:pPr marL="4762" lvl="1" algn="ctr">
              <a:lnSpc>
                <a:spcPct val="95000"/>
              </a:lnSpc>
              <a:spcBef>
                <a:spcPts val="1000"/>
              </a:spcBef>
            </a:pPr>
            <a:r>
              <a:rPr lang="en-US" sz="1200" kern="0" dirty="0">
                <a:solidFill>
                  <a:srgbClr val="282828">
                    <a:lumMod val="90000"/>
                    <a:lumOff val="10000"/>
                  </a:srgbClr>
                </a:solidFill>
                <a:latin typeface="CiscoSansTT ExtraLight"/>
                <a:ea typeface="ＭＳ Ｐゴシック" pitchFamily="34" charset="-128"/>
              </a:rPr>
              <a:t>Consistent, </a:t>
            </a:r>
            <a:br>
              <a:rPr lang="en-US" sz="1200" kern="0" dirty="0">
                <a:solidFill>
                  <a:srgbClr val="282828">
                    <a:lumMod val="90000"/>
                    <a:lumOff val="10000"/>
                  </a:srgbClr>
                </a:solidFill>
                <a:latin typeface="CiscoSansTT ExtraLight"/>
                <a:ea typeface="ＭＳ Ｐゴシック" pitchFamily="34" charset="-128"/>
              </a:rPr>
            </a:br>
            <a:r>
              <a:rPr lang="en-US" sz="1200" kern="0" dirty="0">
                <a:solidFill>
                  <a:srgbClr val="282828">
                    <a:lumMod val="90000"/>
                    <a:lumOff val="10000"/>
                  </a:srgbClr>
                </a:solidFill>
                <a:latin typeface="CiscoSansTT ExtraLight"/>
                <a:ea typeface="ＭＳ Ｐゴシック" pitchFamily="34" charset="-128"/>
              </a:rPr>
              <a:t>low-latency</a:t>
            </a:r>
          </a:p>
          <a:p>
            <a:pPr marL="4762" lvl="1" algn="ctr">
              <a:lnSpc>
                <a:spcPct val="95000"/>
              </a:lnSpc>
              <a:spcBef>
                <a:spcPts val="1000"/>
              </a:spcBef>
            </a:pPr>
            <a:r>
              <a:rPr lang="en-US" sz="1200" kern="0" dirty="0">
                <a:solidFill>
                  <a:srgbClr val="282828">
                    <a:lumMod val="90000"/>
                    <a:lumOff val="10000"/>
                  </a:srgbClr>
                </a:solidFill>
                <a:latin typeface="CiscoSansTT ExtraLight"/>
                <a:ea typeface="ＭＳ Ｐゴシック" pitchFamily="34" charset="-128"/>
              </a:rPr>
              <a:t>High IOPS</a:t>
            </a:r>
          </a:p>
          <a:p>
            <a:pPr marL="4762" lvl="1" algn="ctr">
              <a:lnSpc>
                <a:spcPct val="95000"/>
              </a:lnSpc>
              <a:spcBef>
                <a:spcPts val="1000"/>
              </a:spcBef>
            </a:pPr>
            <a:r>
              <a:rPr lang="en-US" sz="1200" kern="0" dirty="0">
                <a:solidFill>
                  <a:srgbClr val="282828">
                    <a:lumMod val="90000"/>
                    <a:lumOff val="10000"/>
                  </a:srgbClr>
                </a:solidFill>
                <a:latin typeface="CiscoSansTT ExtraLight"/>
                <a:ea typeface="ＭＳ Ｐゴシック" pitchFamily="34" charset="-128"/>
              </a:rPr>
              <a:t>All-flash </a:t>
            </a:r>
            <a:br>
              <a:rPr lang="en-US" sz="1200" kern="0" dirty="0">
                <a:solidFill>
                  <a:srgbClr val="282828">
                    <a:lumMod val="90000"/>
                    <a:lumOff val="10000"/>
                  </a:srgbClr>
                </a:solidFill>
                <a:latin typeface="CiscoSansTT ExtraLight"/>
                <a:ea typeface="ＭＳ Ｐゴシック" pitchFamily="34" charset="-128"/>
              </a:rPr>
            </a:br>
            <a:r>
              <a:rPr lang="en-US" sz="1200" kern="0" dirty="0">
                <a:solidFill>
                  <a:srgbClr val="282828">
                    <a:lumMod val="90000"/>
                    <a:lumOff val="10000"/>
                  </a:srgbClr>
                </a:solidFill>
                <a:latin typeface="CiscoSansTT ExtraLight"/>
                <a:ea typeface="ＭＳ Ｐゴシック" pitchFamily="34" charset="-128"/>
              </a:rPr>
              <a:t>nodes</a:t>
            </a:r>
          </a:p>
        </p:txBody>
      </p:sp>
      <p:sp>
        <p:nvSpPr>
          <p:cNvPr id="45" name="Shape 535">
            <a:extLst>
              <a:ext uri="{FF2B5EF4-FFF2-40B4-BE49-F238E27FC236}">
                <a16:creationId xmlns:a16="http://schemas.microsoft.com/office/drawing/2014/main" id="{D381B0A3-6652-C44A-B25A-C2926F88BF74}"/>
              </a:ext>
            </a:extLst>
          </p:cNvPr>
          <p:cNvSpPr/>
          <p:nvPr/>
        </p:nvSpPr>
        <p:spPr>
          <a:xfrm>
            <a:off x="7339791" y="2699954"/>
            <a:ext cx="1505759" cy="1929196"/>
          </a:xfrm>
          <a:prstGeom prst="roundRect">
            <a:avLst>
              <a:gd name="adj" fmla="val 0"/>
            </a:avLst>
          </a:prstGeom>
          <a:noFill/>
          <a:ln w="12700" cap="flat">
            <a:noFill/>
            <a:miter lim="400000"/>
          </a:ln>
          <a:effectLst/>
        </p:spPr>
        <p:txBody>
          <a:bodyPr wrap="square" lIns="91440" tIns="91440" rIns="91440" bIns="91440" numCol="1" anchor="t" anchorCtr="0">
            <a:noAutofit/>
          </a:bodyPr>
          <a:lstStyle/>
          <a:p>
            <a:pPr defTabSz="685800" fontAlgn="auto">
              <a:spcBef>
                <a:spcPts val="0"/>
              </a:spcBef>
              <a:spcAft>
                <a:spcPts val="0"/>
              </a:spcAft>
              <a:defRPr/>
            </a:pPr>
            <a:r>
              <a:rPr lang="en-US" sz="1200" kern="0" dirty="0">
                <a:solidFill>
                  <a:srgbClr val="282828"/>
                </a:solidFill>
                <a:latin typeface="CiscoSansTT ExtraLight"/>
              </a:rPr>
              <a:t>Simple &amp; seamless customer experience</a:t>
            </a:r>
          </a:p>
          <a:p>
            <a:pPr defTabSz="685800" fontAlgn="auto">
              <a:spcBef>
                <a:spcPts val="0"/>
              </a:spcBef>
              <a:spcAft>
                <a:spcPts val="0"/>
              </a:spcAft>
              <a:defRPr/>
            </a:pPr>
            <a:endParaRPr lang="en-US" sz="1200" kern="0" dirty="0">
              <a:solidFill>
                <a:srgbClr val="282828"/>
              </a:solidFill>
              <a:latin typeface="CiscoSansTT ExtraLight"/>
            </a:endParaRPr>
          </a:p>
          <a:p>
            <a:pPr defTabSz="685800" fontAlgn="auto">
              <a:spcBef>
                <a:spcPts val="0"/>
              </a:spcBef>
              <a:spcAft>
                <a:spcPts val="0"/>
              </a:spcAft>
              <a:defRPr/>
            </a:pPr>
            <a:r>
              <a:rPr lang="en-US" sz="1200" kern="0" dirty="0">
                <a:solidFill>
                  <a:srgbClr val="282828"/>
                </a:solidFill>
                <a:latin typeface="CiscoSansTT ExtraLight"/>
              </a:rPr>
              <a:t>Enterprise grade container storage</a:t>
            </a:r>
          </a:p>
          <a:p>
            <a:pPr defTabSz="685800" fontAlgn="auto">
              <a:spcBef>
                <a:spcPts val="0"/>
              </a:spcBef>
              <a:spcAft>
                <a:spcPts val="0"/>
              </a:spcAft>
              <a:defRPr/>
            </a:pPr>
            <a:endParaRPr lang="en-US" sz="1200" kern="0" dirty="0">
              <a:solidFill>
                <a:srgbClr val="282828"/>
              </a:solidFill>
              <a:latin typeface="CiscoSansTT ExtraLight"/>
            </a:endParaRPr>
          </a:p>
          <a:p>
            <a:pPr defTabSz="685800" fontAlgn="auto">
              <a:spcBef>
                <a:spcPts val="0"/>
              </a:spcBef>
              <a:spcAft>
                <a:spcPts val="0"/>
              </a:spcAft>
              <a:defRPr/>
            </a:pPr>
            <a:r>
              <a:rPr lang="en-US" sz="1200" kern="0" dirty="0">
                <a:solidFill>
                  <a:srgbClr val="282828"/>
                </a:solidFill>
                <a:latin typeface="CiscoSansTT ExtraLight"/>
              </a:rPr>
              <a:t>Cloud native development on prem</a:t>
            </a:r>
          </a:p>
        </p:txBody>
      </p:sp>
      <p:sp>
        <p:nvSpPr>
          <p:cNvPr id="9" name="Title 8">
            <a:extLst>
              <a:ext uri="{FF2B5EF4-FFF2-40B4-BE49-F238E27FC236}">
                <a16:creationId xmlns:a16="http://schemas.microsoft.com/office/drawing/2014/main" id="{72282348-7514-42F3-84AF-F1BBC0D39E1E}"/>
              </a:ext>
            </a:extLst>
          </p:cNvPr>
          <p:cNvSpPr>
            <a:spLocks noGrp="1"/>
          </p:cNvSpPr>
          <p:nvPr>
            <p:ph type="title"/>
          </p:nvPr>
        </p:nvSpPr>
        <p:spPr/>
        <p:txBody>
          <a:bodyPr/>
          <a:lstStyle/>
          <a:p>
            <a:r>
              <a:rPr lang="en-US" dirty="0"/>
              <a:t>Primary Workloads</a:t>
            </a:r>
          </a:p>
        </p:txBody>
      </p:sp>
      <p:sp>
        <p:nvSpPr>
          <p:cNvPr id="159" name="Rectangle: Rounded Corners 158">
            <a:extLst>
              <a:ext uri="{FF2B5EF4-FFF2-40B4-BE49-F238E27FC236}">
                <a16:creationId xmlns:a16="http://schemas.microsoft.com/office/drawing/2014/main" id="{19DEB4A1-6217-4707-9D98-A8A70D21B31E}"/>
              </a:ext>
            </a:extLst>
          </p:cNvPr>
          <p:cNvSpPr/>
          <p:nvPr/>
        </p:nvSpPr>
        <p:spPr>
          <a:xfrm>
            <a:off x="440944" y="2111753"/>
            <a:ext cx="1356854" cy="461665"/>
          </a:xfrm>
          <a:prstGeom prst="roundRect">
            <a:avLst>
              <a:gd name="adj" fmla="val 50000"/>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FFFF"/>
                </a:solidFill>
              </a:rPr>
              <a:t>ROBO &amp; </a:t>
            </a:r>
            <a:br>
              <a:rPr lang="en-US" sz="1200" dirty="0">
                <a:solidFill>
                  <a:srgbClr val="FFFFFF"/>
                </a:solidFill>
              </a:rPr>
            </a:br>
            <a:r>
              <a:rPr lang="en-US" sz="1200" dirty="0">
                <a:solidFill>
                  <a:srgbClr val="FFFFFF"/>
                </a:solidFill>
              </a:rPr>
              <a:t>Edge</a:t>
            </a:r>
          </a:p>
        </p:txBody>
      </p:sp>
      <p:sp>
        <p:nvSpPr>
          <p:cNvPr id="168" name="Rectangle: Rounded Corners 167">
            <a:extLst>
              <a:ext uri="{FF2B5EF4-FFF2-40B4-BE49-F238E27FC236}">
                <a16:creationId xmlns:a16="http://schemas.microsoft.com/office/drawing/2014/main" id="{9DEEE439-6CC5-4249-9A02-4D69E3CAF0A1}"/>
              </a:ext>
            </a:extLst>
          </p:cNvPr>
          <p:cNvSpPr/>
          <p:nvPr/>
        </p:nvSpPr>
        <p:spPr>
          <a:xfrm>
            <a:off x="1833740" y="2111753"/>
            <a:ext cx="1332908" cy="461665"/>
          </a:xfrm>
          <a:prstGeom prst="roundRect">
            <a:avLst>
              <a:gd name="adj" fmla="val 50000"/>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FFFF"/>
                </a:solidFill>
                <a:latin typeface="CiscoSansTT ExtraLight"/>
                <a:ea typeface="+mn-ea"/>
                <a:cs typeface="+mn-cs"/>
              </a:rPr>
              <a:t>Server Virtualization</a:t>
            </a:r>
          </a:p>
        </p:txBody>
      </p:sp>
      <p:sp>
        <p:nvSpPr>
          <p:cNvPr id="170" name="Rectangle: Rounded Corners 169">
            <a:extLst>
              <a:ext uri="{FF2B5EF4-FFF2-40B4-BE49-F238E27FC236}">
                <a16:creationId xmlns:a16="http://schemas.microsoft.com/office/drawing/2014/main" id="{794BD730-7459-41D0-A70F-8952638FFFA8}"/>
              </a:ext>
            </a:extLst>
          </p:cNvPr>
          <p:cNvSpPr/>
          <p:nvPr/>
        </p:nvSpPr>
        <p:spPr>
          <a:xfrm>
            <a:off x="3202590" y="2111753"/>
            <a:ext cx="1353456" cy="461664"/>
          </a:xfrm>
          <a:prstGeom prst="roundRect">
            <a:avLst>
              <a:gd name="adj" fmla="val 50000"/>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FFFF"/>
                </a:solidFill>
                <a:latin typeface="CiscoSansTT ExtraLight"/>
                <a:ea typeface="+mn-ea"/>
                <a:cs typeface="+mn-cs"/>
              </a:rPr>
              <a:t>Test and </a:t>
            </a:r>
            <a:br>
              <a:rPr lang="en-US" sz="1200" dirty="0">
                <a:solidFill>
                  <a:srgbClr val="FFFFFF"/>
                </a:solidFill>
                <a:latin typeface="CiscoSansTT ExtraLight"/>
                <a:ea typeface="+mn-ea"/>
                <a:cs typeface="+mn-cs"/>
              </a:rPr>
            </a:br>
            <a:r>
              <a:rPr lang="en-US" sz="1200" dirty="0">
                <a:solidFill>
                  <a:srgbClr val="FFFFFF"/>
                </a:solidFill>
                <a:latin typeface="CiscoSansTT ExtraLight"/>
                <a:ea typeface="+mn-ea"/>
                <a:cs typeface="+mn-cs"/>
              </a:rPr>
              <a:t>Development </a:t>
            </a:r>
          </a:p>
        </p:txBody>
      </p:sp>
      <p:sp>
        <p:nvSpPr>
          <p:cNvPr id="172" name="Rectangle: Rounded Corners 171">
            <a:extLst>
              <a:ext uri="{FF2B5EF4-FFF2-40B4-BE49-F238E27FC236}">
                <a16:creationId xmlns:a16="http://schemas.microsoft.com/office/drawing/2014/main" id="{C6760793-4131-4566-AA6D-F07B2B6D4304}"/>
              </a:ext>
            </a:extLst>
          </p:cNvPr>
          <p:cNvSpPr/>
          <p:nvPr/>
        </p:nvSpPr>
        <p:spPr>
          <a:xfrm>
            <a:off x="4543919" y="2111753"/>
            <a:ext cx="1392363" cy="461664"/>
          </a:xfrm>
          <a:prstGeom prst="roundRect">
            <a:avLst>
              <a:gd name="adj" fmla="val 50000"/>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FFFF"/>
                </a:solidFill>
              </a:rPr>
              <a:t>Virtual Desktop Infrastructure</a:t>
            </a:r>
          </a:p>
        </p:txBody>
      </p:sp>
      <p:sp>
        <p:nvSpPr>
          <p:cNvPr id="245" name="Rectangle: Rounded Corners 244">
            <a:extLst>
              <a:ext uri="{FF2B5EF4-FFF2-40B4-BE49-F238E27FC236}">
                <a16:creationId xmlns:a16="http://schemas.microsoft.com/office/drawing/2014/main" id="{F2853A06-93DB-4E1A-BE5B-25952CF626C9}"/>
              </a:ext>
            </a:extLst>
          </p:cNvPr>
          <p:cNvSpPr/>
          <p:nvPr/>
        </p:nvSpPr>
        <p:spPr>
          <a:xfrm>
            <a:off x="5972224" y="2111753"/>
            <a:ext cx="1344294" cy="461664"/>
          </a:xfrm>
          <a:prstGeom prst="roundRect">
            <a:avLst>
              <a:gd name="adj" fmla="val 50000"/>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FFFF"/>
                </a:solidFill>
                <a:latin typeface="CiscoSansTT ExtraLight"/>
                <a:ea typeface="+mn-ea"/>
                <a:cs typeface="+mn-cs"/>
              </a:rPr>
              <a:t>Databases </a:t>
            </a:r>
            <a:br>
              <a:rPr lang="en-US" sz="1200" dirty="0">
                <a:solidFill>
                  <a:srgbClr val="FFFFFF"/>
                </a:solidFill>
                <a:latin typeface="CiscoSansTT ExtraLight"/>
                <a:ea typeface="+mn-ea"/>
                <a:cs typeface="+mn-cs"/>
              </a:rPr>
            </a:br>
            <a:r>
              <a:rPr lang="en-US" sz="1200" dirty="0">
                <a:solidFill>
                  <a:srgbClr val="FFFFFF"/>
                </a:solidFill>
                <a:latin typeface="CiscoSansTT ExtraLight"/>
                <a:ea typeface="+mn-ea"/>
                <a:cs typeface="+mn-cs"/>
              </a:rPr>
              <a:t>&amp; ERP</a:t>
            </a:r>
          </a:p>
        </p:txBody>
      </p:sp>
      <p:sp>
        <p:nvSpPr>
          <p:cNvPr id="246" name="Rectangle: Rounded Corners 245">
            <a:extLst>
              <a:ext uri="{FF2B5EF4-FFF2-40B4-BE49-F238E27FC236}">
                <a16:creationId xmlns:a16="http://schemas.microsoft.com/office/drawing/2014/main" id="{7A64EC83-B118-4A7D-BFC5-A27554ECFF67}"/>
              </a:ext>
            </a:extLst>
          </p:cNvPr>
          <p:cNvSpPr/>
          <p:nvPr/>
        </p:nvSpPr>
        <p:spPr>
          <a:xfrm>
            <a:off x="7352461" y="2111754"/>
            <a:ext cx="1344294" cy="461664"/>
          </a:xfrm>
          <a:prstGeom prst="roundRect">
            <a:avLst>
              <a:gd name="adj" fmla="val 50000"/>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FFFF"/>
                </a:solidFill>
                <a:latin typeface="CiscoSansTT ExtraLight"/>
                <a:ea typeface="+mn-ea"/>
                <a:cs typeface="+mn-cs"/>
              </a:rPr>
              <a:t> Containers</a:t>
            </a:r>
          </a:p>
        </p:txBody>
      </p:sp>
      <p:grpSp>
        <p:nvGrpSpPr>
          <p:cNvPr id="268" name="Group 269">
            <a:extLst>
              <a:ext uri="{FF2B5EF4-FFF2-40B4-BE49-F238E27FC236}">
                <a16:creationId xmlns:a16="http://schemas.microsoft.com/office/drawing/2014/main" id="{2DDD1E84-9E55-44F4-980B-9B8CD4B6DEF5}"/>
              </a:ext>
            </a:extLst>
          </p:cNvPr>
          <p:cNvGrpSpPr>
            <a:grpSpLocks noChangeAspect="1"/>
          </p:cNvGrpSpPr>
          <p:nvPr/>
        </p:nvGrpSpPr>
        <p:grpSpPr bwMode="auto">
          <a:xfrm>
            <a:off x="4900526" y="1056814"/>
            <a:ext cx="799015" cy="799643"/>
            <a:chOff x="2088" y="827"/>
            <a:chExt cx="2544" cy="2546"/>
          </a:xfrm>
        </p:grpSpPr>
        <p:sp>
          <p:nvSpPr>
            <p:cNvPr id="269" name="Oval 270">
              <a:extLst>
                <a:ext uri="{FF2B5EF4-FFF2-40B4-BE49-F238E27FC236}">
                  <a16:creationId xmlns:a16="http://schemas.microsoft.com/office/drawing/2014/main" id="{90FF7726-3DBA-4ED3-A21E-83367CE18E29}"/>
                </a:ext>
              </a:extLst>
            </p:cNvPr>
            <p:cNvSpPr>
              <a:spLocks noChangeArrowheads="1"/>
            </p:cNvSpPr>
            <p:nvPr/>
          </p:nvSpPr>
          <p:spPr bwMode="auto">
            <a:xfrm>
              <a:off x="2088" y="827"/>
              <a:ext cx="2544" cy="2546"/>
            </a:xfrm>
            <a:prstGeom prst="ellipse">
              <a:avLst/>
            </a:pr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0" name="Freeform 271">
              <a:extLst>
                <a:ext uri="{FF2B5EF4-FFF2-40B4-BE49-F238E27FC236}">
                  <a16:creationId xmlns:a16="http://schemas.microsoft.com/office/drawing/2014/main" id="{54B0959C-DFCC-42A8-BAEE-5C4B6B25E903}"/>
                </a:ext>
              </a:extLst>
            </p:cNvPr>
            <p:cNvSpPr>
              <a:spLocks/>
            </p:cNvSpPr>
            <p:nvPr/>
          </p:nvSpPr>
          <p:spPr bwMode="auto">
            <a:xfrm>
              <a:off x="2713" y="1706"/>
              <a:ext cx="1294" cy="620"/>
            </a:xfrm>
            <a:custGeom>
              <a:avLst/>
              <a:gdLst>
                <a:gd name="T0" fmla="*/ 86 w 732"/>
                <a:gd name="T1" fmla="*/ 351 h 351"/>
                <a:gd name="T2" fmla="*/ 10 w 732"/>
                <a:gd name="T3" fmla="*/ 290 h 351"/>
                <a:gd name="T4" fmla="*/ 84 w 732"/>
                <a:gd name="T5" fmla="*/ 197 h 351"/>
                <a:gd name="T6" fmla="*/ 162 w 732"/>
                <a:gd name="T7" fmla="*/ 197 h 351"/>
                <a:gd name="T8" fmla="*/ 167 w 732"/>
                <a:gd name="T9" fmla="*/ 191 h 351"/>
                <a:gd name="T10" fmla="*/ 243 w 732"/>
                <a:gd name="T11" fmla="*/ 99 h 351"/>
                <a:gd name="T12" fmla="*/ 362 w 732"/>
                <a:gd name="T13" fmla="*/ 99 h 351"/>
                <a:gd name="T14" fmla="*/ 368 w 732"/>
                <a:gd name="T15" fmla="*/ 91 h 351"/>
                <a:gd name="T16" fmla="*/ 441 w 732"/>
                <a:gd name="T17" fmla="*/ 0 h 351"/>
                <a:gd name="T18" fmla="*/ 535 w 732"/>
                <a:gd name="T19" fmla="*/ 0 h 351"/>
                <a:gd name="T20" fmla="*/ 607 w 732"/>
                <a:gd name="T21" fmla="*/ 92 h 351"/>
                <a:gd name="T22" fmla="*/ 612 w 732"/>
                <a:gd name="T23" fmla="*/ 100 h 351"/>
                <a:gd name="T24" fmla="*/ 672 w 732"/>
                <a:gd name="T25" fmla="*/ 194 h 351"/>
                <a:gd name="T26" fmla="*/ 676 w 732"/>
                <a:gd name="T27" fmla="*/ 202 h 351"/>
                <a:gd name="T28" fmla="*/ 725 w 732"/>
                <a:gd name="T29" fmla="*/ 288 h 351"/>
                <a:gd name="T30" fmla="*/ 649 w 732"/>
                <a:gd name="T31" fmla="*/ 351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32" h="351">
                  <a:moveTo>
                    <a:pt x="86" y="351"/>
                  </a:moveTo>
                  <a:cubicBezTo>
                    <a:pt x="48" y="351"/>
                    <a:pt x="17" y="326"/>
                    <a:pt x="10" y="290"/>
                  </a:cubicBezTo>
                  <a:cubicBezTo>
                    <a:pt x="0" y="242"/>
                    <a:pt x="35" y="197"/>
                    <a:pt x="84" y="197"/>
                  </a:cubicBezTo>
                  <a:cubicBezTo>
                    <a:pt x="110" y="197"/>
                    <a:pt x="136" y="197"/>
                    <a:pt x="162" y="197"/>
                  </a:cubicBezTo>
                  <a:cubicBezTo>
                    <a:pt x="167" y="197"/>
                    <a:pt x="168" y="196"/>
                    <a:pt x="167" y="191"/>
                  </a:cubicBezTo>
                  <a:cubicBezTo>
                    <a:pt x="158" y="141"/>
                    <a:pt x="193" y="99"/>
                    <a:pt x="243" y="99"/>
                  </a:cubicBezTo>
                  <a:cubicBezTo>
                    <a:pt x="283" y="99"/>
                    <a:pt x="322" y="99"/>
                    <a:pt x="362" y="99"/>
                  </a:cubicBezTo>
                  <a:cubicBezTo>
                    <a:pt x="368" y="99"/>
                    <a:pt x="370" y="98"/>
                    <a:pt x="368" y="91"/>
                  </a:cubicBezTo>
                  <a:cubicBezTo>
                    <a:pt x="359" y="46"/>
                    <a:pt x="395" y="1"/>
                    <a:pt x="441" y="0"/>
                  </a:cubicBezTo>
                  <a:cubicBezTo>
                    <a:pt x="472" y="0"/>
                    <a:pt x="503" y="0"/>
                    <a:pt x="535" y="0"/>
                  </a:cubicBezTo>
                  <a:cubicBezTo>
                    <a:pt x="581" y="1"/>
                    <a:pt x="617" y="46"/>
                    <a:pt x="607" y="92"/>
                  </a:cubicBezTo>
                  <a:cubicBezTo>
                    <a:pt x="606" y="98"/>
                    <a:pt x="607" y="99"/>
                    <a:pt x="612" y="100"/>
                  </a:cubicBezTo>
                  <a:cubicBezTo>
                    <a:pt x="656" y="109"/>
                    <a:pt x="683" y="151"/>
                    <a:pt x="672" y="194"/>
                  </a:cubicBezTo>
                  <a:cubicBezTo>
                    <a:pt x="671" y="199"/>
                    <a:pt x="672" y="201"/>
                    <a:pt x="676" y="202"/>
                  </a:cubicBezTo>
                  <a:cubicBezTo>
                    <a:pt x="711" y="216"/>
                    <a:pt x="732" y="252"/>
                    <a:pt x="725" y="288"/>
                  </a:cubicBezTo>
                  <a:cubicBezTo>
                    <a:pt x="718" y="324"/>
                    <a:pt x="686" y="351"/>
                    <a:pt x="649" y="3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1" name="Freeform 272">
              <a:extLst>
                <a:ext uri="{FF2B5EF4-FFF2-40B4-BE49-F238E27FC236}">
                  <a16:creationId xmlns:a16="http://schemas.microsoft.com/office/drawing/2014/main" id="{19668DEB-38EB-459A-8973-9A153466F0B6}"/>
                </a:ext>
              </a:extLst>
            </p:cNvPr>
            <p:cNvSpPr>
              <a:spLocks noEditPoints="1"/>
            </p:cNvSpPr>
            <p:nvPr/>
          </p:nvSpPr>
          <p:spPr bwMode="auto">
            <a:xfrm>
              <a:off x="2330" y="1502"/>
              <a:ext cx="2302" cy="1871"/>
            </a:xfrm>
            <a:custGeom>
              <a:avLst/>
              <a:gdLst>
                <a:gd name="T0" fmla="*/ 1300 w 1303"/>
                <a:gd name="T1" fmla="*/ 268 h 1058"/>
                <a:gd name="T2" fmla="*/ 1051 w 1303"/>
                <a:gd name="T3" fmla="*/ 19 h 1058"/>
                <a:gd name="T4" fmla="*/ 1051 w 1303"/>
                <a:gd name="T5" fmla="*/ 19 h 1058"/>
                <a:gd name="T6" fmla="*/ 1007 w 1303"/>
                <a:gd name="T7" fmla="*/ 0 h 1058"/>
                <a:gd name="T8" fmla="*/ 159 w 1303"/>
                <a:gd name="T9" fmla="*/ 0 h 1058"/>
                <a:gd name="T10" fmla="*/ 99 w 1303"/>
                <a:gd name="T11" fmla="*/ 60 h 1058"/>
                <a:gd name="T12" fmla="*/ 99 w 1303"/>
                <a:gd name="T13" fmla="*/ 526 h 1058"/>
                <a:gd name="T14" fmla="*/ 115 w 1303"/>
                <a:gd name="T15" fmla="*/ 567 h 1058"/>
                <a:gd name="T16" fmla="*/ 115 w 1303"/>
                <a:gd name="T17" fmla="*/ 567 h 1058"/>
                <a:gd name="T18" fmla="*/ 159 w 1303"/>
                <a:gd name="T19" fmla="*/ 611 h 1058"/>
                <a:gd name="T20" fmla="*/ 30 w 1303"/>
                <a:gd name="T21" fmla="*/ 611 h 1058"/>
                <a:gd name="T22" fmla="*/ 0 w 1303"/>
                <a:gd name="T23" fmla="*/ 641 h 1058"/>
                <a:gd name="T24" fmla="*/ 9 w 1303"/>
                <a:gd name="T25" fmla="*/ 663 h 1058"/>
                <a:gd name="T26" fmla="*/ 9 w 1303"/>
                <a:gd name="T27" fmla="*/ 664 h 1058"/>
                <a:gd name="T28" fmla="*/ 372 w 1303"/>
                <a:gd name="T29" fmla="*/ 1027 h 1058"/>
                <a:gd name="T30" fmla="*/ 583 w 1303"/>
                <a:gd name="T31" fmla="*/ 1058 h 1058"/>
                <a:gd name="T32" fmla="*/ 1303 w 1303"/>
                <a:gd name="T33" fmla="*/ 338 h 1058"/>
                <a:gd name="T34" fmla="*/ 1300 w 1303"/>
                <a:gd name="T35" fmla="*/ 268 h 1058"/>
                <a:gd name="T36" fmla="*/ 159 w 1303"/>
                <a:gd name="T37" fmla="*/ 60 h 1058"/>
                <a:gd name="T38" fmla="*/ 1007 w 1303"/>
                <a:gd name="T39" fmla="*/ 60 h 1058"/>
                <a:gd name="T40" fmla="*/ 1007 w 1303"/>
                <a:gd name="T41" fmla="*/ 526 h 1058"/>
                <a:gd name="T42" fmla="*/ 159 w 1303"/>
                <a:gd name="T43" fmla="*/ 526 h 1058"/>
                <a:gd name="T44" fmla="*/ 159 w 1303"/>
                <a:gd name="T45" fmla="*/ 6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03" h="1058">
                  <a:moveTo>
                    <a:pt x="1300" y="268"/>
                  </a:moveTo>
                  <a:cubicBezTo>
                    <a:pt x="1051" y="19"/>
                    <a:pt x="1051" y="19"/>
                    <a:pt x="1051" y="19"/>
                  </a:cubicBezTo>
                  <a:cubicBezTo>
                    <a:pt x="1051" y="19"/>
                    <a:pt x="1051" y="19"/>
                    <a:pt x="1051" y="19"/>
                  </a:cubicBezTo>
                  <a:cubicBezTo>
                    <a:pt x="1040" y="7"/>
                    <a:pt x="1024" y="0"/>
                    <a:pt x="1007" y="0"/>
                  </a:cubicBezTo>
                  <a:cubicBezTo>
                    <a:pt x="159" y="0"/>
                    <a:pt x="159" y="0"/>
                    <a:pt x="159" y="0"/>
                  </a:cubicBezTo>
                  <a:cubicBezTo>
                    <a:pt x="126" y="0"/>
                    <a:pt x="99" y="27"/>
                    <a:pt x="99" y="60"/>
                  </a:cubicBezTo>
                  <a:cubicBezTo>
                    <a:pt x="99" y="526"/>
                    <a:pt x="99" y="526"/>
                    <a:pt x="99" y="526"/>
                  </a:cubicBezTo>
                  <a:cubicBezTo>
                    <a:pt x="99" y="542"/>
                    <a:pt x="105" y="557"/>
                    <a:pt x="115" y="567"/>
                  </a:cubicBezTo>
                  <a:cubicBezTo>
                    <a:pt x="115" y="567"/>
                    <a:pt x="115" y="567"/>
                    <a:pt x="115" y="567"/>
                  </a:cubicBezTo>
                  <a:cubicBezTo>
                    <a:pt x="159" y="611"/>
                    <a:pt x="159" y="611"/>
                    <a:pt x="159" y="611"/>
                  </a:cubicBezTo>
                  <a:cubicBezTo>
                    <a:pt x="30" y="611"/>
                    <a:pt x="30" y="611"/>
                    <a:pt x="30" y="611"/>
                  </a:cubicBezTo>
                  <a:cubicBezTo>
                    <a:pt x="13" y="611"/>
                    <a:pt x="0" y="625"/>
                    <a:pt x="0" y="641"/>
                  </a:cubicBezTo>
                  <a:cubicBezTo>
                    <a:pt x="0" y="650"/>
                    <a:pt x="3" y="658"/>
                    <a:pt x="9" y="663"/>
                  </a:cubicBezTo>
                  <a:cubicBezTo>
                    <a:pt x="9" y="664"/>
                    <a:pt x="9" y="664"/>
                    <a:pt x="9" y="664"/>
                  </a:cubicBezTo>
                  <a:cubicBezTo>
                    <a:pt x="372" y="1027"/>
                    <a:pt x="372" y="1027"/>
                    <a:pt x="372" y="1027"/>
                  </a:cubicBezTo>
                  <a:cubicBezTo>
                    <a:pt x="439" y="1047"/>
                    <a:pt x="510" y="1058"/>
                    <a:pt x="583" y="1058"/>
                  </a:cubicBezTo>
                  <a:cubicBezTo>
                    <a:pt x="981" y="1058"/>
                    <a:pt x="1303" y="736"/>
                    <a:pt x="1303" y="338"/>
                  </a:cubicBezTo>
                  <a:cubicBezTo>
                    <a:pt x="1303" y="314"/>
                    <a:pt x="1302" y="291"/>
                    <a:pt x="1300" y="268"/>
                  </a:cubicBezTo>
                  <a:close/>
                  <a:moveTo>
                    <a:pt x="159" y="60"/>
                  </a:moveTo>
                  <a:cubicBezTo>
                    <a:pt x="1007" y="60"/>
                    <a:pt x="1007" y="60"/>
                    <a:pt x="1007" y="60"/>
                  </a:cubicBezTo>
                  <a:cubicBezTo>
                    <a:pt x="1007" y="526"/>
                    <a:pt x="1007" y="526"/>
                    <a:pt x="1007" y="526"/>
                  </a:cubicBezTo>
                  <a:cubicBezTo>
                    <a:pt x="159" y="526"/>
                    <a:pt x="159" y="526"/>
                    <a:pt x="159" y="526"/>
                  </a:cubicBezTo>
                  <a:lnTo>
                    <a:pt x="159" y="60"/>
                  </a:ln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2" name="Freeform 273">
              <a:extLst>
                <a:ext uri="{FF2B5EF4-FFF2-40B4-BE49-F238E27FC236}">
                  <a16:creationId xmlns:a16="http://schemas.microsoft.com/office/drawing/2014/main" id="{5A8A465B-191E-43CE-A64A-A870E7EF9820}"/>
                </a:ext>
              </a:extLst>
            </p:cNvPr>
            <p:cNvSpPr>
              <a:spLocks noEditPoints="1"/>
            </p:cNvSpPr>
            <p:nvPr/>
          </p:nvSpPr>
          <p:spPr bwMode="auto">
            <a:xfrm>
              <a:off x="2505" y="1502"/>
              <a:ext cx="1710" cy="1037"/>
            </a:xfrm>
            <a:custGeom>
              <a:avLst/>
              <a:gdLst>
                <a:gd name="T0" fmla="*/ 908 w 968"/>
                <a:gd name="T1" fmla="*/ 586 h 586"/>
                <a:gd name="T2" fmla="*/ 60 w 968"/>
                <a:gd name="T3" fmla="*/ 586 h 586"/>
                <a:gd name="T4" fmla="*/ 0 w 968"/>
                <a:gd name="T5" fmla="*/ 526 h 586"/>
                <a:gd name="T6" fmla="*/ 0 w 968"/>
                <a:gd name="T7" fmla="*/ 60 h 586"/>
                <a:gd name="T8" fmla="*/ 60 w 968"/>
                <a:gd name="T9" fmla="*/ 0 h 586"/>
                <a:gd name="T10" fmla="*/ 908 w 968"/>
                <a:gd name="T11" fmla="*/ 0 h 586"/>
                <a:gd name="T12" fmla="*/ 968 w 968"/>
                <a:gd name="T13" fmla="*/ 60 h 586"/>
                <a:gd name="T14" fmla="*/ 968 w 968"/>
                <a:gd name="T15" fmla="*/ 526 h 586"/>
                <a:gd name="T16" fmla="*/ 908 w 968"/>
                <a:gd name="T17" fmla="*/ 586 h 586"/>
                <a:gd name="T18" fmla="*/ 908 w 968"/>
                <a:gd name="T19" fmla="*/ 526 h 586"/>
                <a:gd name="T20" fmla="*/ 908 w 968"/>
                <a:gd name="T21" fmla="*/ 526 h 586"/>
                <a:gd name="T22" fmla="*/ 908 w 968"/>
                <a:gd name="T23" fmla="*/ 526 h 586"/>
                <a:gd name="T24" fmla="*/ 60 w 968"/>
                <a:gd name="T25" fmla="*/ 60 h 586"/>
                <a:gd name="T26" fmla="*/ 60 w 968"/>
                <a:gd name="T27" fmla="*/ 526 h 586"/>
                <a:gd name="T28" fmla="*/ 908 w 968"/>
                <a:gd name="T29" fmla="*/ 526 h 586"/>
                <a:gd name="T30" fmla="*/ 908 w 968"/>
                <a:gd name="T31" fmla="*/ 60 h 586"/>
                <a:gd name="T32" fmla="*/ 60 w 968"/>
                <a:gd name="T33" fmla="*/ 60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68" h="586">
                  <a:moveTo>
                    <a:pt x="908" y="586"/>
                  </a:moveTo>
                  <a:cubicBezTo>
                    <a:pt x="60" y="586"/>
                    <a:pt x="60" y="586"/>
                    <a:pt x="60" y="586"/>
                  </a:cubicBezTo>
                  <a:cubicBezTo>
                    <a:pt x="27" y="586"/>
                    <a:pt x="0" y="559"/>
                    <a:pt x="0" y="526"/>
                  </a:cubicBezTo>
                  <a:cubicBezTo>
                    <a:pt x="0" y="60"/>
                    <a:pt x="0" y="60"/>
                    <a:pt x="0" y="60"/>
                  </a:cubicBezTo>
                  <a:cubicBezTo>
                    <a:pt x="0" y="27"/>
                    <a:pt x="27" y="0"/>
                    <a:pt x="60" y="0"/>
                  </a:cubicBezTo>
                  <a:cubicBezTo>
                    <a:pt x="908" y="0"/>
                    <a:pt x="908" y="0"/>
                    <a:pt x="908" y="0"/>
                  </a:cubicBezTo>
                  <a:cubicBezTo>
                    <a:pt x="941" y="0"/>
                    <a:pt x="968" y="27"/>
                    <a:pt x="968" y="60"/>
                  </a:cubicBezTo>
                  <a:cubicBezTo>
                    <a:pt x="968" y="526"/>
                    <a:pt x="968" y="526"/>
                    <a:pt x="968" y="526"/>
                  </a:cubicBezTo>
                  <a:cubicBezTo>
                    <a:pt x="968" y="559"/>
                    <a:pt x="941" y="586"/>
                    <a:pt x="908" y="586"/>
                  </a:cubicBezTo>
                  <a:close/>
                  <a:moveTo>
                    <a:pt x="908" y="526"/>
                  </a:moveTo>
                  <a:cubicBezTo>
                    <a:pt x="908" y="526"/>
                    <a:pt x="908" y="526"/>
                    <a:pt x="908" y="526"/>
                  </a:cubicBezTo>
                  <a:cubicBezTo>
                    <a:pt x="908" y="526"/>
                    <a:pt x="908" y="526"/>
                    <a:pt x="908" y="526"/>
                  </a:cubicBezTo>
                  <a:close/>
                  <a:moveTo>
                    <a:pt x="60" y="60"/>
                  </a:moveTo>
                  <a:cubicBezTo>
                    <a:pt x="60" y="526"/>
                    <a:pt x="60" y="526"/>
                    <a:pt x="60" y="526"/>
                  </a:cubicBezTo>
                  <a:cubicBezTo>
                    <a:pt x="908" y="526"/>
                    <a:pt x="908" y="526"/>
                    <a:pt x="908" y="526"/>
                  </a:cubicBezTo>
                  <a:cubicBezTo>
                    <a:pt x="908" y="60"/>
                    <a:pt x="908" y="60"/>
                    <a:pt x="908" y="60"/>
                  </a:cubicBezTo>
                  <a:lnTo>
                    <a:pt x="60" y="60"/>
                  </a:ln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3" name="Freeform 274">
              <a:extLst>
                <a:ext uri="{FF2B5EF4-FFF2-40B4-BE49-F238E27FC236}">
                  <a16:creationId xmlns:a16="http://schemas.microsoft.com/office/drawing/2014/main" id="{38E44DAF-2FAE-4086-B7A6-0207958102FD}"/>
                </a:ext>
              </a:extLst>
            </p:cNvPr>
            <p:cNvSpPr>
              <a:spLocks/>
            </p:cNvSpPr>
            <p:nvPr/>
          </p:nvSpPr>
          <p:spPr bwMode="auto">
            <a:xfrm>
              <a:off x="2330" y="2583"/>
              <a:ext cx="2060" cy="106"/>
            </a:xfrm>
            <a:custGeom>
              <a:avLst/>
              <a:gdLst>
                <a:gd name="T0" fmla="*/ 1136 w 1166"/>
                <a:gd name="T1" fmla="*/ 60 h 60"/>
                <a:gd name="T2" fmla="*/ 30 w 1166"/>
                <a:gd name="T3" fmla="*/ 60 h 60"/>
                <a:gd name="T4" fmla="*/ 0 w 1166"/>
                <a:gd name="T5" fmla="*/ 30 h 60"/>
                <a:gd name="T6" fmla="*/ 30 w 1166"/>
                <a:gd name="T7" fmla="*/ 0 h 60"/>
                <a:gd name="T8" fmla="*/ 1136 w 1166"/>
                <a:gd name="T9" fmla="*/ 0 h 60"/>
                <a:gd name="T10" fmla="*/ 1166 w 1166"/>
                <a:gd name="T11" fmla="*/ 30 h 60"/>
                <a:gd name="T12" fmla="*/ 1136 w 1166"/>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1166" h="60">
                  <a:moveTo>
                    <a:pt x="1136" y="60"/>
                  </a:moveTo>
                  <a:cubicBezTo>
                    <a:pt x="30" y="60"/>
                    <a:pt x="30" y="60"/>
                    <a:pt x="30" y="60"/>
                  </a:cubicBezTo>
                  <a:cubicBezTo>
                    <a:pt x="13" y="60"/>
                    <a:pt x="0" y="47"/>
                    <a:pt x="0" y="30"/>
                  </a:cubicBezTo>
                  <a:cubicBezTo>
                    <a:pt x="0" y="14"/>
                    <a:pt x="13" y="0"/>
                    <a:pt x="30" y="0"/>
                  </a:cubicBezTo>
                  <a:cubicBezTo>
                    <a:pt x="1136" y="0"/>
                    <a:pt x="1136" y="0"/>
                    <a:pt x="1136" y="0"/>
                  </a:cubicBezTo>
                  <a:cubicBezTo>
                    <a:pt x="1153" y="0"/>
                    <a:pt x="1166" y="14"/>
                    <a:pt x="1166" y="30"/>
                  </a:cubicBezTo>
                  <a:cubicBezTo>
                    <a:pt x="1166" y="47"/>
                    <a:pt x="1153" y="60"/>
                    <a:pt x="1136" y="60"/>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84" name="Group 50">
            <a:extLst>
              <a:ext uri="{FF2B5EF4-FFF2-40B4-BE49-F238E27FC236}">
                <a16:creationId xmlns:a16="http://schemas.microsoft.com/office/drawing/2014/main" id="{961EFC69-C574-4503-BD28-77D326C9B2C8}"/>
              </a:ext>
            </a:extLst>
          </p:cNvPr>
          <p:cNvGrpSpPr>
            <a:grpSpLocks noChangeAspect="1"/>
          </p:cNvGrpSpPr>
          <p:nvPr/>
        </p:nvGrpSpPr>
        <p:grpSpPr bwMode="auto">
          <a:xfrm>
            <a:off x="3467684" y="1069539"/>
            <a:ext cx="799015" cy="799643"/>
            <a:chOff x="1992" y="731"/>
            <a:chExt cx="2544" cy="2546"/>
          </a:xfrm>
        </p:grpSpPr>
        <p:sp>
          <p:nvSpPr>
            <p:cNvPr id="285" name="Oval 51">
              <a:extLst>
                <a:ext uri="{FF2B5EF4-FFF2-40B4-BE49-F238E27FC236}">
                  <a16:creationId xmlns:a16="http://schemas.microsoft.com/office/drawing/2014/main" id="{B39DD911-7ED7-4BB1-8A2F-6D2B14E0D40E}"/>
                </a:ext>
              </a:extLst>
            </p:cNvPr>
            <p:cNvSpPr>
              <a:spLocks noChangeArrowheads="1"/>
            </p:cNvSpPr>
            <p:nvPr/>
          </p:nvSpPr>
          <p:spPr bwMode="auto">
            <a:xfrm>
              <a:off x="1992" y="731"/>
              <a:ext cx="2544" cy="2546"/>
            </a:xfrm>
            <a:prstGeom prst="ellipse">
              <a:avLst/>
            </a:pr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6" name="Freeform 52">
              <a:extLst>
                <a:ext uri="{FF2B5EF4-FFF2-40B4-BE49-F238E27FC236}">
                  <a16:creationId xmlns:a16="http://schemas.microsoft.com/office/drawing/2014/main" id="{5C2197C2-513A-483D-9390-E3ACDB2D8F17}"/>
                </a:ext>
              </a:extLst>
            </p:cNvPr>
            <p:cNvSpPr>
              <a:spLocks noEditPoints="1"/>
            </p:cNvSpPr>
            <p:nvPr/>
          </p:nvSpPr>
          <p:spPr bwMode="auto">
            <a:xfrm>
              <a:off x="2294" y="1141"/>
              <a:ext cx="2233" cy="2127"/>
            </a:xfrm>
            <a:custGeom>
              <a:avLst/>
              <a:gdLst>
                <a:gd name="T0" fmla="*/ 864 w 1264"/>
                <a:gd name="T1" fmla="*/ 173 h 1203"/>
                <a:gd name="T2" fmla="*/ 864 w 1264"/>
                <a:gd name="T3" fmla="*/ 173 h 1203"/>
                <a:gd name="T4" fmla="*/ 864 w 1264"/>
                <a:gd name="T5" fmla="*/ 173 h 1203"/>
                <a:gd name="T6" fmla="*/ 234 w 1264"/>
                <a:gd name="T7" fmla="*/ 173 h 1203"/>
                <a:gd name="T8" fmla="*/ 196 w 1264"/>
                <a:gd name="T9" fmla="*/ 758 h 1203"/>
                <a:gd name="T10" fmla="*/ 0 w 1264"/>
                <a:gd name="T11" fmla="*/ 954 h 1203"/>
                <a:gd name="T12" fmla="*/ 40 w 1264"/>
                <a:gd name="T13" fmla="*/ 997 h 1203"/>
                <a:gd name="T14" fmla="*/ 83 w 1264"/>
                <a:gd name="T15" fmla="*/ 1037 h 1203"/>
                <a:gd name="T16" fmla="*/ 276 w 1264"/>
                <a:gd name="T17" fmla="*/ 844 h 1203"/>
                <a:gd name="T18" fmla="*/ 635 w 1264"/>
                <a:gd name="T19" fmla="*/ 1203 h 1203"/>
                <a:gd name="T20" fmla="*/ 1058 w 1264"/>
                <a:gd name="T21" fmla="*/ 997 h 1203"/>
                <a:gd name="T22" fmla="*/ 1264 w 1264"/>
                <a:gd name="T23" fmla="*/ 574 h 1203"/>
                <a:gd name="T24" fmla="*/ 864 w 1264"/>
                <a:gd name="T25" fmla="*/ 173 h 1203"/>
                <a:gd name="T26" fmla="*/ 318 w 1264"/>
                <a:gd name="T27" fmla="*/ 257 h 1203"/>
                <a:gd name="T28" fmla="*/ 780 w 1264"/>
                <a:gd name="T29" fmla="*/ 257 h 1203"/>
                <a:gd name="T30" fmla="*/ 780 w 1264"/>
                <a:gd name="T31" fmla="*/ 719 h 1203"/>
                <a:gd name="T32" fmla="*/ 318 w 1264"/>
                <a:gd name="T33" fmla="*/ 719 h 1203"/>
                <a:gd name="T34" fmla="*/ 318 w 1264"/>
                <a:gd name="T35" fmla="*/ 719 h 1203"/>
                <a:gd name="T36" fmla="*/ 318 w 1264"/>
                <a:gd name="T37" fmla="*/ 719 h 1203"/>
                <a:gd name="T38" fmla="*/ 318 w 1264"/>
                <a:gd name="T39" fmla="*/ 719 h 1203"/>
                <a:gd name="T40" fmla="*/ 318 w 1264"/>
                <a:gd name="T41" fmla="*/ 257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64" h="1203">
                  <a:moveTo>
                    <a:pt x="864" y="173"/>
                  </a:moveTo>
                  <a:cubicBezTo>
                    <a:pt x="864" y="173"/>
                    <a:pt x="864" y="173"/>
                    <a:pt x="864" y="173"/>
                  </a:cubicBezTo>
                  <a:cubicBezTo>
                    <a:pt x="864" y="173"/>
                    <a:pt x="864" y="173"/>
                    <a:pt x="864" y="173"/>
                  </a:cubicBezTo>
                  <a:cubicBezTo>
                    <a:pt x="690" y="0"/>
                    <a:pt x="408" y="0"/>
                    <a:pt x="234" y="173"/>
                  </a:cubicBezTo>
                  <a:cubicBezTo>
                    <a:pt x="75" y="333"/>
                    <a:pt x="62" y="584"/>
                    <a:pt x="196" y="758"/>
                  </a:cubicBezTo>
                  <a:cubicBezTo>
                    <a:pt x="0" y="954"/>
                    <a:pt x="0" y="954"/>
                    <a:pt x="0" y="954"/>
                  </a:cubicBezTo>
                  <a:cubicBezTo>
                    <a:pt x="13" y="969"/>
                    <a:pt x="26" y="983"/>
                    <a:pt x="40" y="997"/>
                  </a:cubicBezTo>
                  <a:cubicBezTo>
                    <a:pt x="54" y="1011"/>
                    <a:pt x="68" y="1024"/>
                    <a:pt x="83" y="1037"/>
                  </a:cubicBezTo>
                  <a:cubicBezTo>
                    <a:pt x="276" y="844"/>
                    <a:pt x="276" y="844"/>
                    <a:pt x="276" y="844"/>
                  </a:cubicBezTo>
                  <a:cubicBezTo>
                    <a:pt x="635" y="1203"/>
                    <a:pt x="635" y="1203"/>
                    <a:pt x="635" y="1203"/>
                  </a:cubicBezTo>
                  <a:cubicBezTo>
                    <a:pt x="789" y="1184"/>
                    <a:pt x="939" y="1116"/>
                    <a:pt x="1058" y="997"/>
                  </a:cubicBezTo>
                  <a:cubicBezTo>
                    <a:pt x="1177" y="878"/>
                    <a:pt x="1245" y="728"/>
                    <a:pt x="1264" y="574"/>
                  </a:cubicBezTo>
                  <a:lnTo>
                    <a:pt x="864" y="173"/>
                  </a:lnTo>
                  <a:close/>
                  <a:moveTo>
                    <a:pt x="318" y="257"/>
                  </a:moveTo>
                  <a:cubicBezTo>
                    <a:pt x="445" y="129"/>
                    <a:pt x="653" y="129"/>
                    <a:pt x="780" y="257"/>
                  </a:cubicBezTo>
                  <a:cubicBezTo>
                    <a:pt x="908" y="384"/>
                    <a:pt x="908" y="592"/>
                    <a:pt x="780" y="719"/>
                  </a:cubicBezTo>
                  <a:cubicBezTo>
                    <a:pt x="653" y="847"/>
                    <a:pt x="445" y="847"/>
                    <a:pt x="318" y="719"/>
                  </a:cubicBezTo>
                  <a:cubicBezTo>
                    <a:pt x="318" y="719"/>
                    <a:pt x="318" y="719"/>
                    <a:pt x="318" y="719"/>
                  </a:cubicBezTo>
                  <a:cubicBezTo>
                    <a:pt x="318" y="719"/>
                    <a:pt x="318" y="719"/>
                    <a:pt x="318" y="719"/>
                  </a:cubicBezTo>
                  <a:cubicBezTo>
                    <a:pt x="318" y="719"/>
                    <a:pt x="318" y="719"/>
                    <a:pt x="318" y="719"/>
                  </a:cubicBezTo>
                  <a:cubicBezTo>
                    <a:pt x="190" y="592"/>
                    <a:pt x="190" y="384"/>
                    <a:pt x="318" y="257"/>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7" name="Freeform 53">
              <a:extLst>
                <a:ext uri="{FF2B5EF4-FFF2-40B4-BE49-F238E27FC236}">
                  <a16:creationId xmlns:a16="http://schemas.microsoft.com/office/drawing/2014/main" id="{7F4911E9-3CC0-4BA7-B367-E5DCFD57B399}"/>
                </a:ext>
              </a:extLst>
            </p:cNvPr>
            <p:cNvSpPr>
              <a:spLocks noEditPoints="1"/>
            </p:cNvSpPr>
            <p:nvPr/>
          </p:nvSpPr>
          <p:spPr bwMode="auto">
            <a:xfrm>
              <a:off x="2294" y="1141"/>
              <a:ext cx="1832" cy="1834"/>
            </a:xfrm>
            <a:custGeom>
              <a:avLst/>
              <a:gdLst>
                <a:gd name="T0" fmla="*/ 864 w 1037"/>
                <a:gd name="T1" fmla="*/ 173 h 1037"/>
                <a:gd name="T2" fmla="*/ 234 w 1037"/>
                <a:gd name="T3" fmla="*/ 173 h 1037"/>
                <a:gd name="T4" fmla="*/ 196 w 1037"/>
                <a:gd name="T5" fmla="*/ 758 h 1037"/>
                <a:gd name="T6" fmla="*/ 0 w 1037"/>
                <a:gd name="T7" fmla="*/ 954 h 1037"/>
                <a:gd name="T8" fmla="*/ 40 w 1037"/>
                <a:gd name="T9" fmla="*/ 997 h 1037"/>
                <a:gd name="T10" fmla="*/ 83 w 1037"/>
                <a:gd name="T11" fmla="*/ 1037 h 1037"/>
                <a:gd name="T12" fmla="*/ 279 w 1037"/>
                <a:gd name="T13" fmla="*/ 841 h 1037"/>
                <a:gd name="T14" fmla="*/ 864 w 1037"/>
                <a:gd name="T15" fmla="*/ 803 h 1037"/>
                <a:gd name="T16" fmla="*/ 864 w 1037"/>
                <a:gd name="T17" fmla="*/ 173 h 1037"/>
                <a:gd name="T18" fmla="*/ 780 w 1037"/>
                <a:gd name="T19" fmla="*/ 719 h 1037"/>
                <a:gd name="T20" fmla="*/ 318 w 1037"/>
                <a:gd name="T21" fmla="*/ 719 h 1037"/>
                <a:gd name="T22" fmla="*/ 318 w 1037"/>
                <a:gd name="T23" fmla="*/ 719 h 1037"/>
                <a:gd name="T24" fmla="*/ 318 w 1037"/>
                <a:gd name="T25" fmla="*/ 719 h 1037"/>
                <a:gd name="T26" fmla="*/ 318 w 1037"/>
                <a:gd name="T27" fmla="*/ 257 h 1037"/>
                <a:gd name="T28" fmla="*/ 780 w 1037"/>
                <a:gd name="T29" fmla="*/ 257 h 1037"/>
                <a:gd name="T30" fmla="*/ 780 w 1037"/>
                <a:gd name="T31" fmla="*/ 719 h 1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7" h="1037">
                  <a:moveTo>
                    <a:pt x="864" y="173"/>
                  </a:moveTo>
                  <a:cubicBezTo>
                    <a:pt x="690" y="0"/>
                    <a:pt x="408" y="0"/>
                    <a:pt x="234" y="173"/>
                  </a:cubicBezTo>
                  <a:cubicBezTo>
                    <a:pt x="75" y="333"/>
                    <a:pt x="62" y="584"/>
                    <a:pt x="196" y="758"/>
                  </a:cubicBezTo>
                  <a:cubicBezTo>
                    <a:pt x="0" y="954"/>
                    <a:pt x="0" y="954"/>
                    <a:pt x="0" y="954"/>
                  </a:cubicBezTo>
                  <a:cubicBezTo>
                    <a:pt x="13" y="969"/>
                    <a:pt x="26" y="983"/>
                    <a:pt x="40" y="997"/>
                  </a:cubicBezTo>
                  <a:cubicBezTo>
                    <a:pt x="54" y="1011"/>
                    <a:pt x="68" y="1024"/>
                    <a:pt x="83" y="1037"/>
                  </a:cubicBezTo>
                  <a:cubicBezTo>
                    <a:pt x="279" y="841"/>
                    <a:pt x="279" y="841"/>
                    <a:pt x="279" y="841"/>
                  </a:cubicBezTo>
                  <a:cubicBezTo>
                    <a:pt x="453" y="975"/>
                    <a:pt x="704" y="962"/>
                    <a:pt x="864" y="803"/>
                  </a:cubicBezTo>
                  <a:cubicBezTo>
                    <a:pt x="1037" y="629"/>
                    <a:pt x="1037" y="347"/>
                    <a:pt x="864" y="173"/>
                  </a:cubicBezTo>
                  <a:close/>
                  <a:moveTo>
                    <a:pt x="780" y="719"/>
                  </a:moveTo>
                  <a:cubicBezTo>
                    <a:pt x="653" y="847"/>
                    <a:pt x="445" y="847"/>
                    <a:pt x="318" y="719"/>
                  </a:cubicBezTo>
                  <a:cubicBezTo>
                    <a:pt x="318" y="719"/>
                    <a:pt x="318" y="719"/>
                    <a:pt x="318" y="719"/>
                  </a:cubicBezTo>
                  <a:cubicBezTo>
                    <a:pt x="318" y="719"/>
                    <a:pt x="318" y="719"/>
                    <a:pt x="318" y="719"/>
                  </a:cubicBezTo>
                  <a:cubicBezTo>
                    <a:pt x="190" y="592"/>
                    <a:pt x="190" y="384"/>
                    <a:pt x="318" y="257"/>
                  </a:cubicBezTo>
                  <a:cubicBezTo>
                    <a:pt x="445" y="129"/>
                    <a:pt x="653" y="129"/>
                    <a:pt x="780" y="257"/>
                  </a:cubicBezTo>
                  <a:cubicBezTo>
                    <a:pt x="908" y="384"/>
                    <a:pt x="908" y="592"/>
                    <a:pt x="780" y="7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8" name="Freeform 54">
              <a:extLst>
                <a:ext uri="{FF2B5EF4-FFF2-40B4-BE49-F238E27FC236}">
                  <a16:creationId xmlns:a16="http://schemas.microsoft.com/office/drawing/2014/main" id="{04AD5455-E4C0-46DC-8712-A3570DD8ACCD}"/>
                </a:ext>
              </a:extLst>
            </p:cNvPr>
            <p:cNvSpPr>
              <a:spLocks/>
            </p:cNvSpPr>
            <p:nvPr/>
          </p:nvSpPr>
          <p:spPr bwMode="auto">
            <a:xfrm>
              <a:off x="2640" y="2372"/>
              <a:ext cx="257" cy="256"/>
            </a:xfrm>
            <a:custGeom>
              <a:avLst/>
              <a:gdLst>
                <a:gd name="T0" fmla="*/ 122 w 145"/>
                <a:gd name="T1" fmla="*/ 23 h 145"/>
                <a:gd name="T2" fmla="*/ 38 w 145"/>
                <a:gd name="T3" fmla="*/ 23 h 145"/>
                <a:gd name="T4" fmla="*/ 0 w 145"/>
                <a:gd name="T5" fmla="*/ 62 h 145"/>
                <a:gd name="T6" fmla="*/ 38 w 145"/>
                <a:gd name="T7" fmla="*/ 107 h 145"/>
                <a:gd name="T8" fmla="*/ 83 w 145"/>
                <a:gd name="T9" fmla="*/ 145 h 145"/>
                <a:gd name="T10" fmla="*/ 122 w 145"/>
                <a:gd name="T11" fmla="*/ 107 h 145"/>
                <a:gd name="T12" fmla="*/ 122 w 145"/>
                <a:gd name="T13" fmla="*/ 23 h 145"/>
              </a:gdLst>
              <a:ahLst/>
              <a:cxnLst>
                <a:cxn ang="0">
                  <a:pos x="T0" y="T1"/>
                </a:cxn>
                <a:cxn ang="0">
                  <a:pos x="T2" y="T3"/>
                </a:cxn>
                <a:cxn ang="0">
                  <a:pos x="T4" y="T5"/>
                </a:cxn>
                <a:cxn ang="0">
                  <a:pos x="T6" y="T7"/>
                </a:cxn>
                <a:cxn ang="0">
                  <a:pos x="T8" y="T9"/>
                </a:cxn>
                <a:cxn ang="0">
                  <a:pos x="T10" y="T11"/>
                </a:cxn>
                <a:cxn ang="0">
                  <a:pos x="T12" y="T13"/>
                </a:cxn>
              </a:cxnLst>
              <a:rect l="0" t="0" r="r" b="b"/>
              <a:pathLst>
                <a:path w="145" h="145">
                  <a:moveTo>
                    <a:pt x="122" y="23"/>
                  </a:moveTo>
                  <a:cubicBezTo>
                    <a:pt x="99" y="0"/>
                    <a:pt x="61" y="0"/>
                    <a:pt x="38" y="23"/>
                  </a:cubicBezTo>
                  <a:cubicBezTo>
                    <a:pt x="0" y="62"/>
                    <a:pt x="0" y="62"/>
                    <a:pt x="0" y="62"/>
                  </a:cubicBezTo>
                  <a:cubicBezTo>
                    <a:pt x="11" y="78"/>
                    <a:pt x="24" y="93"/>
                    <a:pt x="38" y="107"/>
                  </a:cubicBezTo>
                  <a:cubicBezTo>
                    <a:pt x="52" y="121"/>
                    <a:pt x="67" y="134"/>
                    <a:pt x="83" y="145"/>
                  </a:cubicBezTo>
                  <a:cubicBezTo>
                    <a:pt x="122" y="107"/>
                    <a:pt x="122" y="107"/>
                    <a:pt x="122" y="107"/>
                  </a:cubicBezTo>
                  <a:cubicBezTo>
                    <a:pt x="145" y="84"/>
                    <a:pt x="145" y="46"/>
                    <a:pt x="122" y="2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9" name="Freeform 55">
              <a:extLst>
                <a:ext uri="{FF2B5EF4-FFF2-40B4-BE49-F238E27FC236}">
                  <a16:creationId xmlns:a16="http://schemas.microsoft.com/office/drawing/2014/main" id="{7BD59CA7-E069-452F-9D4B-7D13B0736E66}"/>
                </a:ext>
              </a:extLst>
            </p:cNvPr>
            <p:cNvSpPr>
              <a:spLocks/>
            </p:cNvSpPr>
            <p:nvPr/>
          </p:nvSpPr>
          <p:spPr bwMode="auto">
            <a:xfrm>
              <a:off x="2905" y="2236"/>
              <a:ext cx="94" cy="70"/>
            </a:xfrm>
            <a:custGeom>
              <a:avLst/>
              <a:gdLst>
                <a:gd name="T0" fmla="*/ 19 w 53"/>
                <a:gd name="T1" fmla="*/ 0 h 40"/>
                <a:gd name="T2" fmla="*/ 53 w 53"/>
                <a:gd name="T3" fmla="*/ 0 h 40"/>
                <a:gd name="T4" fmla="*/ 53 w 53"/>
                <a:gd name="T5" fmla="*/ 40 h 40"/>
                <a:gd name="T6" fmla="*/ 19 w 53"/>
                <a:gd name="T7" fmla="*/ 40 h 40"/>
                <a:gd name="T8" fmla="*/ 0 w 53"/>
                <a:gd name="T9" fmla="*/ 20 h 40"/>
                <a:gd name="T10" fmla="*/ 6 w 53"/>
                <a:gd name="T11" fmla="*/ 6 h 40"/>
                <a:gd name="T12" fmla="*/ 19 w 53"/>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53" h="40">
                  <a:moveTo>
                    <a:pt x="19" y="0"/>
                  </a:moveTo>
                  <a:cubicBezTo>
                    <a:pt x="53" y="0"/>
                    <a:pt x="53" y="0"/>
                    <a:pt x="53" y="0"/>
                  </a:cubicBezTo>
                  <a:cubicBezTo>
                    <a:pt x="53" y="40"/>
                    <a:pt x="53" y="40"/>
                    <a:pt x="53" y="40"/>
                  </a:cubicBezTo>
                  <a:cubicBezTo>
                    <a:pt x="19" y="40"/>
                    <a:pt x="19" y="40"/>
                    <a:pt x="19" y="40"/>
                  </a:cubicBezTo>
                  <a:cubicBezTo>
                    <a:pt x="9" y="40"/>
                    <a:pt x="0" y="31"/>
                    <a:pt x="0" y="20"/>
                  </a:cubicBezTo>
                  <a:cubicBezTo>
                    <a:pt x="0" y="15"/>
                    <a:pt x="2" y="10"/>
                    <a:pt x="6" y="6"/>
                  </a:cubicBezTo>
                  <a:cubicBezTo>
                    <a:pt x="9" y="3"/>
                    <a:pt x="14" y="0"/>
                    <a:pt x="19" y="0"/>
                  </a:cubicBezTo>
                  <a:close/>
                </a:path>
              </a:pathLst>
            </a:custGeom>
            <a:solidFill>
              <a:srgbClr val="02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0" name="Freeform 56">
              <a:extLst>
                <a:ext uri="{FF2B5EF4-FFF2-40B4-BE49-F238E27FC236}">
                  <a16:creationId xmlns:a16="http://schemas.microsoft.com/office/drawing/2014/main" id="{3403ED53-1CBD-4652-9B6E-152F29EC8067}"/>
                </a:ext>
              </a:extLst>
            </p:cNvPr>
            <p:cNvSpPr>
              <a:spLocks/>
            </p:cNvSpPr>
            <p:nvPr/>
          </p:nvSpPr>
          <p:spPr bwMode="auto">
            <a:xfrm>
              <a:off x="3121" y="2236"/>
              <a:ext cx="71" cy="70"/>
            </a:xfrm>
            <a:custGeom>
              <a:avLst/>
              <a:gdLst>
                <a:gd name="T0" fmla="*/ 0 w 71"/>
                <a:gd name="T1" fmla="*/ 0 h 70"/>
                <a:gd name="T2" fmla="*/ 71 w 71"/>
                <a:gd name="T3" fmla="*/ 0 h 70"/>
                <a:gd name="T4" fmla="*/ 71 w 71"/>
                <a:gd name="T5" fmla="*/ 70 h 70"/>
                <a:gd name="T6" fmla="*/ 0 w 71"/>
                <a:gd name="T7" fmla="*/ 70 h 70"/>
                <a:gd name="T8" fmla="*/ 0 w 71"/>
                <a:gd name="T9" fmla="*/ 0 h 70"/>
                <a:gd name="T10" fmla="*/ 0 w 71"/>
                <a:gd name="T11" fmla="*/ 0 h 70"/>
              </a:gdLst>
              <a:ahLst/>
              <a:cxnLst>
                <a:cxn ang="0">
                  <a:pos x="T0" y="T1"/>
                </a:cxn>
                <a:cxn ang="0">
                  <a:pos x="T2" y="T3"/>
                </a:cxn>
                <a:cxn ang="0">
                  <a:pos x="T4" y="T5"/>
                </a:cxn>
                <a:cxn ang="0">
                  <a:pos x="T6" y="T7"/>
                </a:cxn>
                <a:cxn ang="0">
                  <a:pos x="T8" y="T9"/>
                </a:cxn>
                <a:cxn ang="0">
                  <a:pos x="T10" y="T11"/>
                </a:cxn>
              </a:cxnLst>
              <a:rect l="0" t="0" r="r" b="b"/>
              <a:pathLst>
                <a:path w="71" h="70">
                  <a:moveTo>
                    <a:pt x="0" y="0"/>
                  </a:moveTo>
                  <a:lnTo>
                    <a:pt x="71" y="0"/>
                  </a:lnTo>
                  <a:lnTo>
                    <a:pt x="71" y="70"/>
                  </a:lnTo>
                  <a:lnTo>
                    <a:pt x="0" y="70"/>
                  </a:lnTo>
                  <a:lnTo>
                    <a:pt x="0" y="0"/>
                  </a:lnTo>
                  <a:lnTo>
                    <a:pt x="0" y="0"/>
                  </a:lnTo>
                  <a:close/>
                </a:path>
              </a:pathLst>
            </a:custGeom>
            <a:solidFill>
              <a:srgbClr val="02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1" name="Freeform 57">
              <a:extLst>
                <a:ext uri="{FF2B5EF4-FFF2-40B4-BE49-F238E27FC236}">
                  <a16:creationId xmlns:a16="http://schemas.microsoft.com/office/drawing/2014/main" id="{670C308E-3213-40EA-90C5-5197DB802D74}"/>
                </a:ext>
              </a:extLst>
            </p:cNvPr>
            <p:cNvSpPr>
              <a:spLocks/>
            </p:cNvSpPr>
            <p:nvPr/>
          </p:nvSpPr>
          <p:spPr bwMode="auto">
            <a:xfrm>
              <a:off x="3329" y="2236"/>
              <a:ext cx="71" cy="70"/>
            </a:xfrm>
            <a:custGeom>
              <a:avLst/>
              <a:gdLst>
                <a:gd name="T0" fmla="*/ 0 w 71"/>
                <a:gd name="T1" fmla="*/ 0 h 70"/>
                <a:gd name="T2" fmla="*/ 71 w 71"/>
                <a:gd name="T3" fmla="*/ 0 h 70"/>
                <a:gd name="T4" fmla="*/ 71 w 71"/>
                <a:gd name="T5" fmla="*/ 70 h 70"/>
                <a:gd name="T6" fmla="*/ 0 w 71"/>
                <a:gd name="T7" fmla="*/ 70 h 70"/>
                <a:gd name="T8" fmla="*/ 0 w 71"/>
                <a:gd name="T9" fmla="*/ 0 h 70"/>
                <a:gd name="T10" fmla="*/ 0 w 71"/>
                <a:gd name="T11" fmla="*/ 0 h 70"/>
              </a:gdLst>
              <a:ahLst/>
              <a:cxnLst>
                <a:cxn ang="0">
                  <a:pos x="T0" y="T1"/>
                </a:cxn>
                <a:cxn ang="0">
                  <a:pos x="T2" y="T3"/>
                </a:cxn>
                <a:cxn ang="0">
                  <a:pos x="T4" y="T5"/>
                </a:cxn>
                <a:cxn ang="0">
                  <a:pos x="T6" y="T7"/>
                </a:cxn>
                <a:cxn ang="0">
                  <a:pos x="T8" y="T9"/>
                </a:cxn>
                <a:cxn ang="0">
                  <a:pos x="T10" y="T11"/>
                </a:cxn>
              </a:cxnLst>
              <a:rect l="0" t="0" r="r" b="b"/>
              <a:pathLst>
                <a:path w="71" h="70">
                  <a:moveTo>
                    <a:pt x="0" y="0"/>
                  </a:moveTo>
                  <a:lnTo>
                    <a:pt x="71" y="0"/>
                  </a:lnTo>
                  <a:lnTo>
                    <a:pt x="71" y="70"/>
                  </a:lnTo>
                  <a:lnTo>
                    <a:pt x="0" y="70"/>
                  </a:lnTo>
                  <a:lnTo>
                    <a:pt x="0" y="0"/>
                  </a:lnTo>
                  <a:lnTo>
                    <a:pt x="0" y="0"/>
                  </a:lnTo>
                  <a:close/>
                </a:path>
              </a:pathLst>
            </a:custGeom>
            <a:solidFill>
              <a:srgbClr val="02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2" name="Freeform 58">
              <a:extLst>
                <a:ext uri="{FF2B5EF4-FFF2-40B4-BE49-F238E27FC236}">
                  <a16:creationId xmlns:a16="http://schemas.microsoft.com/office/drawing/2014/main" id="{B10FB5A3-95A6-4BA6-8FF6-4BCAB4FC173B}"/>
                </a:ext>
              </a:extLst>
            </p:cNvPr>
            <p:cNvSpPr>
              <a:spLocks/>
            </p:cNvSpPr>
            <p:nvPr/>
          </p:nvSpPr>
          <p:spPr bwMode="auto">
            <a:xfrm>
              <a:off x="3527" y="2236"/>
              <a:ext cx="94" cy="70"/>
            </a:xfrm>
            <a:custGeom>
              <a:avLst/>
              <a:gdLst>
                <a:gd name="T0" fmla="*/ 53 w 53"/>
                <a:gd name="T1" fmla="*/ 20 h 40"/>
                <a:gd name="T2" fmla="*/ 47 w 53"/>
                <a:gd name="T3" fmla="*/ 35 h 40"/>
                <a:gd name="T4" fmla="*/ 34 w 53"/>
                <a:gd name="T5" fmla="*/ 40 h 40"/>
                <a:gd name="T6" fmla="*/ 0 w 53"/>
                <a:gd name="T7" fmla="*/ 40 h 40"/>
                <a:gd name="T8" fmla="*/ 0 w 53"/>
                <a:gd name="T9" fmla="*/ 0 h 40"/>
                <a:gd name="T10" fmla="*/ 34 w 53"/>
                <a:gd name="T11" fmla="*/ 0 h 40"/>
                <a:gd name="T12" fmla="*/ 53 w 53"/>
                <a:gd name="T13" fmla="*/ 20 h 40"/>
              </a:gdLst>
              <a:ahLst/>
              <a:cxnLst>
                <a:cxn ang="0">
                  <a:pos x="T0" y="T1"/>
                </a:cxn>
                <a:cxn ang="0">
                  <a:pos x="T2" y="T3"/>
                </a:cxn>
                <a:cxn ang="0">
                  <a:pos x="T4" y="T5"/>
                </a:cxn>
                <a:cxn ang="0">
                  <a:pos x="T6" y="T7"/>
                </a:cxn>
                <a:cxn ang="0">
                  <a:pos x="T8" y="T9"/>
                </a:cxn>
                <a:cxn ang="0">
                  <a:pos x="T10" y="T11"/>
                </a:cxn>
                <a:cxn ang="0">
                  <a:pos x="T12" y="T13"/>
                </a:cxn>
              </a:cxnLst>
              <a:rect l="0" t="0" r="r" b="b"/>
              <a:pathLst>
                <a:path w="53" h="40">
                  <a:moveTo>
                    <a:pt x="53" y="20"/>
                  </a:moveTo>
                  <a:cubicBezTo>
                    <a:pt x="53" y="26"/>
                    <a:pt x="51" y="31"/>
                    <a:pt x="47" y="35"/>
                  </a:cubicBezTo>
                  <a:cubicBezTo>
                    <a:pt x="44" y="38"/>
                    <a:pt x="39" y="40"/>
                    <a:pt x="34" y="40"/>
                  </a:cubicBezTo>
                  <a:cubicBezTo>
                    <a:pt x="0" y="40"/>
                    <a:pt x="0" y="40"/>
                    <a:pt x="0" y="40"/>
                  </a:cubicBezTo>
                  <a:cubicBezTo>
                    <a:pt x="0" y="0"/>
                    <a:pt x="0" y="0"/>
                    <a:pt x="0" y="0"/>
                  </a:cubicBezTo>
                  <a:cubicBezTo>
                    <a:pt x="34" y="0"/>
                    <a:pt x="34" y="0"/>
                    <a:pt x="34" y="0"/>
                  </a:cubicBezTo>
                  <a:cubicBezTo>
                    <a:pt x="44" y="0"/>
                    <a:pt x="53" y="9"/>
                    <a:pt x="53" y="20"/>
                  </a:cubicBezTo>
                  <a:close/>
                </a:path>
              </a:pathLst>
            </a:custGeom>
            <a:solidFill>
              <a:srgbClr val="02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3" name="Freeform 59">
              <a:extLst>
                <a:ext uri="{FF2B5EF4-FFF2-40B4-BE49-F238E27FC236}">
                  <a16:creationId xmlns:a16="http://schemas.microsoft.com/office/drawing/2014/main" id="{4A3FE475-0CDF-4472-B56C-0B5EA29A052D}"/>
                </a:ext>
              </a:extLst>
            </p:cNvPr>
            <p:cNvSpPr>
              <a:spLocks/>
            </p:cNvSpPr>
            <p:nvPr/>
          </p:nvSpPr>
          <p:spPr bwMode="auto">
            <a:xfrm>
              <a:off x="2994" y="2236"/>
              <a:ext cx="127" cy="70"/>
            </a:xfrm>
            <a:custGeom>
              <a:avLst/>
              <a:gdLst>
                <a:gd name="T0" fmla="*/ 0 w 127"/>
                <a:gd name="T1" fmla="*/ 0 h 70"/>
                <a:gd name="T2" fmla="*/ 127 w 127"/>
                <a:gd name="T3" fmla="*/ 0 h 70"/>
                <a:gd name="T4" fmla="*/ 127 w 127"/>
                <a:gd name="T5" fmla="*/ 70 h 70"/>
                <a:gd name="T6" fmla="*/ 0 w 127"/>
                <a:gd name="T7" fmla="*/ 70 h 70"/>
                <a:gd name="T8" fmla="*/ 0 w 127"/>
                <a:gd name="T9" fmla="*/ 0 h 70"/>
                <a:gd name="T10" fmla="*/ 0 w 127"/>
                <a:gd name="T11" fmla="*/ 0 h 70"/>
              </a:gdLst>
              <a:ahLst/>
              <a:cxnLst>
                <a:cxn ang="0">
                  <a:pos x="T0" y="T1"/>
                </a:cxn>
                <a:cxn ang="0">
                  <a:pos x="T2" y="T3"/>
                </a:cxn>
                <a:cxn ang="0">
                  <a:pos x="T4" y="T5"/>
                </a:cxn>
                <a:cxn ang="0">
                  <a:pos x="T6" y="T7"/>
                </a:cxn>
                <a:cxn ang="0">
                  <a:pos x="T8" y="T9"/>
                </a:cxn>
                <a:cxn ang="0">
                  <a:pos x="T10" y="T11"/>
                </a:cxn>
              </a:cxnLst>
              <a:rect l="0" t="0" r="r" b="b"/>
              <a:pathLst>
                <a:path w="127" h="70">
                  <a:moveTo>
                    <a:pt x="0" y="0"/>
                  </a:moveTo>
                  <a:lnTo>
                    <a:pt x="127" y="0"/>
                  </a:lnTo>
                  <a:lnTo>
                    <a:pt x="127" y="70"/>
                  </a:lnTo>
                  <a:lnTo>
                    <a:pt x="0" y="70"/>
                  </a:lnTo>
                  <a:lnTo>
                    <a:pt x="0" y="0"/>
                  </a:lnTo>
                  <a:lnTo>
                    <a:pt x="0" y="0"/>
                  </a:lnTo>
                  <a:close/>
                </a:path>
              </a:pathLst>
            </a:custGeom>
            <a:solidFill>
              <a:srgbClr val="006D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4" name="Freeform 60">
              <a:extLst>
                <a:ext uri="{FF2B5EF4-FFF2-40B4-BE49-F238E27FC236}">
                  <a16:creationId xmlns:a16="http://schemas.microsoft.com/office/drawing/2014/main" id="{F960B20A-57AD-4FB8-9BA2-A087806C753D}"/>
                </a:ext>
              </a:extLst>
            </p:cNvPr>
            <p:cNvSpPr>
              <a:spLocks/>
            </p:cNvSpPr>
            <p:nvPr/>
          </p:nvSpPr>
          <p:spPr bwMode="auto">
            <a:xfrm>
              <a:off x="2994" y="1864"/>
              <a:ext cx="127" cy="372"/>
            </a:xfrm>
            <a:custGeom>
              <a:avLst/>
              <a:gdLst>
                <a:gd name="T0" fmla="*/ 72 w 72"/>
                <a:gd name="T1" fmla="*/ 37 h 210"/>
                <a:gd name="T2" fmla="*/ 72 w 72"/>
                <a:gd name="T3" fmla="*/ 210 h 210"/>
                <a:gd name="T4" fmla="*/ 0 w 72"/>
                <a:gd name="T5" fmla="*/ 210 h 210"/>
                <a:gd name="T6" fmla="*/ 0 w 72"/>
                <a:gd name="T7" fmla="*/ 37 h 210"/>
                <a:gd name="T8" fmla="*/ 36 w 72"/>
                <a:gd name="T9" fmla="*/ 0 h 210"/>
                <a:gd name="T10" fmla="*/ 62 w 72"/>
                <a:gd name="T11" fmla="*/ 11 h 210"/>
                <a:gd name="T12" fmla="*/ 72 w 72"/>
                <a:gd name="T13" fmla="*/ 37 h 210"/>
              </a:gdLst>
              <a:ahLst/>
              <a:cxnLst>
                <a:cxn ang="0">
                  <a:pos x="T0" y="T1"/>
                </a:cxn>
                <a:cxn ang="0">
                  <a:pos x="T2" y="T3"/>
                </a:cxn>
                <a:cxn ang="0">
                  <a:pos x="T4" y="T5"/>
                </a:cxn>
                <a:cxn ang="0">
                  <a:pos x="T6" y="T7"/>
                </a:cxn>
                <a:cxn ang="0">
                  <a:pos x="T8" y="T9"/>
                </a:cxn>
                <a:cxn ang="0">
                  <a:pos x="T10" y="T11"/>
                </a:cxn>
                <a:cxn ang="0">
                  <a:pos x="T12" y="T13"/>
                </a:cxn>
              </a:cxnLst>
              <a:rect l="0" t="0" r="r" b="b"/>
              <a:pathLst>
                <a:path w="72" h="210">
                  <a:moveTo>
                    <a:pt x="72" y="37"/>
                  </a:moveTo>
                  <a:cubicBezTo>
                    <a:pt x="72" y="210"/>
                    <a:pt x="72" y="210"/>
                    <a:pt x="72" y="210"/>
                  </a:cubicBezTo>
                  <a:cubicBezTo>
                    <a:pt x="0" y="210"/>
                    <a:pt x="0" y="210"/>
                    <a:pt x="0" y="210"/>
                  </a:cubicBezTo>
                  <a:cubicBezTo>
                    <a:pt x="0" y="37"/>
                    <a:pt x="0" y="37"/>
                    <a:pt x="0" y="37"/>
                  </a:cubicBezTo>
                  <a:cubicBezTo>
                    <a:pt x="0" y="17"/>
                    <a:pt x="17" y="0"/>
                    <a:pt x="36" y="0"/>
                  </a:cubicBezTo>
                  <a:cubicBezTo>
                    <a:pt x="46" y="0"/>
                    <a:pt x="55" y="4"/>
                    <a:pt x="62" y="11"/>
                  </a:cubicBezTo>
                  <a:cubicBezTo>
                    <a:pt x="68" y="18"/>
                    <a:pt x="72" y="27"/>
                    <a:pt x="72"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5" name="Freeform 61">
              <a:extLst>
                <a:ext uri="{FF2B5EF4-FFF2-40B4-BE49-F238E27FC236}">
                  <a16:creationId xmlns:a16="http://schemas.microsoft.com/office/drawing/2014/main" id="{E6A32A34-43F5-4B70-AE7F-09EA4557B8FA}"/>
                </a:ext>
              </a:extLst>
            </p:cNvPr>
            <p:cNvSpPr>
              <a:spLocks/>
            </p:cNvSpPr>
            <p:nvPr/>
          </p:nvSpPr>
          <p:spPr bwMode="auto">
            <a:xfrm>
              <a:off x="3192" y="2236"/>
              <a:ext cx="137" cy="70"/>
            </a:xfrm>
            <a:custGeom>
              <a:avLst/>
              <a:gdLst>
                <a:gd name="T0" fmla="*/ 0 w 137"/>
                <a:gd name="T1" fmla="*/ 0 h 70"/>
                <a:gd name="T2" fmla="*/ 137 w 137"/>
                <a:gd name="T3" fmla="*/ 0 h 70"/>
                <a:gd name="T4" fmla="*/ 137 w 137"/>
                <a:gd name="T5" fmla="*/ 70 h 70"/>
                <a:gd name="T6" fmla="*/ 0 w 137"/>
                <a:gd name="T7" fmla="*/ 70 h 70"/>
                <a:gd name="T8" fmla="*/ 0 w 137"/>
                <a:gd name="T9" fmla="*/ 0 h 70"/>
                <a:gd name="T10" fmla="*/ 0 w 137"/>
                <a:gd name="T11" fmla="*/ 0 h 70"/>
              </a:gdLst>
              <a:ahLst/>
              <a:cxnLst>
                <a:cxn ang="0">
                  <a:pos x="T0" y="T1"/>
                </a:cxn>
                <a:cxn ang="0">
                  <a:pos x="T2" y="T3"/>
                </a:cxn>
                <a:cxn ang="0">
                  <a:pos x="T4" y="T5"/>
                </a:cxn>
                <a:cxn ang="0">
                  <a:pos x="T6" y="T7"/>
                </a:cxn>
                <a:cxn ang="0">
                  <a:pos x="T8" y="T9"/>
                </a:cxn>
                <a:cxn ang="0">
                  <a:pos x="T10" y="T11"/>
                </a:cxn>
              </a:cxnLst>
              <a:rect l="0" t="0" r="r" b="b"/>
              <a:pathLst>
                <a:path w="137" h="70">
                  <a:moveTo>
                    <a:pt x="0" y="0"/>
                  </a:moveTo>
                  <a:lnTo>
                    <a:pt x="137" y="0"/>
                  </a:lnTo>
                  <a:lnTo>
                    <a:pt x="137" y="70"/>
                  </a:lnTo>
                  <a:lnTo>
                    <a:pt x="0" y="70"/>
                  </a:lnTo>
                  <a:lnTo>
                    <a:pt x="0" y="0"/>
                  </a:lnTo>
                  <a:lnTo>
                    <a:pt x="0" y="0"/>
                  </a:lnTo>
                  <a:close/>
                </a:path>
              </a:pathLst>
            </a:custGeom>
            <a:solidFill>
              <a:srgbClr val="006D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6" name="Freeform 62">
              <a:extLst>
                <a:ext uri="{FF2B5EF4-FFF2-40B4-BE49-F238E27FC236}">
                  <a16:creationId xmlns:a16="http://schemas.microsoft.com/office/drawing/2014/main" id="{552E912B-208C-4093-8F5E-362CA409D2FC}"/>
                </a:ext>
              </a:extLst>
            </p:cNvPr>
            <p:cNvSpPr>
              <a:spLocks/>
            </p:cNvSpPr>
            <p:nvPr/>
          </p:nvSpPr>
          <p:spPr bwMode="auto">
            <a:xfrm>
              <a:off x="3400" y="1645"/>
              <a:ext cx="127" cy="591"/>
            </a:xfrm>
            <a:custGeom>
              <a:avLst/>
              <a:gdLst>
                <a:gd name="T0" fmla="*/ 72 w 72"/>
                <a:gd name="T1" fmla="*/ 37 h 334"/>
                <a:gd name="T2" fmla="*/ 72 w 72"/>
                <a:gd name="T3" fmla="*/ 334 h 334"/>
                <a:gd name="T4" fmla="*/ 0 w 72"/>
                <a:gd name="T5" fmla="*/ 334 h 334"/>
                <a:gd name="T6" fmla="*/ 0 w 72"/>
                <a:gd name="T7" fmla="*/ 37 h 334"/>
                <a:gd name="T8" fmla="*/ 36 w 72"/>
                <a:gd name="T9" fmla="*/ 0 h 334"/>
                <a:gd name="T10" fmla="*/ 61 w 72"/>
                <a:gd name="T11" fmla="*/ 11 h 334"/>
                <a:gd name="T12" fmla="*/ 72 w 72"/>
                <a:gd name="T13" fmla="*/ 37 h 334"/>
              </a:gdLst>
              <a:ahLst/>
              <a:cxnLst>
                <a:cxn ang="0">
                  <a:pos x="T0" y="T1"/>
                </a:cxn>
                <a:cxn ang="0">
                  <a:pos x="T2" y="T3"/>
                </a:cxn>
                <a:cxn ang="0">
                  <a:pos x="T4" y="T5"/>
                </a:cxn>
                <a:cxn ang="0">
                  <a:pos x="T6" y="T7"/>
                </a:cxn>
                <a:cxn ang="0">
                  <a:pos x="T8" y="T9"/>
                </a:cxn>
                <a:cxn ang="0">
                  <a:pos x="T10" y="T11"/>
                </a:cxn>
                <a:cxn ang="0">
                  <a:pos x="T12" y="T13"/>
                </a:cxn>
              </a:cxnLst>
              <a:rect l="0" t="0" r="r" b="b"/>
              <a:pathLst>
                <a:path w="72" h="334">
                  <a:moveTo>
                    <a:pt x="72" y="37"/>
                  </a:moveTo>
                  <a:cubicBezTo>
                    <a:pt x="72" y="334"/>
                    <a:pt x="72" y="334"/>
                    <a:pt x="72" y="334"/>
                  </a:cubicBezTo>
                  <a:cubicBezTo>
                    <a:pt x="0" y="334"/>
                    <a:pt x="0" y="334"/>
                    <a:pt x="0" y="334"/>
                  </a:cubicBezTo>
                  <a:cubicBezTo>
                    <a:pt x="0" y="37"/>
                    <a:pt x="0" y="37"/>
                    <a:pt x="0" y="37"/>
                  </a:cubicBezTo>
                  <a:cubicBezTo>
                    <a:pt x="0" y="17"/>
                    <a:pt x="16" y="0"/>
                    <a:pt x="36" y="0"/>
                  </a:cubicBezTo>
                  <a:cubicBezTo>
                    <a:pt x="46" y="0"/>
                    <a:pt x="55" y="4"/>
                    <a:pt x="61" y="11"/>
                  </a:cubicBezTo>
                  <a:cubicBezTo>
                    <a:pt x="68" y="17"/>
                    <a:pt x="72" y="27"/>
                    <a:pt x="72"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7" name="Freeform 63">
              <a:extLst>
                <a:ext uri="{FF2B5EF4-FFF2-40B4-BE49-F238E27FC236}">
                  <a16:creationId xmlns:a16="http://schemas.microsoft.com/office/drawing/2014/main" id="{0F878643-21DE-45A6-98F0-C4D3611CCFD9}"/>
                </a:ext>
              </a:extLst>
            </p:cNvPr>
            <p:cNvSpPr>
              <a:spLocks/>
            </p:cNvSpPr>
            <p:nvPr/>
          </p:nvSpPr>
          <p:spPr bwMode="auto">
            <a:xfrm>
              <a:off x="3400" y="2236"/>
              <a:ext cx="129" cy="70"/>
            </a:xfrm>
            <a:custGeom>
              <a:avLst/>
              <a:gdLst>
                <a:gd name="T0" fmla="*/ 0 w 129"/>
                <a:gd name="T1" fmla="*/ 0 h 70"/>
                <a:gd name="T2" fmla="*/ 129 w 129"/>
                <a:gd name="T3" fmla="*/ 0 h 70"/>
                <a:gd name="T4" fmla="*/ 129 w 129"/>
                <a:gd name="T5" fmla="*/ 70 h 70"/>
                <a:gd name="T6" fmla="*/ 0 w 129"/>
                <a:gd name="T7" fmla="*/ 70 h 70"/>
                <a:gd name="T8" fmla="*/ 0 w 129"/>
                <a:gd name="T9" fmla="*/ 0 h 70"/>
                <a:gd name="T10" fmla="*/ 0 w 129"/>
                <a:gd name="T11" fmla="*/ 0 h 70"/>
              </a:gdLst>
              <a:ahLst/>
              <a:cxnLst>
                <a:cxn ang="0">
                  <a:pos x="T0" y="T1"/>
                </a:cxn>
                <a:cxn ang="0">
                  <a:pos x="T2" y="T3"/>
                </a:cxn>
                <a:cxn ang="0">
                  <a:pos x="T4" y="T5"/>
                </a:cxn>
                <a:cxn ang="0">
                  <a:pos x="T6" y="T7"/>
                </a:cxn>
                <a:cxn ang="0">
                  <a:pos x="T8" y="T9"/>
                </a:cxn>
                <a:cxn ang="0">
                  <a:pos x="T10" y="T11"/>
                </a:cxn>
              </a:cxnLst>
              <a:rect l="0" t="0" r="r" b="b"/>
              <a:pathLst>
                <a:path w="129" h="70">
                  <a:moveTo>
                    <a:pt x="0" y="0"/>
                  </a:moveTo>
                  <a:lnTo>
                    <a:pt x="129" y="0"/>
                  </a:lnTo>
                  <a:lnTo>
                    <a:pt x="129" y="70"/>
                  </a:lnTo>
                  <a:lnTo>
                    <a:pt x="0" y="70"/>
                  </a:lnTo>
                  <a:lnTo>
                    <a:pt x="0" y="0"/>
                  </a:lnTo>
                  <a:lnTo>
                    <a:pt x="0" y="0"/>
                  </a:lnTo>
                  <a:close/>
                </a:path>
              </a:pathLst>
            </a:custGeom>
            <a:solidFill>
              <a:srgbClr val="006D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8" name="Freeform 64">
              <a:extLst>
                <a:ext uri="{FF2B5EF4-FFF2-40B4-BE49-F238E27FC236}">
                  <a16:creationId xmlns:a16="http://schemas.microsoft.com/office/drawing/2014/main" id="{B74F37A0-DF8F-489D-8FF6-A1F31955539C}"/>
                </a:ext>
              </a:extLst>
            </p:cNvPr>
            <p:cNvSpPr>
              <a:spLocks/>
            </p:cNvSpPr>
            <p:nvPr/>
          </p:nvSpPr>
          <p:spPr bwMode="auto">
            <a:xfrm>
              <a:off x="3192" y="1795"/>
              <a:ext cx="137" cy="441"/>
            </a:xfrm>
            <a:custGeom>
              <a:avLst/>
              <a:gdLst>
                <a:gd name="T0" fmla="*/ 78 w 78"/>
                <a:gd name="T1" fmla="*/ 37 h 249"/>
                <a:gd name="T2" fmla="*/ 78 w 78"/>
                <a:gd name="T3" fmla="*/ 249 h 249"/>
                <a:gd name="T4" fmla="*/ 0 w 78"/>
                <a:gd name="T5" fmla="*/ 249 h 249"/>
                <a:gd name="T6" fmla="*/ 0 w 78"/>
                <a:gd name="T7" fmla="*/ 37 h 249"/>
                <a:gd name="T8" fmla="*/ 39 w 78"/>
                <a:gd name="T9" fmla="*/ 0 h 249"/>
                <a:gd name="T10" fmla="*/ 67 w 78"/>
                <a:gd name="T11" fmla="*/ 11 h 249"/>
                <a:gd name="T12" fmla="*/ 78 w 78"/>
                <a:gd name="T13" fmla="*/ 37 h 249"/>
              </a:gdLst>
              <a:ahLst/>
              <a:cxnLst>
                <a:cxn ang="0">
                  <a:pos x="T0" y="T1"/>
                </a:cxn>
                <a:cxn ang="0">
                  <a:pos x="T2" y="T3"/>
                </a:cxn>
                <a:cxn ang="0">
                  <a:pos x="T4" y="T5"/>
                </a:cxn>
                <a:cxn ang="0">
                  <a:pos x="T6" y="T7"/>
                </a:cxn>
                <a:cxn ang="0">
                  <a:pos x="T8" y="T9"/>
                </a:cxn>
                <a:cxn ang="0">
                  <a:pos x="T10" y="T11"/>
                </a:cxn>
                <a:cxn ang="0">
                  <a:pos x="T12" y="T13"/>
                </a:cxn>
              </a:cxnLst>
              <a:rect l="0" t="0" r="r" b="b"/>
              <a:pathLst>
                <a:path w="78" h="249">
                  <a:moveTo>
                    <a:pt x="78" y="37"/>
                  </a:moveTo>
                  <a:cubicBezTo>
                    <a:pt x="78" y="249"/>
                    <a:pt x="78" y="249"/>
                    <a:pt x="78" y="249"/>
                  </a:cubicBezTo>
                  <a:cubicBezTo>
                    <a:pt x="0" y="249"/>
                    <a:pt x="0" y="249"/>
                    <a:pt x="0" y="249"/>
                  </a:cubicBezTo>
                  <a:cubicBezTo>
                    <a:pt x="0" y="37"/>
                    <a:pt x="0" y="37"/>
                    <a:pt x="0" y="37"/>
                  </a:cubicBezTo>
                  <a:cubicBezTo>
                    <a:pt x="0" y="17"/>
                    <a:pt x="17" y="0"/>
                    <a:pt x="39" y="0"/>
                  </a:cubicBezTo>
                  <a:cubicBezTo>
                    <a:pt x="50" y="0"/>
                    <a:pt x="60" y="4"/>
                    <a:pt x="67" y="11"/>
                  </a:cubicBezTo>
                  <a:cubicBezTo>
                    <a:pt x="74" y="18"/>
                    <a:pt x="78" y="27"/>
                    <a:pt x="78"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99" name="Group 4">
            <a:extLst>
              <a:ext uri="{FF2B5EF4-FFF2-40B4-BE49-F238E27FC236}">
                <a16:creationId xmlns:a16="http://schemas.microsoft.com/office/drawing/2014/main" id="{394B712E-A354-4FE2-A1CD-2FDC11A07B9B}"/>
              </a:ext>
            </a:extLst>
          </p:cNvPr>
          <p:cNvGrpSpPr>
            <a:grpSpLocks noChangeAspect="1"/>
          </p:cNvGrpSpPr>
          <p:nvPr/>
        </p:nvGrpSpPr>
        <p:grpSpPr bwMode="auto">
          <a:xfrm>
            <a:off x="2106209" y="1115640"/>
            <a:ext cx="799015" cy="799643"/>
            <a:chOff x="1608" y="347"/>
            <a:chExt cx="2544" cy="2546"/>
          </a:xfrm>
        </p:grpSpPr>
        <p:sp>
          <p:nvSpPr>
            <p:cNvPr id="300" name="Oval 5">
              <a:extLst>
                <a:ext uri="{FF2B5EF4-FFF2-40B4-BE49-F238E27FC236}">
                  <a16:creationId xmlns:a16="http://schemas.microsoft.com/office/drawing/2014/main" id="{9446601C-DD99-4606-83D4-9B6D8969C016}"/>
                </a:ext>
              </a:extLst>
            </p:cNvPr>
            <p:cNvSpPr>
              <a:spLocks noChangeArrowheads="1"/>
            </p:cNvSpPr>
            <p:nvPr/>
          </p:nvSpPr>
          <p:spPr bwMode="auto">
            <a:xfrm>
              <a:off x="1608" y="347"/>
              <a:ext cx="2544" cy="2546"/>
            </a:xfrm>
            <a:prstGeom prst="ellipse">
              <a:avLst/>
            </a:pr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1" name="Freeform 6">
              <a:extLst>
                <a:ext uri="{FF2B5EF4-FFF2-40B4-BE49-F238E27FC236}">
                  <a16:creationId xmlns:a16="http://schemas.microsoft.com/office/drawing/2014/main" id="{1F2C83D2-7F6A-4B74-9438-A8B81E6365FD}"/>
                </a:ext>
              </a:extLst>
            </p:cNvPr>
            <p:cNvSpPr>
              <a:spLocks/>
            </p:cNvSpPr>
            <p:nvPr/>
          </p:nvSpPr>
          <p:spPr bwMode="auto">
            <a:xfrm>
              <a:off x="1825" y="992"/>
              <a:ext cx="2325" cy="1901"/>
            </a:xfrm>
            <a:custGeom>
              <a:avLst/>
              <a:gdLst>
                <a:gd name="T0" fmla="*/ 981 w 1316"/>
                <a:gd name="T1" fmla="*/ 49 h 1075"/>
                <a:gd name="T2" fmla="*/ 887 w 1316"/>
                <a:gd name="T3" fmla="*/ 1 h 1075"/>
                <a:gd name="T4" fmla="*/ 887 w 1316"/>
                <a:gd name="T5" fmla="*/ 0 h 1075"/>
                <a:gd name="T6" fmla="*/ 735 w 1316"/>
                <a:gd name="T7" fmla="*/ 0 h 1075"/>
                <a:gd name="T8" fmla="*/ 735 w 1316"/>
                <a:gd name="T9" fmla="*/ 0 h 1075"/>
                <a:gd name="T10" fmla="*/ 733 w 1316"/>
                <a:gd name="T11" fmla="*/ 0 h 1075"/>
                <a:gd name="T12" fmla="*/ 605 w 1316"/>
                <a:gd name="T13" fmla="*/ 128 h 1075"/>
                <a:gd name="T14" fmla="*/ 611 w 1316"/>
                <a:gd name="T15" fmla="*/ 169 h 1075"/>
                <a:gd name="T16" fmla="*/ 401 w 1316"/>
                <a:gd name="T17" fmla="*/ 169 h 1075"/>
                <a:gd name="T18" fmla="*/ 276 w 1316"/>
                <a:gd name="T19" fmla="*/ 256 h 1075"/>
                <a:gd name="T20" fmla="*/ 276 w 1316"/>
                <a:gd name="T21" fmla="*/ 337 h 1075"/>
                <a:gd name="T22" fmla="*/ 137 w 1316"/>
                <a:gd name="T23" fmla="*/ 337 h 1075"/>
                <a:gd name="T24" fmla="*/ 6 w 1316"/>
                <a:gd name="T25" fmla="*/ 446 h 1075"/>
                <a:gd name="T26" fmla="*/ 40 w 1316"/>
                <a:gd name="T27" fmla="*/ 553 h 1075"/>
                <a:gd name="T28" fmla="*/ 40 w 1316"/>
                <a:gd name="T29" fmla="*/ 553 h 1075"/>
                <a:gd name="T30" fmla="*/ 561 w 1316"/>
                <a:gd name="T31" fmla="*/ 1074 h 1075"/>
                <a:gd name="T32" fmla="*/ 597 w 1316"/>
                <a:gd name="T33" fmla="*/ 1075 h 1075"/>
                <a:gd name="T34" fmla="*/ 1316 w 1316"/>
                <a:gd name="T35" fmla="*/ 384 h 1075"/>
                <a:gd name="T36" fmla="*/ 981 w 1316"/>
                <a:gd name="T37" fmla="*/ 49 h 10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16" h="1075">
                  <a:moveTo>
                    <a:pt x="981" y="49"/>
                  </a:moveTo>
                  <a:cubicBezTo>
                    <a:pt x="959" y="21"/>
                    <a:pt x="925" y="2"/>
                    <a:pt x="887" y="1"/>
                  </a:cubicBezTo>
                  <a:cubicBezTo>
                    <a:pt x="887" y="0"/>
                    <a:pt x="887" y="0"/>
                    <a:pt x="887" y="0"/>
                  </a:cubicBezTo>
                  <a:cubicBezTo>
                    <a:pt x="735" y="0"/>
                    <a:pt x="735" y="0"/>
                    <a:pt x="735" y="0"/>
                  </a:cubicBezTo>
                  <a:cubicBezTo>
                    <a:pt x="735" y="0"/>
                    <a:pt x="735" y="0"/>
                    <a:pt x="735" y="0"/>
                  </a:cubicBezTo>
                  <a:cubicBezTo>
                    <a:pt x="734" y="0"/>
                    <a:pt x="733" y="0"/>
                    <a:pt x="733" y="0"/>
                  </a:cubicBezTo>
                  <a:cubicBezTo>
                    <a:pt x="662" y="0"/>
                    <a:pt x="605" y="57"/>
                    <a:pt x="605" y="128"/>
                  </a:cubicBezTo>
                  <a:cubicBezTo>
                    <a:pt x="605" y="142"/>
                    <a:pt x="607" y="156"/>
                    <a:pt x="611" y="169"/>
                  </a:cubicBezTo>
                  <a:cubicBezTo>
                    <a:pt x="401" y="169"/>
                    <a:pt x="401" y="169"/>
                    <a:pt x="401" y="169"/>
                  </a:cubicBezTo>
                  <a:cubicBezTo>
                    <a:pt x="345" y="169"/>
                    <a:pt x="293" y="203"/>
                    <a:pt x="276" y="256"/>
                  </a:cubicBezTo>
                  <a:cubicBezTo>
                    <a:pt x="267" y="285"/>
                    <a:pt x="268" y="313"/>
                    <a:pt x="276" y="337"/>
                  </a:cubicBezTo>
                  <a:cubicBezTo>
                    <a:pt x="137" y="337"/>
                    <a:pt x="137" y="337"/>
                    <a:pt x="137" y="337"/>
                  </a:cubicBezTo>
                  <a:cubicBezTo>
                    <a:pt x="72" y="337"/>
                    <a:pt x="15" y="383"/>
                    <a:pt x="6" y="446"/>
                  </a:cubicBezTo>
                  <a:cubicBezTo>
                    <a:pt x="0" y="488"/>
                    <a:pt x="14" y="526"/>
                    <a:pt x="40" y="553"/>
                  </a:cubicBezTo>
                  <a:cubicBezTo>
                    <a:pt x="40" y="553"/>
                    <a:pt x="40" y="553"/>
                    <a:pt x="40" y="553"/>
                  </a:cubicBezTo>
                  <a:cubicBezTo>
                    <a:pt x="561" y="1074"/>
                    <a:pt x="561" y="1074"/>
                    <a:pt x="561" y="1074"/>
                  </a:cubicBezTo>
                  <a:cubicBezTo>
                    <a:pt x="573" y="1075"/>
                    <a:pt x="585" y="1075"/>
                    <a:pt x="597" y="1075"/>
                  </a:cubicBezTo>
                  <a:cubicBezTo>
                    <a:pt x="985" y="1075"/>
                    <a:pt x="1301" y="768"/>
                    <a:pt x="1316" y="384"/>
                  </a:cubicBezTo>
                  <a:lnTo>
                    <a:pt x="981" y="49"/>
                  </a:ln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2" name="Freeform 7">
              <a:extLst>
                <a:ext uri="{FF2B5EF4-FFF2-40B4-BE49-F238E27FC236}">
                  <a16:creationId xmlns:a16="http://schemas.microsoft.com/office/drawing/2014/main" id="{128FC08E-DC28-45F2-9181-1FB5F64A6721}"/>
                </a:ext>
              </a:extLst>
            </p:cNvPr>
            <p:cNvSpPr>
              <a:spLocks/>
            </p:cNvSpPr>
            <p:nvPr/>
          </p:nvSpPr>
          <p:spPr bwMode="auto">
            <a:xfrm>
              <a:off x="1817" y="985"/>
              <a:ext cx="2150" cy="1049"/>
            </a:xfrm>
            <a:custGeom>
              <a:avLst/>
              <a:gdLst>
                <a:gd name="T0" fmla="*/ 1115 w 1217"/>
                <a:gd name="T1" fmla="*/ 341 h 593"/>
                <a:gd name="T2" fmla="*/ 1123 w 1217"/>
                <a:gd name="T3" fmla="*/ 297 h 593"/>
                <a:gd name="T4" fmla="*/ 1007 w 1217"/>
                <a:gd name="T5" fmla="*/ 169 h 593"/>
                <a:gd name="T6" fmla="*/ 1014 w 1217"/>
                <a:gd name="T7" fmla="*/ 128 h 593"/>
                <a:gd name="T8" fmla="*/ 892 w 1217"/>
                <a:gd name="T9" fmla="*/ 0 h 593"/>
                <a:gd name="T10" fmla="*/ 892 w 1217"/>
                <a:gd name="T11" fmla="*/ 0 h 593"/>
                <a:gd name="T12" fmla="*/ 740 w 1217"/>
                <a:gd name="T13" fmla="*/ 0 h 593"/>
                <a:gd name="T14" fmla="*/ 740 w 1217"/>
                <a:gd name="T15" fmla="*/ 0 h 593"/>
                <a:gd name="T16" fmla="*/ 738 w 1217"/>
                <a:gd name="T17" fmla="*/ 0 h 593"/>
                <a:gd name="T18" fmla="*/ 610 w 1217"/>
                <a:gd name="T19" fmla="*/ 128 h 593"/>
                <a:gd name="T20" fmla="*/ 616 w 1217"/>
                <a:gd name="T21" fmla="*/ 169 h 593"/>
                <a:gd name="T22" fmla="*/ 406 w 1217"/>
                <a:gd name="T23" fmla="*/ 169 h 593"/>
                <a:gd name="T24" fmla="*/ 281 w 1217"/>
                <a:gd name="T25" fmla="*/ 256 h 593"/>
                <a:gd name="T26" fmla="*/ 281 w 1217"/>
                <a:gd name="T27" fmla="*/ 337 h 593"/>
                <a:gd name="T28" fmla="*/ 142 w 1217"/>
                <a:gd name="T29" fmla="*/ 337 h 593"/>
                <a:gd name="T30" fmla="*/ 11 w 1217"/>
                <a:gd name="T31" fmla="*/ 446 h 593"/>
                <a:gd name="T32" fmla="*/ 138 w 1217"/>
                <a:gd name="T33" fmla="*/ 593 h 593"/>
                <a:gd name="T34" fmla="*/ 1078 w 1217"/>
                <a:gd name="T35" fmla="*/ 593 h 593"/>
                <a:gd name="T36" fmla="*/ 1209 w 1217"/>
                <a:gd name="T37" fmla="*/ 481 h 593"/>
                <a:gd name="T38" fmla="*/ 1115 w 1217"/>
                <a:gd name="T39" fmla="*/ 341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17" h="593">
                  <a:moveTo>
                    <a:pt x="1115" y="341"/>
                  </a:moveTo>
                  <a:cubicBezTo>
                    <a:pt x="1120" y="327"/>
                    <a:pt x="1123" y="312"/>
                    <a:pt x="1123" y="297"/>
                  </a:cubicBezTo>
                  <a:cubicBezTo>
                    <a:pt x="1123" y="230"/>
                    <a:pt x="1072" y="175"/>
                    <a:pt x="1007" y="169"/>
                  </a:cubicBezTo>
                  <a:cubicBezTo>
                    <a:pt x="1011" y="156"/>
                    <a:pt x="1014" y="142"/>
                    <a:pt x="1014" y="128"/>
                  </a:cubicBezTo>
                  <a:cubicBezTo>
                    <a:pt x="1014" y="59"/>
                    <a:pt x="960" y="3"/>
                    <a:pt x="892" y="0"/>
                  </a:cubicBezTo>
                  <a:cubicBezTo>
                    <a:pt x="892" y="0"/>
                    <a:pt x="892" y="0"/>
                    <a:pt x="892" y="0"/>
                  </a:cubicBezTo>
                  <a:cubicBezTo>
                    <a:pt x="740" y="0"/>
                    <a:pt x="740" y="0"/>
                    <a:pt x="740" y="0"/>
                  </a:cubicBezTo>
                  <a:cubicBezTo>
                    <a:pt x="740" y="0"/>
                    <a:pt x="740" y="0"/>
                    <a:pt x="740" y="0"/>
                  </a:cubicBezTo>
                  <a:cubicBezTo>
                    <a:pt x="739" y="0"/>
                    <a:pt x="738" y="0"/>
                    <a:pt x="738" y="0"/>
                  </a:cubicBezTo>
                  <a:cubicBezTo>
                    <a:pt x="667" y="0"/>
                    <a:pt x="610" y="57"/>
                    <a:pt x="610" y="128"/>
                  </a:cubicBezTo>
                  <a:cubicBezTo>
                    <a:pt x="610" y="142"/>
                    <a:pt x="612" y="156"/>
                    <a:pt x="616" y="169"/>
                  </a:cubicBezTo>
                  <a:cubicBezTo>
                    <a:pt x="406" y="169"/>
                    <a:pt x="406" y="169"/>
                    <a:pt x="406" y="169"/>
                  </a:cubicBezTo>
                  <a:cubicBezTo>
                    <a:pt x="350" y="169"/>
                    <a:pt x="298" y="203"/>
                    <a:pt x="281" y="256"/>
                  </a:cubicBezTo>
                  <a:cubicBezTo>
                    <a:pt x="272" y="285"/>
                    <a:pt x="273" y="312"/>
                    <a:pt x="281" y="337"/>
                  </a:cubicBezTo>
                  <a:cubicBezTo>
                    <a:pt x="142" y="337"/>
                    <a:pt x="142" y="337"/>
                    <a:pt x="142" y="337"/>
                  </a:cubicBezTo>
                  <a:cubicBezTo>
                    <a:pt x="77" y="337"/>
                    <a:pt x="20" y="382"/>
                    <a:pt x="11" y="446"/>
                  </a:cubicBezTo>
                  <a:cubicBezTo>
                    <a:pt x="0" y="525"/>
                    <a:pt x="61" y="593"/>
                    <a:pt x="138" y="593"/>
                  </a:cubicBezTo>
                  <a:cubicBezTo>
                    <a:pt x="1078" y="593"/>
                    <a:pt x="1078" y="593"/>
                    <a:pt x="1078" y="593"/>
                  </a:cubicBezTo>
                  <a:cubicBezTo>
                    <a:pt x="1143" y="593"/>
                    <a:pt x="1201" y="546"/>
                    <a:pt x="1209" y="481"/>
                  </a:cubicBezTo>
                  <a:cubicBezTo>
                    <a:pt x="1217" y="415"/>
                    <a:pt x="1174" y="357"/>
                    <a:pt x="1115" y="3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3" name="Freeform 8">
              <a:extLst>
                <a:ext uri="{FF2B5EF4-FFF2-40B4-BE49-F238E27FC236}">
                  <a16:creationId xmlns:a16="http://schemas.microsoft.com/office/drawing/2014/main" id="{C4930A96-EC01-41CA-A69A-B067A5B80050}"/>
                </a:ext>
              </a:extLst>
            </p:cNvPr>
            <p:cNvSpPr>
              <a:spLocks noEditPoints="1"/>
            </p:cNvSpPr>
            <p:nvPr/>
          </p:nvSpPr>
          <p:spPr bwMode="auto">
            <a:xfrm>
              <a:off x="3076" y="1304"/>
              <a:ext cx="295" cy="707"/>
            </a:xfrm>
            <a:custGeom>
              <a:avLst/>
              <a:gdLst>
                <a:gd name="T0" fmla="*/ 167 w 167"/>
                <a:gd name="T1" fmla="*/ 200 h 400"/>
                <a:gd name="T2" fmla="*/ 167 w 167"/>
                <a:gd name="T3" fmla="*/ 366 h 400"/>
                <a:gd name="T4" fmla="*/ 133 w 167"/>
                <a:gd name="T5" fmla="*/ 399 h 400"/>
                <a:gd name="T6" fmla="*/ 30 w 167"/>
                <a:gd name="T7" fmla="*/ 399 h 400"/>
                <a:gd name="T8" fmla="*/ 0 w 167"/>
                <a:gd name="T9" fmla="*/ 369 h 400"/>
                <a:gd name="T10" fmla="*/ 0 w 167"/>
                <a:gd name="T11" fmla="*/ 29 h 400"/>
                <a:gd name="T12" fmla="*/ 30 w 167"/>
                <a:gd name="T13" fmla="*/ 0 h 400"/>
                <a:gd name="T14" fmla="*/ 136 w 167"/>
                <a:gd name="T15" fmla="*/ 0 h 400"/>
                <a:gd name="T16" fmla="*/ 167 w 167"/>
                <a:gd name="T17" fmla="*/ 30 h 400"/>
                <a:gd name="T18" fmla="*/ 167 w 167"/>
                <a:gd name="T19" fmla="*/ 200 h 400"/>
                <a:gd name="T20" fmla="*/ 83 w 167"/>
                <a:gd name="T21" fmla="*/ 186 h 400"/>
                <a:gd name="T22" fmla="*/ 44 w 167"/>
                <a:gd name="T23" fmla="*/ 186 h 400"/>
                <a:gd name="T24" fmla="*/ 34 w 167"/>
                <a:gd name="T25" fmla="*/ 194 h 400"/>
                <a:gd name="T26" fmla="*/ 44 w 167"/>
                <a:gd name="T27" fmla="*/ 202 h 400"/>
                <a:gd name="T28" fmla="*/ 122 w 167"/>
                <a:gd name="T29" fmla="*/ 202 h 400"/>
                <a:gd name="T30" fmla="*/ 133 w 167"/>
                <a:gd name="T31" fmla="*/ 194 h 400"/>
                <a:gd name="T32" fmla="*/ 122 w 167"/>
                <a:gd name="T33" fmla="*/ 186 h 400"/>
                <a:gd name="T34" fmla="*/ 83 w 167"/>
                <a:gd name="T35" fmla="*/ 186 h 400"/>
                <a:gd name="T36" fmla="*/ 83 w 167"/>
                <a:gd name="T37" fmla="*/ 251 h 400"/>
                <a:gd name="T38" fmla="*/ 122 w 167"/>
                <a:gd name="T39" fmla="*/ 251 h 400"/>
                <a:gd name="T40" fmla="*/ 133 w 167"/>
                <a:gd name="T41" fmla="*/ 243 h 400"/>
                <a:gd name="T42" fmla="*/ 122 w 167"/>
                <a:gd name="T43" fmla="*/ 235 h 400"/>
                <a:gd name="T44" fmla="*/ 45 w 167"/>
                <a:gd name="T45" fmla="*/ 235 h 400"/>
                <a:gd name="T46" fmla="*/ 34 w 167"/>
                <a:gd name="T47" fmla="*/ 243 h 400"/>
                <a:gd name="T48" fmla="*/ 45 w 167"/>
                <a:gd name="T49" fmla="*/ 251 h 400"/>
                <a:gd name="T50" fmla="*/ 83 w 167"/>
                <a:gd name="T51" fmla="*/ 251 h 400"/>
                <a:gd name="T52" fmla="*/ 83 w 167"/>
                <a:gd name="T53" fmla="*/ 153 h 400"/>
                <a:gd name="T54" fmla="*/ 122 w 167"/>
                <a:gd name="T55" fmla="*/ 153 h 400"/>
                <a:gd name="T56" fmla="*/ 133 w 167"/>
                <a:gd name="T57" fmla="*/ 146 h 400"/>
                <a:gd name="T58" fmla="*/ 122 w 167"/>
                <a:gd name="T59" fmla="*/ 138 h 400"/>
                <a:gd name="T60" fmla="*/ 45 w 167"/>
                <a:gd name="T61" fmla="*/ 138 h 400"/>
                <a:gd name="T62" fmla="*/ 34 w 167"/>
                <a:gd name="T63" fmla="*/ 145 h 400"/>
                <a:gd name="T64" fmla="*/ 45 w 167"/>
                <a:gd name="T65" fmla="*/ 153 h 400"/>
                <a:gd name="T66" fmla="*/ 83 w 167"/>
                <a:gd name="T67" fmla="*/ 153 h 400"/>
                <a:gd name="T68" fmla="*/ 83 w 167"/>
                <a:gd name="T69" fmla="*/ 40 h 400"/>
                <a:gd name="T70" fmla="*/ 45 w 167"/>
                <a:gd name="T71" fmla="*/ 40 h 400"/>
                <a:gd name="T72" fmla="*/ 34 w 167"/>
                <a:gd name="T73" fmla="*/ 48 h 400"/>
                <a:gd name="T74" fmla="*/ 45 w 167"/>
                <a:gd name="T75" fmla="*/ 56 h 400"/>
                <a:gd name="T76" fmla="*/ 122 w 167"/>
                <a:gd name="T77" fmla="*/ 56 h 400"/>
                <a:gd name="T78" fmla="*/ 133 w 167"/>
                <a:gd name="T79" fmla="*/ 48 h 400"/>
                <a:gd name="T80" fmla="*/ 122 w 167"/>
                <a:gd name="T81" fmla="*/ 40 h 400"/>
                <a:gd name="T82" fmla="*/ 83 w 167"/>
                <a:gd name="T83" fmla="*/ 40 h 400"/>
                <a:gd name="T84" fmla="*/ 83 w 167"/>
                <a:gd name="T85" fmla="*/ 105 h 400"/>
                <a:gd name="T86" fmla="*/ 122 w 167"/>
                <a:gd name="T87" fmla="*/ 105 h 400"/>
                <a:gd name="T88" fmla="*/ 133 w 167"/>
                <a:gd name="T89" fmla="*/ 97 h 400"/>
                <a:gd name="T90" fmla="*/ 122 w 167"/>
                <a:gd name="T91" fmla="*/ 89 h 400"/>
                <a:gd name="T92" fmla="*/ 45 w 167"/>
                <a:gd name="T93" fmla="*/ 89 h 400"/>
                <a:gd name="T94" fmla="*/ 34 w 167"/>
                <a:gd name="T95" fmla="*/ 97 h 400"/>
                <a:gd name="T96" fmla="*/ 45 w 167"/>
                <a:gd name="T97" fmla="*/ 105 h 400"/>
                <a:gd name="T98" fmla="*/ 83 w 167"/>
                <a:gd name="T99" fmla="*/ 105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7" h="400">
                  <a:moveTo>
                    <a:pt x="167" y="200"/>
                  </a:moveTo>
                  <a:cubicBezTo>
                    <a:pt x="167" y="255"/>
                    <a:pt x="166" y="310"/>
                    <a:pt x="167" y="366"/>
                  </a:cubicBezTo>
                  <a:cubicBezTo>
                    <a:pt x="167" y="384"/>
                    <a:pt x="156" y="400"/>
                    <a:pt x="133" y="399"/>
                  </a:cubicBezTo>
                  <a:cubicBezTo>
                    <a:pt x="99" y="398"/>
                    <a:pt x="65" y="399"/>
                    <a:pt x="30" y="399"/>
                  </a:cubicBezTo>
                  <a:cubicBezTo>
                    <a:pt x="12" y="399"/>
                    <a:pt x="0" y="387"/>
                    <a:pt x="0" y="369"/>
                  </a:cubicBezTo>
                  <a:cubicBezTo>
                    <a:pt x="0" y="256"/>
                    <a:pt x="0" y="143"/>
                    <a:pt x="0" y="29"/>
                  </a:cubicBezTo>
                  <a:cubicBezTo>
                    <a:pt x="0" y="11"/>
                    <a:pt x="12" y="0"/>
                    <a:pt x="30" y="0"/>
                  </a:cubicBezTo>
                  <a:cubicBezTo>
                    <a:pt x="66" y="0"/>
                    <a:pt x="101" y="0"/>
                    <a:pt x="136" y="0"/>
                  </a:cubicBezTo>
                  <a:cubicBezTo>
                    <a:pt x="155" y="0"/>
                    <a:pt x="167" y="12"/>
                    <a:pt x="167" y="30"/>
                  </a:cubicBezTo>
                  <a:cubicBezTo>
                    <a:pt x="167" y="87"/>
                    <a:pt x="167" y="143"/>
                    <a:pt x="167" y="200"/>
                  </a:cubicBezTo>
                  <a:moveTo>
                    <a:pt x="83" y="186"/>
                  </a:moveTo>
                  <a:cubicBezTo>
                    <a:pt x="70" y="186"/>
                    <a:pt x="57" y="186"/>
                    <a:pt x="44" y="186"/>
                  </a:cubicBezTo>
                  <a:cubicBezTo>
                    <a:pt x="39" y="186"/>
                    <a:pt x="34" y="188"/>
                    <a:pt x="34" y="194"/>
                  </a:cubicBezTo>
                  <a:cubicBezTo>
                    <a:pt x="34" y="201"/>
                    <a:pt x="39" y="202"/>
                    <a:pt x="44" y="202"/>
                  </a:cubicBezTo>
                  <a:cubicBezTo>
                    <a:pt x="70" y="202"/>
                    <a:pt x="96" y="202"/>
                    <a:pt x="122" y="202"/>
                  </a:cubicBezTo>
                  <a:cubicBezTo>
                    <a:pt x="128" y="202"/>
                    <a:pt x="132" y="201"/>
                    <a:pt x="133" y="194"/>
                  </a:cubicBezTo>
                  <a:cubicBezTo>
                    <a:pt x="133" y="189"/>
                    <a:pt x="129" y="186"/>
                    <a:pt x="122" y="186"/>
                  </a:cubicBezTo>
                  <a:cubicBezTo>
                    <a:pt x="109" y="186"/>
                    <a:pt x="96" y="186"/>
                    <a:pt x="83" y="186"/>
                  </a:cubicBezTo>
                  <a:moveTo>
                    <a:pt x="83" y="251"/>
                  </a:moveTo>
                  <a:cubicBezTo>
                    <a:pt x="96" y="251"/>
                    <a:pt x="109" y="251"/>
                    <a:pt x="122" y="251"/>
                  </a:cubicBezTo>
                  <a:cubicBezTo>
                    <a:pt x="128" y="251"/>
                    <a:pt x="132" y="249"/>
                    <a:pt x="133" y="243"/>
                  </a:cubicBezTo>
                  <a:cubicBezTo>
                    <a:pt x="133" y="238"/>
                    <a:pt x="129" y="235"/>
                    <a:pt x="122" y="235"/>
                  </a:cubicBezTo>
                  <a:cubicBezTo>
                    <a:pt x="96" y="235"/>
                    <a:pt x="71" y="235"/>
                    <a:pt x="45" y="235"/>
                  </a:cubicBezTo>
                  <a:cubicBezTo>
                    <a:pt x="40" y="235"/>
                    <a:pt x="34" y="236"/>
                    <a:pt x="34" y="243"/>
                  </a:cubicBezTo>
                  <a:cubicBezTo>
                    <a:pt x="34" y="250"/>
                    <a:pt x="40" y="251"/>
                    <a:pt x="45" y="251"/>
                  </a:cubicBezTo>
                  <a:cubicBezTo>
                    <a:pt x="58" y="251"/>
                    <a:pt x="71" y="251"/>
                    <a:pt x="83" y="251"/>
                  </a:cubicBezTo>
                  <a:moveTo>
                    <a:pt x="83" y="153"/>
                  </a:moveTo>
                  <a:cubicBezTo>
                    <a:pt x="96" y="153"/>
                    <a:pt x="109" y="153"/>
                    <a:pt x="122" y="153"/>
                  </a:cubicBezTo>
                  <a:cubicBezTo>
                    <a:pt x="128" y="153"/>
                    <a:pt x="132" y="152"/>
                    <a:pt x="133" y="146"/>
                  </a:cubicBezTo>
                  <a:cubicBezTo>
                    <a:pt x="133" y="141"/>
                    <a:pt x="129" y="138"/>
                    <a:pt x="122" y="138"/>
                  </a:cubicBezTo>
                  <a:cubicBezTo>
                    <a:pt x="96" y="138"/>
                    <a:pt x="71" y="138"/>
                    <a:pt x="45" y="138"/>
                  </a:cubicBezTo>
                  <a:cubicBezTo>
                    <a:pt x="39" y="138"/>
                    <a:pt x="34" y="139"/>
                    <a:pt x="34" y="145"/>
                  </a:cubicBezTo>
                  <a:cubicBezTo>
                    <a:pt x="34" y="152"/>
                    <a:pt x="40" y="153"/>
                    <a:pt x="45" y="153"/>
                  </a:cubicBezTo>
                  <a:cubicBezTo>
                    <a:pt x="58" y="153"/>
                    <a:pt x="71" y="153"/>
                    <a:pt x="83" y="153"/>
                  </a:cubicBezTo>
                  <a:moveTo>
                    <a:pt x="83" y="40"/>
                  </a:moveTo>
                  <a:cubicBezTo>
                    <a:pt x="71" y="40"/>
                    <a:pt x="58" y="40"/>
                    <a:pt x="45" y="40"/>
                  </a:cubicBezTo>
                  <a:cubicBezTo>
                    <a:pt x="39" y="40"/>
                    <a:pt x="34" y="41"/>
                    <a:pt x="34" y="48"/>
                  </a:cubicBezTo>
                  <a:cubicBezTo>
                    <a:pt x="34" y="55"/>
                    <a:pt x="40" y="56"/>
                    <a:pt x="45" y="56"/>
                  </a:cubicBezTo>
                  <a:cubicBezTo>
                    <a:pt x="71" y="56"/>
                    <a:pt x="97" y="56"/>
                    <a:pt x="122" y="56"/>
                  </a:cubicBezTo>
                  <a:cubicBezTo>
                    <a:pt x="128" y="56"/>
                    <a:pt x="132" y="55"/>
                    <a:pt x="133" y="48"/>
                  </a:cubicBezTo>
                  <a:cubicBezTo>
                    <a:pt x="133" y="43"/>
                    <a:pt x="129" y="40"/>
                    <a:pt x="122" y="40"/>
                  </a:cubicBezTo>
                  <a:cubicBezTo>
                    <a:pt x="109" y="40"/>
                    <a:pt x="96" y="40"/>
                    <a:pt x="83" y="40"/>
                  </a:cubicBezTo>
                  <a:moveTo>
                    <a:pt x="83" y="105"/>
                  </a:moveTo>
                  <a:cubicBezTo>
                    <a:pt x="96" y="105"/>
                    <a:pt x="109" y="105"/>
                    <a:pt x="122" y="105"/>
                  </a:cubicBezTo>
                  <a:cubicBezTo>
                    <a:pt x="128" y="105"/>
                    <a:pt x="132" y="103"/>
                    <a:pt x="133" y="97"/>
                  </a:cubicBezTo>
                  <a:cubicBezTo>
                    <a:pt x="133" y="92"/>
                    <a:pt x="129" y="89"/>
                    <a:pt x="122" y="89"/>
                  </a:cubicBezTo>
                  <a:cubicBezTo>
                    <a:pt x="96" y="89"/>
                    <a:pt x="71" y="89"/>
                    <a:pt x="45" y="89"/>
                  </a:cubicBezTo>
                  <a:cubicBezTo>
                    <a:pt x="39" y="89"/>
                    <a:pt x="34" y="90"/>
                    <a:pt x="34" y="97"/>
                  </a:cubicBezTo>
                  <a:cubicBezTo>
                    <a:pt x="34" y="104"/>
                    <a:pt x="40" y="105"/>
                    <a:pt x="45" y="105"/>
                  </a:cubicBezTo>
                  <a:cubicBezTo>
                    <a:pt x="58" y="105"/>
                    <a:pt x="71" y="105"/>
                    <a:pt x="83" y="105"/>
                  </a:cubicBezTo>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4" name="Freeform 9">
              <a:extLst>
                <a:ext uri="{FF2B5EF4-FFF2-40B4-BE49-F238E27FC236}">
                  <a16:creationId xmlns:a16="http://schemas.microsoft.com/office/drawing/2014/main" id="{477CBC5F-4A9C-4F28-83E1-CCFA9CE5A070}"/>
                </a:ext>
              </a:extLst>
            </p:cNvPr>
            <p:cNvSpPr>
              <a:spLocks noEditPoints="1"/>
            </p:cNvSpPr>
            <p:nvPr/>
          </p:nvSpPr>
          <p:spPr bwMode="auto">
            <a:xfrm>
              <a:off x="2744" y="1406"/>
              <a:ext cx="295" cy="529"/>
            </a:xfrm>
            <a:custGeom>
              <a:avLst/>
              <a:gdLst>
                <a:gd name="T0" fmla="*/ 166 w 167"/>
                <a:gd name="T1" fmla="*/ 149 h 299"/>
                <a:gd name="T2" fmla="*/ 167 w 167"/>
                <a:gd name="T3" fmla="*/ 266 h 299"/>
                <a:gd name="T4" fmla="*/ 134 w 167"/>
                <a:gd name="T5" fmla="*/ 298 h 299"/>
                <a:gd name="T6" fmla="*/ 31 w 167"/>
                <a:gd name="T7" fmla="*/ 298 h 299"/>
                <a:gd name="T8" fmla="*/ 0 w 167"/>
                <a:gd name="T9" fmla="*/ 267 h 299"/>
                <a:gd name="T10" fmla="*/ 0 w 167"/>
                <a:gd name="T11" fmla="*/ 31 h 299"/>
                <a:gd name="T12" fmla="*/ 31 w 167"/>
                <a:gd name="T13" fmla="*/ 0 h 299"/>
                <a:gd name="T14" fmla="*/ 136 w 167"/>
                <a:gd name="T15" fmla="*/ 0 h 299"/>
                <a:gd name="T16" fmla="*/ 166 w 167"/>
                <a:gd name="T17" fmla="*/ 31 h 299"/>
                <a:gd name="T18" fmla="*/ 166 w 167"/>
                <a:gd name="T19" fmla="*/ 149 h 299"/>
                <a:gd name="T20" fmla="*/ 83 w 167"/>
                <a:gd name="T21" fmla="*/ 56 h 299"/>
                <a:gd name="T22" fmla="*/ 123 w 167"/>
                <a:gd name="T23" fmla="*/ 56 h 299"/>
                <a:gd name="T24" fmla="*/ 132 w 167"/>
                <a:gd name="T25" fmla="*/ 48 h 299"/>
                <a:gd name="T26" fmla="*/ 123 w 167"/>
                <a:gd name="T27" fmla="*/ 40 h 299"/>
                <a:gd name="T28" fmla="*/ 44 w 167"/>
                <a:gd name="T29" fmla="*/ 40 h 299"/>
                <a:gd name="T30" fmla="*/ 35 w 167"/>
                <a:gd name="T31" fmla="*/ 48 h 299"/>
                <a:gd name="T32" fmla="*/ 44 w 167"/>
                <a:gd name="T33" fmla="*/ 56 h 299"/>
                <a:gd name="T34" fmla="*/ 83 w 167"/>
                <a:gd name="T35" fmla="*/ 56 h 299"/>
                <a:gd name="T36" fmla="*/ 83 w 167"/>
                <a:gd name="T37" fmla="*/ 104 h 299"/>
                <a:gd name="T38" fmla="*/ 123 w 167"/>
                <a:gd name="T39" fmla="*/ 104 h 299"/>
                <a:gd name="T40" fmla="*/ 132 w 167"/>
                <a:gd name="T41" fmla="*/ 97 h 299"/>
                <a:gd name="T42" fmla="*/ 123 w 167"/>
                <a:gd name="T43" fmla="*/ 89 h 299"/>
                <a:gd name="T44" fmla="*/ 43 w 167"/>
                <a:gd name="T45" fmla="*/ 89 h 299"/>
                <a:gd name="T46" fmla="*/ 35 w 167"/>
                <a:gd name="T47" fmla="*/ 97 h 299"/>
                <a:gd name="T48" fmla="*/ 43 w 167"/>
                <a:gd name="T49" fmla="*/ 104 h 299"/>
                <a:gd name="T50" fmla="*/ 83 w 167"/>
                <a:gd name="T51" fmla="*/ 104 h 299"/>
                <a:gd name="T52" fmla="*/ 83 w 167"/>
                <a:gd name="T53" fmla="*/ 153 h 299"/>
                <a:gd name="T54" fmla="*/ 123 w 167"/>
                <a:gd name="T55" fmla="*/ 153 h 299"/>
                <a:gd name="T56" fmla="*/ 132 w 167"/>
                <a:gd name="T57" fmla="*/ 146 h 299"/>
                <a:gd name="T58" fmla="*/ 123 w 167"/>
                <a:gd name="T59" fmla="*/ 138 h 299"/>
                <a:gd name="T60" fmla="*/ 44 w 167"/>
                <a:gd name="T61" fmla="*/ 138 h 299"/>
                <a:gd name="T62" fmla="*/ 34 w 167"/>
                <a:gd name="T63" fmla="*/ 146 h 299"/>
                <a:gd name="T64" fmla="*/ 44 w 167"/>
                <a:gd name="T65" fmla="*/ 153 h 299"/>
                <a:gd name="T66" fmla="*/ 83 w 167"/>
                <a:gd name="T67" fmla="*/ 153 h 299"/>
                <a:gd name="T68" fmla="*/ 83 w 167"/>
                <a:gd name="T69" fmla="*/ 202 h 299"/>
                <a:gd name="T70" fmla="*/ 123 w 167"/>
                <a:gd name="T71" fmla="*/ 202 h 299"/>
                <a:gd name="T72" fmla="*/ 132 w 167"/>
                <a:gd name="T73" fmla="*/ 194 h 299"/>
                <a:gd name="T74" fmla="*/ 123 w 167"/>
                <a:gd name="T75" fmla="*/ 186 h 299"/>
                <a:gd name="T76" fmla="*/ 44 w 167"/>
                <a:gd name="T77" fmla="*/ 186 h 299"/>
                <a:gd name="T78" fmla="*/ 35 w 167"/>
                <a:gd name="T79" fmla="*/ 194 h 299"/>
                <a:gd name="T80" fmla="*/ 44 w 167"/>
                <a:gd name="T81" fmla="*/ 202 h 299"/>
                <a:gd name="T82" fmla="*/ 83 w 167"/>
                <a:gd name="T83" fmla="*/ 202 h 299"/>
                <a:gd name="T84" fmla="*/ 83 w 167"/>
                <a:gd name="T85" fmla="*/ 251 h 299"/>
                <a:gd name="T86" fmla="*/ 123 w 167"/>
                <a:gd name="T87" fmla="*/ 251 h 299"/>
                <a:gd name="T88" fmla="*/ 132 w 167"/>
                <a:gd name="T89" fmla="*/ 243 h 299"/>
                <a:gd name="T90" fmla="*/ 122 w 167"/>
                <a:gd name="T91" fmla="*/ 235 h 299"/>
                <a:gd name="T92" fmla="*/ 45 w 167"/>
                <a:gd name="T93" fmla="*/ 235 h 299"/>
                <a:gd name="T94" fmla="*/ 34 w 167"/>
                <a:gd name="T95" fmla="*/ 244 h 299"/>
                <a:gd name="T96" fmla="*/ 44 w 167"/>
                <a:gd name="T97" fmla="*/ 251 h 299"/>
                <a:gd name="T98" fmla="*/ 83 w 167"/>
                <a:gd name="T99" fmla="*/ 251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7" h="299">
                  <a:moveTo>
                    <a:pt x="166" y="149"/>
                  </a:moveTo>
                  <a:cubicBezTo>
                    <a:pt x="166" y="188"/>
                    <a:pt x="166" y="227"/>
                    <a:pt x="167" y="266"/>
                  </a:cubicBezTo>
                  <a:cubicBezTo>
                    <a:pt x="167" y="285"/>
                    <a:pt x="154" y="299"/>
                    <a:pt x="134" y="298"/>
                  </a:cubicBezTo>
                  <a:cubicBezTo>
                    <a:pt x="100" y="297"/>
                    <a:pt x="65" y="298"/>
                    <a:pt x="31" y="298"/>
                  </a:cubicBezTo>
                  <a:cubicBezTo>
                    <a:pt x="11" y="298"/>
                    <a:pt x="0" y="287"/>
                    <a:pt x="0" y="267"/>
                  </a:cubicBezTo>
                  <a:cubicBezTo>
                    <a:pt x="0" y="188"/>
                    <a:pt x="0" y="110"/>
                    <a:pt x="0" y="31"/>
                  </a:cubicBezTo>
                  <a:cubicBezTo>
                    <a:pt x="0" y="11"/>
                    <a:pt x="12" y="0"/>
                    <a:pt x="31" y="0"/>
                  </a:cubicBezTo>
                  <a:cubicBezTo>
                    <a:pt x="66" y="0"/>
                    <a:pt x="101" y="0"/>
                    <a:pt x="136" y="0"/>
                  </a:cubicBezTo>
                  <a:cubicBezTo>
                    <a:pt x="155" y="0"/>
                    <a:pt x="166" y="11"/>
                    <a:pt x="166" y="31"/>
                  </a:cubicBezTo>
                  <a:cubicBezTo>
                    <a:pt x="167" y="70"/>
                    <a:pt x="166" y="110"/>
                    <a:pt x="166" y="149"/>
                  </a:cubicBezTo>
                  <a:moveTo>
                    <a:pt x="83" y="56"/>
                  </a:moveTo>
                  <a:cubicBezTo>
                    <a:pt x="96" y="56"/>
                    <a:pt x="110" y="56"/>
                    <a:pt x="123" y="56"/>
                  </a:cubicBezTo>
                  <a:cubicBezTo>
                    <a:pt x="128" y="56"/>
                    <a:pt x="132" y="54"/>
                    <a:pt x="132" y="48"/>
                  </a:cubicBezTo>
                  <a:cubicBezTo>
                    <a:pt x="132" y="42"/>
                    <a:pt x="128" y="40"/>
                    <a:pt x="123" y="40"/>
                  </a:cubicBezTo>
                  <a:cubicBezTo>
                    <a:pt x="96" y="40"/>
                    <a:pt x="70" y="40"/>
                    <a:pt x="44" y="40"/>
                  </a:cubicBezTo>
                  <a:cubicBezTo>
                    <a:pt x="38" y="40"/>
                    <a:pt x="35" y="42"/>
                    <a:pt x="35" y="48"/>
                  </a:cubicBezTo>
                  <a:cubicBezTo>
                    <a:pt x="34" y="54"/>
                    <a:pt x="39" y="56"/>
                    <a:pt x="44" y="56"/>
                  </a:cubicBezTo>
                  <a:cubicBezTo>
                    <a:pt x="57" y="56"/>
                    <a:pt x="70" y="56"/>
                    <a:pt x="83" y="56"/>
                  </a:cubicBezTo>
                  <a:moveTo>
                    <a:pt x="83" y="104"/>
                  </a:moveTo>
                  <a:cubicBezTo>
                    <a:pt x="96" y="104"/>
                    <a:pt x="110" y="104"/>
                    <a:pt x="123" y="104"/>
                  </a:cubicBezTo>
                  <a:cubicBezTo>
                    <a:pt x="128" y="104"/>
                    <a:pt x="132" y="103"/>
                    <a:pt x="132" y="97"/>
                  </a:cubicBezTo>
                  <a:cubicBezTo>
                    <a:pt x="132" y="91"/>
                    <a:pt x="129" y="89"/>
                    <a:pt x="123" y="89"/>
                  </a:cubicBezTo>
                  <a:cubicBezTo>
                    <a:pt x="97" y="89"/>
                    <a:pt x="70" y="89"/>
                    <a:pt x="43" y="89"/>
                  </a:cubicBezTo>
                  <a:cubicBezTo>
                    <a:pt x="38" y="89"/>
                    <a:pt x="34" y="91"/>
                    <a:pt x="35" y="97"/>
                  </a:cubicBezTo>
                  <a:cubicBezTo>
                    <a:pt x="35" y="103"/>
                    <a:pt x="38" y="104"/>
                    <a:pt x="43" y="104"/>
                  </a:cubicBezTo>
                  <a:cubicBezTo>
                    <a:pt x="57" y="104"/>
                    <a:pt x="70" y="104"/>
                    <a:pt x="83" y="104"/>
                  </a:cubicBezTo>
                  <a:moveTo>
                    <a:pt x="83" y="153"/>
                  </a:moveTo>
                  <a:cubicBezTo>
                    <a:pt x="96" y="153"/>
                    <a:pt x="110" y="153"/>
                    <a:pt x="123" y="153"/>
                  </a:cubicBezTo>
                  <a:cubicBezTo>
                    <a:pt x="128" y="153"/>
                    <a:pt x="132" y="152"/>
                    <a:pt x="132" y="146"/>
                  </a:cubicBezTo>
                  <a:cubicBezTo>
                    <a:pt x="132" y="140"/>
                    <a:pt x="128" y="138"/>
                    <a:pt x="123" y="138"/>
                  </a:cubicBezTo>
                  <a:cubicBezTo>
                    <a:pt x="96" y="138"/>
                    <a:pt x="70" y="138"/>
                    <a:pt x="44" y="138"/>
                  </a:cubicBezTo>
                  <a:cubicBezTo>
                    <a:pt x="38" y="138"/>
                    <a:pt x="35" y="140"/>
                    <a:pt x="34" y="146"/>
                  </a:cubicBezTo>
                  <a:cubicBezTo>
                    <a:pt x="34" y="152"/>
                    <a:pt x="39" y="153"/>
                    <a:pt x="44" y="153"/>
                  </a:cubicBezTo>
                  <a:cubicBezTo>
                    <a:pt x="57" y="153"/>
                    <a:pt x="70" y="153"/>
                    <a:pt x="83" y="153"/>
                  </a:cubicBezTo>
                  <a:moveTo>
                    <a:pt x="83" y="202"/>
                  </a:moveTo>
                  <a:cubicBezTo>
                    <a:pt x="96" y="202"/>
                    <a:pt x="110" y="202"/>
                    <a:pt x="123" y="202"/>
                  </a:cubicBezTo>
                  <a:cubicBezTo>
                    <a:pt x="128" y="202"/>
                    <a:pt x="132" y="201"/>
                    <a:pt x="132" y="194"/>
                  </a:cubicBezTo>
                  <a:cubicBezTo>
                    <a:pt x="132" y="189"/>
                    <a:pt x="128" y="186"/>
                    <a:pt x="123" y="186"/>
                  </a:cubicBezTo>
                  <a:cubicBezTo>
                    <a:pt x="97" y="186"/>
                    <a:pt x="70" y="186"/>
                    <a:pt x="44" y="186"/>
                  </a:cubicBezTo>
                  <a:cubicBezTo>
                    <a:pt x="39" y="186"/>
                    <a:pt x="35" y="188"/>
                    <a:pt x="35" y="194"/>
                  </a:cubicBezTo>
                  <a:cubicBezTo>
                    <a:pt x="34" y="200"/>
                    <a:pt x="38" y="202"/>
                    <a:pt x="44" y="202"/>
                  </a:cubicBezTo>
                  <a:cubicBezTo>
                    <a:pt x="57" y="202"/>
                    <a:pt x="70" y="202"/>
                    <a:pt x="83" y="202"/>
                  </a:cubicBezTo>
                  <a:moveTo>
                    <a:pt x="83" y="251"/>
                  </a:moveTo>
                  <a:cubicBezTo>
                    <a:pt x="96" y="251"/>
                    <a:pt x="109" y="250"/>
                    <a:pt x="123" y="251"/>
                  </a:cubicBezTo>
                  <a:cubicBezTo>
                    <a:pt x="128" y="251"/>
                    <a:pt x="132" y="250"/>
                    <a:pt x="132" y="243"/>
                  </a:cubicBezTo>
                  <a:cubicBezTo>
                    <a:pt x="132" y="237"/>
                    <a:pt x="128" y="235"/>
                    <a:pt x="122" y="235"/>
                  </a:cubicBezTo>
                  <a:cubicBezTo>
                    <a:pt x="97" y="235"/>
                    <a:pt x="71" y="235"/>
                    <a:pt x="45" y="235"/>
                  </a:cubicBezTo>
                  <a:cubicBezTo>
                    <a:pt x="38" y="235"/>
                    <a:pt x="34" y="238"/>
                    <a:pt x="34" y="244"/>
                  </a:cubicBezTo>
                  <a:cubicBezTo>
                    <a:pt x="35" y="250"/>
                    <a:pt x="39" y="251"/>
                    <a:pt x="44" y="251"/>
                  </a:cubicBezTo>
                  <a:cubicBezTo>
                    <a:pt x="57" y="250"/>
                    <a:pt x="70" y="251"/>
                    <a:pt x="83" y="251"/>
                  </a:cubicBezTo>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5" name="Freeform 10">
              <a:extLst>
                <a:ext uri="{FF2B5EF4-FFF2-40B4-BE49-F238E27FC236}">
                  <a16:creationId xmlns:a16="http://schemas.microsoft.com/office/drawing/2014/main" id="{61008FD3-72A5-491F-BDE5-A214C85A6A68}"/>
                </a:ext>
              </a:extLst>
            </p:cNvPr>
            <p:cNvSpPr>
              <a:spLocks noEditPoints="1"/>
            </p:cNvSpPr>
            <p:nvPr/>
          </p:nvSpPr>
          <p:spPr bwMode="auto">
            <a:xfrm>
              <a:off x="2412" y="1406"/>
              <a:ext cx="293" cy="527"/>
            </a:xfrm>
            <a:custGeom>
              <a:avLst/>
              <a:gdLst>
                <a:gd name="T0" fmla="*/ 166 w 166"/>
                <a:gd name="T1" fmla="*/ 149 h 298"/>
                <a:gd name="T2" fmla="*/ 166 w 166"/>
                <a:gd name="T3" fmla="*/ 267 h 298"/>
                <a:gd name="T4" fmla="*/ 135 w 166"/>
                <a:gd name="T5" fmla="*/ 298 h 298"/>
                <a:gd name="T6" fmla="*/ 32 w 166"/>
                <a:gd name="T7" fmla="*/ 298 h 298"/>
                <a:gd name="T8" fmla="*/ 0 w 166"/>
                <a:gd name="T9" fmla="*/ 267 h 298"/>
                <a:gd name="T10" fmla="*/ 0 w 166"/>
                <a:gd name="T11" fmla="*/ 31 h 298"/>
                <a:gd name="T12" fmla="*/ 31 w 166"/>
                <a:gd name="T13" fmla="*/ 0 h 298"/>
                <a:gd name="T14" fmla="*/ 135 w 166"/>
                <a:gd name="T15" fmla="*/ 0 h 298"/>
                <a:gd name="T16" fmla="*/ 166 w 166"/>
                <a:gd name="T17" fmla="*/ 31 h 298"/>
                <a:gd name="T18" fmla="*/ 166 w 166"/>
                <a:gd name="T19" fmla="*/ 149 h 298"/>
                <a:gd name="T20" fmla="*/ 83 w 166"/>
                <a:gd name="T21" fmla="*/ 56 h 298"/>
                <a:gd name="T22" fmla="*/ 122 w 166"/>
                <a:gd name="T23" fmla="*/ 56 h 298"/>
                <a:gd name="T24" fmla="*/ 132 w 166"/>
                <a:gd name="T25" fmla="*/ 48 h 298"/>
                <a:gd name="T26" fmla="*/ 122 w 166"/>
                <a:gd name="T27" fmla="*/ 40 h 298"/>
                <a:gd name="T28" fmla="*/ 44 w 166"/>
                <a:gd name="T29" fmla="*/ 40 h 298"/>
                <a:gd name="T30" fmla="*/ 34 w 166"/>
                <a:gd name="T31" fmla="*/ 49 h 298"/>
                <a:gd name="T32" fmla="*/ 44 w 166"/>
                <a:gd name="T33" fmla="*/ 56 h 298"/>
                <a:gd name="T34" fmla="*/ 83 w 166"/>
                <a:gd name="T35" fmla="*/ 56 h 298"/>
                <a:gd name="T36" fmla="*/ 83 w 166"/>
                <a:gd name="T37" fmla="*/ 104 h 298"/>
                <a:gd name="T38" fmla="*/ 122 w 166"/>
                <a:gd name="T39" fmla="*/ 104 h 298"/>
                <a:gd name="T40" fmla="*/ 132 w 166"/>
                <a:gd name="T41" fmla="*/ 97 h 298"/>
                <a:gd name="T42" fmla="*/ 122 w 166"/>
                <a:gd name="T43" fmla="*/ 89 h 298"/>
                <a:gd name="T44" fmla="*/ 44 w 166"/>
                <a:gd name="T45" fmla="*/ 89 h 298"/>
                <a:gd name="T46" fmla="*/ 34 w 166"/>
                <a:gd name="T47" fmla="*/ 97 h 298"/>
                <a:gd name="T48" fmla="*/ 44 w 166"/>
                <a:gd name="T49" fmla="*/ 104 h 298"/>
                <a:gd name="T50" fmla="*/ 83 w 166"/>
                <a:gd name="T51" fmla="*/ 104 h 298"/>
                <a:gd name="T52" fmla="*/ 83 w 166"/>
                <a:gd name="T53" fmla="*/ 153 h 298"/>
                <a:gd name="T54" fmla="*/ 123 w 166"/>
                <a:gd name="T55" fmla="*/ 153 h 298"/>
                <a:gd name="T56" fmla="*/ 131 w 166"/>
                <a:gd name="T57" fmla="*/ 149 h 298"/>
                <a:gd name="T58" fmla="*/ 123 w 166"/>
                <a:gd name="T59" fmla="*/ 138 h 298"/>
                <a:gd name="T60" fmla="*/ 44 w 166"/>
                <a:gd name="T61" fmla="*/ 138 h 298"/>
                <a:gd name="T62" fmla="*/ 34 w 166"/>
                <a:gd name="T63" fmla="*/ 146 h 298"/>
                <a:gd name="T64" fmla="*/ 44 w 166"/>
                <a:gd name="T65" fmla="*/ 153 h 298"/>
                <a:gd name="T66" fmla="*/ 83 w 166"/>
                <a:gd name="T67" fmla="*/ 153 h 298"/>
                <a:gd name="T68" fmla="*/ 83 w 166"/>
                <a:gd name="T69" fmla="*/ 202 h 298"/>
                <a:gd name="T70" fmla="*/ 123 w 166"/>
                <a:gd name="T71" fmla="*/ 202 h 298"/>
                <a:gd name="T72" fmla="*/ 132 w 166"/>
                <a:gd name="T73" fmla="*/ 194 h 298"/>
                <a:gd name="T74" fmla="*/ 123 w 166"/>
                <a:gd name="T75" fmla="*/ 186 h 298"/>
                <a:gd name="T76" fmla="*/ 43 w 166"/>
                <a:gd name="T77" fmla="*/ 186 h 298"/>
                <a:gd name="T78" fmla="*/ 34 w 166"/>
                <a:gd name="T79" fmla="*/ 194 h 298"/>
                <a:gd name="T80" fmla="*/ 44 w 166"/>
                <a:gd name="T81" fmla="*/ 202 h 298"/>
                <a:gd name="T82" fmla="*/ 83 w 166"/>
                <a:gd name="T83" fmla="*/ 202 h 298"/>
                <a:gd name="T84" fmla="*/ 82 w 166"/>
                <a:gd name="T85" fmla="*/ 251 h 298"/>
                <a:gd name="T86" fmla="*/ 122 w 166"/>
                <a:gd name="T87" fmla="*/ 251 h 298"/>
                <a:gd name="T88" fmla="*/ 132 w 166"/>
                <a:gd name="T89" fmla="*/ 243 h 298"/>
                <a:gd name="T90" fmla="*/ 122 w 166"/>
                <a:gd name="T91" fmla="*/ 235 h 298"/>
                <a:gd name="T92" fmla="*/ 44 w 166"/>
                <a:gd name="T93" fmla="*/ 235 h 298"/>
                <a:gd name="T94" fmla="*/ 34 w 166"/>
                <a:gd name="T95" fmla="*/ 243 h 298"/>
                <a:gd name="T96" fmla="*/ 44 w 166"/>
                <a:gd name="T97" fmla="*/ 251 h 298"/>
                <a:gd name="T98" fmla="*/ 82 w 166"/>
                <a:gd name="T99" fmla="*/ 251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6" h="298">
                  <a:moveTo>
                    <a:pt x="166" y="149"/>
                  </a:moveTo>
                  <a:cubicBezTo>
                    <a:pt x="166" y="189"/>
                    <a:pt x="166" y="228"/>
                    <a:pt x="166" y="267"/>
                  </a:cubicBezTo>
                  <a:cubicBezTo>
                    <a:pt x="166" y="287"/>
                    <a:pt x="155" y="298"/>
                    <a:pt x="135" y="298"/>
                  </a:cubicBezTo>
                  <a:cubicBezTo>
                    <a:pt x="101" y="298"/>
                    <a:pt x="66" y="298"/>
                    <a:pt x="32" y="298"/>
                  </a:cubicBezTo>
                  <a:cubicBezTo>
                    <a:pt x="11" y="298"/>
                    <a:pt x="0" y="287"/>
                    <a:pt x="0" y="267"/>
                  </a:cubicBezTo>
                  <a:cubicBezTo>
                    <a:pt x="0" y="188"/>
                    <a:pt x="0" y="110"/>
                    <a:pt x="0" y="31"/>
                  </a:cubicBezTo>
                  <a:cubicBezTo>
                    <a:pt x="0" y="11"/>
                    <a:pt x="11" y="0"/>
                    <a:pt x="31" y="0"/>
                  </a:cubicBezTo>
                  <a:cubicBezTo>
                    <a:pt x="66" y="0"/>
                    <a:pt x="101" y="0"/>
                    <a:pt x="135" y="0"/>
                  </a:cubicBezTo>
                  <a:cubicBezTo>
                    <a:pt x="155" y="0"/>
                    <a:pt x="166" y="11"/>
                    <a:pt x="166" y="31"/>
                  </a:cubicBezTo>
                  <a:cubicBezTo>
                    <a:pt x="166" y="70"/>
                    <a:pt x="166" y="110"/>
                    <a:pt x="166" y="149"/>
                  </a:cubicBezTo>
                  <a:moveTo>
                    <a:pt x="83" y="56"/>
                  </a:moveTo>
                  <a:cubicBezTo>
                    <a:pt x="96" y="56"/>
                    <a:pt x="109" y="56"/>
                    <a:pt x="122" y="56"/>
                  </a:cubicBezTo>
                  <a:cubicBezTo>
                    <a:pt x="128" y="56"/>
                    <a:pt x="132" y="54"/>
                    <a:pt x="132" y="48"/>
                  </a:cubicBezTo>
                  <a:cubicBezTo>
                    <a:pt x="132" y="42"/>
                    <a:pt x="128" y="40"/>
                    <a:pt x="122" y="40"/>
                  </a:cubicBezTo>
                  <a:cubicBezTo>
                    <a:pt x="96" y="40"/>
                    <a:pt x="70" y="40"/>
                    <a:pt x="44" y="40"/>
                  </a:cubicBezTo>
                  <a:cubicBezTo>
                    <a:pt x="38" y="40"/>
                    <a:pt x="34" y="43"/>
                    <a:pt x="34" y="49"/>
                  </a:cubicBezTo>
                  <a:cubicBezTo>
                    <a:pt x="34" y="54"/>
                    <a:pt x="39" y="56"/>
                    <a:pt x="44" y="56"/>
                  </a:cubicBezTo>
                  <a:cubicBezTo>
                    <a:pt x="57" y="56"/>
                    <a:pt x="70" y="56"/>
                    <a:pt x="83" y="56"/>
                  </a:cubicBezTo>
                  <a:moveTo>
                    <a:pt x="83" y="104"/>
                  </a:moveTo>
                  <a:cubicBezTo>
                    <a:pt x="96" y="104"/>
                    <a:pt x="109" y="104"/>
                    <a:pt x="122" y="104"/>
                  </a:cubicBezTo>
                  <a:cubicBezTo>
                    <a:pt x="129" y="104"/>
                    <a:pt x="133" y="102"/>
                    <a:pt x="132" y="97"/>
                  </a:cubicBezTo>
                  <a:cubicBezTo>
                    <a:pt x="132" y="90"/>
                    <a:pt x="127" y="89"/>
                    <a:pt x="122" y="89"/>
                  </a:cubicBezTo>
                  <a:cubicBezTo>
                    <a:pt x="96" y="89"/>
                    <a:pt x="70" y="89"/>
                    <a:pt x="44" y="89"/>
                  </a:cubicBezTo>
                  <a:cubicBezTo>
                    <a:pt x="38" y="89"/>
                    <a:pt x="34" y="91"/>
                    <a:pt x="34" y="97"/>
                  </a:cubicBezTo>
                  <a:cubicBezTo>
                    <a:pt x="34" y="103"/>
                    <a:pt x="38" y="104"/>
                    <a:pt x="44" y="104"/>
                  </a:cubicBezTo>
                  <a:cubicBezTo>
                    <a:pt x="57" y="104"/>
                    <a:pt x="70" y="104"/>
                    <a:pt x="83" y="104"/>
                  </a:cubicBezTo>
                  <a:moveTo>
                    <a:pt x="83" y="153"/>
                  </a:moveTo>
                  <a:cubicBezTo>
                    <a:pt x="96" y="153"/>
                    <a:pt x="109" y="153"/>
                    <a:pt x="123" y="153"/>
                  </a:cubicBezTo>
                  <a:cubicBezTo>
                    <a:pt x="126" y="153"/>
                    <a:pt x="130" y="153"/>
                    <a:pt x="131" y="149"/>
                  </a:cubicBezTo>
                  <a:cubicBezTo>
                    <a:pt x="134" y="143"/>
                    <a:pt x="130" y="138"/>
                    <a:pt x="123" y="138"/>
                  </a:cubicBezTo>
                  <a:cubicBezTo>
                    <a:pt x="96" y="138"/>
                    <a:pt x="70" y="138"/>
                    <a:pt x="44" y="138"/>
                  </a:cubicBezTo>
                  <a:cubicBezTo>
                    <a:pt x="37" y="138"/>
                    <a:pt x="33" y="141"/>
                    <a:pt x="34" y="146"/>
                  </a:cubicBezTo>
                  <a:cubicBezTo>
                    <a:pt x="35" y="152"/>
                    <a:pt x="39" y="153"/>
                    <a:pt x="44" y="153"/>
                  </a:cubicBezTo>
                  <a:cubicBezTo>
                    <a:pt x="57" y="153"/>
                    <a:pt x="70" y="153"/>
                    <a:pt x="83" y="153"/>
                  </a:cubicBezTo>
                  <a:moveTo>
                    <a:pt x="83" y="202"/>
                  </a:moveTo>
                  <a:cubicBezTo>
                    <a:pt x="96" y="202"/>
                    <a:pt x="110" y="202"/>
                    <a:pt x="123" y="202"/>
                  </a:cubicBezTo>
                  <a:cubicBezTo>
                    <a:pt x="128" y="202"/>
                    <a:pt x="132" y="200"/>
                    <a:pt x="132" y="194"/>
                  </a:cubicBezTo>
                  <a:cubicBezTo>
                    <a:pt x="132" y="188"/>
                    <a:pt x="128" y="186"/>
                    <a:pt x="123" y="186"/>
                  </a:cubicBezTo>
                  <a:cubicBezTo>
                    <a:pt x="96" y="186"/>
                    <a:pt x="70" y="186"/>
                    <a:pt x="43" y="186"/>
                  </a:cubicBezTo>
                  <a:cubicBezTo>
                    <a:pt x="38" y="186"/>
                    <a:pt x="34" y="189"/>
                    <a:pt x="34" y="194"/>
                  </a:cubicBezTo>
                  <a:cubicBezTo>
                    <a:pt x="34" y="200"/>
                    <a:pt x="38" y="202"/>
                    <a:pt x="44" y="202"/>
                  </a:cubicBezTo>
                  <a:cubicBezTo>
                    <a:pt x="57" y="202"/>
                    <a:pt x="70" y="202"/>
                    <a:pt x="83" y="202"/>
                  </a:cubicBezTo>
                  <a:moveTo>
                    <a:pt x="82" y="251"/>
                  </a:moveTo>
                  <a:cubicBezTo>
                    <a:pt x="96" y="251"/>
                    <a:pt x="109" y="250"/>
                    <a:pt x="122" y="251"/>
                  </a:cubicBezTo>
                  <a:cubicBezTo>
                    <a:pt x="128" y="251"/>
                    <a:pt x="132" y="249"/>
                    <a:pt x="132" y="243"/>
                  </a:cubicBezTo>
                  <a:cubicBezTo>
                    <a:pt x="132" y="237"/>
                    <a:pt x="128" y="235"/>
                    <a:pt x="122" y="235"/>
                  </a:cubicBezTo>
                  <a:cubicBezTo>
                    <a:pt x="96" y="235"/>
                    <a:pt x="70" y="235"/>
                    <a:pt x="44" y="235"/>
                  </a:cubicBezTo>
                  <a:cubicBezTo>
                    <a:pt x="38" y="235"/>
                    <a:pt x="34" y="237"/>
                    <a:pt x="34" y="243"/>
                  </a:cubicBezTo>
                  <a:cubicBezTo>
                    <a:pt x="34" y="249"/>
                    <a:pt x="39" y="251"/>
                    <a:pt x="44" y="251"/>
                  </a:cubicBezTo>
                  <a:cubicBezTo>
                    <a:pt x="57" y="250"/>
                    <a:pt x="69" y="251"/>
                    <a:pt x="82" y="251"/>
                  </a:cubicBezTo>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6" name="Freeform 11">
              <a:extLst>
                <a:ext uri="{FF2B5EF4-FFF2-40B4-BE49-F238E27FC236}">
                  <a16:creationId xmlns:a16="http://schemas.microsoft.com/office/drawing/2014/main" id="{1AA9A1E7-3DED-4F25-9520-D5905B6A0944}"/>
                </a:ext>
              </a:extLst>
            </p:cNvPr>
            <p:cNvSpPr>
              <a:spLocks noEditPoints="1"/>
            </p:cNvSpPr>
            <p:nvPr/>
          </p:nvSpPr>
          <p:spPr bwMode="auto">
            <a:xfrm>
              <a:off x="3410" y="1406"/>
              <a:ext cx="293" cy="527"/>
            </a:xfrm>
            <a:custGeom>
              <a:avLst/>
              <a:gdLst>
                <a:gd name="T0" fmla="*/ 0 w 166"/>
                <a:gd name="T1" fmla="*/ 149 h 298"/>
                <a:gd name="T2" fmla="*/ 0 w 166"/>
                <a:gd name="T3" fmla="*/ 31 h 298"/>
                <a:gd name="T4" fmla="*/ 30 w 166"/>
                <a:gd name="T5" fmla="*/ 0 h 298"/>
                <a:gd name="T6" fmla="*/ 135 w 166"/>
                <a:gd name="T7" fmla="*/ 0 h 298"/>
                <a:gd name="T8" fmla="*/ 166 w 166"/>
                <a:gd name="T9" fmla="*/ 30 h 298"/>
                <a:gd name="T10" fmla="*/ 166 w 166"/>
                <a:gd name="T11" fmla="*/ 268 h 298"/>
                <a:gd name="T12" fmla="*/ 136 w 166"/>
                <a:gd name="T13" fmla="*/ 298 h 298"/>
                <a:gd name="T14" fmla="*/ 29 w 166"/>
                <a:gd name="T15" fmla="*/ 298 h 298"/>
                <a:gd name="T16" fmla="*/ 0 w 166"/>
                <a:gd name="T17" fmla="*/ 268 h 298"/>
                <a:gd name="T18" fmla="*/ 0 w 166"/>
                <a:gd name="T19" fmla="*/ 149 h 298"/>
                <a:gd name="T20" fmla="*/ 83 w 166"/>
                <a:gd name="T21" fmla="*/ 104 h 298"/>
                <a:gd name="T22" fmla="*/ 122 w 166"/>
                <a:gd name="T23" fmla="*/ 104 h 298"/>
                <a:gd name="T24" fmla="*/ 132 w 166"/>
                <a:gd name="T25" fmla="*/ 97 h 298"/>
                <a:gd name="T26" fmla="*/ 122 w 166"/>
                <a:gd name="T27" fmla="*/ 89 h 298"/>
                <a:gd name="T28" fmla="*/ 43 w 166"/>
                <a:gd name="T29" fmla="*/ 89 h 298"/>
                <a:gd name="T30" fmla="*/ 34 w 166"/>
                <a:gd name="T31" fmla="*/ 97 h 298"/>
                <a:gd name="T32" fmla="*/ 43 w 166"/>
                <a:gd name="T33" fmla="*/ 104 h 298"/>
                <a:gd name="T34" fmla="*/ 83 w 166"/>
                <a:gd name="T35" fmla="*/ 104 h 298"/>
                <a:gd name="T36" fmla="*/ 82 w 166"/>
                <a:gd name="T37" fmla="*/ 153 h 298"/>
                <a:gd name="T38" fmla="*/ 121 w 166"/>
                <a:gd name="T39" fmla="*/ 153 h 298"/>
                <a:gd name="T40" fmla="*/ 132 w 166"/>
                <a:gd name="T41" fmla="*/ 146 h 298"/>
                <a:gd name="T42" fmla="*/ 122 w 166"/>
                <a:gd name="T43" fmla="*/ 138 h 298"/>
                <a:gd name="T44" fmla="*/ 44 w 166"/>
                <a:gd name="T45" fmla="*/ 138 h 298"/>
                <a:gd name="T46" fmla="*/ 34 w 166"/>
                <a:gd name="T47" fmla="*/ 145 h 298"/>
                <a:gd name="T48" fmla="*/ 44 w 166"/>
                <a:gd name="T49" fmla="*/ 153 h 298"/>
                <a:gd name="T50" fmla="*/ 82 w 166"/>
                <a:gd name="T51" fmla="*/ 153 h 298"/>
                <a:gd name="T52" fmla="*/ 82 w 166"/>
                <a:gd name="T53" fmla="*/ 202 h 298"/>
                <a:gd name="T54" fmla="*/ 122 w 166"/>
                <a:gd name="T55" fmla="*/ 202 h 298"/>
                <a:gd name="T56" fmla="*/ 132 w 166"/>
                <a:gd name="T57" fmla="*/ 194 h 298"/>
                <a:gd name="T58" fmla="*/ 122 w 166"/>
                <a:gd name="T59" fmla="*/ 186 h 298"/>
                <a:gd name="T60" fmla="*/ 43 w 166"/>
                <a:gd name="T61" fmla="*/ 186 h 298"/>
                <a:gd name="T62" fmla="*/ 34 w 166"/>
                <a:gd name="T63" fmla="*/ 194 h 298"/>
                <a:gd name="T64" fmla="*/ 43 w 166"/>
                <a:gd name="T65" fmla="*/ 202 h 298"/>
                <a:gd name="T66" fmla="*/ 82 w 166"/>
                <a:gd name="T67" fmla="*/ 202 h 298"/>
                <a:gd name="T68" fmla="*/ 82 w 166"/>
                <a:gd name="T69" fmla="*/ 251 h 298"/>
                <a:gd name="T70" fmla="*/ 122 w 166"/>
                <a:gd name="T71" fmla="*/ 251 h 298"/>
                <a:gd name="T72" fmla="*/ 132 w 166"/>
                <a:gd name="T73" fmla="*/ 243 h 298"/>
                <a:gd name="T74" fmla="*/ 122 w 166"/>
                <a:gd name="T75" fmla="*/ 235 h 298"/>
                <a:gd name="T76" fmla="*/ 43 w 166"/>
                <a:gd name="T77" fmla="*/ 235 h 298"/>
                <a:gd name="T78" fmla="*/ 34 w 166"/>
                <a:gd name="T79" fmla="*/ 243 h 298"/>
                <a:gd name="T80" fmla="*/ 43 w 166"/>
                <a:gd name="T81" fmla="*/ 251 h 298"/>
                <a:gd name="T82" fmla="*/ 82 w 166"/>
                <a:gd name="T83" fmla="*/ 251 h 298"/>
                <a:gd name="T84" fmla="*/ 82 w 166"/>
                <a:gd name="T85" fmla="*/ 56 h 298"/>
                <a:gd name="T86" fmla="*/ 122 w 166"/>
                <a:gd name="T87" fmla="*/ 56 h 298"/>
                <a:gd name="T88" fmla="*/ 132 w 166"/>
                <a:gd name="T89" fmla="*/ 48 h 298"/>
                <a:gd name="T90" fmla="*/ 123 w 166"/>
                <a:gd name="T91" fmla="*/ 40 h 298"/>
                <a:gd name="T92" fmla="*/ 43 w 166"/>
                <a:gd name="T93" fmla="*/ 40 h 298"/>
                <a:gd name="T94" fmla="*/ 34 w 166"/>
                <a:gd name="T95" fmla="*/ 48 h 298"/>
                <a:gd name="T96" fmla="*/ 43 w 166"/>
                <a:gd name="T97" fmla="*/ 56 h 298"/>
                <a:gd name="T98" fmla="*/ 82 w 166"/>
                <a:gd name="T99" fmla="*/ 56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6" h="298">
                  <a:moveTo>
                    <a:pt x="0" y="149"/>
                  </a:moveTo>
                  <a:cubicBezTo>
                    <a:pt x="0" y="109"/>
                    <a:pt x="0" y="70"/>
                    <a:pt x="0" y="31"/>
                  </a:cubicBezTo>
                  <a:cubicBezTo>
                    <a:pt x="0" y="11"/>
                    <a:pt x="11" y="0"/>
                    <a:pt x="30" y="0"/>
                  </a:cubicBezTo>
                  <a:cubicBezTo>
                    <a:pt x="65" y="0"/>
                    <a:pt x="100" y="0"/>
                    <a:pt x="135" y="0"/>
                  </a:cubicBezTo>
                  <a:cubicBezTo>
                    <a:pt x="154" y="0"/>
                    <a:pt x="166" y="11"/>
                    <a:pt x="166" y="30"/>
                  </a:cubicBezTo>
                  <a:cubicBezTo>
                    <a:pt x="166" y="109"/>
                    <a:pt x="166" y="189"/>
                    <a:pt x="166" y="268"/>
                  </a:cubicBezTo>
                  <a:cubicBezTo>
                    <a:pt x="166" y="287"/>
                    <a:pt x="154" y="298"/>
                    <a:pt x="136" y="298"/>
                  </a:cubicBezTo>
                  <a:cubicBezTo>
                    <a:pt x="100" y="298"/>
                    <a:pt x="65" y="298"/>
                    <a:pt x="29" y="298"/>
                  </a:cubicBezTo>
                  <a:cubicBezTo>
                    <a:pt x="11" y="298"/>
                    <a:pt x="0" y="287"/>
                    <a:pt x="0" y="268"/>
                  </a:cubicBezTo>
                  <a:cubicBezTo>
                    <a:pt x="0" y="229"/>
                    <a:pt x="0" y="189"/>
                    <a:pt x="0" y="149"/>
                  </a:cubicBezTo>
                  <a:moveTo>
                    <a:pt x="83" y="104"/>
                  </a:moveTo>
                  <a:cubicBezTo>
                    <a:pt x="96" y="104"/>
                    <a:pt x="109" y="104"/>
                    <a:pt x="122" y="104"/>
                  </a:cubicBezTo>
                  <a:cubicBezTo>
                    <a:pt x="128" y="105"/>
                    <a:pt x="132" y="102"/>
                    <a:pt x="132" y="97"/>
                  </a:cubicBezTo>
                  <a:cubicBezTo>
                    <a:pt x="132" y="91"/>
                    <a:pt x="127" y="89"/>
                    <a:pt x="122" y="89"/>
                  </a:cubicBezTo>
                  <a:cubicBezTo>
                    <a:pt x="96" y="89"/>
                    <a:pt x="70" y="89"/>
                    <a:pt x="43" y="89"/>
                  </a:cubicBezTo>
                  <a:cubicBezTo>
                    <a:pt x="38" y="89"/>
                    <a:pt x="33" y="91"/>
                    <a:pt x="34" y="97"/>
                  </a:cubicBezTo>
                  <a:cubicBezTo>
                    <a:pt x="34" y="103"/>
                    <a:pt x="38" y="104"/>
                    <a:pt x="43" y="104"/>
                  </a:cubicBezTo>
                  <a:cubicBezTo>
                    <a:pt x="56" y="104"/>
                    <a:pt x="70" y="104"/>
                    <a:pt x="83" y="104"/>
                  </a:cubicBezTo>
                  <a:moveTo>
                    <a:pt x="82" y="153"/>
                  </a:moveTo>
                  <a:cubicBezTo>
                    <a:pt x="95" y="153"/>
                    <a:pt x="108" y="153"/>
                    <a:pt x="121" y="153"/>
                  </a:cubicBezTo>
                  <a:cubicBezTo>
                    <a:pt x="127" y="153"/>
                    <a:pt x="132" y="152"/>
                    <a:pt x="132" y="146"/>
                  </a:cubicBezTo>
                  <a:cubicBezTo>
                    <a:pt x="132" y="140"/>
                    <a:pt x="127" y="138"/>
                    <a:pt x="122" y="138"/>
                  </a:cubicBezTo>
                  <a:cubicBezTo>
                    <a:pt x="96" y="138"/>
                    <a:pt x="70" y="138"/>
                    <a:pt x="44" y="138"/>
                  </a:cubicBezTo>
                  <a:cubicBezTo>
                    <a:pt x="38" y="138"/>
                    <a:pt x="34" y="139"/>
                    <a:pt x="34" y="145"/>
                  </a:cubicBezTo>
                  <a:cubicBezTo>
                    <a:pt x="33" y="152"/>
                    <a:pt x="38" y="153"/>
                    <a:pt x="44" y="153"/>
                  </a:cubicBezTo>
                  <a:cubicBezTo>
                    <a:pt x="57" y="153"/>
                    <a:pt x="70" y="153"/>
                    <a:pt x="82" y="153"/>
                  </a:cubicBezTo>
                  <a:moveTo>
                    <a:pt x="82" y="202"/>
                  </a:moveTo>
                  <a:cubicBezTo>
                    <a:pt x="96" y="202"/>
                    <a:pt x="109" y="202"/>
                    <a:pt x="122" y="202"/>
                  </a:cubicBezTo>
                  <a:cubicBezTo>
                    <a:pt x="127" y="202"/>
                    <a:pt x="132" y="200"/>
                    <a:pt x="132" y="194"/>
                  </a:cubicBezTo>
                  <a:cubicBezTo>
                    <a:pt x="132" y="189"/>
                    <a:pt x="128" y="186"/>
                    <a:pt x="122" y="186"/>
                  </a:cubicBezTo>
                  <a:cubicBezTo>
                    <a:pt x="96" y="186"/>
                    <a:pt x="70" y="186"/>
                    <a:pt x="43" y="186"/>
                  </a:cubicBezTo>
                  <a:cubicBezTo>
                    <a:pt x="38" y="186"/>
                    <a:pt x="34" y="188"/>
                    <a:pt x="34" y="194"/>
                  </a:cubicBezTo>
                  <a:cubicBezTo>
                    <a:pt x="33" y="200"/>
                    <a:pt x="38" y="202"/>
                    <a:pt x="43" y="202"/>
                  </a:cubicBezTo>
                  <a:cubicBezTo>
                    <a:pt x="56" y="202"/>
                    <a:pt x="69" y="202"/>
                    <a:pt x="82" y="202"/>
                  </a:cubicBezTo>
                  <a:moveTo>
                    <a:pt x="82" y="251"/>
                  </a:moveTo>
                  <a:cubicBezTo>
                    <a:pt x="96" y="251"/>
                    <a:pt x="109" y="250"/>
                    <a:pt x="122" y="251"/>
                  </a:cubicBezTo>
                  <a:cubicBezTo>
                    <a:pt x="127" y="251"/>
                    <a:pt x="132" y="249"/>
                    <a:pt x="132" y="243"/>
                  </a:cubicBezTo>
                  <a:cubicBezTo>
                    <a:pt x="132" y="237"/>
                    <a:pt x="127" y="235"/>
                    <a:pt x="122" y="235"/>
                  </a:cubicBezTo>
                  <a:cubicBezTo>
                    <a:pt x="96" y="235"/>
                    <a:pt x="69" y="235"/>
                    <a:pt x="43" y="235"/>
                  </a:cubicBezTo>
                  <a:cubicBezTo>
                    <a:pt x="38" y="235"/>
                    <a:pt x="34" y="237"/>
                    <a:pt x="34" y="243"/>
                  </a:cubicBezTo>
                  <a:cubicBezTo>
                    <a:pt x="33" y="249"/>
                    <a:pt x="38" y="251"/>
                    <a:pt x="43" y="251"/>
                  </a:cubicBezTo>
                  <a:cubicBezTo>
                    <a:pt x="56" y="250"/>
                    <a:pt x="69" y="251"/>
                    <a:pt x="82" y="251"/>
                  </a:cubicBezTo>
                  <a:moveTo>
                    <a:pt x="82" y="56"/>
                  </a:moveTo>
                  <a:cubicBezTo>
                    <a:pt x="96" y="56"/>
                    <a:pt x="109" y="56"/>
                    <a:pt x="122" y="56"/>
                  </a:cubicBezTo>
                  <a:cubicBezTo>
                    <a:pt x="128" y="56"/>
                    <a:pt x="132" y="53"/>
                    <a:pt x="132" y="48"/>
                  </a:cubicBezTo>
                  <a:cubicBezTo>
                    <a:pt x="132" y="43"/>
                    <a:pt x="128" y="40"/>
                    <a:pt x="123" y="40"/>
                  </a:cubicBezTo>
                  <a:cubicBezTo>
                    <a:pt x="96" y="40"/>
                    <a:pt x="69" y="40"/>
                    <a:pt x="43" y="40"/>
                  </a:cubicBezTo>
                  <a:cubicBezTo>
                    <a:pt x="38" y="40"/>
                    <a:pt x="33" y="42"/>
                    <a:pt x="34" y="48"/>
                  </a:cubicBezTo>
                  <a:cubicBezTo>
                    <a:pt x="34" y="54"/>
                    <a:pt x="38" y="56"/>
                    <a:pt x="43" y="56"/>
                  </a:cubicBezTo>
                  <a:cubicBezTo>
                    <a:pt x="56" y="56"/>
                    <a:pt x="69" y="56"/>
                    <a:pt x="82" y="56"/>
                  </a:cubicBezTo>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7" name="Freeform 12">
              <a:extLst>
                <a:ext uri="{FF2B5EF4-FFF2-40B4-BE49-F238E27FC236}">
                  <a16:creationId xmlns:a16="http://schemas.microsoft.com/office/drawing/2014/main" id="{B5210584-97DB-46BD-9035-5B453018D91C}"/>
                </a:ext>
              </a:extLst>
            </p:cNvPr>
            <p:cNvSpPr>
              <a:spLocks/>
            </p:cNvSpPr>
            <p:nvPr/>
          </p:nvSpPr>
          <p:spPr bwMode="auto">
            <a:xfrm>
              <a:off x="3136" y="1632"/>
              <a:ext cx="175" cy="29"/>
            </a:xfrm>
            <a:custGeom>
              <a:avLst/>
              <a:gdLst>
                <a:gd name="T0" fmla="*/ 49 w 99"/>
                <a:gd name="T1" fmla="*/ 0 h 16"/>
                <a:gd name="T2" fmla="*/ 88 w 99"/>
                <a:gd name="T3" fmla="*/ 0 h 16"/>
                <a:gd name="T4" fmla="*/ 99 w 99"/>
                <a:gd name="T5" fmla="*/ 8 h 16"/>
                <a:gd name="T6" fmla="*/ 88 w 99"/>
                <a:gd name="T7" fmla="*/ 16 h 16"/>
                <a:gd name="T8" fmla="*/ 10 w 99"/>
                <a:gd name="T9" fmla="*/ 16 h 16"/>
                <a:gd name="T10" fmla="*/ 0 w 99"/>
                <a:gd name="T11" fmla="*/ 8 h 16"/>
                <a:gd name="T12" fmla="*/ 10 w 99"/>
                <a:gd name="T13" fmla="*/ 0 h 16"/>
                <a:gd name="T14" fmla="*/ 49 w 99"/>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16">
                  <a:moveTo>
                    <a:pt x="49" y="0"/>
                  </a:moveTo>
                  <a:cubicBezTo>
                    <a:pt x="62" y="0"/>
                    <a:pt x="75" y="0"/>
                    <a:pt x="88" y="0"/>
                  </a:cubicBezTo>
                  <a:cubicBezTo>
                    <a:pt x="95" y="0"/>
                    <a:pt x="99" y="3"/>
                    <a:pt x="99" y="8"/>
                  </a:cubicBezTo>
                  <a:cubicBezTo>
                    <a:pt x="98" y="15"/>
                    <a:pt x="94" y="16"/>
                    <a:pt x="88" y="16"/>
                  </a:cubicBezTo>
                  <a:cubicBezTo>
                    <a:pt x="62" y="16"/>
                    <a:pt x="36" y="16"/>
                    <a:pt x="10" y="16"/>
                  </a:cubicBezTo>
                  <a:cubicBezTo>
                    <a:pt x="5" y="16"/>
                    <a:pt x="0" y="15"/>
                    <a:pt x="0" y="8"/>
                  </a:cubicBezTo>
                  <a:cubicBezTo>
                    <a:pt x="0" y="2"/>
                    <a:pt x="5" y="0"/>
                    <a:pt x="10" y="0"/>
                  </a:cubicBezTo>
                  <a:cubicBezTo>
                    <a:pt x="23" y="0"/>
                    <a:pt x="36" y="0"/>
                    <a:pt x="49" y="0"/>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8" name="Freeform 13">
              <a:extLst>
                <a:ext uri="{FF2B5EF4-FFF2-40B4-BE49-F238E27FC236}">
                  <a16:creationId xmlns:a16="http://schemas.microsoft.com/office/drawing/2014/main" id="{417B7BE8-E5ED-4A06-9980-92BAD3C4B730}"/>
                </a:ext>
              </a:extLst>
            </p:cNvPr>
            <p:cNvSpPr>
              <a:spLocks/>
            </p:cNvSpPr>
            <p:nvPr/>
          </p:nvSpPr>
          <p:spPr bwMode="auto">
            <a:xfrm>
              <a:off x="3136" y="1719"/>
              <a:ext cx="175" cy="28"/>
            </a:xfrm>
            <a:custGeom>
              <a:avLst/>
              <a:gdLst>
                <a:gd name="T0" fmla="*/ 49 w 99"/>
                <a:gd name="T1" fmla="*/ 16 h 16"/>
                <a:gd name="T2" fmla="*/ 11 w 99"/>
                <a:gd name="T3" fmla="*/ 16 h 16"/>
                <a:gd name="T4" fmla="*/ 0 w 99"/>
                <a:gd name="T5" fmla="*/ 8 h 16"/>
                <a:gd name="T6" fmla="*/ 11 w 99"/>
                <a:gd name="T7" fmla="*/ 0 h 16"/>
                <a:gd name="T8" fmla="*/ 88 w 99"/>
                <a:gd name="T9" fmla="*/ 0 h 16"/>
                <a:gd name="T10" fmla="*/ 99 w 99"/>
                <a:gd name="T11" fmla="*/ 8 h 16"/>
                <a:gd name="T12" fmla="*/ 88 w 99"/>
                <a:gd name="T13" fmla="*/ 16 h 16"/>
                <a:gd name="T14" fmla="*/ 49 w 99"/>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16">
                  <a:moveTo>
                    <a:pt x="49" y="16"/>
                  </a:moveTo>
                  <a:cubicBezTo>
                    <a:pt x="37" y="16"/>
                    <a:pt x="24" y="16"/>
                    <a:pt x="11" y="16"/>
                  </a:cubicBezTo>
                  <a:cubicBezTo>
                    <a:pt x="6" y="16"/>
                    <a:pt x="0" y="15"/>
                    <a:pt x="0" y="8"/>
                  </a:cubicBezTo>
                  <a:cubicBezTo>
                    <a:pt x="0" y="1"/>
                    <a:pt x="6" y="0"/>
                    <a:pt x="11" y="0"/>
                  </a:cubicBezTo>
                  <a:cubicBezTo>
                    <a:pt x="37" y="0"/>
                    <a:pt x="62" y="0"/>
                    <a:pt x="88" y="0"/>
                  </a:cubicBezTo>
                  <a:cubicBezTo>
                    <a:pt x="95" y="0"/>
                    <a:pt x="99" y="3"/>
                    <a:pt x="99" y="8"/>
                  </a:cubicBezTo>
                  <a:cubicBezTo>
                    <a:pt x="98" y="14"/>
                    <a:pt x="94" y="16"/>
                    <a:pt x="88" y="16"/>
                  </a:cubicBezTo>
                  <a:cubicBezTo>
                    <a:pt x="75" y="16"/>
                    <a:pt x="62" y="16"/>
                    <a:pt x="49" y="16"/>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9" name="Freeform 14">
              <a:extLst>
                <a:ext uri="{FF2B5EF4-FFF2-40B4-BE49-F238E27FC236}">
                  <a16:creationId xmlns:a16="http://schemas.microsoft.com/office/drawing/2014/main" id="{AEF74D26-3CBA-4994-8416-A9ED6A5BE328}"/>
                </a:ext>
              </a:extLst>
            </p:cNvPr>
            <p:cNvSpPr>
              <a:spLocks/>
            </p:cNvSpPr>
            <p:nvPr/>
          </p:nvSpPr>
          <p:spPr bwMode="auto">
            <a:xfrm>
              <a:off x="3136" y="1548"/>
              <a:ext cx="175" cy="26"/>
            </a:xfrm>
            <a:custGeom>
              <a:avLst/>
              <a:gdLst>
                <a:gd name="T0" fmla="*/ 49 w 99"/>
                <a:gd name="T1" fmla="*/ 15 h 15"/>
                <a:gd name="T2" fmla="*/ 11 w 99"/>
                <a:gd name="T3" fmla="*/ 15 h 15"/>
                <a:gd name="T4" fmla="*/ 0 w 99"/>
                <a:gd name="T5" fmla="*/ 7 h 15"/>
                <a:gd name="T6" fmla="*/ 11 w 99"/>
                <a:gd name="T7" fmla="*/ 0 h 15"/>
                <a:gd name="T8" fmla="*/ 88 w 99"/>
                <a:gd name="T9" fmla="*/ 0 h 15"/>
                <a:gd name="T10" fmla="*/ 99 w 99"/>
                <a:gd name="T11" fmla="*/ 8 h 15"/>
                <a:gd name="T12" fmla="*/ 88 w 99"/>
                <a:gd name="T13" fmla="*/ 15 h 15"/>
                <a:gd name="T14" fmla="*/ 49 w 99"/>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15">
                  <a:moveTo>
                    <a:pt x="49" y="15"/>
                  </a:moveTo>
                  <a:cubicBezTo>
                    <a:pt x="37" y="15"/>
                    <a:pt x="24" y="15"/>
                    <a:pt x="11" y="15"/>
                  </a:cubicBezTo>
                  <a:cubicBezTo>
                    <a:pt x="6" y="15"/>
                    <a:pt x="0" y="14"/>
                    <a:pt x="0" y="7"/>
                  </a:cubicBezTo>
                  <a:cubicBezTo>
                    <a:pt x="0" y="1"/>
                    <a:pt x="5" y="0"/>
                    <a:pt x="11" y="0"/>
                  </a:cubicBezTo>
                  <a:cubicBezTo>
                    <a:pt x="37" y="0"/>
                    <a:pt x="62" y="0"/>
                    <a:pt x="88" y="0"/>
                  </a:cubicBezTo>
                  <a:cubicBezTo>
                    <a:pt x="95" y="0"/>
                    <a:pt x="99" y="3"/>
                    <a:pt x="99" y="8"/>
                  </a:cubicBezTo>
                  <a:cubicBezTo>
                    <a:pt x="98" y="14"/>
                    <a:pt x="94" y="15"/>
                    <a:pt x="88" y="15"/>
                  </a:cubicBezTo>
                  <a:cubicBezTo>
                    <a:pt x="75" y="15"/>
                    <a:pt x="62" y="15"/>
                    <a:pt x="49" y="15"/>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0" name="Freeform 15">
              <a:extLst>
                <a:ext uri="{FF2B5EF4-FFF2-40B4-BE49-F238E27FC236}">
                  <a16:creationId xmlns:a16="http://schemas.microsoft.com/office/drawing/2014/main" id="{83BF1331-2763-4395-8458-75A491CD94C7}"/>
                </a:ext>
              </a:extLst>
            </p:cNvPr>
            <p:cNvSpPr>
              <a:spLocks/>
            </p:cNvSpPr>
            <p:nvPr/>
          </p:nvSpPr>
          <p:spPr bwMode="auto">
            <a:xfrm>
              <a:off x="3136" y="1374"/>
              <a:ext cx="175" cy="29"/>
            </a:xfrm>
            <a:custGeom>
              <a:avLst/>
              <a:gdLst>
                <a:gd name="T0" fmla="*/ 49 w 99"/>
                <a:gd name="T1" fmla="*/ 0 h 16"/>
                <a:gd name="T2" fmla="*/ 88 w 99"/>
                <a:gd name="T3" fmla="*/ 0 h 16"/>
                <a:gd name="T4" fmla="*/ 99 w 99"/>
                <a:gd name="T5" fmla="*/ 8 h 16"/>
                <a:gd name="T6" fmla="*/ 88 w 99"/>
                <a:gd name="T7" fmla="*/ 16 h 16"/>
                <a:gd name="T8" fmla="*/ 11 w 99"/>
                <a:gd name="T9" fmla="*/ 16 h 16"/>
                <a:gd name="T10" fmla="*/ 0 w 99"/>
                <a:gd name="T11" fmla="*/ 8 h 16"/>
                <a:gd name="T12" fmla="*/ 11 w 99"/>
                <a:gd name="T13" fmla="*/ 0 h 16"/>
                <a:gd name="T14" fmla="*/ 49 w 99"/>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16">
                  <a:moveTo>
                    <a:pt x="49" y="0"/>
                  </a:moveTo>
                  <a:cubicBezTo>
                    <a:pt x="62" y="0"/>
                    <a:pt x="75" y="0"/>
                    <a:pt x="88" y="0"/>
                  </a:cubicBezTo>
                  <a:cubicBezTo>
                    <a:pt x="95" y="0"/>
                    <a:pt x="99" y="3"/>
                    <a:pt x="99" y="8"/>
                  </a:cubicBezTo>
                  <a:cubicBezTo>
                    <a:pt x="98" y="15"/>
                    <a:pt x="94" y="16"/>
                    <a:pt x="88" y="16"/>
                  </a:cubicBezTo>
                  <a:cubicBezTo>
                    <a:pt x="63" y="16"/>
                    <a:pt x="37" y="16"/>
                    <a:pt x="11" y="16"/>
                  </a:cubicBezTo>
                  <a:cubicBezTo>
                    <a:pt x="6" y="16"/>
                    <a:pt x="0" y="15"/>
                    <a:pt x="0" y="8"/>
                  </a:cubicBezTo>
                  <a:cubicBezTo>
                    <a:pt x="0" y="1"/>
                    <a:pt x="5" y="0"/>
                    <a:pt x="11" y="0"/>
                  </a:cubicBezTo>
                  <a:cubicBezTo>
                    <a:pt x="24" y="0"/>
                    <a:pt x="37" y="0"/>
                    <a:pt x="49" y="0"/>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1" name="Freeform 16">
              <a:extLst>
                <a:ext uri="{FF2B5EF4-FFF2-40B4-BE49-F238E27FC236}">
                  <a16:creationId xmlns:a16="http://schemas.microsoft.com/office/drawing/2014/main" id="{C38F1D3D-2AB0-4CCE-952D-304A3BC4159D}"/>
                </a:ext>
              </a:extLst>
            </p:cNvPr>
            <p:cNvSpPr>
              <a:spLocks/>
            </p:cNvSpPr>
            <p:nvPr/>
          </p:nvSpPr>
          <p:spPr bwMode="auto">
            <a:xfrm>
              <a:off x="3136" y="1461"/>
              <a:ext cx="175" cy="28"/>
            </a:xfrm>
            <a:custGeom>
              <a:avLst/>
              <a:gdLst>
                <a:gd name="T0" fmla="*/ 49 w 99"/>
                <a:gd name="T1" fmla="*/ 16 h 16"/>
                <a:gd name="T2" fmla="*/ 11 w 99"/>
                <a:gd name="T3" fmla="*/ 16 h 16"/>
                <a:gd name="T4" fmla="*/ 0 w 99"/>
                <a:gd name="T5" fmla="*/ 8 h 16"/>
                <a:gd name="T6" fmla="*/ 11 w 99"/>
                <a:gd name="T7" fmla="*/ 0 h 16"/>
                <a:gd name="T8" fmla="*/ 88 w 99"/>
                <a:gd name="T9" fmla="*/ 0 h 16"/>
                <a:gd name="T10" fmla="*/ 99 w 99"/>
                <a:gd name="T11" fmla="*/ 8 h 16"/>
                <a:gd name="T12" fmla="*/ 88 w 99"/>
                <a:gd name="T13" fmla="*/ 16 h 16"/>
                <a:gd name="T14" fmla="*/ 49 w 99"/>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16">
                  <a:moveTo>
                    <a:pt x="49" y="16"/>
                  </a:moveTo>
                  <a:cubicBezTo>
                    <a:pt x="37" y="16"/>
                    <a:pt x="24" y="16"/>
                    <a:pt x="11" y="16"/>
                  </a:cubicBezTo>
                  <a:cubicBezTo>
                    <a:pt x="6" y="16"/>
                    <a:pt x="0" y="15"/>
                    <a:pt x="0" y="8"/>
                  </a:cubicBezTo>
                  <a:cubicBezTo>
                    <a:pt x="0" y="1"/>
                    <a:pt x="5" y="0"/>
                    <a:pt x="11" y="0"/>
                  </a:cubicBezTo>
                  <a:cubicBezTo>
                    <a:pt x="37" y="0"/>
                    <a:pt x="62" y="0"/>
                    <a:pt x="88" y="0"/>
                  </a:cubicBezTo>
                  <a:cubicBezTo>
                    <a:pt x="95" y="0"/>
                    <a:pt x="99" y="3"/>
                    <a:pt x="99" y="8"/>
                  </a:cubicBezTo>
                  <a:cubicBezTo>
                    <a:pt x="98" y="14"/>
                    <a:pt x="94" y="16"/>
                    <a:pt x="88" y="16"/>
                  </a:cubicBezTo>
                  <a:cubicBezTo>
                    <a:pt x="75" y="16"/>
                    <a:pt x="62" y="16"/>
                    <a:pt x="49" y="16"/>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2" name="Freeform 17">
              <a:extLst>
                <a:ext uri="{FF2B5EF4-FFF2-40B4-BE49-F238E27FC236}">
                  <a16:creationId xmlns:a16="http://schemas.microsoft.com/office/drawing/2014/main" id="{4B71C9DC-65D7-4084-9ECD-25F407913599}"/>
                </a:ext>
              </a:extLst>
            </p:cNvPr>
            <p:cNvSpPr>
              <a:spLocks/>
            </p:cNvSpPr>
            <p:nvPr/>
          </p:nvSpPr>
          <p:spPr bwMode="auto">
            <a:xfrm>
              <a:off x="2804" y="1477"/>
              <a:ext cx="173" cy="28"/>
            </a:xfrm>
            <a:custGeom>
              <a:avLst/>
              <a:gdLst>
                <a:gd name="T0" fmla="*/ 49 w 98"/>
                <a:gd name="T1" fmla="*/ 16 h 16"/>
                <a:gd name="T2" fmla="*/ 10 w 98"/>
                <a:gd name="T3" fmla="*/ 16 h 16"/>
                <a:gd name="T4" fmla="*/ 1 w 98"/>
                <a:gd name="T5" fmla="*/ 8 h 16"/>
                <a:gd name="T6" fmla="*/ 10 w 98"/>
                <a:gd name="T7" fmla="*/ 0 h 16"/>
                <a:gd name="T8" fmla="*/ 89 w 98"/>
                <a:gd name="T9" fmla="*/ 0 h 16"/>
                <a:gd name="T10" fmla="*/ 98 w 98"/>
                <a:gd name="T11" fmla="*/ 8 h 16"/>
                <a:gd name="T12" fmla="*/ 89 w 98"/>
                <a:gd name="T13" fmla="*/ 16 h 16"/>
                <a:gd name="T14" fmla="*/ 49 w 98"/>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16">
                  <a:moveTo>
                    <a:pt x="49" y="16"/>
                  </a:moveTo>
                  <a:cubicBezTo>
                    <a:pt x="36" y="16"/>
                    <a:pt x="23" y="16"/>
                    <a:pt x="10" y="16"/>
                  </a:cubicBezTo>
                  <a:cubicBezTo>
                    <a:pt x="5" y="16"/>
                    <a:pt x="0" y="14"/>
                    <a:pt x="1" y="8"/>
                  </a:cubicBezTo>
                  <a:cubicBezTo>
                    <a:pt x="1" y="2"/>
                    <a:pt x="4" y="0"/>
                    <a:pt x="10" y="0"/>
                  </a:cubicBezTo>
                  <a:cubicBezTo>
                    <a:pt x="36" y="0"/>
                    <a:pt x="62" y="0"/>
                    <a:pt x="89" y="0"/>
                  </a:cubicBezTo>
                  <a:cubicBezTo>
                    <a:pt x="94" y="0"/>
                    <a:pt x="98" y="2"/>
                    <a:pt x="98" y="8"/>
                  </a:cubicBezTo>
                  <a:cubicBezTo>
                    <a:pt x="98" y="14"/>
                    <a:pt x="94" y="16"/>
                    <a:pt x="89" y="16"/>
                  </a:cubicBezTo>
                  <a:cubicBezTo>
                    <a:pt x="76" y="16"/>
                    <a:pt x="62" y="16"/>
                    <a:pt x="49" y="16"/>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3" name="Freeform 18">
              <a:extLst>
                <a:ext uri="{FF2B5EF4-FFF2-40B4-BE49-F238E27FC236}">
                  <a16:creationId xmlns:a16="http://schemas.microsoft.com/office/drawing/2014/main" id="{32B4923D-0ED1-490A-A236-9BB8886C8438}"/>
                </a:ext>
              </a:extLst>
            </p:cNvPr>
            <p:cNvSpPr>
              <a:spLocks/>
            </p:cNvSpPr>
            <p:nvPr/>
          </p:nvSpPr>
          <p:spPr bwMode="auto">
            <a:xfrm>
              <a:off x="2804" y="1563"/>
              <a:ext cx="173" cy="27"/>
            </a:xfrm>
            <a:custGeom>
              <a:avLst/>
              <a:gdLst>
                <a:gd name="T0" fmla="*/ 49 w 98"/>
                <a:gd name="T1" fmla="*/ 15 h 15"/>
                <a:gd name="T2" fmla="*/ 9 w 98"/>
                <a:gd name="T3" fmla="*/ 15 h 15"/>
                <a:gd name="T4" fmla="*/ 1 w 98"/>
                <a:gd name="T5" fmla="*/ 8 h 15"/>
                <a:gd name="T6" fmla="*/ 9 w 98"/>
                <a:gd name="T7" fmla="*/ 0 h 15"/>
                <a:gd name="T8" fmla="*/ 89 w 98"/>
                <a:gd name="T9" fmla="*/ 0 h 15"/>
                <a:gd name="T10" fmla="*/ 98 w 98"/>
                <a:gd name="T11" fmla="*/ 8 h 15"/>
                <a:gd name="T12" fmla="*/ 89 w 98"/>
                <a:gd name="T13" fmla="*/ 15 h 15"/>
                <a:gd name="T14" fmla="*/ 49 w 98"/>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15">
                  <a:moveTo>
                    <a:pt x="49" y="15"/>
                  </a:moveTo>
                  <a:cubicBezTo>
                    <a:pt x="36" y="15"/>
                    <a:pt x="23" y="15"/>
                    <a:pt x="9" y="15"/>
                  </a:cubicBezTo>
                  <a:cubicBezTo>
                    <a:pt x="4" y="15"/>
                    <a:pt x="1" y="14"/>
                    <a:pt x="1" y="8"/>
                  </a:cubicBezTo>
                  <a:cubicBezTo>
                    <a:pt x="0" y="2"/>
                    <a:pt x="4" y="0"/>
                    <a:pt x="9" y="0"/>
                  </a:cubicBezTo>
                  <a:cubicBezTo>
                    <a:pt x="36" y="0"/>
                    <a:pt x="63" y="0"/>
                    <a:pt x="89" y="0"/>
                  </a:cubicBezTo>
                  <a:cubicBezTo>
                    <a:pt x="95" y="0"/>
                    <a:pt x="98" y="2"/>
                    <a:pt x="98" y="8"/>
                  </a:cubicBezTo>
                  <a:cubicBezTo>
                    <a:pt x="98" y="14"/>
                    <a:pt x="94" y="15"/>
                    <a:pt x="89" y="15"/>
                  </a:cubicBezTo>
                  <a:cubicBezTo>
                    <a:pt x="76" y="15"/>
                    <a:pt x="62" y="15"/>
                    <a:pt x="49" y="15"/>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4" name="Freeform 19">
              <a:extLst>
                <a:ext uri="{FF2B5EF4-FFF2-40B4-BE49-F238E27FC236}">
                  <a16:creationId xmlns:a16="http://schemas.microsoft.com/office/drawing/2014/main" id="{71217772-74CC-4977-A467-315622F62075}"/>
                </a:ext>
              </a:extLst>
            </p:cNvPr>
            <p:cNvSpPr>
              <a:spLocks/>
            </p:cNvSpPr>
            <p:nvPr/>
          </p:nvSpPr>
          <p:spPr bwMode="auto">
            <a:xfrm>
              <a:off x="2804" y="1650"/>
              <a:ext cx="173" cy="27"/>
            </a:xfrm>
            <a:custGeom>
              <a:avLst/>
              <a:gdLst>
                <a:gd name="T0" fmla="*/ 49 w 98"/>
                <a:gd name="T1" fmla="*/ 15 h 15"/>
                <a:gd name="T2" fmla="*/ 10 w 98"/>
                <a:gd name="T3" fmla="*/ 15 h 15"/>
                <a:gd name="T4" fmla="*/ 0 w 98"/>
                <a:gd name="T5" fmla="*/ 8 h 15"/>
                <a:gd name="T6" fmla="*/ 10 w 98"/>
                <a:gd name="T7" fmla="*/ 0 h 15"/>
                <a:gd name="T8" fmla="*/ 89 w 98"/>
                <a:gd name="T9" fmla="*/ 0 h 15"/>
                <a:gd name="T10" fmla="*/ 98 w 98"/>
                <a:gd name="T11" fmla="*/ 8 h 15"/>
                <a:gd name="T12" fmla="*/ 89 w 98"/>
                <a:gd name="T13" fmla="*/ 15 h 15"/>
                <a:gd name="T14" fmla="*/ 49 w 98"/>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15">
                  <a:moveTo>
                    <a:pt x="49" y="15"/>
                  </a:moveTo>
                  <a:cubicBezTo>
                    <a:pt x="36" y="15"/>
                    <a:pt x="23" y="15"/>
                    <a:pt x="10" y="15"/>
                  </a:cubicBezTo>
                  <a:cubicBezTo>
                    <a:pt x="5" y="15"/>
                    <a:pt x="0" y="14"/>
                    <a:pt x="0" y="8"/>
                  </a:cubicBezTo>
                  <a:cubicBezTo>
                    <a:pt x="1" y="2"/>
                    <a:pt x="4" y="0"/>
                    <a:pt x="10" y="0"/>
                  </a:cubicBezTo>
                  <a:cubicBezTo>
                    <a:pt x="36" y="0"/>
                    <a:pt x="62" y="0"/>
                    <a:pt x="89" y="0"/>
                  </a:cubicBezTo>
                  <a:cubicBezTo>
                    <a:pt x="94" y="0"/>
                    <a:pt x="98" y="2"/>
                    <a:pt x="98" y="8"/>
                  </a:cubicBezTo>
                  <a:cubicBezTo>
                    <a:pt x="98" y="14"/>
                    <a:pt x="94" y="15"/>
                    <a:pt x="89" y="15"/>
                  </a:cubicBezTo>
                  <a:cubicBezTo>
                    <a:pt x="76" y="15"/>
                    <a:pt x="62" y="15"/>
                    <a:pt x="49" y="15"/>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5" name="Freeform 20">
              <a:extLst>
                <a:ext uri="{FF2B5EF4-FFF2-40B4-BE49-F238E27FC236}">
                  <a16:creationId xmlns:a16="http://schemas.microsoft.com/office/drawing/2014/main" id="{62277DA1-2CF9-4044-B62F-D0F3BCD9C90D}"/>
                </a:ext>
              </a:extLst>
            </p:cNvPr>
            <p:cNvSpPr>
              <a:spLocks/>
            </p:cNvSpPr>
            <p:nvPr/>
          </p:nvSpPr>
          <p:spPr bwMode="auto">
            <a:xfrm>
              <a:off x="2804" y="1735"/>
              <a:ext cx="173" cy="28"/>
            </a:xfrm>
            <a:custGeom>
              <a:avLst/>
              <a:gdLst>
                <a:gd name="T0" fmla="*/ 49 w 98"/>
                <a:gd name="T1" fmla="*/ 16 h 16"/>
                <a:gd name="T2" fmla="*/ 10 w 98"/>
                <a:gd name="T3" fmla="*/ 16 h 16"/>
                <a:gd name="T4" fmla="*/ 1 w 98"/>
                <a:gd name="T5" fmla="*/ 8 h 16"/>
                <a:gd name="T6" fmla="*/ 10 w 98"/>
                <a:gd name="T7" fmla="*/ 0 h 16"/>
                <a:gd name="T8" fmla="*/ 89 w 98"/>
                <a:gd name="T9" fmla="*/ 0 h 16"/>
                <a:gd name="T10" fmla="*/ 98 w 98"/>
                <a:gd name="T11" fmla="*/ 8 h 16"/>
                <a:gd name="T12" fmla="*/ 89 w 98"/>
                <a:gd name="T13" fmla="*/ 16 h 16"/>
                <a:gd name="T14" fmla="*/ 49 w 98"/>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16">
                  <a:moveTo>
                    <a:pt x="49" y="16"/>
                  </a:moveTo>
                  <a:cubicBezTo>
                    <a:pt x="36" y="16"/>
                    <a:pt x="23" y="16"/>
                    <a:pt x="10" y="16"/>
                  </a:cubicBezTo>
                  <a:cubicBezTo>
                    <a:pt x="4" y="16"/>
                    <a:pt x="0" y="14"/>
                    <a:pt x="1" y="8"/>
                  </a:cubicBezTo>
                  <a:cubicBezTo>
                    <a:pt x="1" y="2"/>
                    <a:pt x="5" y="0"/>
                    <a:pt x="10" y="0"/>
                  </a:cubicBezTo>
                  <a:cubicBezTo>
                    <a:pt x="36" y="0"/>
                    <a:pt x="63" y="0"/>
                    <a:pt x="89" y="0"/>
                  </a:cubicBezTo>
                  <a:cubicBezTo>
                    <a:pt x="94" y="0"/>
                    <a:pt x="98" y="3"/>
                    <a:pt x="98" y="8"/>
                  </a:cubicBezTo>
                  <a:cubicBezTo>
                    <a:pt x="98" y="15"/>
                    <a:pt x="94" y="16"/>
                    <a:pt x="89" y="16"/>
                  </a:cubicBezTo>
                  <a:cubicBezTo>
                    <a:pt x="76" y="16"/>
                    <a:pt x="62" y="16"/>
                    <a:pt x="49" y="16"/>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6" name="Freeform 21">
              <a:extLst>
                <a:ext uri="{FF2B5EF4-FFF2-40B4-BE49-F238E27FC236}">
                  <a16:creationId xmlns:a16="http://schemas.microsoft.com/office/drawing/2014/main" id="{4466AE50-0C05-49A7-A117-25A6BC87E2AC}"/>
                </a:ext>
              </a:extLst>
            </p:cNvPr>
            <p:cNvSpPr>
              <a:spLocks/>
            </p:cNvSpPr>
            <p:nvPr/>
          </p:nvSpPr>
          <p:spPr bwMode="auto">
            <a:xfrm>
              <a:off x="2804" y="1822"/>
              <a:ext cx="173" cy="28"/>
            </a:xfrm>
            <a:custGeom>
              <a:avLst/>
              <a:gdLst>
                <a:gd name="T0" fmla="*/ 49 w 98"/>
                <a:gd name="T1" fmla="*/ 16 h 16"/>
                <a:gd name="T2" fmla="*/ 10 w 98"/>
                <a:gd name="T3" fmla="*/ 16 h 16"/>
                <a:gd name="T4" fmla="*/ 0 w 98"/>
                <a:gd name="T5" fmla="*/ 9 h 16"/>
                <a:gd name="T6" fmla="*/ 11 w 98"/>
                <a:gd name="T7" fmla="*/ 0 h 16"/>
                <a:gd name="T8" fmla="*/ 88 w 98"/>
                <a:gd name="T9" fmla="*/ 0 h 16"/>
                <a:gd name="T10" fmla="*/ 98 w 98"/>
                <a:gd name="T11" fmla="*/ 8 h 16"/>
                <a:gd name="T12" fmla="*/ 89 w 98"/>
                <a:gd name="T13" fmla="*/ 16 h 16"/>
                <a:gd name="T14" fmla="*/ 49 w 98"/>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16">
                  <a:moveTo>
                    <a:pt x="49" y="16"/>
                  </a:moveTo>
                  <a:cubicBezTo>
                    <a:pt x="36" y="16"/>
                    <a:pt x="23" y="15"/>
                    <a:pt x="10" y="16"/>
                  </a:cubicBezTo>
                  <a:cubicBezTo>
                    <a:pt x="5" y="16"/>
                    <a:pt x="1" y="15"/>
                    <a:pt x="0" y="9"/>
                  </a:cubicBezTo>
                  <a:cubicBezTo>
                    <a:pt x="0" y="3"/>
                    <a:pt x="4" y="0"/>
                    <a:pt x="11" y="0"/>
                  </a:cubicBezTo>
                  <a:cubicBezTo>
                    <a:pt x="37" y="0"/>
                    <a:pt x="63" y="0"/>
                    <a:pt x="88" y="0"/>
                  </a:cubicBezTo>
                  <a:cubicBezTo>
                    <a:pt x="94" y="0"/>
                    <a:pt x="98" y="2"/>
                    <a:pt x="98" y="8"/>
                  </a:cubicBezTo>
                  <a:cubicBezTo>
                    <a:pt x="98" y="15"/>
                    <a:pt x="94" y="16"/>
                    <a:pt x="89" y="16"/>
                  </a:cubicBezTo>
                  <a:cubicBezTo>
                    <a:pt x="75" y="15"/>
                    <a:pt x="62" y="16"/>
                    <a:pt x="49" y="16"/>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7" name="Freeform 22">
              <a:extLst>
                <a:ext uri="{FF2B5EF4-FFF2-40B4-BE49-F238E27FC236}">
                  <a16:creationId xmlns:a16="http://schemas.microsoft.com/office/drawing/2014/main" id="{72EA68A3-3950-4DCF-AA3E-DFB03591B608}"/>
                </a:ext>
              </a:extLst>
            </p:cNvPr>
            <p:cNvSpPr>
              <a:spLocks/>
            </p:cNvSpPr>
            <p:nvPr/>
          </p:nvSpPr>
          <p:spPr bwMode="auto">
            <a:xfrm>
              <a:off x="2472" y="1477"/>
              <a:ext cx="173" cy="28"/>
            </a:xfrm>
            <a:custGeom>
              <a:avLst/>
              <a:gdLst>
                <a:gd name="T0" fmla="*/ 49 w 98"/>
                <a:gd name="T1" fmla="*/ 16 h 16"/>
                <a:gd name="T2" fmla="*/ 10 w 98"/>
                <a:gd name="T3" fmla="*/ 16 h 16"/>
                <a:gd name="T4" fmla="*/ 0 w 98"/>
                <a:gd name="T5" fmla="*/ 9 h 16"/>
                <a:gd name="T6" fmla="*/ 10 w 98"/>
                <a:gd name="T7" fmla="*/ 0 h 16"/>
                <a:gd name="T8" fmla="*/ 88 w 98"/>
                <a:gd name="T9" fmla="*/ 0 h 16"/>
                <a:gd name="T10" fmla="*/ 98 w 98"/>
                <a:gd name="T11" fmla="*/ 8 h 16"/>
                <a:gd name="T12" fmla="*/ 88 w 98"/>
                <a:gd name="T13" fmla="*/ 16 h 16"/>
                <a:gd name="T14" fmla="*/ 49 w 98"/>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16">
                  <a:moveTo>
                    <a:pt x="49" y="16"/>
                  </a:moveTo>
                  <a:cubicBezTo>
                    <a:pt x="36" y="16"/>
                    <a:pt x="23" y="16"/>
                    <a:pt x="10" y="16"/>
                  </a:cubicBezTo>
                  <a:cubicBezTo>
                    <a:pt x="5" y="16"/>
                    <a:pt x="0" y="14"/>
                    <a:pt x="0" y="9"/>
                  </a:cubicBezTo>
                  <a:cubicBezTo>
                    <a:pt x="0" y="3"/>
                    <a:pt x="4" y="0"/>
                    <a:pt x="10" y="0"/>
                  </a:cubicBezTo>
                  <a:cubicBezTo>
                    <a:pt x="36" y="0"/>
                    <a:pt x="62" y="0"/>
                    <a:pt x="88" y="0"/>
                  </a:cubicBezTo>
                  <a:cubicBezTo>
                    <a:pt x="94" y="0"/>
                    <a:pt x="98" y="2"/>
                    <a:pt x="98" y="8"/>
                  </a:cubicBezTo>
                  <a:cubicBezTo>
                    <a:pt x="98" y="14"/>
                    <a:pt x="94" y="16"/>
                    <a:pt x="88" y="16"/>
                  </a:cubicBezTo>
                  <a:cubicBezTo>
                    <a:pt x="75" y="16"/>
                    <a:pt x="62" y="16"/>
                    <a:pt x="49" y="16"/>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8" name="Freeform 23">
              <a:extLst>
                <a:ext uri="{FF2B5EF4-FFF2-40B4-BE49-F238E27FC236}">
                  <a16:creationId xmlns:a16="http://schemas.microsoft.com/office/drawing/2014/main" id="{081C6B47-898E-4DE3-884B-A135707B2B54}"/>
                </a:ext>
              </a:extLst>
            </p:cNvPr>
            <p:cNvSpPr>
              <a:spLocks/>
            </p:cNvSpPr>
            <p:nvPr/>
          </p:nvSpPr>
          <p:spPr bwMode="auto">
            <a:xfrm>
              <a:off x="2472" y="1563"/>
              <a:ext cx="175" cy="27"/>
            </a:xfrm>
            <a:custGeom>
              <a:avLst/>
              <a:gdLst>
                <a:gd name="T0" fmla="*/ 49 w 99"/>
                <a:gd name="T1" fmla="*/ 15 h 15"/>
                <a:gd name="T2" fmla="*/ 10 w 99"/>
                <a:gd name="T3" fmla="*/ 15 h 15"/>
                <a:gd name="T4" fmla="*/ 0 w 99"/>
                <a:gd name="T5" fmla="*/ 8 h 15"/>
                <a:gd name="T6" fmla="*/ 10 w 99"/>
                <a:gd name="T7" fmla="*/ 0 h 15"/>
                <a:gd name="T8" fmla="*/ 88 w 99"/>
                <a:gd name="T9" fmla="*/ 0 h 15"/>
                <a:gd name="T10" fmla="*/ 98 w 99"/>
                <a:gd name="T11" fmla="*/ 8 h 15"/>
                <a:gd name="T12" fmla="*/ 88 w 99"/>
                <a:gd name="T13" fmla="*/ 15 h 15"/>
                <a:gd name="T14" fmla="*/ 49 w 99"/>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15">
                  <a:moveTo>
                    <a:pt x="49" y="15"/>
                  </a:moveTo>
                  <a:cubicBezTo>
                    <a:pt x="36" y="15"/>
                    <a:pt x="23" y="15"/>
                    <a:pt x="10" y="15"/>
                  </a:cubicBezTo>
                  <a:cubicBezTo>
                    <a:pt x="4" y="15"/>
                    <a:pt x="0" y="14"/>
                    <a:pt x="0" y="8"/>
                  </a:cubicBezTo>
                  <a:cubicBezTo>
                    <a:pt x="0" y="2"/>
                    <a:pt x="4" y="0"/>
                    <a:pt x="10" y="0"/>
                  </a:cubicBezTo>
                  <a:cubicBezTo>
                    <a:pt x="36" y="0"/>
                    <a:pt x="62" y="0"/>
                    <a:pt x="88" y="0"/>
                  </a:cubicBezTo>
                  <a:cubicBezTo>
                    <a:pt x="93" y="0"/>
                    <a:pt x="98" y="1"/>
                    <a:pt x="98" y="8"/>
                  </a:cubicBezTo>
                  <a:cubicBezTo>
                    <a:pt x="99" y="13"/>
                    <a:pt x="95" y="15"/>
                    <a:pt x="88" y="15"/>
                  </a:cubicBezTo>
                  <a:cubicBezTo>
                    <a:pt x="75" y="15"/>
                    <a:pt x="62" y="15"/>
                    <a:pt x="49" y="15"/>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9" name="Freeform 24">
              <a:extLst>
                <a:ext uri="{FF2B5EF4-FFF2-40B4-BE49-F238E27FC236}">
                  <a16:creationId xmlns:a16="http://schemas.microsoft.com/office/drawing/2014/main" id="{3CEDE51D-C7D2-4B0C-BF07-9A2E7F0CF271}"/>
                </a:ext>
              </a:extLst>
            </p:cNvPr>
            <p:cNvSpPr>
              <a:spLocks/>
            </p:cNvSpPr>
            <p:nvPr/>
          </p:nvSpPr>
          <p:spPr bwMode="auto">
            <a:xfrm>
              <a:off x="2470" y="1650"/>
              <a:ext cx="179" cy="27"/>
            </a:xfrm>
            <a:custGeom>
              <a:avLst/>
              <a:gdLst>
                <a:gd name="T0" fmla="*/ 50 w 101"/>
                <a:gd name="T1" fmla="*/ 15 h 15"/>
                <a:gd name="T2" fmla="*/ 11 w 101"/>
                <a:gd name="T3" fmla="*/ 15 h 15"/>
                <a:gd name="T4" fmla="*/ 1 w 101"/>
                <a:gd name="T5" fmla="*/ 8 h 15"/>
                <a:gd name="T6" fmla="*/ 11 w 101"/>
                <a:gd name="T7" fmla="*/ 0 h 15"/>
                <a:gd name="T8" fmla="*/ 90 w 101"/>
                <a:gd name="T9" fmla="*/ 0 h 15"/>
                <a:gd name="T10" fmla="*/ 98 w 101"/>
                <a:gd name="T11" fmla="*/ 11 h 15"/>
                <a:gd name="T12" fmla="*/ 90 w 101"/>
                <a:gd name="T13" fmla="*/ 15 h 15"/>
                <a:gd name="T14" fmla="*/ 50 w 101"/>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15">
                  <a:moveTo>
                    <a:pt x="50" y="15"/>
                  </a:moveTo>
                  <a:cubicBezTo>
                    <a:pt x="37" y="15"/>
                    <a:pt x="24" y="15"/>
                    <a:pt x="11" y="15"/>
                  </a:cubicBezTo>
                  <a:cubicBezTo>
                    <a:pt x="6" y="15"/>
                    <a:pt x="2" y="14"/>
                    <a:pt x="1" y="8"/>
                  </a:cubicBezTo>
                  <a:cubicBezTo>
                    <a:pt x="0" y="3"/>
                    <a:pt x="4" y="0"/>
                    <a:pt x="11" y="0"/>
                  </a:cubicBezTo>
                  <a:cubicBezTo>
                    <a:pt x="37" y="0"/>
                    <a:pt x="63" y="0"/>
                    <a:pt x="90" y="0"/>
                  </a:cubicBezTo>
                  <a:cubicBezTo>
                    <a:pt x="97" y="0"/>
                    <a:pt x="101" y="5"/>
                    <a:pt x="98" y="11"/>
                  </a:cubicBezTo>
                  <a:cubicBezTo>
                    <a:pt x="97" y="15"/>
                    <a:pt x="93" y="15"/>
                    <a:pt x="90" y="15"/>
                  </a:cubicBezTo>
                  <a:cubicBezTo>
                    <a:pt x="76" y="15"/>
                    <a:pt x="63" y="15"/>
                    <a:pt x="50" y="15"/>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0" name="Freeform 25">
              <a:extLst>
                <a:ext uri="{FF2B5EF4-FFF2-40B4-BE49-F238E27FC236}">
                  <a16:creationId xmlns:a16="http://schemas.microsoft.com/office/drawing/2014/main" id="{D938F508-435B-41FC-BFDE-281EFA2B3751}"/>
                </a:ext>
              </a:extLst>
            </p:cNvPr>
            <p:cNvSpPr>
              <a:spLocks/>
            </p:cNvSpPr>
            <p:nvPr/>
          </p:nvSpPr>
          <p:spPr bwMode="auto">
            <a:xfrm>
              <a:off x="2472" y="1735"/>
              <a:ext cx="173" cy="28"/>
            </a:xfrm>
            <a:custGeom>
              <a:avLst/>
              <a:gdLst>
                <a:gd name="T0" fmla="*/ 49 w 98"/>
                <a:gd name="T1" fmla="*/ 16 h 16"/>
                <a:gd name="T2" fmla="*/ 10 w 98"/>
                <a:gd name="T3" fmla="*/ 16 h 16"/>
                <a:gd name="T4" fmla="*/ 0 w 98"/>
                <a:gd name="T5" fmla="*/ 8 h 16"/>
                <a:gd name="T6" fmla="*/ 9 w 98"/>
                <a:gd name="T7" fmla="*/ 0 h 16"/>
                <a:gd name="T8" fmla="*/ 89 w 98"/>
                <a:gd name="T9" fmla="*/ 0 h 16"/>
                <a:gd name="T10" fmla="*/ 98 w 98"/>
                <a:gd name="T11" fmla="*/ 8 h 16"/>
                <a:gd name="T12" fmla="*/ 89 w 98"/>
                <a:gd name="T13" fmla="*/ 16 h 16"/>
                <a:gd name="T14" fmla="*/ 49 w 98"/>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16">
                  <a:moveTo>
                    <a:pt x="49" y="16"/>
                  </a:moveTo>
                  <a:cubicBezTo>
                    <a:pt x="36" y="16"/>
                    <a:pt x="23" y="16"/>
                    <a:pt x="10" y="16"/>
                  </a:cubicBezTo>
                  <a:cubicBezTo>
                    <a:pt x="4" y="16"/>
                    <a:pt x="0" y="14"/>
                    <a:pt x="0" y="8"/>
                  </a:cubicBezTo>
                  <a:cubicBezTo>
                    <a:pt x="0" y="3"/>
                    <a:pt x="4" y="0"/>
                    <a:pt x="9" y="0"/>
                  </a:cubicBezTo>
                  <a:cubicBezTo>
                    <a:pt x="36" y="0"/>
                    <a:pt x="62" y="0"/>
                    <a:pt x="89" y="0"/>
                  </a:cubicBezTo>
                  <a:cubicBezTo>
                    <a:pt x="94" y="0"/>
                    <a:pt x="98" y="2"/>
                    <a:pt x="98" y="8"/>
                  </a:cubicBezTo>
                  <a:cubicBezTo>
                    <a:pt x="98" y="14"/>
                    <a:pt x="94" y="16"/>
                    <a:pt x="89" y="16"/>
                  </a:cubicBezTo>
                  <a:cubicBezTo>
                    <a:pt x="76" y="16"/>
                    <a:pt x="62" y="16"/>
                    <a:pt x="49" y="16"/>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1" name="Freeform 26">
              <a:extLst>
                <a:ext uri="{FF2B5EF4-FFF2-40B4-BE49-F238E27FC236}">
                  <a16:creationId xmlns:a16="http://schemas.microsoft.com/office/drawing/2014/main" id="{BD69D7AB-F5EE-4708-AFB2-546F89487761}"/>
                </a:ext>
              </a:extLst>
            </p:cNvPr>
            <p:cNvSpPr>
              <a:spLocks/>
            </p:cNvSpPr>
            <p:nvPr/>
          </p:nvSpPr>
          <p:spPr bwMode="auto">
            <a:xfrm>
              <a:off x="2472" y="1822"/>
              <a:ext cx="173" cy="28"/>
            </a:xfrm>
            <a:custGeom>
              <a:avLst/>
              <a:gdLst>
                <a:gd name="T0" fmla="*/ 48 w 98"/>
                <a:gd name="T1" fmla="*/ 16 h 16"/>
                <a:gd name="T2" fmla="*/ 10 w 98"/>
                <a:gd name="T3" fmla="*/ 16 h 16"/>
                <a:gd name="T4" fmla="*/ 0 w 98"/>
                <a:gd name="T5" fmla="*/ 8 h 16"/>
                <a:gd name="T6" fmla="*/ 10 w 98"/>
                <a:gd name="T7" fmla="*/ 0 h 16"/>
                <a:gd name="T8" fmla="*/ 88 w 98"/>
                <a:gd name="T9" fmla="*/ 0 h 16"/>
                <a:gd name="T10" fmla="*/ 98 w 98"/>
                <a:gd name="T11" fmla="*/ 8 h 16"/>
                <a:gd name="T12" fmla="*/ 88 w 98"/>
                <a:gd name="T13" fmla="*/ 16 h 16"/>
                <a:gd name="T14" fmla="*/ 48 w 98"/>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16">
                  <a:moveTo>
                    <a:pt x="48" y="16"/>
                  </a:moveTo>
                  <a:cubicBezTo>
                    <a:pt x="35" y="16"/>
                    <a:pt x="23" y="15"/>
                    <a:pt x="10" y="16"/>
                  </a:cubicBezTo>
                  <a:cubicBezTo>
                    <a:pt x="5" y="16"/>
                    <a:pt x="0" y="14"/>
                    <a:pt x="0" y="8"/>
                  </a:cubicBezTo>
                  <a:cubicBezTo>
                    <a:pt x="0" y="2"/>
                    <a:pt x="4" y="0"/>
                    <a:pt x="10" y="0"/>
                  </a:cubicBezTo>
                  <a:cubicBezTo>
                    <a:pt x="36" y="0"/>
                    <a:pt x="62" y="0"/>
                    <a:pt x="88" y="0"/>
                  </a:cubicBezTo>
                  <a:cubicBezTo>
                    <a:pt x="94" y="0"/>
                    <a:pt x="98" y="2"/>
                    <a:pt x="98" y="8"/>
                  </a:cubicBezTo>
                  <a:cubicBezTo>
                    <a:pt x="98" y="14"/>
                    <a:pt x="94" y="16"/>
                    <a:pt x="88" y="16"/>
                  </a:cubicBezTo>
                  <a:cubicBezTo>
                    <a:pt x="75" y="15"/>
                    <a:pt x="62" y="16"/>
                    <a:pt x="48" y="16"/>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2" name="Freeform 27">
              <a:extLst>
                <a:ext uri="{FF2B5EF4-FFF2-40B4-BE49-F238E27FC236}">
                  <a16:creationId xmlns:a16="http://schemas.microsoft.com/office/drawing/2014/main" id="{B98826EE-898F-45F3-92FA-DCAEB714FC23}"/>
                </a:ext>
              </a:extLst>
            </p:cNvPr>
            <p:cNvSpPr>
              <a:spLocks/>
            </p:cNvSpPr>
            <p:nvPr/>
          </p:nvSpPr>
          <p:spPr bwMode="auto">
            <a:xfrm>
              <a:off x="3468" y="1563"/>
              <a:ext cx="175" cy="29"/>
            </a:xfrm>
            <a:custGeom>
              <a:avLst/>
              <a:gdLst>
                <a:gd name="T0" fmla="*/ 50 w 99"/>
                <a:gd name="T1" fmla="*/ 15 h 16"/>
                <a:gd name="T2" fmla="*/ 10 w 99"/>
                <a:gd name="T3" fmla="*/ 15 h 16"/>
                <a:gd name="T4" fmla="*/ 1 w 99"/>
                <a:gd name="T5" fmla="*/ 8 h 16"/>
                <a:gd name="T6" fmla="*/ 10 w 99"/>
                <a:gd name="T7" fmla="*/ 0 h 16"/>
                <a:gd name="T8" fmla="*/ 89 w 99"/>
                <a:gd name="T9" fmla="*/ 0 h 16"/>
                <a:gd name="T10" fmla="*/ 99 w 99"/>
                <a:gd name="T11" fmla="*/ 8 h 16"/>
                <a:gd name="T12" fmla="*/ 89 w 99"/>
                <a:gd name="T13" fmla="*/ 15 h 16"/>
                <a:gd name="T14" fmla="*/ 50 w 99"/>
                <a:gd name="T15" fmla="*/ 15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16">
                  <a:moveTo>
                    <a:pt x="50" y="15"/>
                  </a:moveTo>
                  <a:cubicBezTo>
                    <a:pt x="37" y="15"/>
                    <a:pt x="23" y="15"/>
                    <a:pt x="10" y="15"/>
                  </a:cubicBezTo>
                  <a:cubicBezTo>
                    <a:pt x="5" y="15"/>
                    <a:pt x="1" y="14"/>
                    <a:pt x="1" y="8"/>
                  </a:cubicBezTo>
                  <a:cubicBezTo>
                    <a:pt x="0" y="2"/>
                    <a:pt x="5" y="0"/>
                    <a:pt x="10" y="0"/>
                  </a:cubicBezTo>
                  <a:cubicBezTo>
                    <a:pt x="37" y="0"/>
                    <a:pt x="63" y="0"/>
                    <a:pt x="89" y="0"/>
                  </a:cubicBezTo>
                  <a:cubicBezTo>
                    <a:pt x="94" y="0"/>
                    <a:pt x="99" y="2"/>
                    <a:pt x="99" y="8"/>
                  </a:cubicBezTo>
                  <a:cubicBezTo>
                    <a:pt x="99" y="13"/>
                    <a:pt x="95" y="16"/>
                    <a:pt x="89" y="15"/>
                  </a:cubicBezTo>
                  <a:cubicBezTo>
                    <a:pt x="76" y="15"/>
                    <a:pt x="63" y="15"/>
                    <a:pt x="50" y="15"/>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3" name="Freeform 28">
              <a:extLst>
                <a:ext uri="{FF2B5EF4-FFF2-40B4-BE49-F238E27FC236}">
                  <a16:creationId xmlns:a16="http://schemas.microsoft.com/office/drawing/2014/main" id="{3F4A5035-1259-4119-929F-312F63E6792C}"/>
                </a:ext>
              </a:extLst>
            </p:cNvPr>
            <p:cNvSpPr>
              <a:spLocks/>
            </p:cNvSpPr>
            <p:nvPr/>
          </p:nvSpPr>
          <p:spPr bwMode="auto">
            <a:xfrm>
              <a:off x="3468" y="1650"/>
              <a:ext cx="175" cy="27"/>
            </a:xfrm>
            <a:custGeom>
              <a:avLst/>
              <a:gdLst>
                <a:gd name="T0" fmla="*/ 49 w 99"/>
                <a:gd name="T1" fmla="*/ 15 h 15"/>
                <a:gd name="T2" fmla="*/ 11 w 99"/>
                <a:gd name="T3" fmla="*/ 15 h 15"/>
                <a:gd name="T4" fmla="*/ 1 w 99"/>
                <a:gd name="T5" fmla="*/ 7 h 15"/>
                <a:gd name="T6" fmla="*/ 11 w 99"/>
                <a:gd name="T7" fmla="*/ 0 h 15"/>
                <a:gd name="T8" fmla="*/ 89 w 99"/>
                <a:gd name="T9" fmla="*/ 0 h 15"/>
                <a:gd name="T10" fmla="*/ 99 w 99"/>
                <a:gd name="T11" fmla="*/ 8 h 15"/>
                <a:gd name="T12" fmla="*/ 88 w 99"/>
                <a:gd name="T13" fmla="*/ 15 h 15"/>
                <a:gd name="T14" fmla="*/ 49 w 99"/>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15">
                  <a:moveTo>
                    <a:pt x="49" y="15"/>
                  </a:moveTo>
                  <a:cubicBezTo>
                    <a:pt x="37" y="15"/>
                    <a:pt x="24" y="15"/>
                    <a:pt x="11" y="15"/>
                  </a:cubicBezTo>
                  <a:cubicBezTo>
                    <a:pt x="5" y="15"/>
                    <a:pt x="0" y="14"/>
                    <a:pt x="1" y="7"/>
                  </a:cubicBezTo>
                  <a:cubicBezTo>
                    <a:pt x="1" y="1"/>
                    <a:pt x="5" y="0"/>
                    <a:pt x="11" y="0"/>
                  </a:cubicBezTo>
                  <a:cubicBezTo>
                    <a:pt x="37" y="0"/>
                    <a:pt x="63" y="0"/>
                    <a:pt x="89" y="0"/>
                  </a:cubicBezTo>
                  <a:cubicBezTo>
                    <a:pt x="94" y="0"/>
                    <a:pt x="99" y="2"/>
                    <a:pt x="99" y="8"/>
                  </a:cubicBezTo>
                  <a:cubicBezTo>
                    <a:pt x="99" y="14"/>
                    <a:pt x="94" y="15"/>
                    <a:pt x="88" y="15"/>
                  </a:cubicBezTo>
                  <a:cubicBezTo>
                    <a:pt x="75" y="15"/>
                    <a:pt x="62" y="15"/>
                    <a:pt x="49" y="15"/>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4" name="Freeform 29">
              <a:extLst>
                <a:ext uri="{FF2B5EF4-FFF2-40B4-BE49-F238E27FC236}">
                  <a16:creationId xmlns:a16="http://schemas.microsoft.com/office/drawing/2014/main" id="{D1A17BB8-D27D-4B4E-80BB-37D21BB86986}"/>
                </a:ext>
              </a:extLst>
            </p:cNvPr>
            <p:cNvSpPr>
              <a:spLocks/>
            </p:cNvSpPr>
            <p:nvPr/>
          </p:nvSpPr>
          <p:spPr bwMode="auto">
            <a:xfrm>
              <a:off x="3468" y="1735"/>
              <a:ext cx="175" cy="28"/>
            </a:xfrm>
            <a:custGeom>
              <a:avLst/>
              <a:gdLst>
                <a:gd name="T0" fmla="*/ 49 w 99"/>
                <a:gd name="T1" fmla="*/ 16 h 16"/>
                <a:gd name="T2" fmla="*/ 10 w 99"/>
                <a:gd name="T3" fmla="*/ 16 h 16"/>
                <a:gd name="T4" fmla="*/ 1 w 99"/>
                <a:gd name="T5" fmla="*/ 8 h 16"/>
                <a:gd name="T6" fmla="*/ 10 w 99"/>
                <a:gd name="T7" fmla="*/ 0 h 16"/>
                <a:gd name="T8" fmla="*/ 89 w 99"/>
                <a:gd name="T9" fmla="*/ 0 h 16"/>
                <a:gd name="T10" fmla="*/ 99 w 99"/>
                <a:gd name="T11" fmla="*/ 8 h 16"/>
                <a:gd name="T12" fmla="*/ 89 w 99"/>
                <a:gd name="T13" fmla="*/ 16 h 16"/>
                <a:gd name="T14" fmla="*/ 49 w 99"/>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16">
                  <a:moveTo>
                    <a:pt x="49" y="16"/>
                  </a:moveTo>
                  <a:cubicBezTo>
                    <a:pt x="36" y="16"/>
                    <a:pt x="23" y="16"/>
                    <a:pt x="10" y="16"/>
                  </a:cubicBezTo>
                  <a:cubicBezTo>
                    <a:pt x="5" y="16"/>
                    <a:pt x="0" y="14"/>
                    <a:pt x="1" y="8"/>
                  </a:cubicBezTo>
                  <a:cubicBezTo>
                    <a:pt x="1" y="2"/>
                    <a:pt x="5" y="0"/>
                    <a:pt x="10" y="0"/>
                  </a:cubicBezTo>
                  <a:cubicBezTo>
                    <a:pt x="37" y="0"/>
                    <a:pt x="63" y="0"/>
                    <a:pt x="89" y="0"/>
                  </a:cubicBezTo>
                  <a:cubicBezTo>
                    <a:pt x="95" y="0"/>
                    <a:pt x="99" y="3"/>
                    <a:pt x="99" y="8"/>
                  </a:cubicBezTo>
                  <a:cubicBezTo>
                    <a:pt x="99" y="14"/>
                    <a:pt x="94" y="16"/>
                    <a:pt x="89" y="16"/>
                  </a:cubicBezTo>
                  <a:cubicBezTo>
                    <a:pt x="76" y="16"/>
                    <a:pt x="63" y="16"/>
                    <a:pt x="49" y="16"/>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5" name="Freeform 30">
              <a:extLst>
                <a:ext uri="{FF2B5EF4-FFF2-40B4-BE49-F238E27FC236}">
                  <a16:creationId xmlns:a16="http://schemas.microsoft.com/office/drawing/2014/main" id="{EE052EA8-3373-4860-A16B-40B74D5DF716}"/>
                </a:ext>
              </a:extLst>
            </p:cNvPr>
            <p:cNvSpPr>
              <a:spLocks/>
            </p:cNvSpPr>
            <p:nvPr/>
          </p:nvSpPr>
          <p:spPr bwMode="auto">
            <a:xfrm>
              <a:off x="3468" y="1822"/>
              <a:ext cx="175" cy="28"/>
            </a:xfrm>
            <a:custGeom>
              <a:avLst/>
              <a:gdLst>
                <a:gd name="T0" fmla="*/ 49 w 99"/>
                <a:gd name="T1" fmla="*/ 16 h 16"/>
                <a:gd name="T2" fmla="*/ 10 w 99"/>
                <a:gd name="T3" fmla="*/ 16 h 16"/>
                <a:gd name="T4" fmla="*/ 1 w 99"/>
                <a:gd name="T5" fmla="*/ 8 h 16"/>
                <a:gd name="T6" fmla="*/ 10 w 99"/>
                <a:gd name="T7" fmla="*/ 0 h 16"/>
                <a:gd name="T8" fmla="*/ 89 w 99"/>
                <a:gd name="T9" fmla="*/ 0 h 16"/>
                <a:gd name="T10" fmla="*/ 99 w 99"/>
                <a:gd name="T11" fmla="*/ 8 h 16"/>
                <a:gd name="T12" fmla="*/ 89 w 99"/>
                <a:gd name="T13" fmla="*/ 16 h 16"/>
                <a:gd name="T14" fmla="*/ 49 w 99"/>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16">
                  <a:moveTo>
                    <a:pt x="49" y="16"/>
                  </a:moveTo>
                  <a:cubicBezTo>
                    <a:pt x="36" y="16"/>
                    <a:pt x="23" y="15"/>
                    <a:pt x="10" y="16"/>
                  </a:cubicBezTo>
                  <a:cubicBezTo>
                    <a:pt x="5" y="16"/>
                    <a:pt x="0" y="14"/>
                    <a:pt x="1" y="8"/>
                  </a:cubicBezTo>
                  <a:cubicBezTo>
                    <a:pt x="1" y="2"/>
                    <a:pt x="5" y="0"/>
                    <a:pt x="10" y="0"/>
                  </a:cubicBezTo>
                  <a:cubicBezTo>
                    <a:pt x="36" y="0"/>
                    <a:pt x="63" y="0"/>
                    <a:pt x="89" y="0"/>
                  </a:cubicBezTo>
                  <a:cubicBezTo>
                    <a:pt x="94" y="0"/>
                    <a:pt x="99" y="2"/>
                    <a:pt x="99" y="8"/>
                  </a:cubicBezTo>
                  <a:cubicBezTo>
                    <a:pt x="99" y="14"/>
                    <a:pt x="94" y="16"/>
                    <a:pt x="89" y="16"/>
                  </a:cubicBezTo>
                  <a:cubicBezTo>
                    <a:pt x="76" y="15"/>
                    <a:pt x="63" y="16"/>
                    <a:pt x="49" y="16"/>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6" name="Freeform 31">
              <a:extLst>
                <a:ext uri="{FF2B5EF4-FFF2-40B4-BE49-F238E27FC236}">
                  <a16:creationId xmlns:a16="http://schemas.microsoft.com/office/drawing/2014/main" id="{F4F07457-41BC-4109-A7CC-E5E057B37065}"/>
                </a:ext>
              </a:extLst>
            </p:cNvPr>
            <p:cNvSpPr>
              <a:spLocks/>
            </p:cNvSpPr>
            <p:nvPr/>
          </p:nvSpPr>
          <p:spPr bwMode="auto">
            <a:xfrm>
              <a:off x="3468" y="1477"/>
              <a:ext cx="175" cy="28"/>
            </a:xfrm>
            <a:custGeom>
              <a:avLst/>
              <a:gdLst>
                <a:gd name="T0" fmla="*/ 49 w 99"/>
                <a:gd name="T1" fmla="*/ 16 h 16"/>
                <a:gd name="T2" fmla="*/ 10 w 99"/>
                <a:gd name="T3" fmla="*/ 16 h 16"/>
                <a:gd name="T4" fmla="*/ 1 w 99"/>
                <a:gd name="T5" fmla="*/ 8 h 16"/>
                <a:gd name="T6" fmla="*/ 10 w 99"/>
                <a:gd name="T7" fmla="*/ 0 h 16"/>
                <a:gd name="T8" fmla="*/ 90 w 99"/>
                <a:gd name="T9" fmla="*/ 0 h 16"/>
                <a:gd name="T10" fmla="*/ 99 w 99"/>
                <a:gd name="T11" fmla="*/ 8 h 16"/>
                <a:gd name="T12" fmla="*/ 89 w 99"/>
                <a:gd name="T13" fmla="*/ 16 h 16"/>
                <a:gd name="T14" fmla="*/ 49 w 99"/>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16">
                  <a:moveTo>
                    <a:pt x="49" y="16"/>
                  </a:moveTo>
                  <a:cubicBezTo>
                    <a:pt x="36" y="16"/>
                    <a:pt x="23" y="16"/>
                    <a:pt x="10" y="16"/>
                  </a:cubicBezTo>
                  <a:cubicBezTo>
                    <a:pt x="5" y="16"/>
                    <a:pt x="1" y="14"/>
                    <a:pt x="1" y="8"/>
                  </a:cubicBezTo>
                  <a:cubicBezTo>
                    <a:pt x="0" y="2"/>
                    <a:pt x="5" y="0"/>
                    <a:pt x="10" y="0"/>
                  </a:cubicBezTo>
                  <a:cubicBezTo>
                    <a:pt x="36" y="0"/>
                    <a:pt x="63" y="0"/>
                    <a:pt x="90" y="0"/>
                  </a:cubicBezTo>
                  <a:cubicBezTo>
                    <a:pt x="95" y="0"/>
                    <a:pt x="99" y="3"/>
                    <a:pt x="99" y="8"/>
                  </a:cubicBezTo>
                  <a:cubicBezTo>
                    <a:pt x="99" y="13"/>
                    <a:pt x="95" y="16"/>
                    <a:pt x="89" y="16"/>
                  </a:cubicBezTo>
                  <a:cubicBezTo>
                    <a:pt x="76" y="16"/>
                    <a:pt x="63" y="16"/>
                    <a:pt x="49" y="16"/>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27" name="Group 25">
            <a:extLst>
              <a:ext uri="{FF2B5EF4-FFF2-40B4-BE49-F238E27FC236}">
                <a16:creationId xmlns:a16="http://schemas.microsoft.com/office/drawing/2014/main" id="{4BA28CBD-444F-4481-871A-A0F13BA4E66D}"/>
              </a:ext>
            </a:extLst>
          </p:cNvPr>
          <p:cNvGrpSpPr>
            <a:grpSpLocks noChangeAspect="1"/>
          </p:cNvGrpSpPr>
          <p:nvPr/>
        </p:nvGrpSpPr>
        <p:grpSpPr bwMode="auto">
          <a:xfrm>
            <a:off x="755569" y="1066553"/>
            <a:ext cx="799015" cy="799643"/>
            <a:chOff x="1800" y="539"/>
            <a:chExt cx="2544" cy="2546"/>
          </a:xfrm>
        </p:grpSpPr>
        <p:sp>
          <p:nvSpPr>
            <p:cNvPr id="328" name="Oval 26">
              <a:extLst>
                <a:ext uri="{FF2B5EF4-FFF2-40B4-BE49-F238E27FC236}">
                  <a16:creationId xmlns:a16="http://schemas.microsoft.com/office/drawing/2014/main" id="{EF444E70-4A73-49A9-9C17-ABEAC1FB76C8}"/>
                </a:ext>
              </a:extLst>
            </p:cNvPr>
            <p:cNvSpPr>
              <a:spLocks noChangeArrowheads="1"/>
            </p:cNvSpPr>
            <p:nvPr/>
          </p:nvSpPr>
          <p:spPr bwMode="auto">
            <a:xfrm>
              <a:off x="1800" y="539"/>
              <a:ext cx="2544" cy="2546"/>
            </a:xfrm>
            <a:prstGeom prst="ellipse">
              <a:avLst/>
            </a:pr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9" name="Freeform 27">
              <a:extLst>
                <a:ext uri="{FF2B5EF4-FFF2-40B4-BE49-F238E27FC236}">
                  <a16:creationId xmlns:a16="http://schemas.microsoft.com/office/drawing/2014/main" id="{D5CD1154-D35E-4A09-B73A-72C1A5CD944D}"/>
                </a:ext>
              </a:extLst>
            </p:cNvPr>
            <p:cNvSpPr>
              <a:spLocks/>
            </p:cNvSpPr>
            <p:nvPr/>
          </p:nvSpPr>
          <p:spPr bwMode="auto">
            <a:xfrm>
              <a:off x="2528" y="1069"/>
              <a:ext cx="1805" cy="2016"/>
            </a:xfrm>
            <a:custGeom>
              <a:avLst/>
              <a:gdLst>
                <a:gd name="T0" fmla="*/ 1022 w 1022"/>
                <a:gd name="T1" fmla="*/ 512 h 1140"/>
                <a:gd name="T2" fmla="*/ 518 w 1022"/>
                <a:gd name="T3" fmla="*/ 8 h 1140"/>
                <a:gd name="T4" fmla="*/ 518 w 1022"/>
                <a:gd name="T5" fmla="*/ 8 h 1140"/>
                <a:gd name="T6" fmla="*/ 498 w 1022"/>
                <a:gd name="T7" fmla="*/ 0 h 1140"/>
                <a:gd name="T8" fmla="*/ 118 w 1022"/>
                <a:gd name="T9" fmla="*/ 0 h 1140"/>
                <a:gd name="T10" fmla="*/ 89 w 1022"/>
                <a:gd name="T11" fmla="*/ 28 h 1140"/>
                <a:gd name="T12" fmla="*/ 89 w 1022"/>
                <a:gd name="T13" fmla="*/ 417 h 1140"/>
                <a:gd name="T14" fmla="*/ 28 w 1022"/>
                <a:gd name="T15" fmla="*/ 417 h 1140"/>
                <a:gd name="T16" fmla="*/ 0 w 1022"/>
                <a:gd name="T17" fmla="*/ 445 h 1140"/>
                <a:gd name="T18" fmla="*/ 0 w 1022"/>
                <a:gd name="T19" fmla="*/ 812 h 1140"/>
                <a:gd name="T20" fmla="*/ 8 w 1022"/>
                <a:gd name="T21" fmla="*/ 832 h 1140"/>
                <a:gd name="T22" fmla="*/ 316 w 1022"/>
                <a:gd name="T23" fmla="*/ 1140 h 1140"/>
                <a:gd name="T24" fmla="*/ 1022 w 1022"/>
                <a:gd name="T25" fmla="*/ 512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2" h="1140">
                  <a:moveTo>
                    <a:pt x="1022" y="512"/>
                  </a:moveTo>
                  <a:cubicBezTo>
                    <a:pt x="518" y="8"/>
                    <a:pt x="518" y="8"/>
                    <a:pt x="518" y="8"/>
                  </a:cubicBezTo>
                  <a:cubicBezTo>
                    <a:pt x="518" y="8"/>
                    <a:pt x="518" y="8"/>
                    <a:pt x="518" y="8"/>
                  </a:cubicBezTo>
                  <a:cubicBezTo>
                    <a:pt x="513" y="3"/>
                    <a:pt x="506" y="0"/>
                    <a:pt x="498" y="0"/>
                  </a:cubicBezTo>
                  <a:cubicBezTo>
                    <a:pt x="118" y="0"/>
                    <a:pt x="118" y="0"/>
                    <a:pt x="118" y="0"/>
                  </a:cubicBezTo>
                  <a:cubicBezTo>
                    <a:pt x="102" y="0"/>
                    <a:pt x="89" y="12"/>
                    <a:pt x="89" y="28"/>
                  </a:cubicBezTo>
                  <a:cubicBezTo>
                    <a:pt x="89" y="417"/>
                    <a:pt x="89" y="417"/>
                    <a:pt x="89" y="417"/>
                  </a:cubicBezTo>
                  <a:cubicBezTo>
                    <a:pt x="28" y="417"/>
                    <a:pt x="28" y="417"/>
                    <a:pt x="28" y="417"/>
                  </a:cubicBezTo>
                  <a:cubicBezTo>
                    <a:pt x="13" y="417"/>
                    <a:pt x="0" y="429"/>
                    <a:pt x="0" y="445"/>
                  </a:cubicBezTo>
                  <a:cubicBezTo>
                    <a:pt x="0" y="812"/>
                    <a:pt x="0" y="812"/>
                    <a:pt x="0" y="812"/>
                  </a:cubicBezTo>
                  <a:cubicBezTo>
                    <a:pt x="0" y="820"/>
                    <a:pt x="3" y="827"/>
                    <a:pt x="8" y="832"/>
                  </a:cubicBezTo>
                  <a:cubicBezTo>
                    <a:pt x="316" y="1140"/>
                    <a:pt x="316" y="1140"/>
                    <a:pt x="316" y="1140"/>
                  </a:cubicBezTo>
                  <a:cubicBezTo>
                    <a:pt x="679" y="1136"/>
                    <a:pt x="977" y="864"/>
                    <a:pt x="1022" y="512"/>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0" name="Freeform 28">
              <a:extLst>
                <a:ext uri="{FF2B5EF4-FFF2-40B4-BE49-F238E27FC236}">
                  <a16:creationId xmlns:a16="http://schemas.microsoft.com/office/drawing/2014/main" id="{F66F4315-0795-4498-B9CF-0370328DE4D3}"/>
                </a:ext>
              </a:extLst>
            </p:cNvPr>
            <p:cNvSpPr>
              <a:spLocks/>
            </p:cNvSpPr>
            <p:nvPr/>
          </p:nvSpPr>
          <p:spPr bwMode="auto">
            <a:xfrm>
              <a:off x="2528" y="1069"/>
              <a:ext cx="1088" cy="1487"/>
            </a:xfrm>
            <a:custGeom>
              <a:avLst/>
              <a:gdLst>
                <a:gd name="T0" fmla="*/ 588 w 616"/>
                <a:gd name="T1" fmla="*/ 417 h 841"/>
                <a:gd name="T2" fmla="*/ 527 w 616"/>
                <a:gd name="T3" fmla="*/ 417 h 841"/>
                <a:gd name="T4" fmla="*/ 527 w 616"/>
                <a:gd name="T5" fmla="*/ 28 h 841"/>
                <a:gd name="T6" fmla="*/ 498 w 616"/>
                <a:gd name="T7" fmla="*/ 0 h 841"/>
                <a:gd name="T8" fmla="*/ 118 w 616"/>
                <a:gd name="T9" fmla="*/ 0 h 841"/>
                <a:gd name="T10" fmla="*/ 89 w 616"/>
                <a:gd name="T11" fmla="*/ 28 h 841"/>
                <a:gd name="T12" fmla="*/ 89 w 616"/>
                <a:gd name="T13" fmla="*/ 417 h 841"/>
                <a:gd name="T14" fmla="*/ 28 w 616"/>
                <a:gd name="T15" fmla="*/ 417 h 841"/>
                <a:gd name="T16" fmla="*/ 0 w 616"/>
                <a:gd name="T17" fmla="*/ 445 h 841"/>
                <a:gd name="T18" fmla="*/ 0 w 616"/>
                <a:gd name="T19" fmla="*/ 812 h 841"/>
                <a:gd name="T20" fmla="*/ 28 w 616"/>
                <a:gd name="T21" fmla="*/ 841 h 841"/>
                <a:gd name="T22" fmla="*/ 588 w 616"/>
                <a:gd name="T23" fmla="*/ 841 h 841"/>
                <a:gd name="T24" fmla="*/ 616 w 616"/>
                <a:gd name="T25" fmla="*/ 812 h 841"/>
                <a:gd name="T26" fmla="*/ 616 w 616"/>
                <a:gd name="T27" fmla="*/ 445 h 841"/>
                <a:gd name="T28" fmla="*/ 588 w 616"/>
                <a:gd name="T29" fmla="*/ 417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6" h="841">
                  <a:moveTo>
                    <a:pt x="588" y="417"/>
                  </a:moveTo>
                  <a:cubicBezTo>
                    <a:pt x="527" y="417"/>
                    <a:pt x="527" y="417"/>
                    <a:pt x="527" y="417"/>
                  </a:cubicBezTo>
                  <a:cubicBezTo>
                    <a:pt x="527" y="28"/>
                    <a:pt x="527" y="28"/>
                    <a:pt x="527" y="28"/>
                  </a:cubicBezTo>
                  <a:cubicBezTo>
                    <a:pt x="527" y="12"/>
                    <a:pt x="514" y="0"/>
                    <a:pt x="498" y="0"/>
                  </a:cubicBezTo>
                  <a:cubicBezTo>
                    <a:pt x="118" y="0"/>
                    <a:pt x="118" y="0"/>
                    <a:pt x="118" y="0"/>
                  </a:cubicBezTo>
                  <a:cubicBezTo>
                    <a:pt x="102" y="0"/>
                    <a:pt x="89" y="12"/>
                    <a:pt x="89" y="28"/>
                  </a:cubicBezTo>
                  <a:cubicBezTo>
                    <a:pt x="89" y="417"/>
                    <a:pt x="89" y="417"/>
                    <a:pt x="89" y="417"/>
                  </a:cubicBezTo>
                  <a:cubicBezTo>
                    <a:pt x="28" y="417"/>
                    <a:pt x="28" y="417"/>
                    <a:pt x="28" y="417"/>
                  </a:cubicBezTo>
                  <a:cubicBezTo>
                    <a:pt x="13" y="417"/>
                    <a:pt x="0" y="429"/>
                    <a:pt x="0" y="445"/>
                  </a:cubicBezTo>
                  <a:cubicBezTo>
                    <a:pt x="0" y="812"/>
                    <a:pt x="0" y="812"/>
                    <a:pt x="0" y="812"/>
                  </a:cubicBezTo>
                  <a:cubicBezTo>
                    <a:pt x="0" y="828"/>
                    <a:pt x="13" y="841"/>
                    <a:pt x="28" y="841"/>
                  </a:cubicBezTo>
                  <a:cubicBezTo>
                    <a:pt x="588" y="841"/>
                    <a:pt x="588" y="841"/>
                    <a:pt x="588" y="841"/>
                  </a:cubicBezTo>
                  <a:cubicBezTo>
                    <a:pt x="603" y="841"/>
                    <a:pt x="616" y="828"/>
                    <a:pt x="616" y="812"/>
                  </a:cubicBezTo>
                  <a:cubicBezTo>
                    <a:pt x="616" y="445"/>
                    <a:pt x="616" y="445"/>
                    <a:pt x="616" y="445"/>
                  </a:cubicBezTo>
                  <a:cubicBezTo>
                    <a:pt x="616" y="429"/>
                    <a:pt x="603" y="417"/>
                    <a:pt x="588" y="4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1" name="Freeform 29">
              <a:extLst>
                <a:ext uri="{FF2B5EF4-FFF2-40B4-BE49-F238E27FC236}">
                  <a16:creationId xmlns:a16="http://schemas.microsoft.com/office/drawing/2014/main" id="{7B3DCF98-B133-497E-AD59-6A81D61B3966}"/>
                </a:ext>
              </a:extLst>
            </p:cNvPr>
            <p:cNvSpPr>
              <a:spLocks/>
            </p:cNvSpPr>
            <p:nvPr/>
          </p:nvSpPr>
          <p:spPr bwMode="auto">
            <a:xfrm>
              <a:off x="2759" y="1142"/>
              <a:ext cx="191" cy="191"/>
            </a:xfrm>
            <a:custGeom>
              <a:avLst/>
              <a:gdLst>
                <a:gd name="T0" fmla="*/ 89 w 108"/>
                <a:gd name="T1" fmla="*/ 0 h 108"/>
                <a:gd name="T2" fmla="*/ 19 w 108"/>
                <a:gd name="T3" fmla="*/ 0 h 108"/>
                <a:gd name="T4" fmla="*/ 0 w 108"/>
                <a:gd name="T5" fmla="*/ 19 h 108"/>
                <a:gd name="T6" fmla="*/ 0 w 108"/>
                <a:gd name="T7" fmla="*/ 89 h 108"/>
                <a:gd name="T8" fmla="*/ 19 w 108"/>
                <a:gd name="T9" fmla="*/ 108 h 108"/>
                <a:gd name="T10" fmla="*/ 89 w 108"/>
                <a:gd name="T11" fmla="*/ 108 h 108"/>
                <a:gd name="T12" fmla="*/ 108 w 108"/>
                <a:gd name="T13" fmla="*/ 89 h 108"/>
                <a:gd name="T14" fmla="*/ 108 w 108"/>
                <a:gd name="T15" fmla="*/ 19 h 108"/>
                <a:gd name="T16" fmla="*/ 89 w 108"/>
                <a:gd name="T17"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108">
                  <a:moveTo>
                    <a:pt x="89" y="0"/>
                  </a:moveTo>
                  <a:cubicBezTo>
                    <a:pt x="19" y="0"/>
                    <a:pt x="19" y="0"/>
                    <a:pt x="19" y="0"/>
                  </a:cubicBezTo>
                  <a:cubicBezTo>
                    <a:pt x="9" y="0"/>
                    <a:pt x="0" y="9"/>
                    <a:pt x="0" y="19"/>
                  </a:cubicBezTo>
                  <a:cubicBezTo>
                    <a:pt x="0" y="89"/>
                    <a:pt x="0" y="89"/>
                    <a:pt x="0" y="89"/>
                  </a:cubicBezTo>
                  <a:cubicBezTo>
                    <a:pt x="0" y="100"/>
                    <a:pt x="9" y="108"/>
                    <a:pt x="19" y="108"/>
                  </a:cubicBezTo>
                  <a:cubicBezTo>
                    <a:pt x="89" y="108"/>
                    <a:pt x="89" y="108"/>
                    <a:pt x="89" y="108"/>
                  </a:cubicBezTo>
                  <a:cubicBezTo>
                    <a:pt x="100" y="108"/>
                    <a:pt x="108" y="100"/>
                    <a:pt x="108" y="89"/>
                  </a:cubicBezTo>
                  <a:cubicBezTo>
                    <a:pt x="108" y="19"/>
                    <a:pt x="108" y="19"/>
                    <a:pt x="108" y="19"/>
                  </a:cubicBezTo>
                  <a:cubicBezTo>
                    <a:pt x="108" y="9"/>
                    <a:pt x="100" y="0"/>
                    <a:pt x="89"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2" name="Freeform 30">
              <a:extLst>
                <a:ext uri="{FF2B5EF4-FFF2-40B4-BE49-F238E27FC236}">
                  <a16:creationId xmlns:a16="http://schemas.microsoft.com/office/drawing/2014/main" id="{18E7A4DB-2F2B-4378-8300-0E04A7178CCE}"/>
                </a:ext>
              </a:extLst>
            </p:cNvPr>
            <p:cNvSpPr>
              <a:spLocks/>
            </p:cNvSpPr>
            <p:nvPr/>
          </p:nvSpPr>
          <p:spPr bwMode="auto">
            <a:xfrm>
              <a:off x="2977" y="1142"/>
              <a:ext cx="190" cy="191"/>
            </a:xfrm>
            <a:custGeom>
              <a:avLst/>
              <a:gdLst>
                <a:gd name="T0" fmla="*/ 89 w 108"/>
                <a:gd name="T1" fmla="*/ 0 h 108"/>
                <a:gd name="T2" fmla="*/ 19 w 108"/>
                <a:gd name="T3" fmla="*/ 0 h 108"/>
                <a:gd name="T4" fmla="*/ 0 w 108"/>
                <a:gd name="T5" fmla="*/ 19 h 108"/>
                <a:gd name="T6" fmla="*/ 0 w 108"/>
                <a:gd name="T7" fmla="*/ 89 h 108"/>
                <a:gd name="T8" fmla="*/ 19 w 108"/>
                <a:gd name="T9" fmla="*/ 108 h 108"/>
                <a:gd name="T10" fmla="*/ 89 w 108"/>
                <a:gd name="T11" fmla="*/ 108 h 108"/>
                <a:gd name="T12" fmla="*/ 108 w 108"/>
                <a:gd name="T13" fmla="*/ 89 h 108"/>
                <a:gd name="T14" fmla="*/ 108 w 108"/>
                <a:gd name="T15" fmla="*/ 19 h 108"/>
                <a:gd name="T16" fmla="*/ 89 w 108"/>
                <a:gd name="T17"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108">
                  <a:moveTo>
                    <a:pt x="89" y="0"/>
                  </a:moveTo>
                  <a:cubicBezTo>
                    <a:pt x="19" y="0"/>
                    <a:pt x="19" y="0"/>
                    <a:pt x="19" y="0"/>
                  </a:cubicBezTo>
                  <a:cubicBezTo>
                    <a:pt x="9" y="0"/>
                    <a:pt x="0" y="9"/>
                    <a:pt x="0" y="19"/>
                  </a:cubicBezTo>
                  <a:cubicBezTo>
                    <a:pt x="0" y="89"/>
                    <a:pt x="0" y="89"/>
                    <a:pt x="0" y="89"/>
                  </a:cubicBezTo>
                  <a:cubicBezTo>
                    <a:pt x="0" y="100"/>
                    <a:pt x="9" y="108"/>
                    <a:pt x="19" y="108"/>
                  </a:cubicBezTo>
                  <a:cubicBezTo>
                    <a:pt x="89" y="108"/>
                    <a:pt x="89" y="108"/>
                    <a:pt x="89" y="108"/>
                  </a:cubicBezTo>
                  <a:cubicBezTo>
                    <a:pt x="99" y="108"/>
                    <a:pt x="108" y="100"/>
                    <a:pt x="108" y="89"/>
                  </a:cubicBezTo>
                  <a:cubicBezTo>
                    <a:pt x="108" y="19"/>
                    <a:pt x="108" y="19"/>
                    <a:pt x="108" y="19"/>
                  </a:cubicBezTo>
                  <a:cubicBezTo>
                    <a:pt x="108" y="9"/>
                    <a:pt x="99" y="0"/>
                    <a:pt x="89"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3" name="Freeform 31">
              <a:extLst>
                <a:ext uri="{FF2B5EF4-FFF2-40B4-BE49-F238E27FC236}">
                  <a16:creationId xmlns:a16="http://schemas.microsoft.com/office/drawing/2014/main" id="{575ED83D-C7F5-4929-AB1D-A8D1E1732CF9}"/>
                </a:ext>
              </a:extLst>
            </p:cNvPr>
            <p:cNvSpPr>
              <a:spLocks/>
            </p:cNvSpPr>
            <p:nvPr/>
          </p:nvSpPr>
          <p:spPr bwMode="auto">
            <a:xfrm>
              <a:off x="3194" y="1142"/>
              <a:ext cx="191" cy="191"/>
            </a:xfrm>
            <a:custGeom>
              <a:avLst/>
              <a:gdLst>
                <a:gd name="T0" fmla="*/ 89 w 108"/>
                <a:gd name="T1" fmla="*/ 0 h 108"/>
                <a:gd name="T2" fmla="*/ 19 w 108"/>
                <a:gd name="T3" fmla="*/ 0 h 108"/>
                <a:gd name="T4" fmla="*/ 0 w 108"/>
                <a:gd name="T5" fmla="*/ 19 h 108"/>
                <a:gd name="T6" fmla="*/ 0 w 108"/>
                <a:gd name="T7" fmla="*/ 89 h 108"/>
                <a:gd name="T8" fmla="*/ 19 w 108"/>
                <a:gd name="T9" fmla="*/ 108 h 108"/>
                <a:gd name="T10" fmla="*/ 89 w 108"/>
                <a:gd name="T11" fmla="*/ 108 h 108"/>
                <a:gd name="T12" fmla="*/ 108 w 108"/>
                <a:gd name="T13" fmla="*/ 89 h 108"/>
                <a:gd name="T14" fmla="*/ 108 w 108"/>
                <a:gd name="T15" fmla="*/ 19 h 108"/>
                <a:gd name="T16" fmla="*/ 89 w 108"/>
                <a:gd name="T17"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108">
                  <a:moveTo>
                    <a:pt x="89" y="0"/>
                  </a:moveTo>
                  <a:cubicBezTo>
                    <a:pt x="19" y="0"/>
                    <a:pt x="19" y="0"/>
                    <a:pt x="19" y="0"/>
                  </a:cubicBezTo>
                  <a:cubicBezTo>
                    <a:pt x="8" y="0"/>
                    <a:pt x="0" y="9"/>
                    <a:pt x="0" y="19"/>
                  </a:cubicBezTo>
                  <a:cubicBezTo>
                    <a:pt x="0" y="89"/>
                    <a:pt x="0" y="89"/>
                    <a:pt x="0" y="89"/>
                  </a:cubicBezTo>
                  <a:cubicBezTo>
                    <a:pt x="0" y="100"/>
                    <a:pt x="8" y="108"/>
                    <a:pt x="19" y="108"/>
                  </a:cubicBezTo>
                  <a:cubicBezTo>
                    <a:pt x="89" y="108"/>
                    <a:pt x="89" y="108"/>
                    <a:pt x="89" y="108"/>
                  </a:cubicBezTo>
                  <a:cubicBezTo>
                    <a:pt x="99" y="108"/>
                    <a:pt x="108" y="100"/>
                    <a:pt x="108" y="89"/>
                  </a:cubicBezTo>
                  <a:cubicBezTo>
                    <a:pt x="108" y="19"/>
                    <a:pt x="108" y="19"/>
                    <a:pt x="108" y="19"/>
                  </a:cubicBezTo>
                  <a:cubicBezTo>
                    <a:pt x="108" y="9"/>
                    <a:pt x="99" y="0"/>
                    <a:pt x="89"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4" name="Freeform 32">
              <a:extLst>
                <a:ext uri="{FF2B5EF4-FFF2-40B4-BE49-F238E27FC236}">
                  <a16:creationId xmlns:a16="http://schemas.microsoft.com/office/drawing/2014/main" id="{9EA59184-EE84-450E-8B68-628849E0EBCE}"/>
                </a:ext>
              </a:extLst>
            </p:cNvPr>
            <p:cNvSpPr>
              <a:spLocks/>
            </p:cNvSpPr>
            <p:nvPr/>
          </p:nvSpPr>
          <p:spPr bwMode="auto">
            <a:xfrm>
              <a:off x="2759" y="1359"/>
              <a:ext cx="191" cy="191"/>
            </a:xfrm>
            <a:custGeom>
              <a:avLst/>
              <a:gdLst>
                <a:gd name="T0" fmla="*/ 89 w 108"/>
                <a:gd name="T1" fmla="*/ 0 h 108"/>
                <a:gd name="T2" fmla="*/ 19 w 108"/>
                <a:gd name="T3" fmla="*/ 0 h 108"/>
                <a:gd name="T4" fmla="*/ 0 w 108"/>
                <a:gd name="T5" fmla="*/ 19 h 108"/>
                <a:gd name="T6" fmla="*/ 0 w 108"/>
                <a:gd name="T7" fmla="*/ 89 h 108"/>
                <a:gd name="T8" fmla="*/ 19 w 108"/>
                <a:gd name="T9" fmla="*/ 108 h 108"/>
                <a:gd name="T10" fmla="*/ 89 w 108"/>
                <a:gd name="T11" fmla="*/ 108 h 108"/>
                <a:gd name="T12" fmla="*/ 108 w 108"/>
                <a:gd name="T13" fmla="*/ 89 h 108"/>
                <a:gd name="T14" fmla="*/ 108 w 108"/>
                <a:gd name="T15" fmla="*/ 19 h 108"/>
                <a:gd name="T16" fmla="*/ 89 w 108"/>
                <a:gd name="T17"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108">
                  <a:moveTo>
                    <a:pt x="89" y="0"/>
                  </a:moveTo>
                  <a:cubicBezTo>
                    <a:pt x="19" y="0"/>
                    <a:pt x="19" y="0"/>
                    <a:pt x="19" y="0"/>
                  </a:cubicBezTo>
                  <a:cubicBezTo>
                    <a:pt x="9" y="0"/>
                    <a:pt x="0" y="9"/>
                    <a:pt x="0" y="19"/>
                  </a:cubicBezTo>
                  <a:cubicBezTo>
                    <a:pt x="0" y="89"/>
                    <a:pt x="0" y="89"/>
                    <a:pt x="0" y="89"/>
                  </a:cubicBezTo>
                  <a:cubicBezTo>
                    <a:pt x="0" y="99"/>
                    <a:pt x="9" y="108"/>
                    <a:pt x="19" y="108"/>
                  </a:cubicBezTo>
                  <a:cubicBezTo>
                    <a:pt x="89" y="108"/>
                    <a:pt x="89" y="108"/>
                    <a:pt x="89" y="108"/>
                  </a:cubicBezTo>
                  <a:cubicBezTo>
                    <a:pt x="100" y="108"/>
                    <a:pt x="108" y="99"/>
                    <a:pt x="108" y="89"/>
                  </a:cubicBezTo>
                  <a:cubicBezTo>
                    <a:pt x="108" y="19"/>
                    <a:pt x="108" y="19"/>
                    <a:pt x="108" y="19"/>
                  </a:cubicBezTo>
                  <a:cubicBezTo>
                    <a:pt x="108" y="9"/>
                    <a:pt x="100" y="0"/>
                    <a:pt x="89"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5" name="Freeform 33">
              <a:extLst>
                <a:ext uri="{FF2B5EF4-FFF2-40B4-BE49-F238E27FC236}">
                  <a16:creationId xmlns:a16="http://schemas.microsoft.com/office/drawing/2014/main" id="{53CA36FF-BED7-4BC9-A018-C905581DD1F6}"/>
                </a:ext>
              </a:extLst>
            </p:cNvPr>
            <p:cNvSpPr>
              <a:spLocks/>
            </p:cNvSpPr>
            <p:nvPr/>
          </p:nvSpPr>
          <p:spPr bwMode="auto">
            <a:xfrm>
              <a:off x="2977" y="1359"/>
              <a:ext cx="190" cy="191"/>
            </a:xfrm>
            <a:custGeom>
              <a:avLst/>
              <a:gdLst>
                <a:gd name="T0" fmla="*/ 89 w 108"/>
                <a:gd name="T1" fmla="*/ 0 h 108"/>
                <a:gd name="T2" fmla="*/ 19 w 108"/>
                <a:gd name="T3" fmla="*/ 0 h 108"/>
                <a:gd name="T4" fmla="*/ 0 w 108"/>
                <a:gd name="T5" fmla="*/ 19 h 108"/>
                <a:gd name="T6" fmla="*/ 0 w 108"/>
                <a:gd name="T7" fmla="*/ 89 h 108"/>
                <a:gd name="T8" fmla="*/ 19 w 108"/>
                <a:gd name="T9" fmla="*/ 108 h 108"/>
                <a:gd name="T10" fmla="*/ 89 w 108"/>
                <a:gd name="T11" fmla="*/ 108 h 108"/>
                <a:gd name="T12" fmla="*/ 108 w 108"/>
                <a:gd name="T13" fmla="*/ 89 h 108"/>
                <a:gd name="T14" fmla="*/ 108 w 108"/>
                <a:gd name="T15" fmla="*/ 19 h 108"/>
                <a:gd name="T16" fmla="*/ 89 w 108"/>
                <a:gd name="T17"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108">
                  <a:moveTo>
                    <a:pt x="89" y="0"/>
                  </a:moveTo>
                  <a:cubicBezTo>
                    <a:pt x="19" y="0"/>
                    <a:pt x="19" y="0"/>
                    <a:pt x="19" y="0"/>
                  </a:cubicBezTo>
                  <a:cubicBezTo>
                    <a:pt x="9" y="0"/>
                    <a:pt x="0" y="9"/>
                    <a:pt x="0" y="19"/>
                  </a:cubicBezTo>
                  <a:cubicBezTo>
                    <a:pt x="0" y="89"/>
                    <a:pt x="0" y="89"/>
                    <a:pt x="0" y="89"/>
                  </a:cubicBezTo>
                  <a:cubicBezTo>
                    <a:pt x="0" y="99"/>
                    <a:pt x="9" y="108"/>
                    <a:pt x="19" y="108"/>
                  </a:cubicBezTo>
                  <a:cubicBezTo>
                    <a:pt x="89" y="108"/>
                    <a:pt x="89" y="108"/>
                    <a:pt x="89" y="108"/>
                  </a:cubicBezTo>
                  <a:cubicBezTo>
                    <a:pt x="99" y="108"/>
                    <a:pt x="108" y="99"/>
                    <a:pt x="108" y="89"/>
                  </a:cubicBezTo>
                  <a:cubicBezTo>
                    <a:pt x="108" y="19"/>
                    <a:pt x="108" y="19"/>
                    <a:pt x="108" y="19"/>
                  </a:cubicBezTo>
                  <a:cubicBezTo>
                    <a:pt x="108" y="9"/>
                    <a:pt x="99" y="0"/>
                    <a:pt x="89"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6" name="Freeform 34">
              <a:extLst>
                <a:ext uri="{FF2B5EF4-FFF2-40B4-BE49-F238E27FC236}">
                  <a16:creationId xmlns:a16="http://schemas.microsoft.com/office/drawing/2014/main" id="{ED2CF86D-807D-4780-AFAC-42B30ACC833F}"/>
                </a:ext>
              </a:extLst>
            </p:cNvPr>
            <p:cNvSpPr>
              <a:spLocks/>
            </p:cNvSpPr>
            <p:nvPr/>
          </p:nvSpPr>
          <p:spPr bwMode="auto">
            <a:xfrm>
              <a:off x="3194" y="1359"/>
              <a:ext cx="191" cy="191"/>
            </a:xfrm>
            <a:custGeom>
              <a:avLst/>
              <a:gdLst>
                <a:gd name="T0" fmla="*/ 89 w 108"/>
                <a:gd name="T1" fmla="*/ 0 h 108"/>
                <a:gd name="T2" fmla="*/ 19 w 108"/>
                <a:gd name="T3" fmla="*/ 0 h 108"/>
                <a:gd name="T4" fmla="*/ 0 w 108"/>
                <a:gd name="T5" fmla="*/ 19 h 108"/>
                <a:gd name="T6" fmla="*/ 0 w 108"/>
                <a:gd name="T7" fmla="*/ 89 h 108"/>
                <a:gd name="T8" fmla="*/ 19 w 108"/>
                <a:gd name="T9" fmla="*/ 108 h 108"/>
                <a:gd name="T10" fmla="*/ 89 w 108"/>
                <a:gd name="T11" fmla="*/ 108 h 108"/>
                <a:gd name="T12" fmla="*/ 108 w 108"/>
                <a:gd name="T13" fmla="*/ 89 h 108"/>
                <a:gd name="T14" fmla="*/ 108 w 108"/>
                <a:gd name="T15" fmla="*/ 19 h 108"/>
                <a:gd name="T16" fmla="*/ 89 w 108"/>
                <a:gd name="T17"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108">
                  <a:moveTo>
                    <a:pt x="89" y="0"/>
                  </a:moveTo>
                  <a:cubicBezTo>
                    <a:pt x="19" y="0"/>
                    <a:pt x="19" y="0"/>
                    <a:pt x="19" y="0"/>
                  </a:cubicBezTo>
                  <a:cubicBezTo>
                    <a:pt x="8" y="0"/>
                    <a:pt x="0" y="9"/>
                    <a:pt x="0" y="19"/>
                  </a:cubicBezTo>
                  <a:cubicBezTo>
                    <a:pt x="0" y="89"/>
                    <a:pt x="0" y="89"/>
                    <a:pt x="0" y="89"/>
                  </a:cubicBezTo>
                  <a:cubicBezTo>
                    <a:pt x="0" y="99"/>
                    <a:pt x="8" y="108"/>
                    <a:pt x="19" y="108"/>
                  </a:cubicBezTo>
                  <a:cubicBezTo>
                    <a:pt x="89" y="108"/>
                    <a:pt x="89" y="108"/>
                    <a:pt x="89" y="108"/>
                  </a:cubicBezTo>
                  <a:cubicBezTo>
                    <a:pt x="99" y="108"/>
                    <a:pt x="108" y="99"/>
                    <a:pt x="108" y="89"/>
                  </a:cubicBezTo>
                  <a:cubicBezTo>
                    <a:pt x="108" y="19"/>
                    <a:pt x="108" y="19"/>
                    <a:pt x="108" y="19"/>
                  </a:cubicBezTo>
                  <a:cubicBezTo>
                    <a:pt x="108" y="9"/>
                    <a:pt x="99" y="0"/>
                    <a:pt x="89"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7" name="Freeform 35">
              <a:extLst>
                <a:ext uri="{FF2B5EF4-FFF2-40B4-BE49-F238E27FC236}">
                  <a16:creationId xmlns:a16="http://schemas.microsoft.com/office/drawing/2014/main" id="{CCC34D9D-0896-442A-A704-0FEFE54C4AF8}"/>
                </a:ext>
              </a:extLst>
            </p:cNvPr>
            <p:cNvSpPr>
              <a:spLocks/>
            </p:cNvSpPr>
            <p:nvPr/>
          </p:nvSpPr>
          <p:spPr bwMode="auto">
            <a:xfrm>
              <a:off x="2759" y="1577"/>
              <a:ext cx="191" cy="191"/>
            </a:xfrm>
            <a:custGeom>
              <a:avLst/>
              <a:gdLst>
                <a:gd name="T0" fmla="*/ 89 w 108"/>
                <a:gd name="T1" fmla="*/ 0 h 108"/>
                <a:gd name="T2" fmla="*/ 19 w 108"/>
                <a:gd name="T3" fmla="*/ 0 h 108"/>
                <a:gd name="T4" fmla="*/ 0 w 108"/>
                <a:gd name="T5" fmla="*/ 19 h 108"/>
                <a:gd name="T6" fmla="*/ 0 w 108"/>
                <a:gd name="T7" fmla="*/ 89 h 108"/>
                <a:gd name="T8" fmla="*/ 19 w 108"/>
                <a:gd name="T9" fmla="*/ 108 h 108"/>
                <a:gd name="T10" fmla="*/ 89 w 108"/>
                <a:gd name="T11" fmla="*/ 108 h 108"/>
                <a:gd name="T12" fmla="*/ 108 w 108"/>
                <a:gd name="T13" fmla="*/ 89 h 108"/>
                <a:gd name="T14" fmla="*/ 108 w 108"/>
                <a:gd name="T15" fmla="*/ 19 h 108"/>
                <a:gd name="T16" fmla="*/ 89 w 108"/>
                <a:gd name="T17"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108">
                  <a:moveTo>
                    <a:pt x="89" y="0"/>
                  </a:moveTo>
                  <a:cubicBezTo>
                    <a:pt x="19" y="0"/>
                    <a:pt x="19" y="0"/>
                    <a:pt x="19" y="0"/>
                  </a:cubicBezTo>
                  <a:cubicBezTo>
                    <a:pt x="9" y="0"/>
                    <a:pt x="0" y="8"/>
                    <a:pt x="0" y="19"/>
                  </a:cubicBezTo>
                  <a:cubicBezTo>
                    <a:pt x="0" y="89"/>
                    <a:pt x="0" y="89"/>
                    <a:pt x="0" y="89"/>
                  </a:cubicBezTo>
                  <a:cubicBezTo>
                    <a:pt x="0" y="99"/>
                    <a:pt x="9" y="108"/>
                    <a:pt x="19" y="108"/>
                  </a:cubicBezTo>
                  <a:cubicBezTo>
                    <a:pt x="89" y="108"/>
                    <a:pt x="89" y="108"/>
                    <a:pt x="89" y="108"/>
                  </a:cubicBezTo>
                  <a:cubicBezTo>
                    <a:pt x="100" y="108"/>
                    <a:pt x="108" y="99"/>
                    <a:pt x="108" y="89"/>
                  </a:cubicBezTo>
                  <a:cubicBezTo>
                    <a:pt x="108" y="19"/>
                    <a:pt x="108" y="19"/>
                    <a:pt x="108" y="19"/>
                  </a:cubicBezTo>
                  <a:cubicBezTo>
                    <a:pt x="108" y="8"/>
                    <a:pt x="100" y="0"/>
                    <a:pt x="89"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8" name="Freeform 36">
              <a:extLst>
                <a:ext uri="{FF2B5EF4-FFF2-40B4-BE49-F238E27FC236}">
                  <a16:creationId xmlns:a16="http://schemas.microsoft.com/office/drawing/2014/main" id="{1F4A8371-D50C-4C08-9128-038F12A1E2BA}"/>
                </a:ext>
              </a:extLst>
            </p:cNvPr>
            <p:cNvSpPr>
              <a:spLocks/>
            </p:cNvSpPr>
            <p:nvPr/>
          </p:nvSpPr>
          <p:spPr bwMode="auto">
            <a:xfrm>
              <a:off x="2977" y="1577"/>
              <a:ext cx="190" cy="191"/>
            </a:xfrm>
            <a:custGeom>
              <a:avLst/>
              <a:gdLst>
                <a:gd name="T0" fmla="*/ 89 w 108"/>
                <a:gd name="T1" fmla="*/ 0 h 108"/>
                <a:gd name="T2" fmla="*/ 19 w 108"/>
                <a:gd name="T3" fmla="*/ 0 h 108"/>
                <a:gd name="T4" fmla="*/ 0 w 108"/>
                <a:gd name="T5" fmla="*/ 19 h 108"/>
                <a:gd name="T6" fmla="*/ 0 w 108"/>
                <a:gd name="T7" fmla="*/ 89 h 108"/>
                <a:gd name="T8" fmla="*/ 19 w 108"/>
                <a:gd name="T9" fmla="*/ 108 h 108"/>
                <a:gd name="T10" fmla="*/ 89 w 108"/>
                <a:gd name="T11" fmla="*/ 108 h 108"/>
                <a:gd name="T12" fmla="*/ 108 w 108"/>
                <a:gd name="T13" fmla="*/ 89 h 108"/>
                <a:gd name="T14" fmla="*/ 108 w 108"/>
                <a:gd name="T15" fmla="*/ 19 h 108"/>
                <a:gd name="T16" fmla="*/ 89 w 108"/>
                <a:gd name="T17"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108">
                  <a:moveTo>
                    <a:pt x="89" y="0"/>
                  </a:moveTo>
                  <a:cubicBezTo>
                    <a:pt x="19" y="0"/>
                    <a:pt x="19" y="0"/>
                    <a:pt x="19" y="0"/>
                  </a:cubicBezTo>
                  <a:cubicBezTo>
                    <a:pt x="9" y="0"/>
                    <a:pt x="0" y="8"/>
                    <a:pt x="0" y="19"/>
                  </a:cubicBezTo>
                  <a:cubicBezTo>
                    <a:pt x="0" y="89"/>
                    <a:pt x="0" y="89"/>
                    <a:pt x="0" y="89"/>
                  </a:cubicBezTo>
                  <a:cubicBezTo>
                    <a:pt x="0" y="99"/>
                    <a:pt x="9" y="108"/>
                    <a:pt x="19" y="108"/>
                  </a:cubicBezTo>
                  <a:cubicBezTo>
                    <a:pt x="89" y="108"/>
                    <a:pt x="89" y="108"/>
                    <a:pt x="89" y="108"/>
                  </a:cubicBezTo>
                  <a:cubicBezTo>
                    <a:pt x="99" y="108"/>
                    <a:pt x="108" y="99"/>
                    <a:pt x="108" y="89"/>
                  </a:cubicBezTo>
                  <a:cubicBezTo>
                    <a:pt x="108" y="19"/>
                    <a:pt x="108" y="19"/>
                    <a:pt x="108" y="19"/>
                  </a:cubicBezTo>
                  <a:cubicBezTo>
                    <a:pt x="108" y="8"/>
                    <a:pt x="99" y="0"/>
                    <a:pt x="89"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9" name="Freeform 37">
              <a:extLst>
                <a:ext uri="{FF2B5EF4-FFF2-40B4-BE49-F238E27FC236}">
                  <a16:creationId xmlns:a16="http://schemas.microsoft.com/office/drawing/2014/main" id="{87B4D2CA-3AD5-4566-8CB4-056225C4BAC1}"/>
                </a:ext>
              </a:extLst>
            </p:cNvPr>
            <p:cNvSpPr>
              <a:spLocks/>
            </p:cNvSpPr>
            <p:nvPr/>
          </p:nvSpPr>
          <p:spPr bwMode="auto">
            <a:xfrm>
              <a:off x="3194" y="1577"/>
              <a:ext cx="191" cy="191"/>
            </a:xfrm>
            <a:custGeom>
              <a:avLst/>
              <a:gdLst>
                <a:gd name="T0" fmla="*/ 89 w 108"/>
                <a:gd name="T1" fmla="*/ 0 h 108"/>
                <a:gd name="T2" fmla="*/ 19 w 108"/>
                <a:gd name="T3" fmla="*/ 0 h 108"/>
                <a:gd name="T4" fmla="*/ 0 w 108"/>
                <a:gd name="T5" fmla="*/ 19 h 108"/>
                <a:gd name="T6" fmla="*/ 0 w 108"/>
                <a:gd name="T7" fmla="*/ 89 h 108"/>
                <a:gd name="T8" fmla="*/ 19 w 108"/>
                <a:gd name="T9" fmla="*/ 108 h 108"/>
                <a:gd name="T10" fmla="*/ 89 w 108"/>
                <a:gd name="T11" fmla="*/ 108 h 108"/>
                <a:gd name="T12" fmla="*/ 108 w 108"/>
                <a:gd name="T13" fmla="*/ 89 h 108"/>
                <a:gd name="T14" fmla="*/ 108 w 108"/>
                <a:gd name="T15" fmla="*/ 19 h 108"/>
                <a:gd name="T16" fmla="*/ 89 w 108"/>
                <a:gd name="T17"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108">
                  <a:moveTo>
                    <a:pt x="89" y="0"/>
                  </a:moveTo>
                  <a:cubicBezTo>
                    <a:pt x="19" y="0"/>
                    <a:pt x="19" y="0"/>
                    <a:pt x="19" y="0"/>
                  </a:cubicBezTo>
                  <a:cubicBezTo>
                    <a:pt x="8" y="0"/>
                    <a:pt x="0" y="8"/>
                    <a:pt x="0" y="19"/>
                  </a:cubicBezTo>
                  <a:cubicBezTo>
                    <a:pt x="0" y="89"/>
                    <a:pt x="0" y="89"/>
                    <a:pt x="0" y="89"/>
                  </a:cubicBezTo>
                  <a:cubicBezTo>
                    <a:pt x="0" y="99"/>
                    <a:pt x="8" y="108"/>
                    <a:pt x="19" y="108"/>
                  </a:cubicBezTo>
                  <a:cubicBezTo>
                    <a:pt x="89" y="108"/>
                    <a:pt x="89" y="108"/>
                    <a:pt x="89" y="108"/>
                  </a:cubicBezTo>
                  <a:cubicBezTo>
                    <a:pt x="99" y="108"/>
                    <a:pt x="108" y="99"/>
                    <a:pt x="108" y="89"/>
                  </a:cubicBezTo>
                  <a:cubicBezTo>
                    <a:pt x="108" y="19"/>
                    <a:pt x="108" y="19"/>
                    <a:pt x="108" y="19"/>
                  </a:cubicBezTo>
                  <a:cubicBezTo>
                    <a:pt x="108" y="8"/>
                    <a:pt x="99" y="0"/>
                    <a:pt x="89"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0" name="Freeform 38">
              <a:extLst>
                <a:ext uri="{FF2B5EF4-FFF2-40B4-BE49-F238E27FC236}">
                  <a16:creationId xmlns:a16="http://schemas.microsoft.com/office/drawing/2014/main" id="{F96EB126-2549-4E28-8369-7D298EED5407}"/>
                </a:ext>
              </a:extLst>
            </p:cNvPr>
            <p:cNvSpPr>
              <a:spLocks/>
            </p:cNvSpPr>
            <p:nvPr/>
          </p:nvSpPr>
          <p:spPr bwMode="auto">
            <a:xfrm>
              <a:off x="2759" y="1798"/>
              <a:ext cx="191" cy="189"/>
            </a:xfrm>
            <a:custGeom>
              <a:avLst/>
              <a:gdLst>
                <a:gd name="T0" fmla="*/ 89 w 108"/>
                <a:gd name="T1" fmla="*/ 0 h 107"/>
                <a:gd name="T2" fmla="*/ 19 w 108"/>
                <a:gd name="T3" fmla="*/ 0 h 107"/>
                <a:gd name="T4" fmla="*/ 0 w 108"/>
                <a:gd name="T5" fmla="*/ 18 h 107"/>
                <a:gd name="T6" fmla="*/ 0 w 108"/>
                <a:gd name="T7" fmla="*/ 89 h 107"/>
                <a:gd name="T8" fmla="*/ 19 w 108"/>
                <a:gd name="T9" fmla="*/ 107 h 107"/>
                <a:gd name="T10" fmla="*/ 89 w 108"/>
                <a:gd name="T11" fmla="*/ 107 h 107"/>
                <a:gd name="T12" fmla="*/ 108 w 108"/>
                <a:gd name="T13" fmla="*/ 89 h 107"/>
                <a:gd name="T14" fmla="*/ 108 w 108"/>
                <a:gd name="T15" fmla="*/ 18 h 107"/>
                <a:gd name="T16" fmla="*/ 89 w 108"/>
                <a:gd name="T1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107">
                  <a:moveTo>
                    <a:pt x="89" y="0"/>
                  </a:moveTo>
                  <a:cubicBezTo>
                    <a:pt x="19" y="0"/>
                    <a:pt x="19" y="0"/>
                    <a:pt x="19" y="0"/>
                  </a:cubicBezTo>
                  <a:cubicBezTo>
                    <a:pt x="9" y="0"/>
                    <a:pt x="0" y="8"/>
                    <a:pt x="0" y="18"/>
                  </a:cubicBezTo>
                  <a:cubicBezTo>
                    <a:pt x="0" y="89"/>
                    <a:pt x="0" y="89"/>
                    <a:pt x="0" y="89"/>
                  </a:cubicBezTo>
                  <a:cubicBezTo>
                    <a:pt x="0" y="99"/>
                    <a:pt x="9" y="107"/>
                    <a:pt x="19" y="107"/>
                  </a:cubicBezTo>
                  <a:cubicBezTo>
                    <a:pt x="89" y="107"/>
                    <a:pt x="89" y="107"/>
                    <a:pt x="89" y="107"/>
                  </a:cubicBezTo>
                  <a:cubicBezTo>
                    <a:pt x="100" y="107"/>
                    <a:pt x="108" y="99"/>
                    <a:pt x="108" y="89"/>
                  </a:cubicBezTo>
                  <a:cubicBezTo>
                    <a:pt x="108" y="18"/>
                    <a:pt x="108" y="18"/>
                    <a:pt x="108" y="18"/>
                  </a:cubicBezTo>
                  <a:cubicBezTo>
                    <a:pt x="108" y="8"/>
                    <a:pt x="100" y="0"/>
                    <a:pt x="89"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1" name="Freeform 39">
              <a:extLst>
                <a:ext uri="{FF2B5EF4-FFF2-40B4-BE49-F238E27FC236}">
                  <a16:creationId xmlns:a16="http://schemas.microsoft.com/office/drawing/2014/main" id="{CE153EC6-5F8D-45E0-B477-BAF4F1E70BE9}"/>
                </a:ext>
              </a:extLst>
            </p:cNvPr>
            <p:cNvSpPr>
              <a:spLocks/>
            </p:cNvSpPr>
            <p:nvPr/>
          </p:nvSpPr>
          <p:spPr bwMode="auto">
            <a:xfrm>
              <a:off x="2977" y="1798"/>
              <a:ext cx="190" cy="189"/>
            </a:xfrm>
            <a:custGeom>
              <a:avLst/>
              <a:gdLst>
                <a:gd name="T0" fmla="*/ 89 w 108"/>
                <a:gd name="T1" fmla="*/ 0 h 107"/>
                <a:gd name="T2" fmla="*/ 19 w 108"/>
                <a:gd name="T3" fmla="*/ 0 h 107"/>
                <a:gd name="T4" fmla="*/ 0 w 108"/>
                <a:gd name="T5" fmla="*/ 18 h 107"/>
                <a:gd name="T6" fmla="*/ 0 w 108"/>
                <a:gd name="T7" fmla="*/ 89 h 107"/>
                <a:gd name="T8" fmla="*/ 19 w 108"/>
                <a:gd name="T9" fmla="*/ 107 h 107"/>
                <a:gd name="T10" fmla="*/ 89 w 108"/>
                <a:gd name="T11" fmla="*/ 107 h 107"/>
                <a:gd name="T12" fmla="*/ 108 w 108"/>
                <a:gd name="T13" fmla="*/ 89 h 107"/>
                <a:gd name="T14" fmla="*/ 108 w 108"/>
                <a:gd name="T15" fmla="*/ 18 h 107"/>
                <a:gd name="T16" fmla="*/ 89 w 108"/>
                <a:gd name="T1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107">
                  <a:moveTo>
                    <a:pt x="89" y="0"/>
                  </a:moveTo>
                  <a:cubicBezTo>
                    <a:pt x="19" y="0"/>
                    <a:pt x="19" y="0"/>
                    <a:pt x="19" y="0"/>
                  </a:cubicBezTo>
                  <a:cubicBezTo>
                    <a:pt x="9" y="0"/>
                    <a:pt x="0" y="8"/>
                    <a:pt x="0" y="18"/>
                  </a:cubicBezTo>
                  <a:cubicBezTo>
                    <a:pt x="0" y="89"/>
                    <a:pt x="0" y="89"/>
                    <a:pt x="0" y="89"/>
                  </a:cubicBezTo>
                  <a:cubicBezTo>
                    <a:pt x="0" y="99"/>
                    <a:pt x="9" y="107"/>
                    <a:pt x="19" y="107"/>
                  </a:cubicBezTo>
                  <a:cubicBezTo>
                    <a:pt x="89" y="107"/>
                    <a:pt x="89" y="107"/>
                    <a:pt x="89" y="107"/>
                  </a:cubicBezTo>
                  <a:cubicBezTo>
                    <a:pt x="99" y="107"/>
                    <a:pt x="108" y="99"/>
                    <a:pt x="108" y="89"/>
                  </a:cubicBezTo>
                  <a:cubicBezTo>
                    <a:pt x="108" y="18"/>
                    <a:pt x="108" y="18"/>
                    <a:pt x="108" y="18"/>
                  </a:cubicBezTo>
                  <a:cubicBezTo>
                    <a:pt x="108" y="8"/>
                    <a:pt x="99" y="0"/>
                    <a:pt x="89"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2" name="Freeform 40">
              <a:extLst>
                <a:ext uri="{FF2B5EF4-FFF2-40B4-BE49-F238E27FC236}">
                  <a16:creationId xmlns:a16="http://schemas.microsoft.com/office/drawing/2014/main" id="{F78E636B-7C4E-4E5B-83FD-849749C7E9E1}"/>
                </a:ext>
              </a:extLst>
            </p:cNvPr>
            <p:cNvSpPr>
              <a:spLocks/>
            </p:cNvSpPr>
            <p:nvPr/>
          </p:nvSpPr>
          <p:spPr bwMode="auto">
            <a:xfrm>
              <a:off x="3194" y="1798"/>
              <a:ext cx="191" cy="189"/>
            </a:xfrm>
            <a:custGeom>
              <a:avLst/>
              <a:gdLst>
                <a:gd name="T0" fmla="*/ 89 w 108"/>
                <a:gd name="T1" fmla="*/ 0 h 107"/>
                <a:gd name="T2" fmla="*/ 19 w 108"/>
                <a:gd name="T3" fmla="*/ 0 h 107"/>
                <a:gd name="T4" fmla="*/ 0 w 108"/>
                <a:gd name="T5" fmla="*/ 18 h 107"/>
                <a:gd name="T6" fmla="*/ 0 w 108"/>
                <a:gd name="T7" fmla="*/ 89 h 107"/>
                <a:gd name="T8" fmla="*/ 19 w 108"/>
                <a:gd name="T9" fmla="*/ 107 h 107"/>
                <a:gd name="T10" fmla="*/ 89 w 108"/>
                <a:gd name="T11" fmla="*/ 107 h 107"/>
                <a:gd name="T12" fmla="*/ 108 w 108"/>
                <a:gd name="T13" fmla="*/ 89 h 107"/>
                <a:gd name="T14" fmla="*/ 108 w 108"/>
                <a:gd name="T15" fmla="*/ 18 h 107"/>
                <a:gd name="T16" fmla="*/ 89 w 108"/>
                <a:gd name="T1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107">
                  <a:moveTo>
                    <a:pt x="89" y="0"/>
                  </a:moveTo>
                  <a:cubicBezTo>
                    <a:pt x="19" y="0"/>
                    <a:pt x="19" y="0"/>
                    <a:pt x="19" y="0"/>
                  </a:cubicBezTo>
                  <a:cubicBezTo>
                    <a:pt x="8" y="0"/>
                    <a:pt x="0" y="8"/>
                    <a:pt x="0" y="18"/>
                  </a:cubicBezTo>
                  <a:cubicBezTo>
                    <a:pt x="0" y="89"/>
                    <a:pt x="0" y="89"/>
                    <a:pt x="0" y="89"/>
                  </a:cubicBezTo>
                  <a:cubicBezTo>
                    <a:pt x="0" y="99"/>
                    <a:pt x="8" y="107"/>
                    <a:pt x="19" y="107"/>
                  </a:cubicBezTo>
                  <a:cubicBezTo>
                    <a:pt x="89" y="107"/>
                    <a:pt x="89" y="107"/>
                    <a:pt x="89" y="107"/>
                  </a:cubicBezTo>
                  <a:cubicBezTo>
                    <a:pt x="99" y="107"/>
                    <a:pt x="108" y="99"/>
                    <a:pt x="108" y="89"/>
                  </a:cubicBezTo>
                  <a:cubicBezTo>
                    <a:pt x="108" y="18"/>
                    <a:pt x="108" y="18"/>
                    <a:pt x="108" y="18"/>
                  </a:cubicBezTo>
                  <a:cubicBezTo>
                    <a:pt x="108" y="8"/>
                    <a:pt x="99" y="0"/>
                    <a:pt x="89"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3" name="Freeform 41">
              <a:extLst>
                <a:ext uri="{FF2B5EF4-FFF2-40B4-BE49-F238E27FC236}">
                  <a16:creationId xmlns:a16="http://schemas.microsoft.com/office/drawing/2014/main" id="{34F64FEC-7EE5-4658-83EA-0607F89F19A8}"/>
                </a:ext>
              </a:extLst>
            </p:cNvPr>
            <p:cNvSpPr>
              <a:spLocks/>
            </p:cNvSpPr>
            <p:nvPr/>
          </p:nvSpPr>
          <p:spPr bwMode="auto">
            <a:xfrm>
              <a:off x="2759" y="2015"/>
              <a:ext cx="191" cy="190"/>
            </a:xfrm>
            <a:custGeom>
              <a:avLst/>
              <a:gdLst>
                <a:gd name="T0" fmla="*/ 89 w 108"/>
                <a:gd name="T1" fmla="*/ 0 h 107"/>
                <a:gd name="T2" fmla="*/ 19 w 108"/>
                <a:gd name="T3" fmla="*/ 0 h 107"/>
                <a:gd name="T4" fmla="*/ 0 w 108"/>
                <a:gd name="T5" fmla="*/ 18 h 107"/>
                <a:gd name="T6" fmla="*/ 0 w 108"/>
                <a:gd name="T7" fmla="*/ 89 h 107"/>
                <a:gd name="T8" fmla="*/ 19 w 108"/>
                <a:gd name="T9" fmla="*/ 107 h 107"/>
                <a:gd name="T10" fmla="*/ 89 w 108"/>
                <a:gd name="T11" fmla="*/ 107 h 107"/>
                <a:gd name="T12" fmla="*/ 108 w 108"/>
                <a:gd name="T13" fmla="*/ 89 h 107"/>
                <a:gd name="T14" fmla="*/ 108 w 108"/>
                <a:gd name="T15" fmla="*/ 18 h 107"/>
                <a:gd name="T16" fmla="*/ 89 w 108"/>
                <a:gd name="T1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107">
                  <a:moveTo>
                    <a:pt x="89" y="0"/>
                  </a:moveTo>
                  <a:cubicBezTo>
                    <a:pt x="19" y="0"/>
                    <a:pt x="19" y="0"/>
                    <a:pt x="19" y="0"/>
                  </a:cubicBezTo>
                  <a:cubicBezTo>
                    <a:pt x="9" y="0"/>
                    <a:pt x="0" y="8"/>
                    <a:pt x="0" y="18"/>
                  </a:cubicBezTo>
                  <a:cubicBezTo>
                    <a:pt x="0" y="89"/>
                    <a:pt x="0" y="89"/>
                    <a:pt x="0" y="89"/>
                  </a:cubicBezTo>
                  <a:cubicBezTo>
                    <a:pt x="0" y="99"/>
                    <a:pt x="9" y="107"/>
                    <a:pt x="19" y="107"/>
                  </a:cubicBezTo>
                  <a:cubicBezTo>
                    <a:pt x="89" y="107"/>
                    <a:pt x="89" y="107"/>
                    <a:pt x="89" y="107"/>
                  </a:cubicBezTo>
                  <a:cubicBezTo>
                    <a:pt x="100" y="107"/>
                    <a:pt x="108" y="99"/>
                    <a:pt x="108" y="89"/>
                  </a:cubicBezTo>
                  <a:cubicBezTo>
                    <a:pt x="108" y="18"/>
                    <a:pt x="108" y="18"/>
                    <a:pt x="108" y="18"/>
                  </a:cubicBezTo>
                  <a:cubicBezTo>
                    <a:pt x="108" y="8"/>
                    <a:pt x="100" y="0"/>
                    <a:pt x="89"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4" name="Freeform 42">
              <a:extLst>
                <a:ext uri="{FF2B5EF4-FFF2-40B4-BE49-F238E27FC236}">
                  <a16:creationId xmlns:a16="http://schemas.microsoft.com/office/drawing/2014/main" id="{8DC93B43-0BB0-434A-88C6-2FF093D8CC1F}"/>
                </a:ext>
              </a:extLst>
            </p:cNvPr>
            <p:cNvSpPr>
              <a:spLocks/>
            </p:cNvSpPr>
            <p:nvPr/>
          </p:nvSpPr>
          <p:spPr bwMode="auto">
            <a:xfrm>
              <a:off x="2977" y="2015"/>
              <a:ext cx="190" cy="190"/>
            </a:xfrm>
            <a:custGeom>
              <a:avLst/>
              <a:gdLst>
                <a:gd name="T0" fmla="*/ 89 w 108"/>
                <a:gd name="T1" fmla="*/ 0 h 107"/>
                <a:gd name="T2" fmla="*/ 19 w 108"/>
                <a:gd name="T3" fmla="*/ 0 h 107"/>
                <a:gd name="T4" fmla="*/ 0 w 108"/>
                <a:gd name="T5" fmla="*/ 18 h 107"/>
                <a:gd name="T6" fmla="*/ 0 w 108"/>
                <a:gd name="T7" fmla="*/ 89 h 107"/>
                <a:gd name="T8" fmla="*/ 19 w 108"/>
                <a:gd name="T9" fmla="*/ 107 h 107"/>
                <a:gd name="T10" fmla="*/ 89 w 108"/>
                <a:gd name="T11" fmla="*/ 107 h 107"/>
                <a:gd name="T12" fmla="*/ 108 w 108"/>
                <a:gd name="T13" fmla="*/ 89 h 107"/>
                <a:gd name="T14" fmla="*/ 108 w 108"/>
                <a:gd name="T15" fmla="*/ 18 h 107"/>
                <a:gd name="T16" fmla="*/ 89 w 108"/>
                <a:gd name="T1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107">
                  <a:moveTo>
                    <a:pt x="89" y="0"/>
                  </a:moveTo>
                  <a:cubicBezTo>
                    <a:pt x="19" y="0"/>
                    <a:pt x="19" y="0"/>
                    <a:pt x="19" y="0"/>
                  </a:cubicBezTo>
                  <a:cubicBezTo>
                    <a:pt x="9" y="0"/>
                    <a:pt x="0" y="8"/>
                    <a:pt x="0" y="18"/>
                  </a:cubicBezTo>
                  <a:cubicBezTo>
                    <a:pt x="0" y="89"/>
                    <a:pt x="0" y="89"/>
                    <a:pt x="0" y="89"/>
                  </a:cubicBezTo>
                  <a:cubicBezTo>
                    <a:pt x="0" y="99"/>
                    <a:pt x="9" y="107"/>
                    <a:pt x="19" y="107"/>
                  </a:cubicBezTo>
                  <a:cubicBezTo>
                    <a:pt x="89" y="107"/>
                    <a:pt x="89" y="107"/>
                    <a:pt x="89" y="107"/>
                  </a:cubicBezTo>
                  <a:cubicBezTo>
                    <a:pt x="99" y="107"/>
                    <a:pt x="108" y="99"/>
                    <a:pt x="108" y="89"/>
                  </a:cubicBezTo>
                  <a:cubicBezTo>
                    <a:pt x="108" y="18"/>
                    <a:pt x="108" y="18"/>
                    <a:pt x="108" y="18"/>
                  </a:cubicBezTo>
                  <a:cubicBezTo>
                    <a:pt x="108" y="8"/>
                    <a:pt x="99" y="0"/>
                    <a:pt x="89"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5" name="Freeform 43">
              <a:extLst>
                <a:ext uri="{FF2B5EF4-FFF2-40B4-BE49-F238E27FC236}">
                  <a16:creationId xmlns:a16="http://schemas.microsoft.com/office/drawing/2014/main" id="{F92B3F94-CD8D-4704-9293-FAA97B13D90F}"/>
                </a:ext>
              </a:extLst>
            </p:cNvPr>
            <p:cNvSpPr>
              <a:spLocks/>
            </p:cNvSpPr>
            <p:nvPr/>
          </p:nvSpPr>
          <p:spPr bwMode="auto">
            <a:xfrm>
              <a:off x="3194" y="2015"/>
              <a:ext cx="191" cy="190"/>
            </a:xfrm>
            <a:custGeom>
              <a:avLst/>
              <a:gdLst>
                <a:gd name="T0" fmla="*/ 89 w 108"/>
                <a:gd name="T1" fmla="*/ 0 h 107"/>
                <a:gd name="T2" fmla="*/ 19 w 108"/>
                <a:gd name="T3" fmla="*/ 0 h 107"/>
                <a:gd name="T4" fmla="*/ 0 w 108"/>
                <a:gd name="T5" fmla="*/ 18 h 107"/>
                <a:gd name="T6" fmla="*/ 0 w 108"/>
                <a:gd name="T7" fmla="*/ 89 h 107"/>
                <a:gd name="T8" fmla="*/ 19 w 108"/>
                <a:gd name="T9" fmla="*/ 107 h 107"/>
                <a:gd name="T10" fmla="*/ 89 w 108"/>
                <a:gd name="T11" fmla="*/ 107 h 107"/>
                <a:gd name="T12" fmla="*/ 108 w 108"/>
                <a:gd name="T13" fmla="*/ 89 h 107"/>
                <a:gd name="T14" fmla="*/ 108 w 108"/>
                <a:gd name="T15" fmla="*/ 18 h 107"/>
                <a:gd name="T16" fmla="*/ 89 w 108"/>
                <a:gd name="T1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107">
                  <a:moveTo>
                    <a:pt x="89" y="0"/>
                  </a:moveTo>
                  <a:cubicBezTo>
                    <a:pt x="19" y="0"/>
                    <a:pt x="19" y="0"/>
                    <a:pt x="19" y="0"/>
                  </a:cubicBezTo>
                  <a:cubicBezTo>
                    <a:pt x="8" y="0"/>
                    <a:pt x="0" y="8"/>
                    <a:pt x="0" y="18"/>
                  </a:cubicBezTo>
                  <a:cubicBezTo>
                    <a:pt x="0" y="89"/>
                    <a:pt x="0" y="89"/>
                    <a:pt x="0" y="89"/>
                  </a:cubicBezTo>
                  <a:cubicBezTo>
                    <a:pt x="0" y="99"/>
                    <a:pt x="8" y="107"/>
                    <a:pt x="19" y="107"/>
                  </a:cubicBezTo>
                  <a:cubicBezTo>
                    <a:pt x="89" y="107"/>
                    <a:pt x="89" y="107"/>
                    <a:pt x="89" y="107"/>
                  </a:cubicBezTo>
                  <a:cubicBezTo>
                    <a:pt x="99" y="107"/>
                    <a:pt x="108" y="99"/>
                    <a:pt x="108" y="89"/>
                  </a:cubicBezTo>
                  <a:cubicBezTo>
                    <a:pt x="108" y="18"/>
                    <a:pt x="108" y="18"/>
                    <a:pt x="108" y="18"/>
                  </a:cubicBezTo>
                  <a:cubicBezTo>
                    <a:pt x="108" y="8"/>
                    <a:pt x="99" y="0"/>
                    <a:pt x="89"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6" name="Freeform 44">
              <a:extLst>
                <a:ext uri="{FF2B5EF4-FFF2-40B4-BE49-F238E27FC236}">
                  <a16:creationId xmlns:a16="http://schemas.microsoft.com/office/drawing/2014/main" id="{FFAC2CD3-94B6-4109-86FF-0991CF51DBB0}"/>
                </a:ext>
              </a:extLst>
            </p:cNvPr>
            <p:cNvSpPr>
              <a:spLocks/>
            </p:cNvSpPr>
            <p:nvPr/>
          </p:nvSpPr>
          <p:spPr bwMode="auto">
            <a:xfrm>
              <a:off x="2977" y="2228"/>
              <a:ext cx="190" cy="327"/>
            </a:xfrm>
            <a:custGeom>
              <a:avLst/>
              <a:gdLst>
                <a:gd name="T0" fmla="*/ 108 w 108"/>
                <a:gd name="T1" fmla="*/ 185 h 185"/>
                <a:gd name="T2" fmla="*/ 108 w 108"/>
                <a:gd name="T3" fmla="*/ 18 h 185"/>
                <a:gd name="T4" fmla="*/ 89 w 108"/>
                <a:gd name="T5" fmla="*/ 0 h 185"/>
                <a:gd name="T6" fmla="*/ 19 w 108"/>
                <a:gd name="T7" fmla="*/ 0 h 185"/>
                <a:gd name="T8" fmla="*/ 0 w 108"/>
                <a:gd name="T9" fmla="*/ 18 h 185"/>
                <a:gd name="T10" fmla="*/ 0 w 108"/>
                <a:gd name="T11" fmla="*/ 185 h 185"/>
                <a:gd name="T12" fmla="*/ 108 w 108"/>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08" h="185">
                  <a:moveTo>
                    <a:pt x="108" y="185"/>
                  </a:moveTo>
                  <a:cubicBezTo>
                    <a:pt x="108" y="18"/>
                    <a:pt x="108" y="18"/>
                    <a:pt x="108" y="18"/>
                  </a:cubicBezTo>
                  <a:cubicBezTo>
                    <a:pt x="108" y="8"/>
                    <a:pt x="99" y="0"/>
                    <a:pt x="89" y="0"/>
                  </a:cubicBezTo>
                  <a:cubicBezTo>
                    <a:pt x="19" y="0"/>
                    <a:pt x="19" y="0"/>
                    <a:pt x="19" y="0"/>
                  </a:cubicBezTo>
                  <a:cubicBezTo>
                    <a:pt x="9" y="0"/>
                    <a:pt x="0" y="8"/>
                    <a:pt x="0" y="18"/>
                  </a:cubicBezTo>
                  <a:cubicBezTo>
                    <a:pt x="0" y="185"/>
                    <a:pt x="0" y="185"/>
                    <a:pt x="0" y="185"/>
                  </a:cubicBezTo>
                  <a:lnTo>
                    <a:pt x="108" y="185"/>
                  </a:ln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47" name="Group 109">
            <a:extLst>
              <a:ext uri="{FF2B5EF4-FFF2-40B4-BE49-F238E27FC236}">
                <a16:creationId xmlns:a16="http://schemas.microsoft.com/office/drawing/2014/main" id="{8DA5E08C-F410-44A1-940B-34DB08A4BF87}"/>
              </a:ext>
            </a:extLst>
          </p:cNvPr>
          <p:cNvGrpSpPr>
            <a:grpSpLocks noChangeAspect="1"/>
          </p:cNvGrpSpPr>
          <p:nvPr/>
        </p:nvGrpSpPr>
        <p:grpSpPr bwMode="auto">
          <a:xfrm>
            <a:off x="6238776" y="1060536"/>
            <a:ext cx="799015" cy="799643"/>
            <a:chOff x="2376" y="1115"/>
            <a:chExt cx="2544" cy="2546"/>
          </a:xfrm>
        </p:grpSpPr>
        <p:sp>
          <p:nvSpPr>
            <p:cNvPr id="348" name="Oval 110">
              <a:extLst>
                <a:ext uri="{FF2B5EF4-FFF2-40B4-BE49-F238E27FC236}">
                  <a16:creationId xmlns:a16="http://schemas.microsoft.com/office/drawing/2014/main" id="{8A2D0DEE-0BF1-4B40-9F77-478B48C740E0}"/>
                </a:ext>
              </a:extLst>
            </p:cNvPr>
            <p:cNvSpPr>
              <a:spLocks noChangeArrowheads="1"/>
            </p:cNvSpPr>
            <p:nvPr/>
          </p:nvSpPr>
          <p:spPr bwMode="auto">
            <a:xfrm>
              <a:off x="2376" y="1115"/>
              <a:ext cx="2544" cy="2546"/>
            </a:xfrm>
            <a:prstGeom prst="ellipse">
              <a:avLst/>
            </a:pr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9" name="Freeform 111">
              <a:extLst>
                <a:ext uri="{FF2B5EF4-FFF2-40B4-BE49-F238E27FC236}">
                  <a16:creationId xmlns:a16="http://schemas.microsoft.com/office/drawing/2014/main" id="{9EF6DB8E-6C24-4B33-82A4-BBA70A425855}"/>
                </a:ext>
              </a:extLst>
            </p:cNvPr>
            <p:cNvSpPr>
              <a:spLocks/>
            </p:cNvSpPr>
            <p:nvPr/>
          </p:nvSpPr>
          <p:spPr bwMode="auto">
            <a:xfrm>
              <a:off x="2933" y="1690"/>
              <a:ext cx="1987" cy="1932"/>
            </a:xfrm>
            <a:custGeom>
              <a:avLst/>
              <a:gdLst>
                <a:gd name="T0" fmla="*/ 1125 w 1125"/>
                <a:gd name="T1" fmla="*/ 395 h 1093"/>
                <a:gd name="T2" fmla="*/ 1119 w 1125"/>
                <a:gd name="T3" fmla="*/ 300 h 1093"/>
                <a:gd name="T4" fmla="*/ 810 w 1125"/>
                <a:gd name="T5" fmla="*/ 94 h 1093"/>
                <a:gd name="T6" fmla="*/ 809 w 1125"/>
                <a:gd name="T7" fmla="*/ 94 h 1093"/>
                <a:gd name="T8" fmla="*/ 405 w 1125"/>
                <a:gd name="T9" fmla="*/ 0 h 1093"/>
                <a:gd name="T10" fmla="*/ 0 w 1125"/>
                <a:gd name="T11" fmla="*/ 102 h 1093"/>
                <a:gd name="T12" fmla="*/ 0 w 1125"/>
                <a:gd name="T13" fmla="*/ 688 h 1093"/>
                <a:gd name="T14" fmla="*/ 48 w 1125"/>
                <a:gd name="T15" fmla="*/ 737 h 1093"/>
                <a:gd name="T16" fmla="*/ 583 w 1125"/>
                <a:gd name="T17" fmla="*/ 1093 h 1093"/>
                <a:gd name="T18" fmla="*/ 1125 w 1125"/>
                <a:gd name="T19" fmla="*/ 395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5" h="1093">
                  <a:moveTo>
                    <a:pt x="1125" y="395"/>
                  </a:moveTo>
                  <a:cubicBezTo>
                    <a:pt x="1125" y="363"/>
                    <a:pt x="1123" y="332"/>
                    <a:pt x="1119" y="300"/>
                  </a:cubicBezTo>
                  <a:cubicBezTo>
                    <a:pt x="810" y="94"/>
                    <a:pt x="810" y="94"/>
                    <a:pt x="810" y="94"/>
                  </a:cubicBezTo>
                  <a:cubicBezTo>
                    <a:pt x="809" y="94"/>
                    <a:pt x="809" y="94"/>
                    <a:pt x="809" y="94"/>
                  </a:cubicBezTo>
                  <a:cubicBezTo>
                    <a:pt x="791" y="41"/>
                    <a:pt x="617" y="0"/>
                    <a:pt x="405" y="0"/>
                  </a:cubicBezTo>
                  <a:cubicBezTo>
                    <a:pt x="181" y="0"/>
                    <a:pt x="0" y="46"/>
                    <a:pt x="0" y="102"/>
                  </a:cubicBezTo>
                  <a:cubicBezTo>
                    <a:pt x="0" y="688"/>
                    <a:pt x="0" y="688"/>
                    <a:pt x="0" y="688"/>
                  </a:cubicBezTo>
                  <a:cubicBezTo>
                    <a:pt x="0" y="706"/>
                    <a:pt x="17" y="723"/>
                    <a:pt x="48" y="737"/>
                  </a:cubicBezTo>
                  <a:cubicBezTo>
                    <a:pt x="583" y="1093"/>
                    <a:pt x="583" y="1093"/>
                    <a:pt x="583" y="1093"/>
                  </a:cubicBezTo>
                  <a:cubicBezTo>
                    <a:pt x="895" y="1014"/>
                    <a:pt x="1125" y="731"/>
                    <a:pt x="1125" y="395"/>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0" name="Freeform 112">
              <a:extLst>
                <a:ext uri="{FF2B5EF4-FFF2-40B4-BE49-F238E27FC236}">
                  <a16:creationId xmlns:a16="http://schemas.microsoft.com/office/drawing/2014/main" id="{8888EA87-D3DE-40C8-A89B-E8749C597C7E}"/>
                </a:ext>
              </a:extLst>
            </p:cNvPr>
            <p:cNvSpPr>
              <a:spLocks/>
            </p:cNvSpPr>
            <p:nvPr/>
          </p:nvSpPr>
          <p:spPr bwMode="auto">
            <a:xfrm>
              <a:off x="2933" y="1690"/>
              <a:ext cx="1431" cy="656"/>
            </a:xfrm>
            <a:custGeom>
              <a:avLst/>
              <a:gdLst>
                <a:gd name="T0" fmla="*/ 0 w 810"/>
                <a:gd name="T1" fmla="*/ 102 h 371"/>
                <a:gd name="T2" fmla="*/ 405 w 810"/>
                <a:gd name="T3" fmla="*/ 0 h 371"/>
                <a:gd name="T4" fmla="*/ 810 w 810"/>
                <a:gd name="T5" fmla="*/ 102 h 371"/>
                <a:gd name="T6" fmla="*/ 810 w 810"/>
                <a:gd name="T7" fmla="*/ 269 h 371"/>
                <a:gd name="T8" fmla="*/ 405 w 810"/>
                <a:gd name="T9" fmla="*/ 371 h 371"/>
                <a:gd name="T10" fmla="*/ 0 w 810"/>
                <a:gd name="T11" fmla="*/ 269 h 371"/>
                <a:gd name="T12" fmla="*/ 0 w 810"/>
                <a:gd name="T13" fmla="*/ 102 h 371"/>
              </a:gdLst>
              <a:ahLst/>
              <a:cxnLst>
                <a:cxn ang="0">
                  <a:pos x="T0" y="T1"/>
                </a:cxn>
                <a:cxn ang="0">
                  <a:pos x="T2" y="T3"/>
                </a:cxn>
                <a:cxn ang="0">
                  <a:pos x="T4" y="T5"/>
                </a:cxn>
                <a:cxn ang="0">
                  <a:pos x="T6" y="T7"/>
                </a:cxn>
                <a:cxn ang="0">
                  <a:pos x="T8" y="T9"/>
                </a:cxn>
                <a:cxn ang="0">
                  <a:pos x="T10" y="T11"/>
                </a:cxn>
                <a:cxn ang="0">
                  <a:pos x="T12" y="T13"/>
                </a:cxn>
              </a:cxnLst>
              <a:rect l="0" t="0" r="r" b="b"/>
              <a:pathLst>
                <a:path w="810" h="371">
                  <a:moveTo>
                    <a:pt x="0" y="102"/>
                  </a:moveTo>
                  <a:cubicBezTo>
                    <a:pt x="0" y="46"/>
                    <a:pt x="181" y="0"/>
                    <a:pt x="405" y="0"/>
                  </a:cubicBezTo>
                  <a:cubicBezTo>
                    <a:pt x="629" y="0"/>
                    <a:pt x="810" y="46"/>
                    <a:pt x="810" y="102"/>
                  </a:cubicBezTo>
                  <a:cubicBezTo>
                    <a:pt x="810" y="269"/>
                    <a:pt x="810" y="269"/>
                    <a:pt x="810" y="269"/>
                  </a:cubicBezTo>
                  <a:cubicBezTo>
                    <a:pt x="810" y="325"/>
                    <a:pt x="629" y="371"/>
                    <a:pt x="405" y="371"/>
                  </a:cubicBezTo>
                  <a:cubicBezTo>
                    <a:pt x="181" y="371"/>
                    <a:pt x="0" y="325"/>
                    <a:pt x="0" y="269"/>
                  </a:cubicBezTo>
                  <a:lnTo>
                    <a:pt x="0" y="1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1" name="Freeform 113">
              <a:extLst>
                <a:ext uri="{FF2B5EF4-FFF2-40B4-BE49-F238E27FC236}">
                  <a16:creationId xmlns:a16="http://schemas.microsoft.com/office/drawing/2014/main" id="{494188FE-1CF9-4697-AEFB-DA1319A8B7B6}"/>
                </a:ext>
              </a:extLst>
            </p:cNvPr>
            <p:cNvSpPr>
              <a:spLocks/>
            </p:cNvSpPr>
            <p:nvPr/>
          </p:nvSpPr>
          <p:spPr bwMode="auto">
            <a:xfrm>
              <a:off x="2933" y="2613"/>
              <a:ext cx="1431" cy="475"/>
            </a:xfrm>
            <a:custGeom>
              <a:avLst/>
              <a:gdLst>
                <a:gd name="T0" fmla="*/ 405 w 810"/>
                <a:gd name="T1" fmla="*/ 102 h 269"/>
                <a:gd name="T2" fmla="*/ 0 w 810"/>
                <a:gd name="T3" fmla="*/ 0 h 269"/>
                <a:gd name="T4" fmla="*/ 0 w 810"/>
                <a:gd name="T5" fmla="*/ 166 h 269"/>
                <a:gd name="T6" fmla="*/ 405 w 810"/>
                <a:gd name="T7" fmla="*/ 269 h 269"/>
                <a:gd name="T8" fmla="*/ 810 w 810"/>
                <a:gd name="T9" fmla="*/ 166 h 269"/>
                <a:gd name="T10" fmla="*/ 810 w 810"/>
                <a:gd name="T11" fmla="*/ 0 h 269"/>
                <a:gd name="T12" fmla="*/ 405 w 810"/>
                <a:gd name="T13" fmla="*/ 102 h 269"/>
              </a:gdLst>
              <a:ahLst/>
              <a:cxnLst>
                <a:cxn ang="0">
                  <a:pos x="T0" y="T1"/>
                </a:cxn>
                <a:cxn ang="0">
                  <a:pos x="T2" y="T3"/>
                </a:cxn>
                <a:cxn ang="0">
                  <a:pos x="T4" y="T5"/>
                </a:cxn>
                <a:cxn ang="0">
                  <a:pos x="T6" y="T7"/>
                </a:cxn>
                <a:cxn ang="0">
                  <a:pos x="T8" y="T9"/>
                </a:cxn>
                <a:cxn ang="0">
                  <a:pos x="T10" y="T11"/>
                </a:cxn>
                <a:cxn ang="0">
                  <a:pos x="T12" y="T13"/>
                </a:cxn>
              </a:cxnLst>
              <a:rect l="0" t="0" r="r" b="b"/>
              <a:pathLst>
                <a:path w="810" h="269">
                  <a:moveTo>
                    <a:pt x="405" y="102"/>
                  </a:moveTo>
                  <a:cubicBezTo>
                    <a:pt x="181" y="102"/>
                    <a:pt x="0" y="57"/>
                    <a:pt x="0" y="0"/>
                  </a:cubicBezTo>
                  <a:cubicBezTo>
                    <a:pt x="0" y="166"/>
                    <a:pt x="0" y="166"/>
                    <a:pt x="0" y="166"/>
                  </a:cubicBezTo>
                  <a:cubicBezTo>
                    <a:pt x="0" y="223"/>
                    <a:pt x="181" y="269"/>
                    <a:pt x="405" y="269"/>
                  </a:cubicBezTo>
                  <a:cubicBezTo>
                    <a:pt x="629" y="269"/>
                    <a:pt x="810" y="223"/>
                    <a:pt x="810" y="166"/>
                  </a:cubicBezTo>
                  <a:cubicBezTo>
                    <a:pt x="810" y="0"/>
                    <a:pt x="810" y="0"/>
                    <a:pt x="810" y="0"/>
                  </a:cubicBezTo>
                  <a:cubicBezTo>
                    <a:pt x="810" y="57"/>
                    <a:pt x="629" y="102"/>
                    <a:pt x="405" y="10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2" name="Freeform 114">
              <a:extLst>
                <a:ext uri="{FF2B5EF4-FFF2-40B4-BE49-F238E27FC236}">
                  <a16:creationId xmlns:a16="http://schemas.microsoft.com/office/drawing/2014/main" id="{94C8504A-2C46-433A-809C-680F05D8333A}"/>
                </a:ext>
              </a:extLst>
            </p:cNvPr>
            <p:cNvSpPr>
              <a:spLocks/>
            </p:cNvSpPr>
            <p:nvPr/>
          </p:nvSpPr>
          <p:spPr bwMode="auto">
            <a:xfrm>
              <a:off x="2933" y="2248"/>
              <a:ext cx="1431" cy="476"/>
            </a:xfrm>
            <a:custGeom>
              <a:avLst/>
              <a:gdLst>
                <a:gd name="T0" fmla="*/ 405 w 810"/>
                <a:gd name="T1" fmla="*/ 102 h 269"/>
                <a:gd name="T2" fmla="*/ 0 w 810"/>
                <a:gd name="T3" fmla="*/ 0 h 269"/>
                <a:gd name="T4" fmla="*/ 0 w 810"/>
                <a:gd name="T5" fmla="*/ 166 h 269"/>
                <a:gd name="T6" fmla="*/ 405 w 810"/>
                <a:gd name="T7" fmla="*/ 269 h 269"/>
                <a:gd name="T8" fmla="*/ 810 w 810"/>
                <a:gd name="T9" fmla="*/ 166 h 269"/>
                <a:gd name="T10" fmla="*/ 810 w 810"/>
                <a:gd name="T11" fmla="*/ 0 h 269"/>
                <a:gd name="T12" fmla="*/ 405 w 810"/>
                <a:gd name="T13" fmla="*/ 102 h 269"/>
              </a:gdLst>
              <a:ahLst/>
              <a:cxnLst>
                <a:cxn ang="0">
                  <a:pos x="T0" y="T1"/>
                </a:cxn>
                <a:cxn ang="0">
                  <a:pos x="T2" y="T3"/>
                </a:cxn>
                <a:cxn ang="0">
                  <a:pos x="T4" y="T5"/>
                </a:cxn>
                <a:cxn ang="0">
                  <a:pos x="T6" y="T7"/>
                </a:cxn>
                <a:cxn ang="0">
                  <a:pos x="T8" y="T9"/>
                </a:cxn>
                <a:cxn ang="0">
                  <a:pos x="T10" y="T11"/>
                </a:cxn>
                <a:cxn ang="0">
                  <a:pos x="T12" y="T13"/>
                </a:cxn>
              </a:cxnLst>
              <a:rect l="0" t="0" r="r" b="b"/>
              <a:pathLst>
                <a:path w="810" h="269">
                  <a:moveTo>
                    <a:pt x="405" y="102"/>
                  </a:moveTo>
                  <a:cubicBezTo>
                    <a:pt x="181" y="102"/>
                    <a:pt x="0" y="56"/>
                    <a:pt x="0" y="0"/>
                  </a:cubicBezTo>
                  <a:cubicBezTo>
                    <a:pt x="0" y="166"/>
                    <a:pt x="0" y="166"/>
                    <a:pt x="0" y="166"/>
                  </a:cubicBezTo>
                  <a:cubicBezTo>
                    <a:pt x="0" y="223"/>
                    <a:pt x="181" y="269"/>
                    <a:pt x="405" y="269"/>
                  </a:cubicBezTo>
                  <a:cubicBezTo>
                    <a:pt x="629" y="269"/>
                    <a:pt x="810" y="223"/>
                    <a:pt x="810" y="166"/>
                  </a:cubicBezTo>
                  <a:cubicBezTo>
                    <a:pt x="810" y="0"/>
                    <a:pt x="810" y="0"/>
                    <a:pt x="810" y="0"/>
                  </a:cubicBezTo>
                  <a:cubicBezTo>
                    <a:pt x="810" y="56"/>
                    <a:pt x="629" y="102"/>
                    <a:pt x="405" y="10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3" name="Oval 115">
              <a:extLst>
                <a:ext uri="{FF2B5EF4-FFF2-40B4-BE49-F238E27FC236}">
                  <a16:creationId xmlns:a16="http://schemas.microsoft.com/office/drawing/2014/main" id="{060517EA-669F-40AE-9057-260D7D0AE163}"/>
                </a:ext>
              </a:extLst>
            </p:cNvPr>
            <p:cNvSpPr>
              <a:spLocks noChangeArrowheads="1"/>
            </p:cNvSpPr>
            <p:nvPr/>
          </p:nvSpPr>
          <p:spPr bwMode="auto">
            <a:xfrm>
              <a:off x="2933" y="1690"/>
              <a:ext cx="1431" cy="362"/>
            </a:xfrm>
            <a:prstGeom prst="ellipse">
              <a:avLst/>
            </a:pr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54" name="Group 126">
            <a:extLst>
              <a:ext uri="{FF2B5EF4-FFF2-40B4-BE49-F238E27FC236}">
                <a16:creationId xmlns:a16="http://schemas.microsoft.com/office/drawing/2014/main" id="{0FBA7AD7-4CFB-451B-95CA-4657470023B0}"/>
              </a:ext>
            </a:extLst>
          </p:cNvPr>
          <p:cNvGrpSpPr>
            <a:grpSpLocks noChangeAspect="1"/>
          </p:cNvGrpSpPr>
          <p:nvPr/>
        </p:nvGrpSpPr>
        <p:grpSpPr bwMode="auto">
          <a:xfrm>
            <a:off x="7625100" y="1059954"/>
            <a:ext cx="799015" cy="799644"/>
            <a:chOff x="1608" y="347"/>
            <a:chExt cx="2544" cy="2546"/>
          </a:xfrm>
        </p:grpSpPr>
        <p:sp>
          <p:nvSpPr>
            <p:cNvPr id="355" name="Oval 127">
              <a:extLst>
                <a:ext uri="{FF2B5EF4-FFF2-40B4-BE49-F238E27FC236}">
                  <a16:creationId xmlns:a16="http://schemas.microsoft.com/office/drawing/2014/main" id="{0F594946-220F-40FC-BB8D-C61D7C07BCCE}"/>
                </a:ext>
              </a:extLst>
            </p:cNvPr>
            <p:cNvSpPr>
              <a:spLocks noChangeArrowheads="1"/>
            </p:cNvSpPr>
            <p:nvPr/>
          </p:nvSpPr>
          <p:spPr bwMode="auto">
            <a:xfrm>
              <a:off x="1608" y="347"/>
              <a:ext cx="2544" cy="2546"/>
            </a:xfrm>
            <a:prstGeom prst="ellipse">
              <a:avLst/>
            </a:pr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6" name="Freeform 128">
              <a:extLst>
                <a:ext uri="{FF2B5EF4-FFF2-40B4-BE49-F238E27FC236}">
                  <a16:creationId xmlns:a16="http://schemas.microsoft.com/office/drawing/2014/main" id="{F8CBC682-A468-446E-B1D8-731E4164851D}"/>
                </a:ext>
              </a:extLst>
            </p:cNvPr>
            <p:cNvSpPr>
              <a:spLocks/>
            </p:cNvSpPr>
            <p:nvPr/>
          </p:nvSpPr>
          <p:spPr bwMode="auto">
            <a:xfrm>
              <a:off x="1889" y="854"/>
              <a:ext cx="2263" cy="2039"/>
            </a:xfrm>
            <a:custGeom>
              <a:avLst/>
              <a:gdLst>
                <a:gd name="T0" fmla="*/ 1116 w 1281"/>
                <a:gd name="T1" fmla="*/ 182 h 1153"/>
                <a:gd name="T2" fmla="*/ 1034 w 1281"/>
                <a:gd name="T3" fmla="*/ 169 h 1153"/>
                <a:gd name="T4" fmla="*/ 929 w 1281"/>
                <a:gd name="T5" fmla="*/ 223 h 1153"/>
                <a:gd name="T6" fmla="*/ 883 w 1281"/>
                <a:gd name="T7" fmla="*/ 278 h 1153"/>
                <a:gd name="T8" fmla="*/ 581 w 1281"/>
                <a:gd name="T9" fmla="*/ 9 h 1153"/>
                <a:gd name="T10" fmla="*/ 569 w 1281"/>
                <a:gd name="T11" fmla="*/ 103 h 1153"/>
                <a:gd name="T12" fmla="*/ 545 w 1281"/>
                <a:gd name="T13" fmla="*/ 98 h 1153"/>
                <a:gd name="T14" fmla="*/ 538 w 1281"/>
                <a:gd name="T15" fmla="*/ 122 h 1153"/>
                <a:gd name="T16" fmla="*/ 550 w 1281"/>
                <a:gd name="T17" fmla="*/ 153 h 1153"/>
                <a:gd name="T18" fmla="*/ 300 w 1281"/>
                <a:gd name="T19" fmla="*/ 3 h 1153"/>
                <a:gd name="T20" fmla="*/ 197 w 1281"/>
                <a:gd name="T21" fmla="*/ 52 h 1153"/>
                <a:gd name="T22" fmla="*/ 92 w 1281"/>
                <a:gd name="T23" fmla="*/ 77 h 1153"/>
                <a:gd name="T24" fmla="*/ 43 w 1281"/>
                <a:gd name="T25" fmla="*/ 111 h 1153"/>
                <a:gd name="T26" fmla="*/ 12 w 1281"/>
                <a:gd name="T27" fmla="*/ 183 h 1153"/>
                <a:gd name="T28" fmla="*/ 71 w 1281"/>
                <a:gd name="T29" fmla="*/ 557 h 1153"/>
                <a:gd name="T30" fmla="*/ 423 w 1281"/>
                <a:gd name="T31" fmla="*/ 1139 h 1153"/>
                <a:gd name="T32" fmla="*/ 473 w 1281"/>
                <a:gd name="T33" fmla="*/ 1147 h 1153"/>
                <a:gd name="T34" fmla="*/ 494 w 1281"/>
                <a:gd name="T35" fmla="*/ 1149 h 1153"/>
                <a:gd name="T36" fmla="*/ 525 w 1281"/>
                <a:gd name="T37" fmla="*/ 1152 h 1153"/>
                <a:gd name="T38" fmla="*/ 561 w 1281"/>
                <a:gd name="T39" fmla="*/ 1153 h 1153"/>
                <a:gd name="T40" fmla="*/ 595 w 1281"/>
                <a:gd name="T41" fmla="*/ 1152 h 1153"/>
                <a:gd name="T42" fmla="*/ 617 w 1281"/>
                <a:gd name="T43" fmla="*/ 1150 h 1153"/>
                <a:gd name="T44" fmla="*/ 650 w 1281"/>
                <a:gd name="T45" fmla="*/ 1147 h 1153"/>
                <a:gd name="T46" fmla="*/ 672 w 1281"/>
                <a:gd name="T47" fmla="*/ 1144 h 1153"/>
                <a:gd name="T48" fmla="*/ 703 w 1281"/>
                <a:gd name="T49" fmla="*/ 1138 h 1153"/>
                <a:gd name="T50" fmla="*/ 725 w 1281"/>
                <a:gd name="T51" fmla="*/ 1134 h 1153"/>
                <a:gd name="T52" fmla="*/ 755 w 1281"/>
                <a:gd name="T53" fmla="*/ 1126 h 1153"/>
                <a:gd name="T54" fmla="*/ 777 w 1281"/>
                <a:gd name="T55" fmla="*/ 1119 h 1153"/>
                <a:gd name="T56" fmla="*/ 805 w 1281"/>
                <a:gd name="T57" fmla="*/ 1110 h 1153"/>
                <a:gd name="T58" fmla="*/ 828 w 1281"/>
                <a:gd name="T59" fmla="*/ 1101 h 1153"/>
                <a:gd name="T60" fmla="*/ 854 w 1281"/>
                <a:gd name="T61" fmla="*/ 1091 h 1153"/>
                <a:gd name="T62" fmla="*/ 877 w 1281"/>
                <a:gd name="T63" fmla="*/ 1080 h 1153"/>
                <a:gd name="T64" fmla="*/ 900 w 1281"/>
                <a:gd name="T65" fmla="*/ 1068 h 1153"/>
                <a:gd name="T66" fmla="*/ 924 w 1281"/>
                <a:gd name="T67" fmla="*/ 1054 h 1153"/>
                <a:gd name="T68" fmla="*/ 945 w 1281"/>
                <a:gd name="T69" fmla="*/ 1042 h 1153"/>
                <a:gd name="T70" fmla="*/ 969 w 1281"/>
                <a:gd name="T71" fmla="*/ 1026 h 1153"/>
                <a:gd name="T72" fmla="*/ 987 w 1281"/>
                <a:gd name="T73" fmla="*/ 1013 h 1153"/>
                <a:gd name="T74" fmla="*/ 1012 w 1281"/>
                <a:gd name="T75" fmla="*/ 994 h 1153"/>
                <a:gd name="T76" fmla="*/ 1027 w 1281"/>
                <a:gd name="T77" fmla="*/ 981 h 1153"/>
                <a:gd name="T78" fmla="*/ 1052 w 1281"/>
                <a:gd name="T79" fmla="*/ 959 h 1153"/>
                <a:gd name="T80" fmla="*/ 1065 w 1281"/>
                <a:gd name="T81" fmla="*/ 947 h 1153"/>
                <a:gd name="T82" fmla="*/ 1098 w 1281"/>
                <a:gd name="T83" fmla="*/ 912 h 1153"/>
                <a:gd name="T84" fmla="*/ 1124 w 1281"/>
                <a:gd name="T85" fmla="*/ 881 h 1153"/>
                <a:gd name="T86" fmla="*/ 1155 w 1281"/>
                <a:gd name="T87" fmla="*/ 840 h 1153"/>
                <a:gd name="T88" fmla="*/ 1163 w 1281"/>
                <a:gd name="T89" fmla="*/ 828 h 1153"/>
                <a:gd name="T90" fmla="*/ 1213 w 1281"/>
                <a:gd name="T91" fmla="*/ 738 h 1153"/>
                <a:gd name="T92" fmla="*/ 1224 w 1281"/>
                <a:gd name="T93" fmla="*/ 714 h 1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1" h="1153">
                  <a:moveTo>
                    <a:pt x="1275" y="340"/>
                  </a:moveTo>
                  <a:cubicBezTo>
                    <a:pt x="1117" y="182"/>
                    <a:pt x="1117" y="182"/>
                    <a:pt x="1117" y="182"/>
                  </a:cubicBezTo>
                  <a:cubicBezTo>
                    <a:pt x="1116" y="182"/>
                    <a:pt x="1116" y="182"/>
                    <a:pt x="1116" y="182"/>
                  </a:cubicBezTo>
                  <a:cubicBezTo>
                    <a:pt x="1112" y="177"/>
                    <a:pt x="1106" y="173"/>
                    <a:pt x="1099" y="170"/>
                  </a:cubicBezTo>
                  <a:cubicBezTo>
                    <a:pt x="1096" y="170"/>
                    <a:pt x="1093" y="169"/>
                    <a:pt x="1089" y="169"/>
                  </a:cubicBezTo>
                  <a:cubicBezTo>
                    <a:pt x="1071" y="168"/>
                    <a:pt x="1052" y="167"/>
                    <a:pt x="1034" y="169"/>
                  </a:cubicBezTo>
                  <a:cubicBezTo>
                    <a:pt x="1008" y="171"/>
                    <a:pt x="992" y="194"/>
                    <a:pt x="997" y="219"/>
                  </a:cubicBezTo>
                  <a:cubicBezTo>
                    <a:pt x="998" y="223"/>
                    <a:pt x="997" y="223"/>
                    <a:pt x="994" y="223"/>
                  </a:cubicBezTo>
                  <a:cubicBezTo>
                    <a:pt x="972" y="223"/>
                    <a:pt x="950" y="223"/>
                    <a:pt x="929" y="223"/>
                  </a:cubicBezTo>
                  <a:cubicBezTo>
                    <a:pt x="912" y="223"/>
                    <a:pt x="900" y="230"/>
                    <a:pt x="892" y="244"/>
                  </a:cubicBezTo>
                  <a:cubicBezTo>
                    <a:pt x="885" y="255"/>
                    <a:pt x="884" y="266"/>
                    <a:pt x="888" y="278"/>
                  </a:cubicBezTo>
                  <a:cubicBezTo>
                    <a:pt x="886" y="278"/>
                    <a:pt x="884" y="278"/>
                    <a:pt x="883" y="278"/>
                  </a:cubicBezTo>
                  <a:cubicBezTo>
                    <a:pt x="872" y="278"/>
                    <a:pt x="861" y="278"/>
                    <a:pt x="851" y="278"/>
                  </a:cubicBezTo>
                  <a:cubicBezTo>
                    <a:pt x="582" y="9"/>
                    <a:pt x="582" y="9"/>
                    <a:pt x="582" y="9"/>
                  </a:cubicBezTo>
                  <a:cubicBezTo>
                    <a:pt x="581" y="9"/>
                    <a:pt x="581" y="9"/>
                    <a:pt x="581" y="9"/>
                  </a:cubicBezTo>
                  <a:cubicBezTo>
                    <a:pt x="580" y="8"/>
                    <a:pt x="578" y="7"/>
                    <a:pt x="577" y="7"/>
                  </a:cubicBezTo>
                  <a:cubicBezTo>
                    <a:pt x="572" y="7"/>
                    <a:pt x="569" y="11"/>
                    <a:pt x="569" y="15"/>
                  </a:cubicBezTo>
                  <a:cubicBezTo>
                    <a:pt x="569" y="103"/>
                    <a:pt x="569" y="103"/>
                    <a:pt x="569" y="103"/>
                  </a:cubicBezTo>
                  <a:cubicBezTo>
                    <a:pt x="569" y="108"/>
                    <a:pt x="565" y="112"/>
                    <a:pt x="561" y="114"/>
                  </a:cubicBezTo>
                  <a:cubicBezTo>
                    <a:pt x="545" y="98"/>
                    <a:pt x="545" y="98"/>
                    <a:pt x="545" y="98"/>
                  </a:cubicBezTo>
                  <a:cubicBezTo>
                    <a:pt x="545" y="98"/>
                    <a:pt x="545" y="98"/>
                    <a:pt x="545" y="98"/>
                  </a:cubicBezTo>
                  <a:cubicBezTo>
                    <a:pt x="544" y="97"/>
                    <a:pt x="542" y="95"/>
                    <a:pt x="539" y="95"/>
                  </a:cubicBezTo>
                  <a:cubicBezTo>
                    <a:pt x="535" y="95"/>
                    <a:pt x="531" y="99"/>
                    <a:pt x="531" y="103"/>
                  </a:cubicBezTo>
                  <a:cubicBezTo>
                    <a:pt x="531" y="110"/>
                    <a:pt x="534" y="117"/>
                    <a:pt x="538" y="122"/>
                  </a:cubicBezTo>
                  <a:cubicBezTo>
                    <a:pt x="538" y="122"/>
                    <a:pt x="538" y="122"/>
                    <a:pt x="538" y="122"/>
                  </a:cubicBezTo>
                  <a:cubicBezTo>
                    <a:pt x="550" y="134"/>
                    <a:pt x="550" y="134"/>
                    <a:pt x="550" y="134"/>
                  </a:cubicBezTo>
                  <a:cubicBezTo>
                    <a:pt x="550" y="153"/>
                    <a:pt x="550" y="153"/>
                    <a:pt x="550" y="153"/>
                  </a:cubicBezTo>
                  <a:cubicBezTo>
                    <a:pt x="502" y="200"/>
                    <a:pt x="502" y="200"/>
                    <a:pt x="502" y="200"/>
                  </a:cubicBezTo>
                  <a:cubicBezTo>
                    <a:pt x="319" y="17"/>
                    <a:pt x="319" y="17"/>
                    <a:pt x="319" y="17"/>
                  </a:cubicBezTo>
                  <a:cubicBezTo>
                    <a:pt x="314" y="11"/>
                    <a:pt x="308" y="6"/>
                    <a:pt x="300" y="3"/>
                  </a:cubicBezTo>
                  <a:cubicBezTo>
                    <a:pt x="297" y="3"/>
                    <a:pt x="293" y="1"/>
                    <a:pt x="290" y="1"/>
                  </a:cubicBezTo>
                  <a:cubicBezTo>
                    <a:pt x="271" y="1"/>
                    <a:pt x="253" y="0"/>
                    <a:pt x="235" y="2"/>
                  </a:cubicBezTo>
                  <a:cubicBezTo>
                    <a:pt x="209" y="3"/>
                    <a:pt x="192" y="27"/>
                    <a:pt x="197" y="52"/>
                  </a:cubicBezTo>
                  <a:cubicBezTo>
                    <a:pt x="198" y="55"/>
                    <a:pt x="197" y="56"/>
                    <a:pt x="194" y="56"/>
                  </a:cubicBezTo>
                  <a:cubicBezTo>
                    <a:pt x="173" y="56"/>
                    <a:pt x="151" y="56"/>
                    <a:pt x="129" y="56"/>
                  </a:cubicBezTo>
                  <a:cubicBezTo>
                    <a:pt x="113" y="56"/>
                    <a:pt x="100" y="63"/>
                    <a:pt x="92" y="77"/>
                  </a:cubicBezTo>
                  <a:cubicBezTo>
                    <a:pt x="86" y="88"/>
                    <a:pt x="85" y="99"/>
                    <a:pt x="88" y="111"/>
                  </a:cubicBezTo>
                  <a:cubicBezTo>
                    <a:pt x="86" y="111"/>
                    <a:pt x="85" y="111"/>
                    <a:pt x="83" y="111"/>
                  </a:cubicBezTo>
                  <a:cubicBezTo>
                    <a:pt x="70" y="111"/>
                    <a:pt x="56" y="111"/>
                    <a:pt x="43" y="111"/>
                  </a:cubicBezTo>
                  <a:cubicBezTo>
                    <a:pt x="19" y="111"/>
                    <a:pt x="0" y="130"/>
                    <a:pt x="1" y="154"/>
                  </a:cubicBezTo>
                  <a:cubicBezTo>
                    <a:pt x="1" y="165"/>
                    <a:pt x="5" y="175"/>
                    <a:pt x="13" y="183"/>
                  </a:cubicBezTo>
                  <a:cubicBezTo>
                    <a:pt x="12" y="183"/>
                    <a:pt x="12" y="183"/>
                    <a:pt x="12" y="183"/>
                  </a:cubicBezTo>
                  <a:cubicBezTo>
                    <a:pt x="356" y="527"/>
                    <a:pt x="356" y="527"/>
                    <a:pt x="356" y="527"/>
                  </a:cubicBezTo>
                  <a:cubicBezTo>
                    <a:pt x="101" y="527"/>
                    <a:pt x="101" y="527"/>
                    <a:pt x="101" y="527"/>
                  </a:cubicBezTo>
                  <a:cubicBezTo>
                    <a:pt x="84" y="527"/>
                    <a:pt x="71" y="540"/>
                    <a:pt x="71" y="557"/>
                  </a:cubicBezTo>
                  <a:cubicBezTo>
                    <a:pt x="71" y="775"/>
                    <a:pt x="71" y="775"/>
                    <a:pt x="71" y="775"/>
                  </a:cubicBezTo>
                  <a:cubicBezTo>
                    <a:pt x="71" y="783"/>
                    <a:pt x="74" y="791"/>
                    <a:pt x="80" y="796"/>
                  </a:cubicBezTo>
                  <a:cubicBezTo>
                    <a:pt x="423" y="1139"/>
                    <a:pt x="423" y="1139"/>
                    <a:pt x="423" y="1139"/>
                  </a:cubicBezTo>
                  <a:cubicBezTo>
                    <a:pt x="434" y="1141"/>
                    <a:pt x="445" y="1143"/>
                    <a:pt x="457" y="1145"/>
                  </a:cubicBezTo>
                  <a:cubicBezTo>
                    <a:pt x="457" y="1145"/>
                    <a:pt x="457" y="1145"/>
                    <a:pt x="457" y="1145"/>
                  </a:cubicBezTo>
                  <a:cubicBezTo>
                    <a:pt x="463" y="1146"/>
                    <a:pt x="468" y="1147"/>
                    <a:pt x="473" y="1147"/>
                  </a:cubicBezTo>
                  <a:cubicBezTo>
                    <a:pt x="474" y="1147"/>
                    <a:pt x="475" y="1147"/>
                    <a:pt x="475" y="1147"/>
                  </a:cubicBezTo>
                  <a:cubicBezTo>
                    <a:pt x="480" y="1148"/>
                    <a:pt x="485" y="1149"/>
                    <a:pt x="491" y="1149"/>
                  </a:cubicBezTo>
                  <a:cubicBezTo>
                    <a:pt x="492" y="1149"/>
                    <a:pt x="493" y="1149"/>
                    <a:pt x="494" y="1149"/>
                  </a:cubicBezTo>
                  <a:cubicBezTo>
                    <a:pt x="498" y="1150"/>
                    <a:pt x="503" y="1150"/>
                    <a:pt x="508" y="1151"/>
                  </a:cubicBezTo>
                  <a:cubicBezTo>
                    <a:pt x="510" y="1151"/>
                    <a:pt x="511" y="1151"/>
                    <a:pt x="513" y="1151"/>
                  </a:cubicBezTo>
                  <a:cubicBezTo>
                    <a:pt x="517" y="1151"/>
                    <a:pt x="521" y="1151"/>
                    <a:pt x="525" y="1152"/>
                  </a:cubicBezTo>
                  <a:cubicBezTo>
                    <a:pt x="528" y="1152"/>
                    <a:pt x="531" y="1152"/>
                    <a:pt x="534" y="1152"/>
                  </a:cubicBezTo>
                  <a:cubicBezTo>
                    <a:pt x="537" y="1152"/>
                    <a:pt x="540" y="1152"/>
                    <a:pt x="543" y="1152"/>
                  </a:cubicBezTo>
                  <a:cubicBezTo>
                    <a:pt x="549" y="1152"/>
                    <a:pt x="555" y="1153"/>
                    <a:pt x="561" y="1153"/>
                  </a:cubicBezTo>
                  <a:cubicBezTo>
                    <a:pt x="567" y="1153"/>
                    <a:pt x="572" y="1152"/>
                    <a:pt x="578" y="1152"/>
                  </a:cubicBezTo>
                  <a:cubicBezTo>
                    <a:pt x="579" y="1152"/>
                    <a:pt x="581" y="1152"/>
                    <a:pt x="583" y="1152"/>
                  </a:cubicBezTo>
                  <a:cubicBezTo>
                    <a:pt x="587" y="1152"/>
                    <a:pt x="591" y="1152"/>
                    <a:pt x="595" y="1152"/>
                  </a:cubicBezTo>
                  <a:cubicBezTo>
                    <a:pt x="597" y="1152"/>
                    <a:pt x="598" y="1152"/>
                    <a:pt x="600" y="1151"/>
                  </a:cubicBezTo>
                  <a:cubicBezTo>
                    <a:pt x="605" y="1151"/>
                    <a:pt x="611" y="1151"/>
                    <a:pt x="616" y="1150"/>
                  </a:cubicBezTo>
                  <a:cubicBezTo>
                    <a:pt x="616" y="1150"/>
                    <a:pt x="617" y="1150"/>
                    <a:pt x="617" y="1150"/>
                  </a:cubicBezTo>
                  <a:cubicBezTo>
                    <a:pt x="622" y="1150"/>
                    <a:pt x="627" y="1149"/>
                    <a:pt x="633" y="1149"/>
                  </a:cubicBezTo>
                  <a:cubicBezTo>
                    <a:pt x="634" y="1149"/>
                    <a:pt x="636" y="1149"/>
                    <a:pt x="638" y="1148"/>
                  </a:cubicBezTo>
                  <a:cubicBezTo>
                    <a:pt x="642" y="1148"/>
                    <a:pt x="646" y="1148"/>
                    <a:pt x="650" y="1147"/>
                  </a:cubicBezTo>
                  <a:cubicBezTo>
                    <a:pt x="651" y="1147"/>
                    <a:pt x="653" y="1147"/>
                    <a:pt x="654" y="1146"/>
                  </a:cubicBezTo>
                  <a:cubicBezTo>
                    <a:pt x="660" y="1146"/>
                    <a:pt x="665" y="1145"/>
                    <a:pt x="671" y="1144"/>
                  </a:cubicBezTo>
                  <a:cubicBezTo>
                    <a:pt x="671" y="1144"/>
                    <a:pt x="671" y="1144"/>
                    <a:pt x="672" y="1144"/>
                  </a:cubicBezTo>
                  <a:cubicBezTo>
                    <a:pt x="677" y="1143"/>
                    <a:pt x="682" y="1142"/>
                    <a:pt x="687" y="1142"/>
                  </a:cubicBezTo>
                  <a:cubicBezTo>
                    <a:pt x="688" y="1141"/>
                    <a:pt x="690" y="1141"/>
                    <a:pt x="692" y="1141"/>
                  </a:cubicBezTo>
                  <a:cubicBezTo>
                    <a:pt x="695" y="1140"/>
                    <a:pt x="699" y="1139"/>
                    <a:pt x="703" y="1138"/>
                  </a:cubicBezTo>
                  <a:cubicBezTo>
                    <a:pt x="705" y="1138"/>
                    <a:pt x="706" y="1138"/>
                    <a:pt x="708" y="1137"/>
                  </a:cubicBezTo>
                  <a:cubicBezTo>
                    <a:pt x="713" y="1136"/>
                    <a:pt x="718" y="1135"/>
                    <a:pt x="723" y="1134"/>
                  </a:cubicBezTo>
                  <a:cubicBezTo>
                    <a:pt x="724" y="1134"/>
                    <a:pt x="724" y="1134"/>
                    <a:pt x="725" y="1134"/>
                  </a:cubicBezTo>
                  <a:cubicBezTo>
                    <a:pt x="730" y="1133"/>
                    <a:pt x="734" y="1132"/>
                    <a:pt x="739" y="1130"/>
                  </a:cubicBezTo>
                  <a:cubicBezTo>
                    <a:pt x="741" y="1130"/>
                    <a:pt x="742" y="1129"/>
                    <a:pt x="744" y="1129"/>
                  </a:cubicBezTo>
                  <a:cubicBezTo>
                    <a:pt x="748" y="1128"/>
                    <a:pt x="751" y="1127"/>
                    <a:pt x="755" y="1126"/>
                  </a:cubicBezTo>
                  <a:cubicBezTo>
                    <a:pt x="757" y="1126"/>
                    <a:pt x="758" y="1125"/>
                    <a:pt x="760" y="1125"/>
                  </a:cubicBezTo>
                  <a:cubicBezTo>
                    <a:pt x="765" y="1123"/>
                    <a:pt x="770" y="1122"/>
                    <a:pt x="774" y="1120"/>
                  </a:cubicBezTo>
                  <a:cubicBezTo>
                    <a:pt x="775" y="1120"/>
                    <a:pt x="776" y="1120"/>
                    <a:pt x="777" y="1119"/>
                  </a:cubicBezTo>
                  <a:cubicBezTo>
                    <a:pt x="781" y="1118"/>
                    <a:pt x="786" y="1117"/>
                    <a:pt x="790" y="1115"/>
                  </a:cubicBezTo>
                  <a:cubicBezTo>
                    <a:pt x="792" y="1115"/>
                    <a:pt x="793" y="1114"/>
                    <a:pt x="795" y="1113"/>
                  </a:cubicBezTo>
                  <a:cubicBezTo>
                    <a:pt x="799" y="1112"/>
                    <a:pt x="802" y="1111"/>
                    <a:pt x="805" y="1110"/>
                  </a:cubicBezTo>
                  <a:cubicBezTo>
                    <a:pt x="807" y="1109"/>
                    <a:pt x="809" y="1109"/>
                    <a:pt x="810" y="1108"/>
                  </a:cubicBezTo>
                  <a:cubicBezTo>
                    <a:pt x="815" y="1106"/>
                    <a:pt x="819" y="1105"/>
                    <a:pt x="823" y="1103"/>
                  </a:cubicBezTo>
                  <a:cubicBezTo>
                    <a:pt x="825" y="1103"/>
                    <a:pt x="827" y="1102"/>
                    <a:pt x="828" y="1101"/>
                  </a:cubicBezTo>
                  <a:cubicBezTo>
                    <a:pt x="832" y="1100"/>
                    <a:pt x="835" y="1098"/>
                    <a:pt x="839" y="1097"/>
                  </a:cubicBezTo>
                  <a:cubicBezTo>
                    <a:pt x="841" y="1096"/>
                    <a:pt x="843" y="1095"/>
                    <a:pt x="845" y="1094"/>
                  </a:cubicBezTo>
                  <a:cubicBezTo>
                    <a:pt x="848" y="1093"/>
                    <a:pt x="851" y="1092"/>
                    <a:pt x="854" y="1091"/>
                  </a:cubicBezTo>
                  <a:cubicBezTo>
                    <a:pt x="855" y="1090"/>
                    <a:pt x="857" y="1089"/>
                    <a:pt x="859" y="1088"/>
                  </a:cubicBezTo>
                  <a:cubicBezTo>
                    <a:pt x="863" y="1086"/>
                    <a:pt x="867" y="1085"/>
                    <a:pt x="870" y="1083"/>
                  </a:cubicBezTo>
                  <a:cubicBezTo>
                    <a:pt x="873" y="1082"/>
                    <a:pt x="875" y="1081"/>
                    <a:pt x="877" y="1080"/>
                  </a:cubicBezTo>
                  <a:cubicBezTo>
                    <a:pt x="880" y="1078"/>
                    <a:pt x="883" y="1077"/>
                    <a:pt x="886" y="1075"/>
                  </a:cubicBezTo>
                  <a:cubicBezTo>
                    <a:pt x="888" y="1074"/>
                    <a:pt x="890" y="1073"/>
                    <a:pt x="893" y="1072"/>
                  </a:cubicBezTo>
                  <a:cubicBezTo>
                    <a:pt x="895" y="1070"/>
                    <a:pt x="898" y="1069"/>
                    <a:pt x="900" y="1068"/>
                  </a:cubicBezTo>
                  <a:cubicBezTo>
                    <a:pt x="902" y="1067"/>
                    <a:pt x="904" y="1066"/>
                    <a:pt x="906" y="1064"/>
                  </a:cubicBezTo>
                  <a:cubicBezTo>
                    <a:pt x="909" y="1063"/>
                    <a:pt x="912" y="1061"/>
                    <a:pt x="915" y="1059"/>
                  </a:cubicBezTo>
                  <a:cubicBezTo>
                    <a:pt x="918" y="1058"/>
                    <a:pt x="921" y="1056"/>
                    <a:pt x="924" y="1054"/>
                  </a:cubicBezTo>
                  <a:cubicBezTo>
                    <a:pt x="927" y="1053"/>
                    <a:pt x="929" y="1051"/>
                    <a:pt x="932" y="1050"/>
                  </a:cubicBezTo>
                  <a:cubicBezTo>
                    <a:pt x="934" y="1049"/>
                    <a:pt x="936" y="1047"/>
                    <a:pt x="938" y="1046"/>
                  </a:cubicBezTo>
                  <a:cubicBezTo>
                    <a:pt x="940" y="1044"/>
                    <a:pt x="943" y="1043"/>
                    <a:pt x="945" y="1042"/>
                  </a:cubicBezTo>
                  <a:cubicBezTo>
                    <a:pt x="947" y="1040"/>
                    <a:pt x="949" y="1039"/>
                    <a:pt x="951" y="1038"/>
                  </a:cubicBezTo>
                  <a:cubicBezTo>
                    <a:pt x="954" y="1036"/>
                    <a:pt x="956" y="1035"/>
                    <a:pt x="958" y="1033"/>
                  </a:cubicBezTo>
                  <a:cubicBezTo>
                    <a:pt x="962" y="1031"/>
                    <a:pt x="966" y="1028"/>
                    <a:pt x="969" y="1026"/>
                  </a:cubicBezTo>
                  <a:cubicBezTo>
                    <a:pt x="971" y="1024"/>
                    <a:pt x="973" y="1023"/>
                    <a:pt x="975" y="1022"/>
                  </a:cubicBezTo>
                  <a:cubicBezTo>
                    <a:pt x="977" y="1020"/>
                    <a:pt x="980" y="1018"/>
                    <a:pt x="982" y="1017"/>
                  </a:cubicBezTo>
                  <a:cubicBezTo>
                    <a:pt x="984" y="1015"/>
                    <a:pt x="985" y="1014"/>
                    <a:pt x="987" y="1013"/>
                  </a:cubicBezTo>
                  <a:cubicBezTo>
                    <a:pt x="989" y="1011"/>
                    <a:pt x="992" y="1009"/>
                    <a:pt x="994" y="1008"/>
                  </a:cubicBezTo>
                  <a:cubicBezTo>
                    <a:pt x="996" y="1007"/>
                    <a:pt x="997" y="1005"/>
                    <a:pt x="998" y="1004"/>
                  </a:cubicBezTo>
                  <a:cubicBezTo>
                    <a:pt x="1003" y="1001"/>
                    <a:pt x="1007" y="997"/>
                    <a:pt x="1012" y="994"/>
                  </a:cubicBezTo>
                  <a:cubicBezTo>
                    <a:pt x="1013" y="993"/>
                    <a:pt x="1015" y="992"/>
                    <a:pt x="1016" y="991"/>
                  </a:cubicBezTo>
                  <a:cubicBezTo>
                    <a:pt x="1018" y="989"/>
                    <a:pt x="1021" y="987"/>
                    <a:pt x="1023" y="985"/>
                  </a:cubicBezTo>
                  <a:cubicBezTo>
                    <a:pt x="1025" y="983"/>
                    <a:pt x="1026" y="982"/>
                    <a:pt x="1027" y="981"/>
                  </a:cubicBezTo>
                  <a:cubicBezTo>
                    <a:pt x="1030" y="979"/>
                    <a:pt x="1032" y="977"/>
                    <a:pt x="1035" y="975"/>
                  </a:cubicBezTo>
                  <a:cubicBezTo>
                    <a:pt x="1035" y="974"/>
                    <a:pt x="1036" y="974"/>
                    <a:pt x="1036" y="973"/>
                  </a:cubicBezTo>
                  <a:cubicBezTo>
                    <a:pt x="1042" y="969"/>
                    <a:pt x="1047" y="964"/>
                    <a:pt x="1052" y="959"/>
                  </a:cubicBezTo>
                  <a:cubicBezTo>
                    <a:pt x="1053" y="958"/>
                    <a:pt x="1054" y="957"/>
                    <a:pt x="1055" y="957"/>
                  </a:cubicBezTo>
                  <a:cubicBezTo>
                    <a:pt x="1057" y="954"/>
                    <a:pt x="1060" y="952"/>
                    <a:pt x="1062" y="949"/>
                  </a:cubicBezTo>
                  <a:cubicBezTo>
                    <a:pt x="1063" y="949"/>
                    <a:pt x="1064" y="948"/>
                    <a:pt x="1065" y="947"/>
                  </a:cubicBezTo>
                  <a:cubicBezTo>
                    <a:pt x="1073" y="938"/>
                    <a:pt x="1081" y="930"/>
                    <a:pt x="1089" y="922"/>
                  </a:cubicBezTo>
                  <a:cubicBezTo>
                    <a:pt x="1090" y="921"/>
                    <a:pt x="1090" y="921"/>
                    <a:pt x="1091" y="920"/>
                  </a:cubicBezTo>
                  <a:cubicBezTo>
                    <a:pt x="1093" y="917"/>
                    <a:pt x="1096" y="915"/>
                    <a:pt x="1098" y="912"/>
                  </a:cubicBezTo>
                  <a:cubicBezTo>
                    <a:pt x="1099" y="911"/>
                    <a:pt x="1100" y="910"/>
                    <a:pt x="1100" y="910"/>
                  </a:cubicBezTo>
                  <a:cubicBezTo>
                    <a:pt x="1108" y="900"/>
                    <a:pt x="1116" y="891"/>
                    <a:pt x="1124" y="882"/>
                  </a:cubicBezTo>
                  <a:cubicBezTo>
                    <a:pt x="1124" y="881"/>
                    <a:pt x="1124" y="881"/>
                    <a:pt x="1124" y="881"/>
                  </a:cubicBezTo>
                  <a:cubicBezTo>
                    <a:pt x="1127" y="878"/>
                    <a:pt x="1129" y="875"/>
                    <a:pt x="1132" y="872"/>
                  </a:cubicBezTo>
                  <a:cubicBezTo>
                    <a:pt x="1132" y="871"/>
                    <a:pt x="1132" y="871"/>
                    <a:pt x="1133" y="870"/>
                  </a:cubicBezTo>
                  <a:cubicBezTo>
                    <a:pt x="1140" y="860"/>
                    <a:pt x="1148" y="850"/>
                    <a:pt x="1155" y="840"/>
                  </a:cubicBezTo>
                  <a:cubicBezTo>
                    <a:pt x="1155" y="839"/>
                    <a:pt x="1155" y="839"/>
                    <a:pt x="1155" y="839"/>
                  </a:cubicBezTo>
                  <a:cubicBezTo>
                    <a:pt x="1157" y="836"/>
                    <a:pt x="1160" y="833"/>
                    <a:pt x="1162" y="829"/>
                  </a:cubicBezTo>
                  <a:cubicBezTo>
                    <a:pt x="1162" y="829"/>
                    <a:pt x="1162" y="828"/>
                    <a:pt x="1163" y="828"/>
                  </a:cubicBezTo>
                  <a:cubicBezTo>
                    <a:pt x="1172" y="814"/>
                    <a:pt x="1181" y="799"/>
                    <a:pt x="1189" y="785"/>
                  </a:cubicBezTo>
                  <a:cubicBezTo>
                    <a:pt x="1189" y="784"/>
                    <a:pt x="1189" y="784"/>
                    <a:pt x="1190" y="784"/>
                  </a:cubicBezTo>
                  <a:cubicBezTo>
                    <a:pt x="1198" y="769"/>
                    <a:pt x="1206" y="754"/>
                    <a:pt x="1213" y="738"/>
                  </a:cubicBezTo>
                  <a:cubicBezTo>
                    <a:pt x="1213" y="738"/>
                    <a:pt x="1213" y="738"/>
                    <a:pt x="1213" y="737"/>
                  </a:cubicBezTo>
                  <a:cubicBezTo>
                    <a:pt x="1217" y="730"/>
                    <a:pt x="1221" y="722"/>
                    <a:pt x="1224" y="714"/>
                  </a:cubicBezTo>
                  <a:cubicBezTo>
                    <a:pt x="1224" y="714"/>
                    <a:pt x="1224" y="714"/>
                    <a:pt x="1224" y="714"/>
                  </a:cubicBezTo>
                  <a:cubicBezTo>
                    <a:pt x="1261" y="627"/>
                    <a:pt x="1281" y="532"/>
                    <a:pt x="1281" y="433"/>
                  </a:cubicBezTo>
                  <a:cubicBezTo>
                    <a:pt x="1281" y="401"/>
                    <a:pt x="1279" y="370"/>
                    <a:pt x="1275" y="34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7" name="Freeform 129">
              <a:extLst>
                <a:ext uri="{FF2B5EF4-FFF2-40B4-BE49-F238E27FC236}">
                  <a16:creationId xmlns:a16="http://schemas.microsoft.com/office/drawing/2014/main" id="{DCD62C50-A1F4-4A78-889D-8CB3D62E6556}"/>
                </a:ext>
              </a:extLst>
            </p:cNvPr>
            <p:cNvSpPr>
              <a:spLocks/>
            </p:cNvSpPr>
            <p:nvPr/>
          </p:nvSpPr>
          <p:spPr bwMode="auto">
            <a:xfrm>
              <a:off x="3256" y="2833"/>
              <a:ext cx="6" cy="2"/>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2" y="1"/>
                    <a:pt x="1" y="1"/>
                    <a:pt x="0" y="1"/>
                  </a:cubicBezTo>
                  <a:cubicBezTo>
                    <a:pt x="1" y="1"/>
                    <a:pt x="2" y="1"/>
                    <a:pt x="3"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8" name="Freeform 130">
              <a:extLst>
                <a:ext uri="{FF2B5EF4-FFF2-40B4-BE49-F238E27FC236}">
                  <a16:creationId xmlns:a16="http://schemas.microsoft.com/office/drawing/2014/main" id="{F01305CF-6E59-4C76-8D68-5A7EB8AFE32B}"/>
                </a:ext>
              </a:extLst>
            </p:cNvPr>
            <p:cNvSpPr>
              <a:spLocks/>
            </p:cNvSpPr>
            <p:nvPr/>
          </p:nvSpPr>
          <p:spPr bwMode="auto">
            <a:xfrm>
              <a:off x="3223" y="2844"/>
              <a:ext cx="9" cy="1"/>
            </a:xfrm>
            <a:custGeom>
              <a:avLst/>
              <a:gdLst>
                <a:gd name="T0" fmla="*/ 5 w 5"/>
                <a:gd name="T1" fmla="*/ 0 h 1"/>
                <a:gd name="T2" fmla="*/ 0 w 5"/>
                <a:gd name="T3" fmla="*/ 1 h 1"/>
                <a:gd name="T4" fmla="*/ 5 w 5"/>
                <a:gd name="T5" fmla="*/ 0 h 1"/>
              </a:gdLst>
              <a:ahLst/>
              <a:cxnLst>
                <a:cxn ang="0">
                  <a:pos x="T0" y="T1"/>
                </a:cxn>
                <a:cxn ang="0">
                  <a:pos x="T2" y="T3"/>
                </a:cxn>
                <a:cxn ang="0">
                  <a:pos x="T4" y="T5"/>
                </a:cxn>
              </a:cxnLst>
              <a:rect l="0" t="0" r="r" b="b"/>
              <a:pathLst>
                <a:path w="5" h="1">
                  <a:moveTo>
                    <a:pt x="5" y="0"/>
                  </a:moveTo>
                  <a:cubicBezTo>
                    <a:pt x="3" y="0"/>
                    <a:pt x="2" y="1"/>
                    <a:pt x="0" y="1"/>
                  </a:cubicBezTo>
                  <a:cubicBezTo>
                    <a:pt x="2" y="1"/>
                    <a:pt x="3" y="0"/>
                    <a:pt x="5"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9" name="Freeform 131">
              <a:extLst>
                <a:ext uri="{FF2B5EF4-FFF2-40B4-BE49-F238E27FC236}">
                  <a16:creationId xmlns:a16="http://schemas.microsoft.com/office/drawing/2014/main" id="{F0AAB42F-E432-4A90-8DEF-D4EAFBA95035}"/>
                </a:ext>
              </a:extLst>
            </p:cNvPr>
            <p:cNvSpPr>
              <a:spLocks/>
            </p:cNvSpPr>
            <p:nvPr/>
          </p:nvSpPr>
          <p:spPr bwMode="auto">
            <a:xfrm>
              <a:off x="3194" y="2851"/>
              <a:ext cx="9" cy="1"/>
            </a:xfrm>
            <a:custGeom>
              <a:avLst/>
              <a:gdLst>
                <a:gd name="T0" fmla="*/ 5 w 5"/>
                <a:gd name="T1" fmla="*/ 0 h 1"/>
                <a:gd name="T2" fmla="*/ 0 w 5"/>
                <a:gd name="T3" fmla="*/ 1 h 1"/>
                <a:gd name="T4" fmla="*/ 5 w 5"/>
                <a:gd name="T5" fmla="*/ 0 h 1"/>
              </a:gdLst>
              <a:ahLst/>
              <a:cxnLst>
                <a:cxn ang="0">
                  <a:pos x="T0" y="T1"/>
                </a:cxn>
                <a:cxn ang="0">
                  <a:pos x="T2" y="T3"/>
                </a:cxn>
                <a:cxn ang="0">
                  <a:pos x="T4" y="T5"/>
                </a:cxn>
              </a:cxnLst>
              <a:rect l="0" t="0" r="r" b="b"/>
              <a:pathLst>
                <a:path w="5" h="1">
                  <a:moveTo>
                    <a:pt x="5" y="0"/>
                  </a:moveTo>
                  <a:cubicBezTo>
                    <a:pt x="3" y="0"/>
                    <a:pt x="2" y="1"/>
                    <a:pt x="0" y="1"/>
                  </a:cubicBezTo>
                  <a:cubicBezTo>
                    <a:pt x="2" y="1"/>
                    <a:pt x="3" y="0"/>
                    <a:pt x="5"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0" name="Freeform 132">
              <a:extLst>
                <a:ext uri="{FF2B5EF4-FFF2-40B4-BE49-F238E27FC236}">
                  <a16:creationId xmlns:a16="http://schemas.microsoft.com/office/drawing/2014/main" id="{083972A9-5D7E-420B-B080-4C993A304933}"/>
                </a:ext>
              </a:extLst>
            </p:cNvPr>
            <p:cNvSpPr>
              <a:spLocks/>
            </p:cNvSpPr>
            <p:nvPr/>
          </p:nvSpPr>
          <p:spPr bwMode="auto">
            <a:xfrm>
              <a:off x="3285" y="2822"/>
              <a:ext cx="8" cy="4"/>
            </a:xfrm>
            <a:custGeom>
              <a:avLst/>
              <a:gdLst>
                <a:gd name="T0" fmla="*/ 5 w 5"/>
                <a:gd name="T1" fmla="*/ 0 h 2"/>
                <a:gd name="T2" fmla="*/ 0 w 5"/>
                <a:gd name="T3" fmla="*/ 2 h 2"/>
                <a:gd name="T4" fmla="*/ 5 w 5"/>
                <a:gd name="T5" fmla="*/ 0 h 2"/>
              </a:gdLst>
              <a:ahLst/>
              <a:cxnLst>
                <a:cxn ang="0">
                  <a:pos x="T0" y="T1"/>
                </a:cxn>
                <a:cxn ang="0">
                  <a:pos x="T2" y="T3"/>
                </a:cxn>
                <a:cxn ang="0">
                  <a:pos x="T4" y="T5"/>
                </a:cxn>
              </a:cxnLst>
              <a:rect l="0" t="0" r="r" b="b"/>
              <a:pathLst>
                <a:path w="5" h="2">
                  <a:moveTo>
                    <a:pt x="5" y="0"/>
                  </a:moveTo>
                  <a:cubicBezTo>
                    <a:pt x="3" y="1"/>
                    <a:pt x="2" y="2"/>
                    <a:pt x="0" y="2"/>
                  </a:cubicBezTo>
                  <a:cubicBezTo>
                    <a:pt x="2" y="2"/>
                    <a:pt x="3" y="1"/>
                    <a:pt x="5"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1" name="Freeform 133">
              <a:extLst>
                <a:ext uri="{FF2B5EF4-FFF2-40B4-BE49-F238E27FC236}">
                  <a16:creationId xmlns:a16="http://schemas.microsoft.com/office/drawing/2014/main" id="{853524C1-FE3E-4AF5-BF96-3D23980971EB}"/>
                </a:ext>
              </a:extLst>
            </p:cNvPr>
            <p:cNvSpPr>
              <a:spLocks/>
            </p:cNvSpPr>
            <p:nvPr/>
          </p:nvSpPr>
          <p:spPr bwMode="auto">
            <a:xfrm>
              <a:off x="3343" y="2801"/>
              <a:ext cx="9" cy="4"/>
            </a:xfrm>
            <a:custGeom>
              <a:avLst/>
              <a:gdLst>
                <a:gd name="T0" fmla="*/ 5 w 5"/>
                <a:gd name="T1" fmla="*/ 0 h 2"/>
                <a:gd name="T2" fmla="*/ 0 w 5"/>
                <a:gd name="T3" fmla="*/ 2 h 2"/>
                <a:gd name="T4" fmla="*/ 5 w 5"/>
                <a:gd name="T5" fmla="*/ 0 h 2"/>
              </a:gdLst>
              <a:ahLst/>
              <a:cxnLst>
                <a:cxn ang="0">
                  <a:pos x="T0" y="T1"/>
                </a:cxn>
                <a:cxn ang="0">
                  <a:pos x="T2" y="T3"/>
                </a:cxn>
                <a:cxn ang="0">
                  <a:pos x="T4" y="T5"/>
                </a:cxn>
              </a:cxnLst>
              <a:rect l="0" t="0" r="r" b="b"/>
              <a:pathLst>
                <a:path w="5" h="2">
                  <a:moveTo>
                    <a:pt x="5" y="0"/>
                  </a:moveTo>
                  <a:cubicBezTo>
                    <a:pt x="4" y="1"/>
                    <a:pt x="2" y="2"/>
                    <a:pt x="0" y="2"/>
                  </a:cubicBezTo>
                  <a:cubicBezTo>
                    <a:pt x="2" y="2"/>
                    <a:pt x="4" y="1"/>
                    <a:pt x="5"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2" name="Freeform 134">
              <a:extLst>
                <a:ext uri="{FF2B5EF4-FFF2-40B4-BE49-F238E27FC236}">
                  <a16:creationId xmlns:a16="http://schemas.microsoft.com/office/drawing/2014/main" id="{CE3EBDA0-652E-4DA7-B1E2-43CA54C7C47F}"/>
                </a:ext>
              </a:extLst>
            </p:cNvPr>
            <p:cNvSpPr>
              <a:spLocks/>
            </p:cNvSpPr>
            <p:nvPr/>
          </p:nvSpPr>
          <p:spPr bwMode="auto">
            <a:xfrm>
              <a:off x="3311" y="2813"/>
              <a:ext cx="9" cy="4"/>
            </a:xfrm>
            <a:custGeom>
              <a:avLst/>
              <a:gdLst>
                <a:gd name="T0" fmla="*/ 5 w 5"/>
                <a:gd name="T1" fmla="*/ 0 h 2"/>
                <a:gd name="T2" fmla="*/ 0 w 5"/>
                <a:gd name="T3" fmla="*/ 2 h 2"/>
                <a:gd name="T4" fmla="*/ 5 w 5"/>
                <a:gd name="T5" fmla="*/ 0 h 2"/>
              </a:gdLst>
              <a:ahLst/>
              <a:cxnLst>
                <a:cxn ang="0">
                  <a:pos x="T0" y="T1"/>
                </a:cxn>
                <a:cxn ang="0">
                  <a:pos x="T2" y="T3"/>
                </a:cxn>
                <a:cxn ang="0">
                  <a:pos x="T4" y="T5"/>
                </a:cxn>
              </a:cxnLst>
              <a:rect l="0" t="0" r="r" b="b"/>
              <a:pathLst>
                <a:path w="5" h="2">
                  <a:moveTo>
                    <a:pt x="5" y="0"/>
                  </a:moveTo>
                  <a:cubicBezTo>
                    <a:pt x="4" y="1"/>
                    <a:pt x="2" y="1"/>
                    <a:pt x="0" y="2"/>
                  </a:cubicBezTo>
                  <a:cubicBezTo>
                    <a:pt x="2" y="1"/>
                    <a:pt x="4" y="1"/>
                    <a:pt x="5"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3" name="Freeform 135">
              <a:extLst>
                <a:ext uri="{FF2B5EF4-FFF2-40B4-BE49-F238E27FC236}">
                  <a16:creationId xmlns:a16="http://schemas.microsoft.com/office/drawing/2014/main" id="{C4360AD2-6163-4141-8CE9-BBA18DB8A613}"/>
                </a:ext>
              </a:extLst>
            </p:cNvPr>
            <p:cNvSpPr>
              <a:spLocks/>
            </p:cNvSpPr>
            <p:nvPr/>
          </p:nvSpPr>
          <p:spPr bwMode="auto">
            <a:xfrm>
              <a:off x="2910" y="2891"/>
              <a:ext cx="9" cy="0"/>
            </a:xfrm>
            <a:custGeom>
              <a:avLst/>
              <a:gdLst>
                <a:gd name="T0" fmla="*/ 5 w 5"/>
                <a:gd name="T1" fmla="*/ 0 w 5"/>
                <a:gd name="T2" fmla="*/ 5 w 5"/>
              </a:gdLst>
              <a:ahLst/>
              <a:cxnLst>
                <a:cxn ang="0">
                  <a:pos x="T0" y="0"/>
                </a:cxn>
                <a:cxn ang="0">
                  <a:pos x="T1" y="0"/>
                </a:cxn>
                <a:cxn ang="0">
                  <a:pos x="T2" y="0"/>
                </a:cxn>
              </a:cxnLst>
              <a:rect l="0" t="0" r="r" b="b"/>
              <a:pathLst>
                <a:path w="5">
                  <a:moveTo>
                    <a:pt x="5" y="0"/>
                  </a:moveTo>
                  <a:cubicBezTo>
                    <a:pt x="3" y="0"/>
                    <a:pt x="1" y="0"/>
                    <a:pt x="0" y="0"/>
                  </a:cubicBezTo>
                  <a:cubicBezTo>
                    <a:pt x="1" y="0"/>
                    <a:pt x="3" y="0"/>
                    <a:pt x="5"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4" name="Freeform 136">
              <a:extLst>
                <a:ext uri="{FF2B5EF4-FFF2-40B4-BE49-F238E27FC236}">
                  <a16:creationId xmlns:a16="http://schemas.microsoft.com/office/drawing/2014/main" id="{ACF581FE-4218-45CD-8018-049A2F1AD5D5}"/>
                </a:ext>
              </a:extLst>
            </p:cNvPr>
            <p:cNvSpPr>
              <a:spLocks/>
            </p:cNvSpPr>
            <p:nvPr/>
          </p:nvSpPr>
          <p:spPr bwMode="auto">
            <a:xfrm>
              <a:off x="3371" y="2789"/>
              <a:ext cx="11" cy="5"/>
            </a:xfrm>
            <a:custGeom>
              <a:avLst/>
              <a:gdLst>
                <a:gd name="T0" fmla="*/ 6 w 6"/>
                <a:gd name="T1" fmla="*/ 0 h 3"/>
                <a:gd name="T2" fmla="*/ 0 w 6"/>
                <a:gd name="T3" fmla="*/ 3 h 3"/>
                <a:gd name="T4" fmla="*/ 6 w 6"/>
                <a:gd name="T5" fmla="*/ 0 h 3"/>
              </a:gdLst>
              <a:ahLst/>
              <a:cxnLst>
                <a:cxn ang="0">
                  <a:pos x="T0" y="T1"/>
                </a:cxn>
                <a:cxn ang="0">
                  <a:pos x="T2" y="T3"/>
                </a:cxn>
                <a:cxn ang="0">
                  <a:pos x="T4" y="T5"/>
                </a:cxn>
              </a:cxnLst>
              <a:rect l="0" t="0" r="r" b="b"/>
              <a:pathLst>
                <a:path w="6" h="3">
                  <a:moveTo>
                    <a:pt x="6" y="0"/>
                  </a:moveTo>
                  <a:cubicBezTo>
                    <a:pt x="4" y="1"/>
                    <a:pt x="2" y="2"/>
                    <a:pt x="0" y="3"/>
                  </a:cubicBezTo>
                  <a:cubicBezTo>
                    <a:pt x="2" y="2"/>
                    <a:pt x="4" y="1"/>
                    <a:pt x="6"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5" name="Freeform 137">
              <a:extLst>
                <a:ext uri="{FF2B5EF4-FFF2-40B4-BE49-F238E27FC236}">
                  <a16:creationId xmlns:a16="http://schemas.microsoft.com/office/drawing/2014/main" id="{BF7D47A5-B431-47DF-A165-3A9D5FFEA934}"/>
                </a:ext>
              </a:extLst>
            </p:cNvPr>
            <p:cNvSpPr>
              <a:spLocks/>
            </p:cNvSpPr>
            <p:nvPr/>
          </p:nvSpPr>
          <p:spPr bwMode="auto">
            <a:xfrm>
              <a:off x="3007" y="2884"/>
              <a:ext cx="9" cy="2"/>
            </a:xfrm>
            <a:custGeom>
              <a:avLst/>
              <a:gdLst>
                <a:gd name="T0" fmla="*/ 5 w 5"/>
                <a:gd name="T1" fmla="*/ 0 h 1"/>
                <a:gd name="T2" fmla="*/ 0 w 5"/>
                <a:gd name="T3" fmla="*/ 1 h 1"/>
                <a:gd name="T4" fmla="*/ 5 w 5"/>
                <a:gd name="T5" fmla="*/ 0 h 1"/>
              </a:gdLst>
              <a:ahLst/>
              <a:cxnLst>
                <a:cxn ang="0">
                  <a:pos x="T0" y="T1"/>
                </a:cxn>
                <a:cxn ang="0">
                  <a:pos x="T2" y="T3"/>
                </a:cxn>
                <a:cxn ang="0">
                  <a:pos x="T4" y="T5"/>
                </a:cxn>
              </a:cxnLst>
              <a:rect l="0" t="0" r="r" b="b"/>
              <a:pathLst>
                <a:path w="5" h="1">
                  <a:moveTo>
                    <a:pt x="5" y="0"/>
                  </a:moveTo>
                  <a:cubicBezTo>
                    <a:pt x="3" y="1"/>
                    <a:pt x="1" y="1"/>
                    <a:pt x="0" y="1"/>
                  </a:cubicBezTo>
                  <a:cubicBezTo>
                    <a:pt x="1" y="1"/>
                    <a:pt x="3" y="1"/>
                    <a:pt x="5"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6" name="Freeform 138">
              <a:extLst>
                <a:ext uri="{FF2B5EF4-FFF2-40B4-BE49-F238E27FC236}">
                  <a16:creationId xmlns:a16="http://schemas.microsoft.com/office/drawing/2014/main" id="{8915EDB8-3B48-4B0E-95F1-5FE2610E71E5}"/>
                </a:ext>
              </a:extLst>
            </p:cNvPr>
            <p:cNvSpPr>
              <a:spLocks/>
            </p:cNvSpPr>
            <p:nvPr/>
          </p:nvSpPr>
          <p:spPr bwMode="auto">
            <a:xfrm>
              <a:off x="2977" y="2888"/>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7" name="Freeform 139">
              <a:extLst>
                <a:ext uri="{FF2B5EF4-FFF2-40B4-BE49-F238E27FC236}">
                  <a16:creationId xmlns:a16="http://schemas.microsoft.com/office/drawing/2014/main" id="{E40281BE-547B-4585-9C51-D28B6000DE77}"/>
                </a:ext>
              </a:extLst>
            </p:cNvPr>
            <p:cNvSpPr>
              <a:spLocks/>
            </p:cNvSpPr>
            <p:nvPr/>
          </p:nvSpPr>
          <p:spPr bwMode="auto">
            <a:xfrm>
              <a:off x="2940" y="2890"/>
              <a:ext cx="9" cy="1"/>
            </a:xfrm>
            <a:custGeom>
              <a:avLst/>
              <a:gdLst>
                <a:gd name="T0" fmla="*/ 5 w 5"/>
                <a:gd name="T1" fmla="*/ 0 h 1"/>
                <a:gd name="T2" fmla="*/ 0 w 5"/>
                <a:gd name="T3" fmla="*/ 1 h 1"/>
                <a:gd name="T4" fmla="*/ 5 w 5"/>
                <a:gd name="T5" fmla="*/ 0 h 1"/>
              </a:gdLst>
              <a:ahLst/>
              <a:cxnLst>
                <a:cxn ang="0">
                  <a:pos x="T0" y="T1"/>
                </a:cxn>
                <a:cxn ang="0">
                  <a:pos x="T2" y="T3"/>
                </a:cxn>
                <a:cxn ang="0">
                  <a:pos x="T4" y="T5"/>
                </a:cxn>
              </a:cxnLst>
              <a:rect l="0" t="0" r="r" b="b"/>
              <a:pathLst>
                <a:path w="5" h="1">
                  <a:moveTo>
                    <a:pt x="5" y="0"/>
                  </a:moveTo>
                  <a:cubicBezTo>
                    <a:pt x="3" y="1"/>
                    <a:pt x="2" y="1"/>
                    <a:pt x="0" y="1"/>
                  </a:cubicBezTo>
                  <a:cubicBezTo>
                    <a:pt x="2" y="1"/>
                    <a:pt x="3" y="1"/>
                    <a:pt x="5"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8" name="Freeform 140">
              <a:extLst>
                <a:ext uri="{FF2B5EF4-FFF2-40B4-BE49-F238E27FC236}">
                  <a16:creationId xmlns:a16="http://schemas.microsoft.com/office/drawing/2014/main" id="{06211B66-48D6-4A3B-9762-3B68520E0857}"/>
                </a:ext>
              </a:extLst>
            </p:cNvPr>
            <p:cNvSpPr>
              <a:spLocks/>
            </p:cNvSpPr>
            <p:nvPr/>
          </p:nvSpPr>
          <p:spPr bwMode="auto">
            <a:xfrm>
              <a:off x="3037" y="2881"/>
              <a:ext cx="7" cy="1"/>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3" y="1"/>
                    <a:pt x="1" y="1"/>
                    <a:pt x="0" y="1"/>
                  </a:cubicBezTo>
                  <a:cubicBezTo>
                    <a:pt x="1" y="1"/>
                    <a:pt x="3" y="1"/>
                    <a:pt x="4"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9" name="Freeform 141">
              <a:extLst>
                <a:ext uri="{FF2B5EF4-FFF2-40B4-BE49-F238E27FC236}">
                  <a16:creationId xmlns:a16="http://schemas.microsoft.com/office/drawing/2014/main" id="{D485AE7F-7151-422A-8E6B-57BB38D41212}"/>
                </a:ext>
              </a:extLst>
            </p:cNvPr>
            <p:cNvSpPr>
              <a:spLocks/>
            </p:cNvSpPr>
            <p:nvPr/>
          </p:nvSpPr>
          <p:spPr bwMode="auto">
            <a:xfrm>
              <a:off x="3131" y="2865"/>
              <a:ext cx="9" cy="2"/>
            </a:xfrm>
            <a:custGeom>
              <a:avLst/>
              <a:gdLst>
                <a:gd name="T0" fmla="*/ 5 w 5"/>
                <a:gd name="T1" fmla="*/ 0 h 1"/>
                <a:gd name="T2" fmla="*/ 0 w 5"/>
                <a:gd name="T3" fmla="*/ 1 h 1"/>
                <a:gd name="T4" fmla="*/ 5 w 5"/>
                <a:gd name="T5" fmla="*/ 0 h 1"/>
              </a:gdLst>
              <a:ahLst/>
              <a:cxnLst>
                <a:cxn ang="0">
                  <a:pos x="T0" y="T1"/>
                </a:cxn>
                <a:cxn ang="0">
                  <a:pos x="T2" y="T3"/>
                </a:cxn>
                <a:cxn ang="0">
                  <a:pos x="T4" y="T5"/>
                </a:cxn>
              </a:cxnLst>
              <a:rect l="0" t="0" r="r" b="b"/>
              <a:pathLst>
                <a:path w="5" h="1">
                  <a:moveTo>
                    <a:pt x="5" y="0"/>
                  </a:moveTo>
                  <a:cubicBezTo>
                    <a:pt x="3" y="1"/>
                    <a:pt x="2" y="1"/>
                    <a:pt x="0" y="1"/>
                  </a:cubicBezTo>
                  <a:cubicBezTo>
                    <a:pt x="2" y="1"/>
                    <a:pt x="3" y="1"/>
                    <a:pt x="5"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0" name="Freeform 142">
              <a:extLst>
                <a:ext uri="{FF2B5EF4-FFF2-40B4-BE49-F238E27FC236}">
                  <a16:creationId xmlns:a16="http://schemas.microsoft.com/office/drawing/2014/main" id="{82B9E082-0C7D-4DC7-B287-6BE08A129197}"/>
                </a:ext>
              </a:extLst>
            </p:cNvPr>
            <p:cNvSpPr>
              <a:spLocks/>
            </p:cNvSpPr>
            <p:nvPr/>
          </p:nvSpPr>
          <p:spPr bwMode="auto">
            <a:xfrm>
              <a:off x="3103" y="2872"/>
              <a:ext cx="8" cy="2"/>
            </a:xfrm>
            <a:custGeom>
              <a:avLst/>
              <a:gdLst>
                <a:gd name="T0" fmla="*/ 5 w 5"/>
                <a:gd name="T1" fmla="*/ 0 h 1"/>
                <a:gd name="T2" fmla="*/ 0 w 5"/>
                <a:gd name="T3" fmla="*/ 1 h 1"/>
                <a:gd name="T4" fmla="*/ 5 w 5"/>
                <a:gd name="T5" fmla="*/ 0 h 1"/>
              </a:gdLst>
              <a:ahLst/>
              <a:cxnLst>
                <a:cxn ang="0">
                  <a:pos x="T0" y="T1"/>
                </a:cxn>
                <a:cxn ang="0">
                  <a:pos x="T2" y="T3"/>
                </a:cxn>
                <a:cxn ang="0">
                  <a:pos x="T4" y="T5"/>
                </a:cxn>
              </a:cxnLst>
              <a:rect l="0" t="0" r="r" b="b"/>
              <a:pathLst>
                <a:path w="5" h="1">
                  <a:moveTo>
                    <a:pt x="5" y="0"/>
                  </a:moveTo>
                  <a:cubicBezTo>
                    <a:pt x="3" y="0"/>
                    <a:pt x="1" y="0"/>
                    <a:pt x="0" y="1"/>
                  </a:cubicBezTo>
                  <a:cubicBezTo>
                    <a:pt x="1" y="0"/>
                    <a:pt x="3" y="0"/>
                    <a:pt x="5"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1" name="Freeform 143">
              <a:extLst>
                <a:ext uri="{FF2B5EF4-FFF2-40B4-BE49-F238E27FC236}">
                  <a16:creationId xmlns:a16="http://schemas.microsoft.com/office/drawing/2014/main" id="{F00BB2FF-C651-4BA3-8570-92B978AA81FD}"/>
                </a:ext>
              </a:extLst>
            </p:cNvPr>
            <p:cNvSpPr>
              <a:spLocks/>
            </p:cNvSpPr>
            <p:nvPr/>
          </p:nvSpPr>
          <p:spPr bwMode="auto">
            <a:xfrm>
              <a:off x="3074" y="2877"/>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2" name="Freeform 144">
              <a:extLst>
                <a:ext uri="{FF2B5EF4-FFF2-40B4-BE49-F238E27FC236}">
                  <a16:creationId xmlns:a16="http://schemas.microsoft.com/office/drawing/2014/main" id="{B5EEF648-A9D8-48DF-9932-7E45C9C55CAE}"/>
                </a:ext>
              </a:extLst>
            </p:cNvPr>
            <p:cNvSpPr>
              <a:spLocks/>
            </p:cNvSpPr>
            <p:nvPr/>
          </p:nvSpPr>
          <p:spPr bwMode="auto">
            <a:xfrm>
              <a:off x="3166" y="2859"/>
              <a:ext cx="4"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3" name="Freeform 145">
              <a:extLst>
                <a:ext uri="{FF2B5EF4-FFF2-40B4-BE49-F238E27FC236}">
                  <a16:creationId xmlns:a16="http://schemas.microsoft.com/office/drawing/2014/main" id="{82018C65-894B-4718-8EDE-CA4C48CECA2A}"/>
                </a:ext>
              </a:extLst>
            </p:cNvPr>
            <p:cNvSpPr>
              <a:spLocks/>
            </p:cNvSpPr>
            <p:nvPr/>
          </p:nvSpPr>
          <p:spPr bwMode="auto">
            <a:xfrm>
              <a:off x="3633" y="2637"/>
              <a:ext cx="12" cy="9"/>
            </a:xfrm>
            <a:custGeom>
              <a:avLst/>
              <a:gdLst>
                <a:gd name="T0" fmla="*/ 7 w 7"/>
                <a:gd name="T1" fmla="*/ 0 h 5"/>
                <a:gd name="T2" fmla="*/ 0 w 7"/>
                <a:gd name="T3" fmla="*/ 5 h 5"/>
                <a:gd name="T4" fmla="*/ 7 w 7"/>
                <a:gd name="T5" fmla="*/ 0 h 5"/>
              </a:gdLst>
              <a:ahLst/>
              <a:cxnLst>
                <a:cxn ang="0">
                  <a:pos x="T0" y="T1"/>
                </a:cxn>
                <a:cxn ang="0">
                  <a:pos x="T2" y="T3"/>
                </a:cxn>
                <a:cxn ang="0">
                  <a:pos x="T4" y="T5"/>
                </a:cxn>
              </a:cxnLst>
              <a:rect l="0" t="0" r="r" b="b"/>
              <a:pathLst>
                <a:path w="7" h="5">
                  <a:moveTo>
                    <a:pt x="7" y="0"/>
                  </a:moveTo>
                  <a:cubicBezTo>
                    <a:pt x="5" y="1"/>
                    <a:pt x="2" y="3"/>
                    <a:pt x="0" y="5"/>
                  </a:cubicBezTo>
                  <a:cubicBezTo>
                    <a:pt x="2" y="3"/>
                    <a:pt x="5" y="1"/>
                    <a:pt x="7"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4" name="Freeform 146">
              <a:extLst>
                <a:ext uri="{FF2B5EF4-FFF2-40B4-BE49-F238E27FC236}">
                  <a16:creationId xmlns:a16="http://schemas.microsoft.com/office/drawing/2014/main" id="{41FE7881-9D84-4F9E-9C0B-28FA4A2A6EEC}"/>
                </a:ext>
              </a:extLst>
            </p:cNvPr>
            <p:cNvSpPr>
              <a:spLocks/>
            </p:cNvSpPr>
            <p:nvPr/>
          </p:nvSpPr>
          <p:spPr bwMode="auto">
            <a:xfrm>
              <a:off x="3581" y="2669"/>
              <a:ext cx="20" cy="12"/>
            </a:xfrm>
            <a:custGeom>
              <a:avLst/>
              <a:gdLst>
                <a:gd name="T0" fmla="*/ 11 w 11"/>
                <a:gd name="T1" fmla="*/ 0 h 7"/>
                <a:gd name="T2" fmla="*/ 0 w 11"/>
                <a:gd name="T3" fmla="*/ 7 h 7"/>
                <a:gd name="T4" fmla="*/ 11 w 11"/>
                <a:gd name="T5" fmla="*/ 0 h 7"/>
              </a:gdLst>
              <a:ahLst/>
              <a:cxnLst>
                <a:cxn ang="0">
                  <a:pos x="T0" y="T1"/>
                </a:cxn>
                <a:cxn ang="0">
                  <a:pos x="T2" y="T3"/>
                </a:cxn>
                <a:cxn ang="0">
                  <a:pos x="T4" y="T5"/>
                </a:cxn>
              </a:cxnLst>
              <a:rect l="0" t="0" r="r" b="b"/>
              <a:pathLst>
                <a:path w="11" h="7">
                  <a:moveTo>
                    <a:pt x="11" y="0"/>
                  </a:moveTo>
                  <a:cubicBezTo>
                    <a:pt x="8" y="2"/>
                    <a:pt x="4" y="5"/>
                    <a:pt x="0" y="7"/>
                  </a:cubicBezTo>
                  <a:cubicBezTo>
                    <a:pt x="4" y="5"/>
                    <a:pt x="8" y="2"/>
                    <a:pt x="11"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5" name="Freeform 147">
              <a:extLst>
                <a:ext uri="{FF2B5EF4-FFF2-40B4-BE49-F238E27FC236}">
                  <a16:creationId xmlns:a16="http://schemas.microsoft.com/office/drawing/2014/main" id="{011ABDAB-42D8-4F83-967E-AF3F39ED1966}"/>
                </a:ext>
              </a:extLst>
            </p:cNvPr>
            <p:cNvSpPr>
              <a:spLocks/>
            </p:cNvSpPr>
            <p:nvPr/>
          </p:nvSpPr>
          <p:spPr bwMode="auto">
            <a:xfrm>
              <a:off x="3652" y="2612"/>
              <a:ext cx="25" cy="18"/>
            </a:xfrm>
            <a:custGeom>
              <a:avLst/>
              <a:gdLst>
                <a:gd name="T0" fmla="*/ 14 w 14"/>
                <a:gd name="T1" fmla="*/ 0 h 10"/>
                <a:gd name="T2" fmla="*/ 0 w 14"/>
                <a:gd name="T3" fmla="*/ 10 h 10"/>
                <a:gd name="T4" fmla="*/ 14 w 14"/>
                <a:gd name="T5" fmla="*/ 0 h 10"/>
              </a:gdLst>
              <a:ahLst/>
              <a:cxnLst>
                <a:cxn ang="0">
                  <a:pos x="T0" y="T1"/>
                </a:cxn>
                <a:cxn ang="0">
                  <a:pos x="T2" y="T3"/>
                </a:cxn>
                <a:cxn ang="0">
                  <a:pos x="T4" y="T5"/>
                </a:cxn>
              </a:cxnLst>
              <a:rect l="0" t="0" r="r" b="b"/>
              <a:pathLst>
                <a:path w="14" h="10">
                  <a:moveTo>
                    <a:pt x="14" y="0"/>
                  </a:moveTo>
                  <a:cubicBezTo>
                    <a:pt x="9" y="3"/>
                    <a:pt x="5" y="7"/>
                    <a:pt x="0" y="10"/>
                  </a:cubicBezTo>
                  <a:cubicBezTo>
                    <a:pt x="5" y="7"/>
                    <a:pt x="9" y="3"/>
                    <a:pt x="14"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6" name="Freeform 148">
              <a:extLst>
                <a:ext uri="{FF2B5EF4-FFF2-40B4-BE49-F238E27FC236}">
                  <a16:creationId xmlns:a16="http://schemas.microsoft.com/office/drawing/2014/main" id="{4A7EA44D-8EBE-4B8B-B656-3FA3894F6BCF}"/>
                </a:ext>
              </a:extLst>
            </p:cNvPr>
            <p:cNvSpPr>
              <a:spLocks/>
            </p:cNvSpPr>
            <p:nvPr/>
          </p:nvSpPr>
          <p:spPr bwMode="auto">
            <a:xfrm>
              <a:off x="3611" y="2653"/>
              <a:ext cx="13" cy="8"/>
            </a:xfrm>
            <a:custGeom>
              <a:avLst/>
              <a:gdLst>
                <a:gd name="T0" fmla="*/ 7 w 7"/>
                <a:gd name="T1" fmla="*/ 0 h 5"/>
                <a:gd name="T2" fmla="*/ 0 w 7"/>
                <a:gd name="T3" fmla="*/ 5 h 5"/>
                <a:gd name="T4" fmla="*/ 7 w 7"/>
                <a:gd name="T5" fmla="*/ 0 h 5"/>
              </a:gdLst>
              <a:ahLst/>
              <a:cxnLst>
                <a:cxn ang="0">
                  <a:pos x="T0" y="T1"/>
                </a:cxn>
                <a:cxn ang="0">
                  <a:pos x="T2" y="T3"/>
                </a:cxn>
                <a:cxn ang="0">
                  <a:pos x="T4" y="T5"/>
                </a:cxn>
              </a:cxnLst>
              <a:rect l="0" t="0" r="r" b="b"/>
              <a:pathLst>
                <a:path w="7" h="5">
                  <a:moveTo>
                    <a:pt x="7" y="0"/>
                  </a:moveTo>
                  <a:cubicBezTo>
                    <a:pt x="5" y="1"/>
                    <a:pt x="2" y="3"/>
                    <a:pt x="0" y="5"/>
                  </a:cubicBezTo>
                  <a:cubicBezTo>
                    <a:pt x="2" y="3"/>
                    <a:pt x="5" y="1"/>
                    <a:pt x="7"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7" name="Freeform 149">
              <a:extLst>
                <a:ext uri="{FF2B5EF4-FFF2-40B4-BE49-F238E27FC236}">
                  <a16:creationId xmlns:a16="http://schemas.microsoft.com/office/drawing/2014/main" id="{C7C798CE-2918-4C62-9512-C71E73F13EDE}"/>
                </a:ext>
              </a:extLst>
            </p:cNvPr>
            <p:cNvSpPr>
              <a:spLocks/>
            </p:cNvSpPr>
            <p:nvPr/>
          </p:nvSpPr>
          <p:spPr bwMode="auto">
            <a:xfrm>
              <a:off x="3684" y="2596"/>
              <a:ext cx="12" cy="11"/>
            </a:xfrm>
            <a:custGeom>
              <a:avLst/>
              <a:gdLst>
                <a:gd name="T0" fmla="*/ 7 w 7"/>
                <a:gd name="T1" fmla="*/ 0 h 6"/>
                <a:gd name="T2" fmla="*/ 0 w 7"/>
                <a:gd name="T3" fmla="*/ 6 h 6"/>
                <a:gd name="T4" fmla="*/ 7 w 7"/>
                <a:gd name="T5" fmla="*/ 0 h 6"/>
              </a:gdLst>
              <a:ahLst/>
              <a:cxnLst>
                <a:cxn ang="0">
                  <a:pos x="T0" y="T1"/>
                </a:cxn>
                <a:cxn ang="0">
                  <a:pos x="T2" y="T3"/>
                </a:cxn>
                <a:cxn ang="0">
                  <a:pos x="T4" y="T5"/>
                </a:cxn>
              </a:cxnLst>
              <a:rect l="0" t="0" r="r" b="b"/>
              <a:pathLst>
                <a:path w="7" h="6">
                  <a:moveTo>
                    <a:pt x="7" y="0"/>
                  </a:moveTo>
                  <a:cubicBezTo>
                    <a:pt x="5" y="2"/>
                    <a:pt x="2" y="4"/>
                    <a:pt x="0" y="6"/>
                  </a:cubicBezTo>
                  <a:cubicBezTo>
                    <a:pt x="2" y="4"/>
                    <a:pt x="5" y="2"/>
                    <a:pt x="7"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8" name="Freeform 150">
              <a:extLst>
                <a:ext uri="{FF2B5EF4-FFF2-40B4-BE49-F238E27FC236}">
                  <a16:creationId xmlns:a16="http://schemas.microsoft.com/office/drawing/2014/main" id="{A672AF39-36B1-42A9-A3F4-EA5595DCC727}"/>
                </a:ext>
              </a:extLst>
            </p:cNvPr>
            <p:cNvSpPr>
              <a:spLocks/>
            </p:cNvSpPr>
            <p:nvPr/>
          </p:nvSpPr>
          <p:spPr bwMode="auto">
            <a:xfrm>
              <a:off x="3719" y="2550"/>
              <a:ext cx="28" cy="25"/>
            </a:xfrm>
            <a:custGeom>
              <a:avLst/>
              <a:gdLst>
                <a:gd name="T0" fmla="*/ 16 w 16"/>
                <a:gd name="T1" fmla="*/ 0 h 14"/>
                <a:gd name="T2" fmla="*/ 0 w 16"/>
                <a:gd name="T3" fmla="*/ 14 h 14"/>
                <a:gd name="T4" fmla="*/ 16 w 16"/>
                <a:gd name="T5" fmla="*/ 0 h 14"/>
              </a:gdLst>
              <a:ahLst/>
              <a:cxnLst>
                <a:cxn ang="0">
                  <a:pos x="T0" y="T1"/>
                </a:cxn>
                <a:cxn ang="0">
                  <a:pos x="T2" y="T3"/>
                </a:cxn>
                <a:cxn ang="0">
                  <a:pos x="T4" y="T5"/>
                </a:cxn>
              </a:cxnLst>
              <a:rect l="0" t="0" r="r" b="b"/>
              <a:pathLst>
                <a:path w="16" h="14">
                  <a:moveTo>
                    <a:pt x="16" y="0"/>
                  </a:moveTo>
                  <a:cubicBezTo>
                    <a:pt x="11" y="5"/>
                    <a:pt x="6" y="10"/>
                    <a:pt x="0" y="14"/>
                  </a:cubicBezTo>
                  <a:cubicBezTo>
                    <a:pt x="6" y="10"/>
                    <a:pt x="11" y="5"/>
                    <a:pt x="16"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9" name="Freeform 151">
              <a:extLst>
                <a:ext uri="{FF2B5EF4-FFF2-40B4-BE49-F238E27FC236}">
                  <a16:creationId xmlns:a16="http://schemas.microsoft.com/office/drawing/2014/main" id="{F53E543E-CE46-4CDB-A3AE-3026CD134BF2}"/>
                </a:ext>
              </a:extLst>
            </p:cNvPr>
            <p:cNvSpPr>
              <a:spLocks/>
            </p:cNvSpPr>
            <p:nvPr/>
          </p:nvSpPr>
          <p:spPr bwMode="auto">
            <a:xfrm>
              <a:off x="3703" y="2578"/>
              <a:ext cx="14" cy="11"/>
            </a:xfrm>
            <a:custGeom>
              <a:avLst/>
              <a:gdLst>
                <a:gd name="T0" fmla="*/ 8 w 8"/>
                <a:gd name="T1" fmla="*/ 0 h 6"/>
                <a:gd name="T2" fmla="*/ 0 w 8"/>
                <a:gd name="T3" fmla="*/ 6 h 6"/>
                <a:gd name="T4" fmla="*/ 8 w 8"/>
                <a:gd name="T5" fmla="*/ 0 h 6"/>
              </a:gdLst>
              <a:ahLst/>
              <a:cxnLst>
                <a:cxn ang="0">
                  <a:pos x="T0" y="T1"/>
                </a:cxn>
                <a:cxn ang="0">
                  <a:pos x="T2" y="T3"/>
                </a:cxn>
                <a:cxn ang="0">
                  <a:pos x="T4" y="T5"/>
                </a:cxn>
              </a:cxnLst>
              <a:rect l="0" t="0" r="r" b="b"/>
              <a:pathLst>
                <a:path w="8" h="6">
                  <a:moveTo>
                    <a:pt x="8" y="0"/>
                  </a:moveTo>
                  <a:cubicBezTo>
                    <a:pt x="5" y="2"/>
                    <a:pt x="3" y="4"/>
                    <a:pt x="0" y="6"/>
                  </a:cubicBezTo>
                  <a:cubicBezTo>
                    <a:pt x="3" y="4"/>
                    <a:pt x="5" y="2"/>
                    <a:pt x="8"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0" name="Freeform 152">
              <a:extLst>
                <a:ext uri="{FF2B5EF4-FFF2-40B4-BE49-F238E27FC236}">
                  <a16:creationId xmlns:a16="http://schemas.microsoft.com/office/drawing/2014/main" id="{CF168C69-D2AE-41A4-A775-96E0E351BEC7}"/>
                </a:ext>
              </a:extLst>
            </p:cNvPr>
            <p:cNvSpPr>
              <a:spLocks/>
            </p:cNvSpPr>
            <p:nvPr/>
          </p:nvSpPr>
          <p:spPr bwMode="auto">
            <a:xfrm>
              <a:off x="3426" y="2764"/>
              <a:ext cx="12" cy="5"/>
            </a:xfrm>
            <a:custGeom>
              <a:avLst/>
              <a:gdLst>
                <a:gd name="T0" fmla="*/ 7 w 7"/>
                <a:gd name="T1" fmla="*/ 0 h 3"/>
                <a:gd name="T2" fmla="*/ 0 w 7"/>
                <a:gd name="T3" fmla="*/ 3 h 3"/>
                <a:gd name="T4" fmla="*/ 7 w 7"/>
                <a:gd name="T5" fmla="*/ 0 h 3"/>
              </a:gdLst>
              <a:ahLst/>
              <a:cxnLst>
                <a:cxn ang="0">
                  <a:pos x="T0" y="T1"/>
                </a:cxn>
                <a:cxn ang="0">
                  <a:pos x="T2" y="T3"/>
                </a:cxn>
                <a:cxn ang="0">
                  <a:pos x="T4" y="T5"/>
                </a:cxn>
              </a:cxnLst>
              <a:rect l="0" t="0" r="r" b="b"/>
              <a:pathLst>
                <a:path w="7" h="3">
                  <a:moveTo>
                    <a:pt x="7" y="0"/>
                  </a:moveTo>
                  <a:cubicBezTo>
                    <a:pt x="5" y="1"/>
                    <a:pt x="3" y="2"/>
                    <a:pt x="0" y="3"/>
                  </a:cubicBezTo>
                  <a:cubicBezTo>
                    <a:pt x="3" y="2"/>
                    <a:pt x="5" y="1"/>
                    <a:pt x="7"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1" name="Freeform 153">
              <a:extLst>
                <a:ext uri="{FF2B5EF4-FFF2-40B4-BE49-F238E27FC236}">
                  <a16:creationId xmlns:a16="http://schemas.microsoft.com/office/drawing/2014/main" id="{09705D14-383B-47D1-AD47-E2E058A3DE23}"/>
                </a:ext>
              </a:extLst>
            </p:cNvPr>
            <p:cNvSpPr>
              <a:spLocks/>
            </p:cNvSpPr>
            <p:nvPr/>
          </p:nvSpPr>
          <p:spPr bwMode="auto">
            <a:xfrm>
              <a:off x="3454" y="2750"/>
              <a:ext cx="13" cy="5"/>
            </a:xfrm>
            <a:custGeom>
              <a:avLst/>
              <a:gdLst>
                <a:gd name="T0" fmla="*/ 7 w 7"/>
                <a:gd name="T1" fmla="*/ 0 h 3"/>
                <a:gd name="T2" fmla="*/ 0 w 7"/>
                <a:gd name="T3" fmla="*/ 3 h 3"/>
                <a:gd name="T4" fmla="*/ 7 w 7"/>
                <a:gd name="T5" fmla="*/ 0 h 3"/>
              </a:gdLst>
              <a:ahLst/>
              <a:cxnLst>
                <a:cxn ang="0">
                  <a:pos x="T0" y="T1"/>
                </a:cxn>
                <a:cxn ang="0">
                  <a:pos x="T2" y="T3"/>
                </a:cxn>
                <a:cxn ang="0">
                  <a:pos x="T4" y="T5"/>
                </a:cxn>
              </a:cxnLst>
              <a:rect l="0" t="0" r="r" b="b"/>
              <a:pathLst>
                <a:path w="7" h="3">
                  <a:moveTo>
                    <a:pt x="7" y="0"/>
                  </a:moveTo>
                  <a:cubicBezTo>
                    <a:pt x="4" y="1"/>
                    <a:pt x="2" y="2"/>
                    <a:pt x="0" y="3"/>
                  </a:cubicBezTo>
                  <a:cubicBezTo>
                    <a:pt x="2" y="2"/>
                    <a:pt x="4" y="1"/>
                    <a:pt x="7"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2" name="Freeform 154">
              <a:extLst>
                <a:ext uri="{FF2B5EF4-FFF2-40B4-BE49-F238E27FC236}">
                  <a16:creationId xmlns:a16="http://schemas.microsoft.com/office/drawing/2014/main" id="{79E9DD33-E1B3-4F6A-ACD0-B18DB0268346}"/>
                </a:ext>
              </a:extLst>
            </p:cNvPr>
            <p:cNvSpPr>
              <a:spLocks/>
            </p:cNvSpPr>
            <p:nvPr/>
          </p:nvSpPr>
          <p:spPr bwMode="auto">
            <a:xfrm>
              <a:off x="3558" y="2690"/>
              <a:ext cx="11" cy="7"/>
            </a:xfrm>
            <a:custGeom>
              <a:avLst/>
              <a:gdLst>
                <a:gd name="T0" fmla="*/ 6 w 6"/>
                <a:gd name="T1" fmla="*/ 0 h 4"/>
                <a:gd name="T2" fmla="*/ 0 w 6"/>
                <a:gd name="T3" fmla="*/ 4 h 4"/>
                <a:gd name="T4" fmla="*/ 6 w 6"/>
                <a:gd name="T5" fmla="*/ 0 h 4"/>
              </a:gdLst>
              <a:ahLst/>
              <a:cxnLst>
                <a:cxn ang="0">
                  <a:pos x="T0" y="T1"/>
                </a:cxn>
                <a:cxn ang="0">
                  <a:pos x="T2" y="T3"/>
                </a:cxn>
                <a:cxn ang="0">
                  <a:pos x="T4" y="T5"/>
                </a:cxn>
              </a:cxnLst>
              <a:rect l="0" t="0" r="r" b="b"/>
              <a:pathLst>
                <a:path w="6" h="4">
                  <a:moveTo>
                    <a:pt x="6" y="0"/>
                  </a:moveTo>
                  <a:cubicBezTo>
                    <a:pt x="4" y="1"/>
                    <a:pt x="2" y="2"/>
                    <a:pt x="0" y="4"/>
                  </a:cubicBezTo>
                  <a:cubicBezTo>
                    <a:pt x="2" y="2"/>
                    <a:pt x="4" y="1"/>
                    <a:pt x="6"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3" name="Freeform 155">
              <a:extLst>
                <a:ext uri="{FF2B5EF4-FFF2-40B4-BE49-F238E27FC236}">
                  <a16:creationId xmlns:a16="http://schemas.microsoft.com/office/drawing/2014/main" id="{11C1A91C-7398-4365-87CE-1849BF96A935}"/>
                </a:ext>
              </a:extLst>
            </p:cNvPr>
            <p:cNvSpPr>
              <a:spLocks/>
            </p:cNvSpPr>
            <p:nvPr/>
          </p:nvSpPr>
          <p:spPr bwMode="auto">
            <a:xfrm>
              <a:off x="3479" y="2736"/>
              <a:ext cx="11" cy="7"/>
            </a:xfrm>
            <a:custGeom>
              <a:avLst/>
              <a:gdLst>
                <a:gd name="T0" fmla="*/ 6 w 6"/>
                <a:gd name="T1" fmla="*/ 0 h 4"/>
                <a:gd name="T2" fmla="*/ 0 w 6"/>
                <a:gd name="T3" fmla="*/ 4 h 4"/>
                <a:gd name="T4" fmla="*/ 6 w 6"/>
                <a:gd name="T5" fmla="*/ 0 h 4"/>
              </a:gdLst>
              <a:ahLst/>
              <a:cxnLst>
                <a:cxn ang="0">
                  <a:pos x="T0" y="T1"/>
                </a:cxn>
                <a:cxn ang="0">
                  <a:pos x="T2" y="T3"/>
                </a:cxn>
                <a:cxn ang="0">
                  <a:pos x="T4" y="T5"/>
                </a:cxn>
              </a:cxnLst>
              <a:rect l="0" t="0" r="r" b="b"/>
              <a:pathLst>
                <a:path w="6" h="4">
                  <a:moveTo>
                    <a:pt x="6" y="0"/>
                  </a:moveTo>
                  <a:cubicBezTo>
                    <a:pt x="4" y="2"/>
                    <a:pt x="2" y="3"/>
                    <a:pt x="0" y="4"/>
                  </a:cubicBezTo>
                  <a:cubicBezTo>
                    <a:pt x="2" y="3"/>
                    <a:pt x="4" y="2"/>
                    <a:pt x="6"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4" name="Freeform 156">
              <a:extLst>
                <a:ext uri="{FF2B5EF4-FFF2-40B4-BE49-F238E27FC236}">
                  <a16:creationId xmlns:a16="http://schemas.microsoft.com/office/drawing/2014/main" id="{5AE96EC4-5D50-429C-B4BD-5E5560FF29E3}"/>
                </a:ext>
              </a:extLst>
            </p:cNvPr>
            <p:cNvSpPr>
              <a:spLocks/>
            </p:cNvSpPr>
            <p:nvPr/>
          </p:nvSpPr>
          <p:spPr bwMode="auto">
            <a:xfrm>
              <a:off x="3398" y="2778"/>
              <a:ext cx="8" cy="5"/>
            </a:xfrm>
            <a:custGeom>
              <a:avLst/>
              <a:gdLst>
                <a:gd name="T0" fmla="*/ 5 w 5"/>
                <a:gd name="T1" fmla="*/ 0 h 3"/>
                <a:gd name="T2" fmla="*/ 0 w 5"/>
                <a:gd name="T3" fmla="*/ 3 h 3"/>
                <a:gd name="T4" fmla="*/ 5 w 5"/>
                <a:gd name="T5" fmla="*/ 0 h 3"/>
              </a:gdLst>
              <a:ahLst/>
              <a:cxnLst>
                <a:cxn ang="0">
                  <a:pos x="T0" y="T1"/>
                </a:cxn>
                <a:cxn ang="0">
                  <a:pos x="T2" y="T3"/>
                </a:cxn>
                <a:cxn ang="0">
                  <a:pos x="T4" y="T5"/>
                </a:cxn>
              </a:cxnLst>
              <a:rect l="0" t="0" r="r" b="b"/>
              <a:pathLst>
                <a:path w="5" h="3">
                  <a:moveTo>
                    <a:pt x="5" y="0"/>
                  </a:moveTo>
                  <a:cubicBezTo>
                    <a:pt x="3" y="1"/>
                    <a:pt x="1" y="2"/>
                    <a:pt x="0" y="3"/>
                  </a:cubicBezTo>
                  <a:cubicBezTo>
                    <a:pt x="1" y="2"/>
                    <a:pt x="3" y="1"/>
                    <a:pt x="5"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5" name="Freeform 157">
              <a:extLst>
                <a:ext uri="{FF2B5EF4-FFF2-40B4-BE49-F238E27FC236}">
                  <a16:creationId xmlns:a16="http://schemas.microsoft.com/office/drawing/2014/main" id="{0192F55D-D35B-4716-AA86-CE36B93AA0A9}"/>
                </a:ext>
              </a:extLst>
            </p:cNvPr>
            <p:cNvSpPr>
              <a:spLocks/>
            </p:cNvSpPr>
            <p:nvPr/>
          </p:nvSpPr>
          <p:spPr bwMode="auto">
            <a:xfrm>
              <a:off x="3535" y="2704"/>
              <a:ext cx="11" cy="7"/>
            </a:xfrm>
            <a:custGeom>
              <a:avLst/>
              <a:gdLst>
                <a:gd name="T0" fmla="*/ 6 w 6"/>
                <a:gd name="T1" fmla="*/ 0 h 4"/>
                <a:gd name="T2" fmla="*/ 0 w 6"/>
                <a:gd name="T3" fmla="*/ 4 h 4"/>
                <a:gd name="T4" fmla="*/ 6 w 6"/>
                <a:gd name="T5" fmla="*/ 0 h 4"/>
              </a:gdLst>
              <a:ahLst/>
              <a:cxnLst>
                <a:cxn ang="0">
                  <a:pos x="T0" y="T1"/>
                </a:cxn>
                <a:cxn ang="0">
                  <a:pos x="T2" y="T3"/>
                </a:cxn>
                <a:cxn ang="0">
                  <a:pos x="T4" y="T5"/>
                </a:cxn>
              </a:cxnLst>
              <a:rect l="0" t="0" r="r" b="b"/>
              <a:pathLst>
                <a:path w="6" h="4">
                  <a:moveTo>
                    <a:pt x="6" y="0"/>
                  </a:moveTo>
                  <a:cubicBezTo>
                    <a:pt x="4" y="1"/>
                    <a:pt x="2" y="3"/>
                    <a:pt x="0" y="4"/>
                  </a:cubicBezTo>
                  <a:cubicBezTo>
                    <a:pt x="2" y="3"/>
                    <a:pt x="4" y="1"/>
                    <a:pt x="6"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6" name="Freeform 158">
              <a:extLst>
                <a:ext uri="{FF2B5EF4-FFF2-40B4-BE49-F238E27FC236}">
                  <a16:creationId xmlns:a16="http://schemas.microsoft.com/office/drawing/2014/main" id="{E83E6114-2357-402B-A14E-5C64F43C0FB3}"/>
                </a:ext>
              </a:extLst>
            </p:cNvPr>
            <p:cNvSpPr>
              <a:spLocks/>
            </p:cNvSpPr>
            <p:nvPr/>
          </p:nvSpPr>
          <p:spPr bwMode="auto">
            <a:xfrm>
              <a:off x="3505" y="2718"/>
              <a:ext cx="16" cy="9"/>
            </a:xfrm>
            <a:custGeom>
              <a:avLst/>
              <a:gdLst>
                <a:gd name="T0" fmla="*/ 9 w 9"/>
                <a:gd name="T1" fmla="*/ 0 h 5"/>
                <a:gd name="T2" fmla="*/ 0 w 9"/>
                <a:gd name="T3" fmla="*/ 5 h 5"/>
                <a:gd name="T4" fmla="*/ 9 w 9"/>
                <a:gd name="T5" fmla="*/ 0 h 5"/>
              </a:gdLst>
              <a:ahLst/>
              <a:cxnLst>
                <a:cxn ang="0">
                  <a:pos x="T0" y="T1"/>
                </a:cxn>
                <a:cxn ang="0">
                  <a:pos x="T2" y="T3"/>
                </a:cxn>
                <a:cxn ang="0">
                  <a:pos x="T4" y="T5"/>
                </a:cxn>
              </a:cxnLst>
              <a:rect l="0" t="0" r="r" b="b"/>
              <a:pathLst>
                <a:path w="9" h="5">
                  <a:moveTo>
                    <a:pt x="9" y="0"/>
                  </a:moveTo>
                  <a:cubicBezTo>
                    <a:pt x="6" y="2"/>
                    <a:pt x="3" y="4"/>
                    <a:pt x="0" y="5"/>
                  </a:cubicBezTo>
                  <a:cubicBezTo>
                    <a:pt x="3" y="4"/>
                    <a:pt x="6" y="2"/>
                    <a:pt x="9"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7" name="Freeform 159">
              <a:extLst>
                <a:ext uri="{FF2B5EF4-FFF2-40B4-BE49-F238E27FC236}">
                  <a16:creationId xmlns:a16="http://schemas.microsoft.com/office/drawing/2014/main" id="{6152B375-DF0F-4067-AB39-1A74A847900E}"/>
                </a:ext>
              </a:extLst>
            </p:cNvPr>
            <p:cNvSpPr>
              <a:spLocks/>
            </p:cNvSpPr>
            <p:nvPr/>
          </p:nvSpPr>
          <p:spPr bwMode="auto">
            <a:xfrm>
              <a:off x="3753" y="2532"/>
              <a:ext cx="12" cy="15"/>
            </a:xfrm>
            <a:custGeom>
              <a:avLst/>
              <a:gdLst>
                <a:gd name="T0" fmla="*/ 7 w 7"/>
                <a:gd name="T1" fmla="*/ 0 h 8"/>
                <a:gd name="T2" fmla="*/ 0 w 7"/>
                <a:gd name="T3" fmla="*/ 8 h 8"/>
                <a:gd name="T4" fmla="*/ 7 w 7"/>
                <a:gd name="T5" fmla="*/ 0 h 8"/>
              </a:gdLst>
              <a:ahLst/>
              <a:cxnLst>
                <a:cxn ang="0">
                  <a:pos x="T0" y="T1"/>
                </a:cxn>
                <a:cxn ang="0">
                  <a:pos x="T2" y="T3"/>
                </a:cxn>
                <a:cxn ang="0">
                  <a:pos x="T4" y="T5"/>
                </a:cxn>
              </a:cxnLst>
              <a:rect l="0" t="0" r="r" b="b"/>
              <a:pathLst>
                <a:path w="7" h="8">
                  <a:moveTo>
                    <a:pt x="7" y="0"/>
                  </a:moveTo>
                  <a:cubicBezTo>
                    <a:pt x="5" y="3"/>
                    <a:pt x="2" y="5"/>
                    <a:pt x="0" y="8"/>
                  </a:cubicBezTo>
                  <a:cubicBezTo>
                    <a:pt x="2" y="5"/>
                    <a:pt x="5" y="3"/>
                    <a:pt x="7"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8" name="Freeform 160">
              <a:extLst>
                <a:ext uri="{FF2B5EF4-FFF2-40B4-BE49-F238E27FC236}">
                  <a16:creationId xmlns:a16="http://schemas.microsoft.com/office/drawing/2014/main" id="{67B0C295-A5E1-4A4E-9330-470683E4BE93}"/>
                </a:ext>
              </a:extLst>
            </p:cNvPr>
            <p:cNvSpPr>
              <a:spLocks/>
            </p:cNvSpPr>
            <p:nvPr/>
          </p:nvSpPr>
          <p:spPr bwMode="auto">
            <a:xfrm>
              <a:off x="3832" y="2414"/>
              <a:ext cx="43" cy="49"/>
            </a:xfrm>
            <a:custGeom>
              <a:avLst/>
              <a:gdLst>
                <a:gd name="T0" fmla="*/ 24 w 24"/>
                <a:gd name="T1" fmla="*/ 0 h 28"/>
                <a:gd name="T2" fmla="*/ 0 w 24"/>
                <a:gd name="T3" fmla="*/ 28 h 28"/>
                <a:gd name="T4" fmla="*/ 24 w 24"/>
                <a:gd name="T5" fmla="*/ 0 h 28"/>
              </a:gdLst>
              <a:ahLst/>
              <a:cxnLst>
                <a:cxn ang="0">
                  <a:pos x="T0" y="T1"/>
                </a:cxn>
                <a:cxn ang="0">
                  <a:pos x="T2" y="T3"/>
                </a:cxn>
                <a:cxn ang="0">
                  <a:pos x="T4" y="T5"/>
                </a:cxn>
              </a:cxnLst>
              <a:rect l="0" t="0" r="r" b="b"/>
              <a:pathLst>
                <a:path w="24" h="28">
                  <a:moveTo>
                    <a:pt x="24" y="0"/>
                  </a:moveTo>
                  <a:cubicBezTo>
                    <a:pt x="16" y="9"/>
                    <a:pt x="8" y="18"/>
                    <a:pt x="0" y="28"/>
                  </a:cubicBezTo>
                  <a:cubicBezTo>
                    <a:pt x="8" y="18"/>
                    <a:pt x="16" y="9"/>
                    <a:pt x="24"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9" name="Freeform 161">
              <a:extLst>
                <a:ext uri="{FF2B5EF4-FFF2-40B4-BE49-F238E27FC236}">
                  <a16:creationId xmlns:a16="http://schemas.microsoft.com/office/drawing/2014/main" id="{82C1842D-75D9-43A2-93E8-3E0E1A69AF25}"/>
                </a:ext>
              </a:extLst>
            </p:cNvPr>
            <p:cNvSpPr>
              <a:spLocks/>
            </p:cNvSpPr>
            <p:nvPr/>
          </p:nvSpPr>
          <p:spPr bwMode="auto">
            <a:xfrm>
              <a:off x="3816" y="2467"/>
              <a:ext cx="13" cy="14"/>
            </a:xfrm>
            <a:custGeom>
              <a:avLst/>
              <a:gdLst>
                <a:gd name="T0" fmla="*/ 7 w 7"/>
                <a:gd name="T1" fmla="*/ 0 h 8"/>
                <a:gd name="T2" fmla="*/ 0 w 7"/>
                <a:gd name="T3" fmla="*/ 8 h 8"/>
                <a:gd name="T4" fmla="*/ 7 w 7"/>
                <a:gd name="T5" fmla="*/ 0 h 8"/>
              </a:gdLst>
              <a:ahLst/>
              <a:cxnLst>
                <a:cxn ang="0">
                  <a:pos x="T0" y="T1"/>
                </a:cxn>
                <a:cxn ang="0">
                  <a:pos x="T2" y="T3"/>
                </a:cxn>
                <a:cxn ang="0">
                  <a:pos x="T4" y="T5"/>
                </a:cxn>
              </a:cxnLst>
              <a:rect l="0" t="0" r="r" b="b"/>
              <a:pathLst>
                <a:path w="7" h="8">
                  <a:moveTo>
                    <a:pt x="7" y="0"/>
                  </a:moveTo>
                  <a:cubicBezTo>
                    <a:pt x="5" y="3"/>
                    <a:pt x="2" y="5"/>
                    <a:pt x="0" y="8"/>
                  </a:cubicBezTo>
                  <a:cubicBezTo>
                    <a:pt x="2" y="5"/>
                    <a:pt x="5" y="3"/>
                    <a:pt x="7"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0" name="Freeform 162">
              <a:extLst>
                <a:ext uri="{FF2B5EF4-FFF2-40B4-BE49-F238E27FC236}">
                  <a16:creationId xmlns:a16="http://schemas.microsoft.com/office/drawing/2014/main" id="{613B27E5-08A7-4755-B920-B563539866DB}"/>
                </a:ext>
              </a:extLst>
            </p:cNvPr>
            <p:cNvSpPr>
              <a:spLocks/>
            </p:cNvSpPr>
            <p:nvPr/>
          </p:nvSpPr>
          <p:spPr bwMode="auto">
            <a:xfrm>
              <a:off x="4032" y="2117"/>
              <a:ext cx="19" cy="41"/>
            </a:xfrm>
            <a:custGeom>
              <a:avLst/>
              <a:gdLst>
                <a:gd name="T0" fmla="*/ 0 w 11"/>
                <a:gd name="T1" fmla="*/ 23 h 23"/>
                <a:gd name="T2" fmla="*/ 11 w 11"/>
                <a:gd name="T3" fmla="*/ 0 h 23"/>
                <a:gd name="T4" fmla="*/ 11 w 11"/>
                <a:gd name="T5" fmla="*/ 0 h 23"/>
                <a:gd name="T6" fmla="*/ 0 w 11"/>
                <a:gd name="T7" fmla="*/ 23 h 23"/>
              </a:gdLst>
              <a:ahLst/>
              <a:cxnLst>
                <a:cxn ang="0">
                  <a:pos x="T0" y="T1"/>
                </a:cxn>
                <a:cxn ang="0">
                  <a:pos x="T2" y="T3"/>
                </a:cxn>
                <a:cxn ang="0">
                  <a:pos x="T4" y="T5"/>
                </a:cxn>
                <a:cxn ang="0">
                  <a:pos x="T6" y="T7"/>
                </a:cxn>
              </a:cxnLst>
              <a:rect l="0" t="0" r="r" b="b"/>
              <a:pathLst>
                <a:path w="11" h="23">
                  <a:moveTo>
                    <a:pt x="0" y="23"/>
                  </a:moveTo>
                  <a:cubicBezTo>
                    <a:pt x="4" y="16"/>
                    <a:pt x="8" y="8"/>
                    <a:pt x="11" y="0"/>
                  </a:cubicBezTo>
                  <a:cubicBezTo>
                    <a:pt x="11" y="0"/>
                    <a:pt x="11" y="0"/>
                    <a:pt x="11" y="0"/>
                  </a:cubicBezTo>
                  <a:cubicBezTo>
                    <a:pt x="8" y="8"/>
                    <a:pt x="4" y="16"/>
                    <a:pt x="0" y="23"/>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1" name="Freeform 163">
              <a:extLst>
                <a:ext uri="{FF2B5EF4-FFF2-40B4-BE49-F238E27FC236}">
                  <a16:creationId xmlns:a16="http://schemas.microsoft.com/office/drawing/2014/main" id="{19C078F7-6623-4213-AB2C-54574AB75A3E}"/>
                </a:ext>
              </a:extLst>
            </p:cNvPr>
            <p:cNvSpPr>
              <a:spLocks/>
            </p:cNvSpPr>
            <p:nvPr/>
          </p:nvSpPr>
          <p:spPr bwMode="auto">
            <a:xfrm>
              <a:off x="2728" y="2882"/>
              <a:ext cx="28" cy="4"/>
            </a:xfrm>
            <a:custGeom>
              <a:avLst/>
              <a:gdLst>
                <a:gd name="T0" fmla="*/ 16 w 16"/>
                <a:gd name="T1" fmla="*/ 2 h 2"/>
                <a:gd name="T2" fmla="*/ 0 w 16"/>
                <a:gd name="T3" fmla="*/ 0 h 2"/>
                <a:gd name="T4" fmla="*/ 16 w 16"/>
                <a:gd name="T5" fmla="*/ 2 h 2"/>
              </a:gdLst>
              <a:ahLst/>
              <a:cxnLst>
                <a:cxn ang="0">
                  <a:pos x="T0" y="T1"/>
                </a:cxn>
                <a:cxn ang="0">
                  <a:pos x="T2" y="T3"/>
                </a:cxn>
                <a:cxn ang="0">
                  <a:pos x="T4" y="T5"/>
                </a:cxn>
              </a:cxnLst>
              <a:rect l="0" t="0" r="r" b="b"/>
              <a:pathLst>
                <a:path w="16" h="2">
                  <a:moveTo>
                    <a:pt x="16" y="2"/>
                  </a:moveTo>
                  <a:cubicBezTo>
                    <a:pt x="10" y="2"/>
                    <a:pt x="5" y="1"/>
                    <a:pt x="0" y="0"/>
                  </a:cubicBezTo>
                  <a:cubicBezTo>
                    <a:pt x="5" y="1"/>
                    <a:pt x="10" y="2"/>
                    <a:pt x="16" y="2"/>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2" name="Freeform 164">
              <a:extLst>
                <a:ext uri="{FF2B5EF4-FFF2-40B4-BE49-F238E27FC236}">
                  <a16:creationId xmlns:a16="http://schemas.microsoft.com/office/drawing/2014/main" id="{8ED59C65-A356-41C2-B869-B407940B4744}"/>
                </a:ext>
              </a:extLst>
            </p:cNvPr>
            <p:cNvSpPr>
              <a:spLocks/>
            </p:cNvSpPr>
            <p:nvPr/>
          </p:nvSpPr>
          <p:spPr bwMode="auto">
            <a:xfrm>
              <a:off x="3991" y="2159"/>
              <a:ext cx="41" cy="82"/>
            </a:xfrm>
            <a:custGeom>
              <a:avLst/>
              <a:gdLst>
                <a:gd name="T0" fmla="*/ 23 w 23"/>
                <a:gd name="T1" fmla="*/ 0 h 46"/>
                <a:gd name="T2" fmla="*/ 0 w 23"/>
                <a:gd name="T3" fmla="*/ 46 h 46"/>
                <a:gd name="T4" fmla="*/ 23 w 23"/>
                <a:gd name="T5" fmla="*/ 0 h 46"/>
              </a:gdLst>
              <a:ahLst/>
              <a:cxnLst>
                <a:cxn ang="0">
                  <a:pos x="T0" y="T1"/>
                </a:cxn>
                <a:cxn ang="0">
                  <a:pos x="T2" y="T3"/>
                </a:cxn>
                <a:cxn ang="0">
                  <a:pos x="T4" y="T5"/>
                </a:cxn>
              </a:cxnLst>
              <a:rect l="0" t="0" r="r" b="b"/>
              <a:pathLst>
                <a:path w="23" h="46">
                  <a:moveTo>
                    <a:pt x="23" y="0"/>
                  </a:moveTo>
                  <a:cubicBezTo>
                    <a:pt x="16" y="16"/>
                    <a:pt x="8" y="31"/>
                    <a:pt x="0" y="46"/>
                  </a:cubicBezTo>
                  <a:cubicBezTo>
                    <a:pt x="8" y="31"/>
                    <a:pt x="16" y="16"/>
                    <a:pt x="23"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3" name="Freeform 165">
              <a:extLst>
                <a:ext uri="{FF2B5EF4-FFF2-40B4-BE49-F238E27FC236}">
                  <a16:creationId xmlns:a16="http://schemas.microsoft.com/office/drawing/2014/main" id="{FAAB9DC7-5B1E-4DC4-975A-9ED2BF001D40}"/>
                </a:ext>
              </a:extLst>
            </p:cNvPr>
            <p:cNvSpPr>
              <a:spLocks/>
            </p:cNvSpPr>
            <p:nvPr/>
          </p:nvSpPr>
          <p:spPr bwMode="auto">
            <a:xfrm>
              <a:off x="3929" y="2320"/>
              <a:ext cx="13" cy="18"/>
            </a:xfrm>
            <a:custGeom>
              <a:avLst/>
              <a:gdLst>
                <a:gd name="T0" fmla="*/ 7 w 7"/>
                <a:gd name="T1" fmla="*/ 0 h 10"/>
                <a:gd name="T2" fmla="*/ 0 w 7"/>
                <a:gd name="T3" fmla="*/ 10 h 10"/>
                <a:gd name="T4" fmla="*/ 7 w 7"/>
                <a:gd name="T5" fmla="*/ 0 h 10"/>
              </a:gdLst>
              <a:ahLst/>
              <a:cxnLst>
                <a:cxn ang="0">
                  <a:pos x="T0" y="T1"/>
                </a:cxn>
                <a:cxn ang="0">
                  <a:pos x="T2" y="T3"/>
                </a:cxn>
                <a:cxn ang="0">
                  <a:pos x="T4" y="T5"/>
                </a:cxn>
              </a:cxnLst>
              <a:rect l="0" t="0" r="r" b="b"/>
              <a:pathLst>
                <a:path w="7" h="10">
                  <a:moveTo>
                    <a:pt x="7" y="0"/>
                  </a:moveTo>
                  <a:cubicBezTo>
                    <a:pt x="5" y="4"/>
                    <a:pt x="2" y="7"/>
                    <a:pt x="0" y="10"/>
                  </a:cubicBezTo>
                  <a:cubicBezTo>
                    <a:pt x="2" y="7"/>
                    <a:pt x="5" y="4"/>
                    <a:pt x="7"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4" name="Freeform 166">
              <a:extLst>
                <a:ext uri="{FF2B5EF4-FFF2-40B4-BE49-F238E27FC236}">
                  <a16:creationId xmlns:a16="http://schemas.microsoft.com/office/drawing/2014/main" id="{CB013EA5-BC30-45B4-87CA-6FF9ADF00D37}"/>
                </a:ext>
              </a:extLst>
            </p:cNvPr>
            <p:cNvSpPr>
              <a:spLocks/>
            </p:cNvSpPr>
            <p:nvPr/>
          </p:nvSpPr>
          <p:spPr bwMode="auto">
            <a:xfrm>
              <a:off x="3891" y="2340"/>
              <a:ext cx="38" cy="53"/>
            </a:xfrm>
            <a:custGeom>
              <a:avLst/>
              <a:gdLst>
                <a:gd name="T0" fmla="*/ 22 w 22"/>
                <a:gd name="T1" fmla="*/ 0 h 30"/>
                <a:gd name="T2" fmla="*/ 0 w 22"/>
                <a:gd name="T3" fmla="*/ 30 h 30"/>
                <a:gd name="T4" fmla="*/ 22 w 22"/>
                <a:gd name="T5" fmla="*/ 0 h 30"/>
              </a:gdLst>
              <a:ahLst/>
              <a:cxnLst>
                <a:cxn ang="0">
                  <a:pos x="T0" y="T1"/>
                </a:cxn>
                <a:cxn ang="0">
                  <a:pos x="T2" y="T3"/>
                </a:cxn>
                <a:cxn ang="0">
                  <a:pos x="T4" y="T5"/>
                </a:cxn>
              </a:cxnLst>
              <a:rect l="0" t="0" r="r" b="b"/>
              <a:pathLst>
                <a:path w="22" h="30">
                  <a:moveTo>
                    <a:pt x="22" y="0"/>
                  </a:moveTo>
                  <a:cubicBezTo>
                    <a:pt x="15" y="10"/>
                    <a:pt x="7" y="20"/>
                    <a:pt x="0" y="30"/>
                  </a:cubicBezTo>
                  <a:cubicBezTo>
                    <a:pt x="7" y="20"/>
                    <a:pt x="15" y="10"/>
                    <a:pt x="22"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5" name="Freeform 167">
              <a:extLst>
                <a:ext uri="{FF2B5EF4-FFF2-40B4-BE49-F238E27FC236}">
                  <a16:creationId xmlns:a16="http://schemas.microsoft.com/office/drawing/2014/main" id="{843C71B1-8ED5-4C3E-AF49-2398886BAA9E}"/>
                </a:ext>
              </a:extLst>
            </p:cNvPr>
            <p:cNvSpPr>
              <a:spLocks/>
            </p:cNvSpPr>
            <p:nvPr/>
          </p:nvSpPr>
          <p:spPr bwMode="auto">
            <a:xfrm>
              <a:off x="2762" y="2886"/>
              <a:ext cx="24" cy="4"/>
            </a:xfrm>
            <a:custGeom>
              <a:avLst/>
              <a:gdLst>
                <a:gd name="T0" fmla="*/ 14 w 14"/>
                <a:gd name="T1" fmla="*/ 2 h 2"/>
                <a:gd name="T2" fmla="*/ 0 w 14"/>
                <a:gd name="T3" fmla="*/ 0 h 2"/>
                <a:gd name="T4" fmla="*/ 14 w 14"/>
                <a:gd name="T5" fmla="*/ 2 h 2"/>
              </a:gdLst>
              <a:ahLst/>
              <a:cxnLst>
                <a:cxn ang="0">
                  <a:pos x="T0" y="T1"/>
                </a:cxn>
                <a:cxn ang="0">
                  <a:pos x="T2" y="T3"/>
                </a:cxn>
                <a:cxn ang="0">
                  <a:pos x="T4" y="T5"/>
                </a:cxn>
              </a:cxnLst>
              <a:rect l="0" t="0" r="r" b="b"/>
              <a:pathLst>
                <a:path w="14" h="2">
                  <a:moveTo>
                    <a:pt x="14" y="2"/>
                  </a:moveTo>
                  <a:cubicBezTo>
                    <a:pt x="9" y="1"/>
                    <a:pt x="4" y="1"/>
                    <a:pt x="0" y="0"/>
                  </a:cubicBezTo>
                  <a:cubicBezTo>
                    <a:pt x="4" y="1"/>
                    <a:pt x="9" y="1"/>
                    <a:pt x="14" y="2"/>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6" name="Freeform 168">
              <a:extLst>
                <a:ext uri="{FF2B5EF4-FFF2-40B4-BE49-F238E27FC236}">
                  <a16:creationId xmlns:a16="http://schemas.microsoft.com/office/drawing/2014/main" id="{9213115B-CBF5-4B0B-984E-D46F02E127E6}"/>
                </a:ext>
              </a:extLst>
            </p:cNvPr>
            <p:cNvSpPr>
              <a:spLocks/>
            </p:cNvSpPr>
            <p:nvPr/>
          </p:nvSpPr>
          <p:spPr bwMode="auto">
            <a:xfrm>
              <a:off x="3944" y="2242"/>
              <a:ext cx="45" cy="76"/>
            </a:xfrm>
            <a:custGeom>
              <a:avLst/>
              <a:gdLst>
                <a:gd name="T0" fmla="*/ 26 w 26"/>
                <a:gd name="T1" fmla="*/ 0 h 43"/>
                <a:gd name="T2" fmla="*/ 0 w 26"/>
                <a:gd name="T3" fmla="*/ 43 h 43"/>
                <a:gd name="T4" fmla="*/ 26 w 26"/>
                <a:gd name="T5" fmla="*/ 0 h 43"/>
              </a:gdLst>
              <a:ahLst/>
              <a:cxnLst>
                <a:cxn ang="0">
                  <a:pos x="T0" y="T1"/>
                </a:cxn>
                <a:cxn ang="0">
                  <a:pos x="T2" y="T3"/>
                </a:cxn>
                <a:cxn ang="0">
                  <a:pos x="T4" y="T5"/>
                </a:cxn>
              </a:cxnLst>
              <a:rect l="0" t="0" r="r" b="b"/>
              <a:pathLst>
                <a:path w="26" h="43">
                  <a:moveTo>
                    <a:pt x="26" y="0"/>
                  </a:moveTo>
                  <a:cubicBezTo>
                    <a:pt x="18" y="14"/>
                    <a:pt x="9" y="29"/>
                    <a:pt x="0" y="43"/>
                  </a:cubicBezTo>
                  <a:cubicBezTo>
                    <a:pt x="9" y="29"/>
                    <a:pt x="18" y="14"/>
                    <a:pt x="26"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7" name="Freeform 169">
              <a:extLst>
                <a:ext uri="{FF2B5EF4-FFF2-40B4-BE49-F238E27FC236}">
                  <a16:creationId xmlns:a16="http://schemas.microsoft.com/office/drawing/2014/main" id="{8D2DA8D9-5743-43F9-A9AE-813002E3DD9E}"/>
                </a:ext>
              </a:extLst>
            </p:cNvPr>
            <p:cNvSpPr>
              <a:spLocks/>
            </p:cNvSpPr>
            <p:nvPr/>
          </p:nvSpPr>
          <p:spPr bwMode="auto">
            <a:xfrm>
              <a:off x="3875" y="2396"/>
              <a:ext cx="14" cy="16"/>
            </a:xfrm>
            <a:custGeom>
              <a:avLst/>
              <a:gdLst>
                <a:gd name="T0" fmla="*/ 8 w 8"/>
                <a:gd name="T1" fmla="*/ 0 h 9"/>
                <a:gd name="T2" fmla="*/ 0 w 8"/>
                <a:gd name="T3" fmla="*/ 9 h 9"/>
                <a:gd name="T4" fmla="*/ 8 w 8"/>
                <a:gd name="T5" fmla="*/ 0 h 9"/>
              </a:gdLst>
              <a:ahLst/>
              <a:cxnLst>
                <a:cxn ang="0">
                  <a:pos x="T0" y="T1"/>
                </a:cxn>
                <a:cxn ang="0">
                  <a:pos x="T2" y="T3"/>
                </a:cxn>
                <a:cxn ang="0">
                  <a:pos x="T4" y="T5"/>
                </a:cxn>
              </a:cxnLst>
              <a:rect l="0" t="0" r="r" b="b"/>
              <a:pathLst>
                <a:path w="8" h="9">
                  <a:moveTo>
                    <a:pt x="8" y="0"/>
                  </a:moveTo>
                  <a:cubicBezTo>
                    <a:pt x="5" y="3"/>
                    <a:pt x="3" y="6"/>
                    <a:pt x="0" y="9"/>
                  </a:cubicBezTo>
                  <a:cubicBezTo>
                    <a:pt x="3" y="6"/>
                    <a:pt x="5" y="3"/>
                    <a:pt x="8"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8" name="Freeform 170">
              <a:extLst>
                <a:ext uri="{FF2B5EF4-FFF2-40B4-BE49-F238E27FC236}">
                  <a16:creationId xmlns:a16="http://schemas.microsoft.com/office/drawing/2014/main" id="{5F64105E-2CC3-4BF9-BAC6-9758033D6A78}"/>
                </a:ext>
              </a:extLst>
            </p:cNvPr>
            <p:cNvSpPr>
              <a:spLocks/>
            </p:cNvSpPr>
            <p:nvPr/>
          </p:nvSpPr>
          <p:spPr bwMode="auto">
            <a:xfrm>
              <a:off x="2696" y="2879"/>
              <a:ext cx="29" cy="3"/>
            </a:xfrm>
            <a:custGeom>
              <a:avLst/>
              <a:gdLst>
                <a:gd name="T0" fmla="*/ 16 w 16"/>
                <a:gd name="T1" fmla="*/ 2 h 2"/>
                <a:gd name="T2" fmla="*/ 0 w 16"/>
                <a:gd name="T3" fmla="*/ 0 h 2"/>
                <a:gd name="T4" fmla="*/ 16 w 16"/>
                <a:gd name="T5" fmla="*/ 2 h 2"/>
              </a:gdLst>
              <a:ahLst/>
              <a:cxnLst>
                <a:cxn ang="0">
                  <a:pos x="T0" y="T1"/>
                </a:cxn>
                <a:cxn ang="0">
                  <a:pos x="T2" y="T3"/>
                </a:cxn>
                <a:cxn ang="0">
                  <a:pos x="T4" y="T5"/>
                </a:cxn>
              </a:cxnLst>
              <a:rect l="0" t="0" r="r" b="b"/>
              <a:pathLst>
                <a:path w="16" h="2">
                  <a:moveTo>
                    <a:pt x="16" y="2"/>
                  </a:moveTo>
                  <a:cubicBezTo>
                    <a:pt x="11" y="2"/>
                    <a:pt x="6" y="1"/>
                    <a:pt x="0" y="0"/>
                  </a:cubicBezTo>
                  <a:cubicBezTo>
                    <a:pt x="6" y="1"/>
                    <a:pt x="11" y="2"/>
                    <a:pt x="16" y="2"/>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9" name="Freeform 171">
              <a:extLst>
                <a:ext uri="{FF2B5EF4-FFF2-40B4-BE49-F238E27FC236}">
                  <a16:creationId xmlns:a16="http://schemas.microsoft.com/office/drawing/2014/main" id="{622E4500-EE12-4392-98FE-76FD3D6DABB0}"/>
                </a:ext>
              </a:extLst>
            </p:cNvPr>
            <p:cNvSpPr>
              <a:spLocks/>
            </p:cNvSpPr>
            <p:nvPr/>
          </p:nvSpPr>
          <p:spPr bwMode="auto">
            <a:xfrm>
              <a:off x="3770" y="2485"/>
              <a:ext cx="43" cy="44"/>
            </a:xfrm>
            <a:custGeom>
              <a:avLst/>
              <a:gdLst>
                <a:gd name="T0" fmla="*/ 0 w 24"/>
                <a:gd name="T1" fmla="*/ 25 h 25"/>
                <a:gd name="T2" fmla="*/ 24 w 24"/>
                <a:gd name="T3" fmla="*/ 0 h 25"/>
                <a:gd name="T4" fmla="*/ 0 w 24"/>
                <a:gd name="T5" fmla="*/ 25 h 25"/>
              </a:gdLst>
              <a:ahLst/>
              <a:cxnLst>
                <a:cxn ang="0">
                  <a:pos x="T0" y="T1"/>
                </a:cxn>
                <a:cxn ang="0">
                  <a:pos x="T2" y="T3"/>
                </a:cxn>
                <a:cxn ang="0">
                  <a:pos x="T4" y="T5"/>
                </a:cxn>
              </a:cxnLst>
              <a:rect l="0" t="0" r="r" b="b"/>
              <a:pathLst>
                <a:path w="24" h="25">
                  <a:moveTo>
                    <a:pt x="0" y="25"/>
                  </a:moveTo>
                  <a:cubicBezTo>
                    <a:pt x="8" y="16"/>
                    <a:pt x="16" y="8"/>
                    <a:pt x="24" y="0"/>
                  </a:cubicBezTo>
                  <a:cubicBezTo>
                    <a:pt x="16" y="8"/>
                    <a:pt x="8" y="16"/>
                    <a:pt x="0" y="25"/>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0" name="Freeform 172">
              <a:extLst>
                <a:ext uri="{FF2B5EF4-FFF2-40B4-BE49-F238E27FC236}">
                  <a16:creationId xmlns:a16="http://schemas.microsoft.com/office/drawing/2014/main" id="{05C20A56-0D26-4675-83D9-E42BCA9F3257}"/>
                </a:ext>
              </a:extLst>
            </p:cNvPr>
            <p:cNvSpPr>
              <a:spLocks/>
            </p:cNvSpPr>
            <p:nvPr/>
          </p:nvSpPr>
          <p:spPr bwMode="auto">
            <a:xfrm>
              <a:off x="2832" y="2891"/>
              <a:ext cx="16" cy="0"/>
            </a:xfrm>
            <a:custGeom>
              <a:avLst/>
              <a:gdLst>
                <a:gd name="T0" fmla="*/ 9 w 9"/>
                <a:gd name="T1" fmla="*/ 0 w 9"/>
                <a:gd name="T2" fmla="*/ 9 w 9"/>
              </a:gdLst>
              <a:ahLst/>
              <a:cxnLst>
                <a:cxn ang="0">
                  <a:pos x="T0" y="0"/>
                </a:cxn>
                <a:cxn ang="0">
                  <a:pos x="T1" y="0"/>
                </a:cxn>
                <a:cxn ang="0">
                  <a:pos x="T2" y="0"/>
                </a:cxn>
              </a:cxnLst>
              <a:rect l="0" t="0" r="r" b="b"/>
              <a:pathLst>
                <a:path w="9">
                  <a:moveTo>
                    <a:pt x="9" y="0"/>
                  </a:moveTo>
                  <a:cubicBezTo>
                    <a:pt x="6" y="0"/>
                    <a:pt x="3" y="0"/>
                    <a:pt x="0" y="0"/>
                  </a:cubicBezTo>
                  <a:cubicBezTo>
                    <a:pt x="3" y="0"/>
                    <a:pt x="6" y="0"/>
                    <a:pt x="9"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1" name="Freeform 173">
              <a:extLst>
                <a:ext uri="{FF2B5EF4-FFF2-40B4-BE49-F238E27FC236}">
                  <a16:creationId xmlns:a16="http://schemas.microsoft.com/office/drawing/2014/main" id="{6A4A3DBC-B57E-4866-A372-DB7DF200B045}"/>
                </a:ext>
              </a:extLst>
            </p:cNvPr>
            <p:cNvSpPr>
              <a:spLocks/>
            </p:cNvSpPr>
            <p:nvPr/>
          </p:nvSpPr>
          <p:spPr bwMode="auto">
            <a:xfrm>
              <a:off x="2795" y="2890"/>
              <a:ext cx="21" cy="1"/>
            </a:xfrm>
            <a:custGeom>
              <a:avLst/>
              <a:gdLst>
                <a:gd name="T0" fmla="*/ 12 w 12"/>
                <a:gd name="T1" fmla="*/ 1 h 1"/>
                <a:gd name="T2" fmla="*/ 0 w 12"/>
                <a:gd name="T3" fmla="*/ 0 h 1"/>
                <a:gd name="T4" fmla="*/ 12 w 12"/>
                <a:gd name="T5" fmla="*/ 1 h 1"/>
              </a:gdLst>
              <a:ahLst/>
              <a:cxnLst>
                <a:cxn ang="0">
                  <a:pos x="T0" y="T1"/>
                </a:cxn>
                <a:cxn ang="0">
                  <a:pos x="T2" y="T3"/>
                </a:cxn>
                <a:cxn ang="0">
                  <a:pos x="T4" y="T5"/>
                </a:cxn>
              </a:cxnLst>
              <a:rect l="0" t="0" r="r" b="b"/>
              <a:pathLst>
                <a:path w="12" h="1">
                  <a:moveTo>
                    <a:pt x="12" y="1"/>
                  </a:moveTo>
                  <a:cubicBezTo>
                    <a:pt x="8" y="0"/>
                    <a:pt x="4" y="0"/>
                    <a:pt x="0" y="0"/>
                  </a:cubicBezTo>
                  <a:cubicBezTo>
                    <a:pt x="4" y="0"/>
                    <a:pt x="8" y="0"/>
                    <a:pt x="12" y="1"/>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2" name="Freeform 174">
              <a:extLst>
                <a:ext uri="{FF2B5EF4-FFF2-40B4-BE49-F238E27FC236}">
                  <a16:creationId xmlns:a16="http://schemas.microsoft.com/office/drawing/2014/main" id="{F0598FD0-7849-4B05-A406-19E0FBE24FD0}"/>
                </a:ext>
              </a:extLst>
            </p:cNvPr>
            <p:cNvSpPr>
              <a:spLocks/>
            </p:cNvSpPr>
            <p:nvPr/>
          </p:nvSpPr>
          <p:spPr bwMode="auto">
            <a:xfrm>
              <a:off x="3490" y="2727"/>
              <a:ext cx="15" cy="9"/>
            </a:xfrm>
            <a:custGeom>
              <a:avLst/>
              <a:gdLst>
                <a:gd name="T0" fmla="*/ 9 w 9"/>
                <a:gd name="T1" fmla="*/ 0 h 5"/>
                <a:gd name="T2" fmla="*/ 0 w 9"/>
                <a:gd name="T3" fmla="*/ 5 h 5"/>
                <a:gd name="T4" fmla="*/ 9 w 9"/>
                <a:gd name="T5" fmla="*/ 0 h 5"/>
              </a:gdLst>
              <a:ahLst/>
              <a:cxnLst>
                <a:cxn ang="0">
                  <a:pos x="T0" y="T1"/>
                </a:cxn>
                <a:cxn ang="0">
                  <a:pos x="T2" y="T3"/>
                </a:cxn>
                <a:cxn ang="0">
                  <a:pos x="T4" y="T5"/>
                </a:cxn>
              </a:cxnLst>
              <a:rect l="0" t="0" r="r" b="b"/>
              <a:pathLst>
                <a:path w="9" h="5">
                  <a:moveTo>
                    <a:pt x="9" y="0"/>
                  </a:moveTo>
                  <a:cubicBezTo>
                    <a:pt x="6" y="2"/>
                    <a:pt x="3" y="4"/>
                    <a:pt x="0" y="5"/>
                  </a:cubicBezTo>
                  <a:cubicBezTo>
                    <a:pt x="3" y="4"/>
                    <a:pt x="6" y="2"/>
                    <a:pt x="9"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3" name="Freeform 175">
              <a:extLst>
                <a:ext uri="{FF2B5EF4-FFF2-40B4-BE49-F238E27FC236}">
                  <a16:creationId xmlns:a16="http://schemas.microsoft.com/office/drawing/2014/main" id="{662B1949-CB5C-4ECB-AFDE-F03CDD9F48A0}"/>
                </a:ext>
              </a:extLst>
            </p:cNvPr>
            <p:cNvSpPr>
              <a:spLocks/>
            </p:cNvSpPr>
            <p:nvPr/>
          </p:nvSpPr>
          <p:spPr bwMode="auto">
            <a:xfrm>
              <a:off x="3521" y="2711"/>
              <a:ext cx="14" cy="7"/>
            </a:xfrm>
            <a:custGeom>
              <a:avLst/>
              <a:gdLst>
                <a:gd name="T0" fmla="*/ 8 w 8"/>
                <a:gd name="T1" fmla="*/ 0 h 4"/>
                <a:gd name="T2" fmla="*/ 0 w 8"/>
                <a:gd name="T3" fmla="*/ 4 h 4"/>
                <a:gd name="T4" fmla="*/ 8 w 8"/>
                <a:gd name="T5" fmla="*/ 0 h 4"/>
              </a:gdLst>
              <a:ahLst/>
              <a:cxnLst>
                <a:cxn ang="0">
                  <a:pos x="T0" y="T1"/>
                </a:cxn>
                <a:cxn ang="0">
                  <a:pos x="T2" y="T3"/>
                </a:cxn>
                <a:cxn ang="0">
                  <a:pos x="T4" y="T5"/>
                </a:cxn>
              </a:cxnLst>
              <a:rect l="0" t="0" r="r" b="b"/>
              <a:pathLst>
                <a:path w="8" h="4">
                  <a:moveTo>
                    <a:pt x="8" y="0"/>
                  </a:moveTo>
                  <a:cubicBezTo>
                    <a:pt x="5" y="1"/>
                    <a:pt x="3" y="3"/>
                    <a:pt x="0" y="4"/>
                  </a:cubicBezTo>
                  <a:cubicBezTo>
                    <a:pt x="3" y="3"/>
                    <a:pt x="5" y="1"/>
                    <a:pt x="8"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4" name="Freeform 176">
              <a:extLst>
                <a:ext uri="{FF2B5EF4-FFF2-40B4-BE49-F238E27FC236}">
                  <a16:creationId xmlns:a16="http://schemas.microsoft.com/office/drawing/2014/main" id="{1011CE6B-9387-43FD-91E0-A1BDE538203F}"/>
                </a:ext>
              </a:extLst>
            </p:cNvPr>
            <p:cNvSpPr>
              <a:spLocks/>
            </p:cNvSpPr>
            <p:nvPr/>
          </p:nvSpPr>
          <p:spPr bwMode="auto">
            <a:xfrm>
              <a:off x="3747" y="2547"/>
              <a:ext cx="6" cy="3"/>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cubicBezTo>
                    <a:pt x="2" y="0"/>
                    <a:pt x="1" y="1"/>
                    <a:pt x="0" y="2"/>
                  </a:cubicBezTo>
                  <a:cubicBezTo>
                    <a:pt x="1" y="1"/>
                    <a:pt x="2" y="0"/>
                    <a:pt x="3"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5" name="Freeform 177">
              <a:extLst>
                <a:ext uri="{FF2B5EF4-FFF2-40B4-BE49-F238E27FC236}">
                  <a16:creationId xmlns:a16="http://schemas.microsoft.com/office/drawing/2014/main" id="{A432D24E-536F-4DF1-B492-AA97D7E3F6AF}"/>
                </a:ext>
              </a:extLst>
            </p:cNvPr>
            <p:cNvSpPr>
              <a:spLocks/>
            </p:cNvSpPr>
            <p:nvPr/>
          </p:nvSpPr>
          <p:spPr bwMode="auto">
            <a:xfrm>
              <a:off x="3467" y="2743"/>
              <a:ext cx="12" cy="7"/>
            </a:xfrm>
            <a:custGeom>
              <a:avLst/>
              <a:gdLst>
                <a:gd name="T0" fmla="*/ 7 w 7"/>
                <a:gd name="T1" fmla="*/ 0 h 4"/>
                <a:gd name="T2" fmla="*/ 0 w 7"/>
                <a:gd name="T3" fmla="*/ 4 h 4"/>
                <a:gd name="T4" fmla="*/ 7 w 7"/>
                <a:gd name="T5" fmla="*/ 0 h 4"/>
              </a:gdLst>
              <a:ahLst/>
              <a:cxnLst>
                <a:cxn ang="0">
                  <a:pos x="T0" y="T1"/>
                </a:cxn>
                <a:cxn ang="0">
                  <a:pos x="T2" y="T3"/>
                </a:cxn>
                <a:cxn ang="0">
                  <a:pos x="T4" y="T5"/>
                </a:cxn>
              </a:cxnLst>
              <a:rect l="0" t="0" r="r" b="b"/>
              <a:pathLst>
                <a:path w="7" h="4">
                  <a:moveTo>
                    <a:pt x="7" y="0"/>
                  </a:moveTo>
                  <a:cubicBezTo>
                    <a:pt x="5" y="1"/>
                    <a:pt x="2" y="2"/>
                    <a:pt x="0" y="4"/>
                  </a:cubicBezTo>
                  <a:cubicBezTo>
                    <a:pt x="2" y="2"/>
                    <a:pt x="5" y="1"/>
                    <a:pt x="7"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6" name="Freeform 178">
              <a:extLst>
                <a:ext uri="{FF2B5EF4-FFF2-40B4-BE49-F238E27FC236}">
                  <a16:creationId xmlns:a16="http://schemas.microsoft.com/office/drawing/2014/main" id="{59793E2B-4B15-4734-8107-06AE66272059}"/>
                </a:ext>
              </a:extLst>
            </p:cNvPr>
            <p:cNvSpPr>
              <a:spLocks/>
            </p:cNvSpPr>
            <p:nvPr/>
          </p:nvSpPr>
          <p:spPr bwMode="auto">
            <a:xfrm>
              <a:off x="3438" y="2755"/>
              <a:ext cx="16" cy="9"/>
            </a:xfrm>
            <a:custGeom>
              <a:avLst/>
              <a:gdLst>
                <a:gd name="T0" fmla="*/ 9 w 9"/>
                <a:gd name="T1" fmla="*/ 0 h 5"/>
                <a:gd name="T2" fmla="*/ 0 w 9"/>
                <a:gd name="T3" fmla="*/ 5 h 5"/>
                <a:gd name="T4" fmla="*/ 9 w 9"/>
                <a:gd name="T5" fmla="*/ 0 h 5"/>
              </a:gdLst>
              <a:ahLst/>
              <a:cxnLst>
                <a:cxn ang="0">
                  <a:pos x="T0" y="T1"/>
                </a:cxn>
                <a:cxn ang="0">
                  <a:pos x="T2" y="T3"/>
                </a:cxn>
                <a:cxn ang="0">
                  <a:pos x="T4" y="T5"/>
                </a:cxn>
              </a:cxnLst>
              <a:rect l="0" t="0" r="r" b="b"/>
              <a:pathLst>
                <a:path w="9" h="5">
                  <a:moveTo>
                    <a:pt x="9" y="0"/>
                  </a:moveTo>
                  <a:cubicBezTo>
                    <a:pt x="6" y="2"/>
                    <a:pt x="3" y="3"/>
                    <a:pt x="0" y="5"/>
                  </a:cubicBezTo>
                  <a:cubicBezTo>
                    <a:pt x="3" y="3"/>
                    <a:pt x="6" y="2"/>
                    <a:pt x="9"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7" name="Freeform 179">
              <a:extLst>
                <a:ext uri="{FF2B5EF4-FFF2-40B4-BE49-F238E27FC236}">
                  <a16:creationId xmlns:a16="http://schemas.microsoft.com/office/drawing/2014/main" id="{851ECBE2-A3AF-4C26-BAB7-ACCA77372963}"/>
                </a:ext>
              </a:extLst>
            </p:cNvPr>
            <p:cNvSpPr>
              <a:spLocks/>
            </p:cNvSpPr>
            <p:nvPr/>
          </p:nvSpPr>
          <p:spPr bwMode="auto">
            <a:xfrm>
              <a:off x="3765" y="2529"/>
              <a:ext cx="5" cy="3"/>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cubicBezTo>
                    <a:pt x="2" y="1"/>
                    <a:pt x="1" y="2"/>
                    <a:pt x="0" y="2"/>
                  </a:cubicBezTo>
                  <a:cubicBezTo>
                    <a:pt x="1" y="2"/>
                    <a:pt x="2" y="1"/>
                    <a:pt x="3"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8" name="Freeform 180">
              <a:extLst>
                <a:ext uri="{FF2B5EF4-FFF2-40B4-BE49-F238E27FC236}">
                  <a16:creationId xmlns:a16="http://schemas.microsoft.com/office/drawing/2014/main" id="{17664D47-F3C4-4C96-8BA9-70F3B377DC67}"/>
                </a:ext>
              </a:extLst>
            </p:cNvPr>
            <p:cNvSpPr>
              <a:spLocks/>
            </p:cNvSpPr>
            <p:nvPr/>
          </p:nvSpPr>
          <p:spPr bwMode="auto">
            <a:xfrm>
              <a:off x="3813" y="2481"/>
              <a:ext cx="3" cy="4"/>
            </a:xfrm>
            <a:custGeom>
              <a:avLst/>
              <a:gdLst>
                <a:gd name="T0" fmla="*/ 0 w 2"/>
                <a:gd name="T1" fmla="*/ 2 h 2"/>
                <a:gd name="T2" fmla="*/ 2 w 2"/>
                <a:gd name="T3" fmla="*/ 0 h 2"/>
                <a:gd name="T4" fmla="*/ 0 w 2"/>
                <a:gd name="T5" fmla="*/ 2 h 2"/>
              </a:gdLst>
              <a:ahLst/>
              <a:cxnLst>
                <a:cxn ang="0">
                  <a:pos x="T0" y="T1"/>
                </a:cxn>
                <a:cxn ang="0">
                  <a:pos x="T2" y="T3"/>
                </a:cxn>
                <a:cxn ang="0">
                  <a:pos x="T4" y="T5"/>
                </a:cxn>
              </a:cxnLst>
              <a:rect l="0" t="0" r="r" b="b"/>
              <a:pathLst>
                <a:path w="2" h="2">
                  <a:moveTo>
                    <a:pt x="0" y="2"/>
                  </a:moveTo>
                  <a:cubicBezTo>
                    <a:pt x="1" y="1"/>
                    <a:pt x="1" y="1"/>
                    <a:pt x="2" y="0"/>
                  </a:cubicBezTo>
                  <a:cubicBezTo>
                    <a:pt x="1" y="1"/>
                    <a:pt x="1" y="1"/>
                    <a:pt x="0" y="2"/>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9" name="Freeform 181">
              <a:extLst>
                <a:ext uri="{FF2B5EF4-FFF2-40B4-BE49-F238E27FC236}">
                  <a16:creationId xmlns:a16="http://schemas.microsoft.com/office/drawing/2014/main" id="{4B376EE7-4DAB-4FF0-BDCA-CBCC47C4085C}"/>
                </a:ext>
              </a:extLst>
            </p:cNvPr>
            <p:cNvSpPr>
              <a:spLocks/>
            </p:cNvSpPr>
            <p:nvPr/>
          </p:nvSpPr>
          <p:spPr bwMode="auto">
            <a:xfrm>
              <a:off x="3889" y="2393"/>
              <a:ext cx="2" cy="3"/>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1"/>
                    <a:pt x="0" y="1"/>
                    <a:pt x="0" y="2"/>
                  </a:cubicBezTo>
                  <a:cubicBezTo>
                    <a:pt x="0" y="1"/>
                    <a:pt x="0" y="1"/>
                    <a:pt x="1"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0" name="Freeform 182">
              <a:extLst>
                <a:ext uri="{FF2B5EF4-FFF2-40B4-BE49-F238E27FC236}">
                  <a16:creationId xmlns:a16="http://schemas.microsoft.com/office/drawing/2014/main" id="{DC09180D-784B-4EE0-A7DA-9F3EFFCA1424}"/>
                </a:ext>
              </a:extLst>
            </p:cNvPr>
            <p:cNvSpPr>
              <a:spLocks/>
            </p:cNvSpPr>
            <p:nvPr/>
          </p:nvSpPr>
          <p:spPr bwMode="auto">
            <a:xfrm>
              <a:off x="3717" y="2575"/>
              <a:ext cx="2" cy="3"/>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1"/>
                    <a:pt x="0" y="2"/>
                  </a:cubicBezTo>
                  <a:cubicBezTo>
                    <a:pt x="0" y="1"/>
                    <a:pt x="1" y="1"/>
                    <a:pt x="1"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1" name="Freeform 183">
              <a:extLst>
                <a:ext uri="{FF2B5EF4-FFF2-40B4-BE49-F238E27FC236}">
                  <a16:creationId xmlns:a16="http://schemas.microsoft.com/office/drawing/2014/main" id="{55E8F277-4F80-41E0-8EC4-D6A0FDB5D6E9}"/>
                </a:ext>
              </a:extLst>
            </p:cNvPr>
            <p:cNvSpPr>
              <a:spLocks/>
            </p:cNvSpPr>
            <p:nvPr/>
          </p:nvSpPr>
          <p:spPr bwMode="auto">
            <a:xfrm>
              <a:off x="3696" y="2589"/>
              <a:ext cx="7" cy="7"/>
            </a:xfrm>
            <a:custGeom>
              <a:avLst/>
              <a:gdLst>
                <a:gd name="T0" fmla="*/ 4 w 4"/>
                <a:gd name="T1" fmla="*/ 0 h 4"/>
                <a:gd name="T2" fmla="*/ 0 w 4"/>
                <a:gd name="T3" fmla="*/ 4 h 4"/>
                <a:gd name="T4" fmla="*/ 4 w 4"/>
                <a:gd name="T5" fmla="*/ 0 h 4"/>
              </a:gdLst>
              <a:ahLst/>
              <a:cxnLst>
                <a:cxn ang="0">
                  <a:pos x="T0" y="T1"/>
                </a:cxn>
                <a:cxn ang="0">
                  <a:pos x="T2" y="T3"/>
                </a:cxn>
                <a:cxn ang="0">
                  <a:pos x="T4" y="T5"/>
                </a:cxn>
              </a:cxnLst>
              <a:rect l="0" t="0" r="r" b="b"/>
              <a:pathLst>
                <a:path w="4" h="4">
                  <a:moveTo>
                    <a:pt x="4" y="0"/>
                  </a:moveTo>
                  <a:cubicBezTo>
                    <a:pt x="3" y="1"/>
                    <a:pt x="2" y="2"/>
                    <a:pt x="0" y="4"/>
                  </a:cubicBezTo>
                  <a:cubicBezTo>
                    <a:pt x="2" y="2"/>
                    <a:pt x="3" y="1"/>
                    <a:pt x="4"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2" name="Freeform 184">
              <a:extLst>
                <a:ext uri="{FF2B5EF4-FFF2-40B4-BE49-F238E27FC236}">
                  <a16:creationId xmlns:a16="http://schemas.microsoft.com/office/drawing/2014/main" id="{52385280-6C31-4B47-A91D-1877A8FA1EF5}"/>
                </a:ext>
              </a:extLst>
            </p:cNvPr>
            <p:cNvSpPr>
              <a:spLocks/>
            </p:cNvSpPr>
            <p:nvPr/>
          </p:nvSpPr>
          <p:spPr bwMode="auto">
            <a:xfrm>
              <a:off x="3875" y="2412"/>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3" name="Freeform 185">
              <a:extLst>
                <a:ext uri="{FF2B5EF4-FFF2-40B4-BE49-F238E27FC236}">
                  <a16:creationId xmlns:a16="http://schemas.microsoft.com/office/drawing/2014/main" id="{035D9E97-6E05-4BA7-A4F1-3C7FD5F508A3}"/>
                </a:ext>
              </a:extLst>
            </p:cNvPr>
            <p:cNvSpPr>
              <a:spLocks/>
            </p:cNvSpPr>
            <p:nvPr/>
          </p:nvSpPr>
          <p:spPr bwMode="auto">
            <a:xfrm>
              <a:off x="3645" y="2630"/>
              <a:ext cx="7" cy="7"/>
            </a:xfrm>
            <a:custGeom>
              <a:avLst/>
              <a:gdLst>
                <a:gd name="T0" fmla="*/ 4 w 4"/>
                <a:gd name="T1" fmla="*/ 0 h 4"/>
                <a:gd name="T2" fmla="*/ 0 w 4"/>
                <a:gd name="T3" fmla="*/ 4 h 4"/>
                <a:gd name="T4" fmla="*/ 4 w 4"/>
                <a:gd name="T5" fmla="*/ 0 h 4"/>
              </a:gdLst>
              <a:ahLst/>
              <a:cxnLst>
                <a:cxn ang="0">
                  <a:pos x="T0" y="T1"/>
                </a:cxn>
                <a:cxn ang="0">
                  <a:pos x="T2" y="T3"/>
                </a:cxn>
                <a:cxn ang="0">
                  <a:pos x="T4" y="T5"/>
                </a:cxn>
              </a:cxnLst>
              <a:rect l="0" t="0" r="r" b="b"/>
              <a:pathLst>
                <a:path w="4" h="4">
                  <a:moveTo>
                    <a:pt x="4" y="0"/>
                  </a:moveTo>
                  <a:cubicBezTo>
                    <a:pt x="3" y="1"/>
                    <a:pt x="2" y="3"/>
                    <a:pt x="0" y="4"/>
                  </a:cubicBezTo>
                  <a:cubicBezTo>
                    <a:pt x="2" y="3"/>
                    <a:pt x="3" y="1"/>
                    <a:pt x="4"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4" name="Freeform 186">
              <a:extLst>
                <a:ext uri="{FF2B5EF4-FFF2-40B4-BE49-F238E27FC236}">
                  <a16:creationId xmlns:a16="http://schemas.microsoft.com/office/drawing/2014/main" id="{B8F7F5BD-BB0C-4680-B3DB-C01732181088}"/>
                </a:ext>
              </a:extLst>
            </p:cNvPr>
            <p:cNvSpPr>
              <a:spLocks/>
            </p:cNvSpPr>
            <p:nvPr/>
          </p:nvSpPr>
          <p:spPr bwMode="auto">
            <a:xfrm>
              <a:off x="3601" y="2661"/>
              <a:ext cx="10" cy="8"/>
            </a:xfrm>
            <a:custGeom>
              <a:avLst/>
              <a:gdLst>
                <a:gd name="T0" fmla="*/ 6 w 6"/>
                <a:gd name="T1" fmla="*/ 0 h 4"/>
                <a:gd name="T2" fmla="*/ 0 w 6"/>
                <a:gd name="T3" fmla="*/ 4 h 4"/>
                <a:gd name="T4" fmla="*/ 6 w 6"/>
                <a:gd name="T5" fmla="*/ 0 h 4"/>
              </a:gdLst>
              <a:ahLst/>
              <a:cxnLst>
                <a:cxn ang="0">
                  <a:pos x="T0" y="T1"/>
                </a:cxn>
                <a:cxn ang="0">
                  <a:pos x="T2" y="T3"/>
                </a:cxn>
                <a:cxn ang="0">
                  <a:pos x="T4" y="T5"/>
                </a:cxn>
              </a:cxnLst>
              <a:rect l="0" t="0" r="r" b="b"/>
              <a:pathLst>
                <a:path w="6" h="4">
                  <a:moveTo>
                    <a:pt x="6" y="0"/>
                  </a:moveTo>
                  <a:cubicBezTo>
                    <a:pt x="4" y="1"/>
                    <a:pt x="2" y="2"/>
                    <a:pt x="0" y="4"/>
                  </a:cubicBezTo>
                  <a:cubicBezTo>
                    <a:pt x="2" y="2"/>
                    <a:pt x="4" y="1"/>
                    <a:pt x="6"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5" name="Freeform 187">
              <a:extLst>
                <a:ext uri="{FF2B5EF4-FFF2-40B4-BE49-F238E27FC236}">
                  <a16:creationId xmlns:a16="http://schemas.microsoft.com/office/drawing/2014/main" id="{B07A5BEE-78D3-4FB1-B5AB-7701D0D09AA5}"/>
                </a:ext>
              </a:extLst>
            </p:cNvPr>
            <p:cNvSpPr>
              <a:spLocks/>
            </p:cNvSpPr>
            <p:nvPr/>
          </p:nvSpPr>
          <p:spPr bwMode="auto">
            <a:xfrm>
              <a:off x="3677" y="2607"/>
              <a:ext cx="7" cy="5"/>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3" y="1"/>
                    <a:pt x="1" y="2"/>
                    <a:pt x="0" y="3"/>
                  </a:cubicBezTo>
                  <a:cubicBezTo>
                    <a:pt x="1" y="2"/>
                    <a:pt x="3" y="1"/>
                    <a:pt x="4"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6" name="Freeform 188">
              <a:extLst>
                <a:ext uri="{FF2B5EF4-FFF2-40B4-BE49-F238E27FC236}">
                  <a16:creationId xmlns:a16="http://schemas.microsoft.com/office/drawing/2014/main" id="{0D32910C-D717-41A7-98C7-0C1ECC24F1C7}"/>
                </a:ext>
              </a:extLst>
            </p:cNvPr>
            <p:cNvSpPr>
              <a:spLocks/>
            </p:cNvSpPr>
            <p:nvPr/>
          </p:nvSpPr>
          <p:spPr bwMode="auto">
            <a:xfrm>
              <a:off x="3624" y="2646"/>
              <a:ext cx="9" cy="7"/>
            </a:xfrm>
            <a:custGeom>
              <a:avLst/>
              <a:gdLst>
                <a:gd name="T0" fmla="*/ 5 w 5"/>
                <a:gd name="T1" fmla="*/ 0 h 4"/>
                <a:gd name="T2" fmla="*/ 0 w 5"/>
                <a:gd name="T3" fmla="*/ 4 h 4"/>
                <a:gd name="T4" fmla="*/ 5 w 5"/>
                <a:gd name="T5" fmla="*/ 0 h 4"/>
              </a:gdLst>
              <a:ahLst/>
              <a:cxnLst>
                <a:cxn ang="0">
                  <a:pos x="T0" y="T1"/>
                </a:cxn>
                <a:cxn ang="0">
                  <a:pos x="T2" y="T3"/>
                </a:cxn>
                <a:cxn ang="0">
                  <a:pos x="T4" y="T5"/>
                </a:cxn>
              </a:cxnLst>
              <a:rect l="0" t="0" r="r" b="b"/>
              <a:pathLst>
                <a:path w="5" h="4">
                  <a:moveTo>
                    <a:pt x="5" y="0"/>
                  </a:moveTo>
                  <a:cubicBezTo>
                    <a:pt x="3" y="1"/>
                    <a:pt x="2" y="2"/>
                    <a:pt x="0" y="4"/>
                  </a:cubicBezTo>
                  <a:cubicBezTo>
                    <a:pt x="2" y="2"/>
                    <a:pt x="3" y="1"/>
                    <a:pt x="5"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7" name="Freeform 189">
              <a:extLst>
                <a:ext uri="{FF2B5EF4-FFF2-40B4-BE49-F238E27FC236}">
                  <a16:creationId xmlns:a16="http://schemas.microsoft.com/office/drawing/2014/main" id="{E0EE69AA-C077-4949-81D4-609CA3CB649A}"/>
                </a:ext>
              </a:extLst>
            </p:cNvPr>
            <p:cNvSpPr>
              <a:spLocks/>
            </p:cNvSpPr>
            <p:nvPr/>
          </p:nvSpPr>
          <p:spPr bwMode="auto">
            <a:xfrm>
              <a:off x="3546" y="2697"/>
              <a:ext cx="12" cy="7"/>
            </a:xfrm>
            <a:custGeom>
              <a:avLst/>
              <a:gdLst>
                <a:gd name="T0" fmla="*/ 7 w 7"/>
                <a:gd name="T1" fmla="*/ 0 h 4"/>
                <a:gd name="T2" fmla="*/ 0 w 7"/>
                <a:gd name="T3" fmla="*/ 4 h 4"/>
                <a:gd name="T4" fmla="*/ 7 w 7"/>
                <a:gd name="T5" fmla="*/ 0 h 4"/>
              </a:gdLst>
              <a:ahLst/>
              <a:cxnLst>
                <a:cxn ang="0">
                  <a:pos x="T0" y="T1"/>
                </a:cxn>
                <a:cxn ang="0">
                  <a:pos x="T2" y="T3"/>
                </a:cxn>
                <a:cxn ang="0">
                  <a:pos x="T4" y="T5"/>
                </a:cxn>
              </a:cxnLst>
              <a:rect l="0" t="0" r="r" b="b"/>
              <a:pathLst>
                <a:path w="7" h="4">
                  <a:moveTo>
                    <a:pt x="7" y="0"/>
                  </a:moveTo>
                  <a:cubicBezTo>
                    <a:pt x="5" y="1"/>
                    <a:pt x="2" y="2"/>
                    <a:pt x="0" y="4"/>
                  </a:cubicBezTo>
                  <a:cubicBezTo>
                    <a:pt x="2" y="2"/>
                    <a:pt x="5" y="1"/>
                    <a:pt x="7"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8" name="Freeform 190">
              <a:extLst>
                <a:ext uri="{FF2B5EF4-FFF2-40B4-BE49-F238E27FC236}">
                  <a16:creationId xmlns:a16="http://schemas.microsoft.com/office/drawing/2014/main" id="{DED78951-790C-498C-B52B-1554F5955327}"/>
                </a:ext>
              </a:extLst>
            </p:cNvPr>
            <p:cNvSpPr>
              <a:spLocks/>
            </p:cNvSpPr>
            <p:nvPr/>
          </p:nvSpPr>
          <p:spPr bwMode="auto">
            <a:xfrm>
              <a:off x="3569" y="2681"/>
              <a:ext cx="12" cy="9"/>
            </a:xfrm>
            <a:custGeom>
              <a:avLst/>
              <a:gdLst>
                <a:gd name="T0" fmla="*/ 7 w 7"/>
                <a:gd name="T1" fmla="*/ 0 h 5"/>
                <a:gd name="T2" fmla="*/ 0 w 7"/>
                <a:gd name="T3" fmla="*/ 5 h 5"/>
                <a:gd name="T4" fmla="*/ 7 w 7"/>
                <a:gd name="T5" fmla="*/ 0 h 5"/>
              </a:gdLst>
              <a:ahLst/>
              <a:cxnLst>
                <a:cxn ang="0">
                  <a:pos x="T0" y="T1"/>
                </a:cxn>
                <a:cxn ang="0">
                  <a:pos x="T2" y="T3"/>
                </a:cxn>
                <a:cxn ang="0">
                  <a:pos x="T4" y="T5"/>
                </a:cxn>
              </a:cxnLst>
              <a:rect l="0" t="0" r="r" b="b"/>
              <a:pathLst>
                <a:path w="7" h="5">
                  <a:moveTo>
                    <a:pt x="7" y="0"/>
                  </a:moveTo>
                  <a:cubicBezTo>
                    <a:pt x="5" y="2"/>
                    <a:pt x="3" y="3"/>
                    <a:pt x="0" y="5"/>
                  </a:cubicBezTo>
                  <a:cubicBezTo>
                    <a:pt x="3" y="3"/>
                    <a:pt x="5" y="2"/>
                    <a:pt x="7"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9" name="Freeform 191">
              <a:extLst>
                <a:ext uri="{FF2B5EF4-FFF2-40B4-BE49-F238E27FC236}">
                  <a16:creationId xmlns:a16="http://schemas.microsoft.com/office/drawing/2014/main" id="{E734B6D5-95D1-45A4-AE9A-2D57B500A174}"/>
                </a:ext>
              </a:extLst>
            </p:cNvPr>
            <p:cNvSpPr>
              <a:spLocks/>
            </p:cNvSpPr>
            <p:nvPr/>
          </p:nvSpPr>
          <p:spPr bwMode="auto">
            <a:xfrm>
              <a:off x="3829" y="2463"/>
              <a:ext cx="3" cy="4"/>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2" y="0"/>
                    <a:pt x="1" y="1"/>
                    <a:pt x="0" y="2"/>
                  </a:cubicBezTo>
                  <a:cubicBezTo>
                    <a:pt x="1" y="1"/>
                    <a:pt x="2" y="0"/>
                    <a:pt x="2"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0" name="Freeform 192">
              <a:extLst>
                <a:ext uri="{FF2B5EF4-FFF2-40B4-BE49-F238E27FC236}">
                  <a16:creationId xmlns:a16="http://schemas.microsoft.com/office/drawing/2014/main" id="{3B79D5F7-CC0F-45A1-ABE8-2107F6348CC0}"/>
                </a:ext>
              </a:extLst>
            </p:cNvPr>
            <p:cNvSpPr>
              <a:spLocks/>
            </p:cNvSpPr>
            <p:nvPr/>
          </p:nvSpPr>
          <p:spPr bwMode="auto">
            <a:xfrm>
              <a:off x="3929" y="2338"/>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1" name="Freeform 193">
              <a:extLst>
                <a:ext uri="{FF2B5EF4-FFF2-40B4-BE49-F238E27FC236}">
                  <a16:creationId xmlns:a16="http://schemas.microsoft.com/office/drawing/2014/main" id="{FAA8B9FD-1DD6-4ECE-B40F-CE23A04BD8CF}"/>
                </a:ext>
              </a:extLst>
            </p:cNvPr>
            <p:cNvSpPr>
              <a:spLocks/>
            </p:cNvSpPr>
            <p:nvPr/>
          </p:nvSpPr>
          <p:spPr bwMode="auto">
            <a:xfrm>
              <a:off x="2880" y="2891"/>
              <a:ext cx="30" cy="2"/>
            </a:xfrm>
            <a:custGeom>
              <a:avLst/>
              <a:gdLst>
                <a:gd name="T0" fmla="*/ 17 w 17"/>
                <a:gd name="T1" fmla="*/ 0 h 1"/>
                <a:gd name="T2" fmla="*/ 0 w 17"/>
                <a:gd name="T3" fmla="*/ 1 h 1"/>
                <a:gd name="T4" fmla="*/ 17 w 17"/>
                <a:gd name="T5" fmla="*/ 0 h 1"/>
              </a:gdLst>
              <a:ahLst/>
              <a:cxnLst>
                <a:cxn ang="0">
                  <a:pos x="T0" y="T1"/>
                </a:cxn>
                <a:cxn ang="0">
                  <a:pos x="T2" y="T3"/>
                </a:cxn>
                <a:cxn ang="0">
                  <a:pos x="T4" y="T5"/>
                </a:cxn>
              </a:cxnLst>
              <a:rect l="0" t="0" r="r" b="b"/>
              <a:pathLst>
                <a:path w="17" h="1">
                  <a:moveTo>
                    <a:pt x="17" y="0"/>
                  </a:moveTo>
                  <a:cubicBezTo>
                    <a:pt x="11" y="0"/>
                    <a:pt x="6" y="1"/>
                    <a:pt x="0" y="1"/>
                  </a:cubicBezTo>
                  <a:cubicBezTo>
                    <a:pt x="6" y="1"/>
                    <a:pt x="11" y="0"/>
                    <a:pt x="17"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2" name="Freeform 194">
              <a:extLst>
                <a:ext uri="{FF2B5EF4-FFF2-40B4-BE49-F238E27FC236}">
                  <a16:creationId xmlns:a16="http://schemas.microsoft.com/office/drawing/2014/main" id="{B3E465A0-354C-4875-A67A-A16D8E19FA05}"/>
                </a:ext>
              </a:extLst>
            </p:cNvPr>
            <p:cNvSpPr>
              <a:spLocks/>
            </p:cNvSpPr>
            <p:nvPr/>
          </p:nvSpPr>
          <p:spPr bwMode="auto">
            <a:xfrm>
              <a:off x="3076" y="2874"/>
              <a:ext cx="27" cy="3"/>
            </a:xfrm>
            <a:custGeom>
              <a:avLst/>
              <a:gdLst>
                <a:gd name="T0" fmla="*/ 15 w 15"/>
                <a:gd name="T1" fmla="*/ 0 h 2"/>
                <a:gd name="T2" fmla="*/ 0 w 15"/>
                <a:gd name="T3" fmla="*/ 2 h 2"/>
                <a:gd name="T4" fmla="*/ 15 w 15"/>
                <a:gd name="T5" fmla="*/ 0 h 2"/>
              </a:gdLst>
              <a:ahLst/>
              <a:cxnLst>
                <a:cxn ang="0">
                  <a:pos x="T0" y="T1"/>
                </a:cxn>
                <a:cxn ang="0">
                  <a:pos x="T2" y="T3"/>
                </a:cxn>
                <a:cxn ang="0">
                  <a:pos x="T4" y="T5"/>
                </a:cxn>
              </a:cxnLst>
              <a:rect l="0" t="0" r="r" b="b"/>
              <a:pathLst>
                <a:path w="15" h="2">
                  <a:moveTo>
                    <a:pt x="15" y="0"/>
                  </a:moveTo>
                  <a:cubicBezTo>
                    <a:pt x="10" y="0"/>
                    <a:pt x="5" y="1"/>
                    <a:pt x="0" y="2"/>
                  </a:cubicBezTo>
                  <a:cubicBezTo>
                    <a:pt x="5" y="1"/>
                    <a:pt x="10" y="0"/>
                    <a:pt x="15"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3" name="Freeform 195">
              <a:extLst>
                <a:ext uri="{FF2B5EF4-FFF2-40B4-BE49-F238E27FC236}">
                  <a16:creationId xmlns:a16="http://schemas.microsoft.com/office/drawing/2014/main" id="{4175E4C0-A786-4D08-AE59-DC1B60542484}"/>
                </a:ext>
              </a:extLst>
            </p:cNvPr>
            <p:cNvSpPr>
              <a:spLocks/>
            </p:cNvSpPr>
            <p:nvPr/>
          </p:nvSpPr>
          <p:spPr bwMode="auto">
            <a:xfrm>
              <a:off x="3044" y="2877"/>
              <a:ext cx="30" cy="4"/>
            </a:xfrm>
            <a:custGeom>
              <a:avLst/>
              <a:gdLst>
                <a:gd name="T0" fmla="*/ 17 w 17"/>
                <a:gd name="T1" fmla="*/ 0 h 2"/>
                <a:gd name="T2" fmla="*/ 0 w 17"/>
                <a:gd name="T3" fmla="*/ 2 h 2"/>
                <a:gd name="T4" fmla="*/ 17 w 17"/>
                <a:gd name="T5" fmla="*/ 0 h 2"/>
              </a:gdLst>
              <a:ahLst/>
              <a:cxnLst>
                <a:cxn ang="0">
                  <a:pos x="T0" y="T1"/>
                </a:cxn>
                <a:cxn ang="0">
                  <a:pos x="T2" y="T3"/>
                </a:cxn>
                <a:cxn ang="0">
                  <a:pos x="T4" y="T5"/>
                </a:cxn>
              </a:cxnLst>
              <a:rect l="0" t="0" r="r" b="b"/>
              <a:pathLst>
                <a:path w="17" h="2">
                  <a:moveTo>
                    <a:pt x="17" y="0"/>
                  </a:moveTo>
                  <a:cubicBezTo>
                    <a:pt x="11" y="1"/>
                    <a:pt x="6" y="2"/>
                    <a:pt x="0" y="2"/>
                  </a:cubicBezTo>
                  <a:cubicBezTo>
                    <a:pt x="6" y="2"/>
                    <a:pt x="11" y="1"/>
                    <a:pt x="17"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4" name="Freeform 196">
              <a:extLst>
                <a:ext uri="{FF2B5EF4-FFF2-40B4-BE49-F238E27FC236}">
                  <a16:creationId xmlns:a16="http://schemas.microsoft.com/office/drawing/2014/main" id="{2B99BA36-5267-47FB-8247-8490994CC317}"/>
                </a:ext>
              </a:extLst>
            </p:cNvPr>
            <p:cNvSpPr>
              <a:spLocks/>
            </p:cNvSpPr>
            <p:nvPr/>
          </p:nvSpPr>
          <p:spPr bwMode="auto">
            <a:xfrm>
              <a:off x="2756" y="2886"/>
              <a:ext cx="6" cy="0"/>
            </a:xfrm>
            <a:custGeom>
              <a:avLst/>
              <a:gdLst>
                <a:gd name="T0" fmla="*/ 3 w 3"/>
                <a:gd name="T1" fmla="*/ 0 w 3"/>
                <a:gd name="T2" fmla="*/ 3 w 3"/>
              </a:gdLst>
              <a:ahLst/>
              <a:cxnLst>
                <a:cxn ang="0">
                  <a:pos x="T0" y="0"/>
                </a:cxn>
                <a:cxn ang="0">
                  <a:pos x="T1" y="0"/>
                </a:cxn>
                <a:cxn ang="0">
                  <a:pos x="T2" y="0"/>
                </a:cxn>
              </a:cxnLst>
              <a:rect l="0" t="0" r="r" b="b"/>
              <a:pathLst>
                <a:path w="3">
                  <a:moveTo>
                    <a:pt x="3" y="0"/>
                  </a:moveTo>
                  <a:cubicBezTo>
                    <a:pt x="2" y="0"/>
                    <a:pt x="1" y="0"/>
                    <a:pt x="0" y="0"/>
                  </a:cubicBezTo>
                  <a:cubicBezTo>
                    <a:pt x="1" y="0"/>
                    <a:pt x="2" y="0"/>
                    <a:pt x="3"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5" name="Freeform 197">
              <a:extLst>
                <a:ext uri="{FF2B5EF4-FFF2-40B4-BE49-F238E27FC236}">
                  <a16:creationId xmlns:a16="http://schemas.microsoft.com/office/drawing/2014/main" id="{BD4984EF-34DD-40BA-8224-233F642379A3}"/>
                </a:ext>
              </a:extLst>
            </p:cNvPr>
            <p:cNvSpPr>
              <a:spLocks/>
            </p:cNvSpPr>
            <p:nvPr/>
          </p:nvSpPr>
          <p:spPr bwMode="auto">
            <a:xfrm>
              <a:off x="3140" y="2859"/>
              <a:ext cx="26" cy="6"/>
            </a:xfrm>
            <a:custGeom>
              <a:avLst/>
              <a:gdLst>
                <a:gd name="T0" fmla="*/ 15 w 15"/>
                <a:gd name="T1" fmla="*/ 0 h 3"/>
                <a:gd name="T2" fmla="*/ 0 w 15"/>
                <a:gd name="T3" fmla="*/ 3 h 3"/>
                <a:gd name="T4" fmla="*/ 15 w 15"/>
                <a:gd name="T5" fmla="*/ 0 h 3"/>
              </a:gdLst>
              <a:ahLst/>
              <a:cxnLst>
                <a:cxn ang="0">
                  <a:pos x="T0" y="T1"/>
                </a:cxn>
                <a:cxn ang="0">
                  <a:pos x="T2" y="T3"/>
                </a:cxn>
                <a:cxn ang="0">
                  <a:pos x="T4" y="T5"/>
                </a:cxn>
              </a:cxnLst>
              <a:rect l="0" t="0" r="r" b="b"/>
              <a:pathLst>
                <a:path w="15" h="3">
                  <a:moveTo>
                    <a:pt x="15" y="0"/>
                  </a:moveTo>
                  <a:cubicBezTo>
                    <a:pt x="10" y="1"/>
                    <a:pt x="5" y="2"/>
                    <a:pt x="0" y="3"/>
                  </a:cubicBezTo>
                  <a:cubicBezTo>
                    <a:pt x="5" y="2"/>
                    <a:pt x="10" y="1"/>
                    <a:pt x="15"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6" name="Freeform 198">
              <a:extLst>
                <a:ext uri="{FF2B5EF4-FFF2-40B4-BE49-F238E27FC236}">
                  <a16:creationId xmlns:a16="http://schemas.microsoft.com/office/drawing/2014/main" id="{44BF7E0D-66D3-4166-A1F2-BDFE26587DDF}"/>
                </a:ext>
              </a:extLst>
            </p:cNvPr>
            <p:cNvSpPr>
              <a:spLocks/>
            </p:cNvSpPr>
            <p:nvPr/>
          </p:nvSpPr>
          <p:spPr bwMode="auto">
            <a:xfrm>
              <a:off x="2786" y="2890"/>
              <a:ext cx="9" cy="0"/>
            </a:xfrm>
            <a:custGeom>
              <a:avLst/>
              <a:gdLst>
                <a:gd name="T0" fmla="*/ 5 w 5"/>
                <a:gd name="T1" fmla="*/ 0 w 5"/>
                <a:gd name="T2" fmla="*/ 5 w 5"/>
              </a:gdLst>
              <a:ahLst/>
              <a:cxnLst>
                <a:cxn ang="0">
                  <a:pos x="T0" y="0"/>
                </a:cxn>
                <a:cxn ang="0">
                  <a:pos x="T1" y="0"/>
                </a:cxn>
                <a:cxn ang="0">
                  <a:pos x="T2" y="0"/>
                </a:cxn>
              </a:cxnLst>
              <a:rect l="0" t="0" r="r" b="b"/>
              <a:pathLst>
                <a:path w="5">
                  <a:moveTo>
                    <a:pt x="5" y="0"/>
                  </a:moveTo>
                  <a:cubicBezTo>
                    <a:pt x="3" y="0"/>
                    <a:pt x="2" y="0"/>
                    <a:pt x="0" y="0"/>
                  </a:cubicBezTo>
                  <a:cubicBezTo>
                    <a:pt x="2" y="0"/>
                    <a:pt x="3" y="0"/>
                    <a:pt x="5"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7" name="Freeform 199">
              <a:extLst>
                <a:ext uri="{FF2B5EF4-FFF2-40B4-BE49-F238E27FC236}">
                  <a16:creationId xmlns:a16="http://schemas.microsoft.com/office/drawing/2014/main" id="{95392305-D1D2-47AD-B5CC-1BA332BF3808}"/>
                </a:ext>
              </a:extLst>
            </p:cNvPr>
            <p:cNvSpPr>
              <a:spLocks/>
            </p:cNvSpPr>
            <p:nvPr/>
          </p:nvSpPr>
          <p:spPr bwMode="auto">
            <a:xfrm>
              <a:off x="3111" y="2867"/>
              <a:ext cx="20" cy="5"/>
            </a:xfrm>
            <a:custGeom>
              <a:avLst/>
              <a:gdLst>
                <a:gd name="T0" fmla="*/ 11 w 11"/>
                <a:gd name="T1" fmla="*/ 0 h 3"/>
                <a:gd name="T2" fmla="*/ 0 w 11"/>
                <a:gd name="T3" fmla="*/ 3 h 3"/>
                <a:gd name="T4" fmla="*/ 11 w 11"/>
                <a:gd name="T5" fmla="*/ 0 h 3"/>
              </a:gdLst>
              <a:ahLst/>
              <a:cxnLst>
                <a:cxn ang="0">
                  <a:pos x="T0" y="T1"/>
                </a:cxn>
                <a:cxn ang="0">
                  <a:pos x="T2" y="T3"/>
                </a:cxn>
                <a:cxn ang="0">
                  <a:pos x="T4" y="T5"/>
                </a:cxn>
              </a:cxnLst>
              <a:rect l="0" t="0" r="r" b="b"/>
              <a:pathLst>
                <a:path w="11" h="3">
                  <a:moveTo>
                    <a:pt x="11" y="0"/>
                  </a:moveTo>
                  <a:cubicBezTo>
                    <a:pt x="7" y="1"/>
                    <a:pt x="3" y="2"/>
                    <a:pt x="0" y="3"/>
                  </a:cubicBezTo>
                  <a:cubicBezTo>
                    <a:pt x="3" y="2"/>
                    <a:pt x="7" y="1"/>
                    <a:pt x="11"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8" name="Freeform 200">
              <a:extLst>
                <a:ext uri="{FF2B5EF4-FFF2-40B4-BE49-F238E27FC236}">
                  <a16:creationId xmlns:a16="http://schemas.microsoft.com/office/drawing/2014/main" id="{1C19C472-FFB6-4EA5-8DF5-21A683C7CFC3}"/>
                </a:ext>
              </a:extLst>
            </p:cNvPr>
            <p:cNvSpPr>
              <a:spLocks/>
            </p:cNvSpPr>
            <p:nvPr/>
          </p:nvSpPr>
          <p:spPr bwMode="auto">
            <a:xfrm>
              <a:off x="2848" y="2891"/>
              <a:ext cx="32" cy="2"/>
            </a:xfrm>
            <a:custGeom>
              <a:avLst/>
              <a:gdLst>
                <a:gd name="T0" fmla="*/ 18 w 18"/>
                <a:gd name="T1" fmla="*/ 1 h 1"/>
                <a:gd name="T2" fmla="*/ 0 w 18"/>
                <a:gd name="T3" fmla="*/ 0 h 1"/>
                <a:gd name="T4" fmla="*/ 18 w 18"/>
                <a:gd name="T5" fmla="*/ 1 h 1"/>
              </a:gdLst>
              <a:ahLst/>
              <a:cxnLst>
                <a:cxn ang="0">
                  <a:pos x="T0" y="T1"/>
                </a:cxn>
                <a:cxn ang="0">
                  <a:pos x="T2" y="T3"/>
                </a:cxn>
                <a:cxn ang="0">
                  <a:pos x="T4" y="T5"/>
                </a:cxn>
              </a:cxnLst>
              <a:rect l="0" t="0" r="r" b="b"/>
              <a:pathLst>
                <a:path w="18" h="1">
                  <a:moveTo>
                    <a:pt x="18" y="1"/>
                  </a:moveTo>
                  <a:cubicBezTo>
                    <a:pt x="12" y="1"/>
                    <a:pt x="6" y="0"/>
                    <a:pt x="0" y="0"/>
                  </a:cubicBezTo>
                  <a:cubicBezTo>
                    <a:pt x="6" y="0"/>
                    <a:pt x="12" y="1"/>
                    <a:pt x="18" y="1"/>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9" name="Freeform 201">
              <a:extLst>
                <a:ext uri="{FF2B5EF4-FFF2-40B4-BE49-F238E27FC236}">
                  <a16:creationId xmlns:a16="http://schemas.microsoft.com/office/drawing/2014/main" id="{22562766-4DA6-4D5F-9A0C-C42717E35112}"/>
                </a:ext>
              </a:extLst>
            </p:cNvPr>
            <p:cNvSpPr>
              <a:spLocks/>
            </p:cNvSpPr>
            <p:nvPr/>
          </p:nvSpPr>
          <p:spPr bwMode="auto">
            <a:xfrm>
              <a:off x="2919" y="2891"/>
              <a:ext cx="21" cy="0"/>
            </a:xfrm>
            <a:custGeom>
              <a:avLst/>
              <a:gdLst>
                <a:gd name="T0" fmla="*/ 12 w 12"/>
                <a:gd name="T1" fmla="*/ 0 w 12"/>
                <a:gd name="T2" fmla="*/ 12 w 12"/>
              </a:gdLst>
              <a:ahLst/>
              <a:cxnLst>
                <a:cxn ang="0">
                  <a:pos x="T0" y="0"/>
                </a:cxn>
                <a:cxn ang="0">
                  <a:pos x="T1" y="0"/>
                </a:cxn>
                <a:cxn ang="0">
                  <a:pos x="T2" y="0"/>
                </a:cxn>
              </a:cxnLst>
              <a:rect l="0" t="0" r="r" b="b"/>
              <a:pathLst>
                <a:path w="12">
                  <a:moveTo>
                    <a:pt x="12" y="0"/>
                  </a:moveTo>
                  <a:cubicBezTo>
                    <a:pt x="8" y="0"/>
                    <a:pt x="4" y="0"/>
                    <a:pt x="0" y="0"/>
                  </a:cubicBezTo>
                  <a:cubicBezTo>
                    <a:pt x="4" y="0"/>
                    <a:pt x="8" y="0"/>
                    <a:pt x="12"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0" name="Freeform 202">
              <a:extLst>
                <a:ext uri="{FF2B5EF4-FFF2-40B4-BE49-F238E27FC236}">
                  <a16:creationId xmlns:a16="http://schemas.microsoft.com/office/drawing/2014/main" id="{38034172-63C2-4674-A460-3E35FE8DAFEE}"/>
                </a:ext>
              </a:extLst>
            </p:cNvPr>
            <p:cNvSpPr>
              <a:spLocks/>
            </p:cNvSpPr>
            <p:nvPr/>
          </p:nvSpPr>
          <p:spPr bwMode="auto">
            <a:xfrm>
              <a:off x="2949" y="2888"/>
              <a:ext cx="28" cy="2"/>
            </a:xfrm>
            <a:custGeom>
              <a:avLst/>
              <a:gdLst>
                <a:gd name="T0" fmla="*/ 16 w 16"/>
                <a:gd name="T1" fmla="*/ 0 h 1"/>
                <a:gd name="T2" fmla="*/ 0 w 16"/>
                <a:gd name="T3" fmla="*/ 1 h 1"/>
                <a:gd name="T4" fmla="*/ 16 w 16"/>
                <a:gd name="T5" fmla="*/ 0 h 1"/>
              </a:gdLst>
              <a:ahLst/>
              <a:cxnLst>
                <a:cxn ang="0">
                  <a:pos x="T0" y="T1"/>
                </a:cxn>
                <a:cxn ang="0">
                  <a:pos x="T2" y="T3"/>
                </a:cxn>
                <a:cxn ang="0">
                  <a:pos x="T4" y="T5"/>
                </a:cxn>
              </a:cxnLst>
              <a:rect l="0" t="0" r="r" b="b"/>
              <a:pathLst>
                <a:path w="16" h="1">
                  <a:moveTo>
                    <a:pt x="16" y="0"/>
                  </a:moveTo>
                  <a:cubicBezTo>
                    <a:pt x="11" y="1"/>
                    <a:pt x="5" y="1"/>
                    <a:pt x="0" y="1"/>
                  </a:cubicBezTo>
                  <a:cubicBezTo>
                    <a:pt x="5" y="1"/>
                    <a:pt x="11" y="1"/>
                    <a:pt x="16"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1" name="Freeform 203">
              <a:extLst>
                <a:ext uri="{FF2B5EF4-FFF2-40B4-BE49-F238E27FC236}">
                  <a16:creationId xmlns:a16="http://schemas.microsoft.com/office/drawing/2014/main" id="{F8EA20AD-2A78-4CB5-B40C-2D4F5DE60D7D}"/>
                </a:ext>
              </a:extLst>
            </p:cNvPr>
            <p:cNvSpPr>
              <a:spLocks/>
            </p:cNvSpPr>
            <p:nvPr/>
          </p:nvSpPr>
          <p:spPr bwMode="auto">
            <a:xfrm>
              <a:off x="2725" y="2882"/>
              <a:ext cx="3"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2" y="0"/>
                    <a:pt x="1" y="0"/>
                    <a:pt x="0" y="0"/>
                  </a:cubicBezTo>
                  <a:cubicBezTo>
                    <a:pt x="1" y="0"/>
                    <a:pt x="2" y="0"/>
                    <a:pt x="2"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2" name="Freeform 204">
              <a:extLst>
                <a:ext uri="{FF2B5EF4-FFF2-40B4-BE49-F238E27FC236}">
                  <a16:creationId xmlns:a16="http://schemas.microsoft.com/office/drawing/2014/main" id="{3B631FA9-EF6B-45B3-BAEF-3F016C599642}"/>
                </a:ext>
              </a:extLst>
            </p:cNvPr>
            <p:cNvSpPr>
              <a:spLocks/>
            </p:cNvSpPr>
            <p:nvPr/>
          </p:nvSpPr>
          <p:spPr bwMode="auto">
            <a:xfrm>
              <a:off x="2816" y="2891"/>
              <a:ext cx="16" cy="0"/>
            </a:xfrm>
            <a:custGeom>
              <a:avLst/>
              <a:gdLst>
                <a:gd name="T0" fmla="*/ 9 w 9"/>
                <a:gd name="T1" fmla="*/ 0 w 9"/>
                <a:gd name="T2" fmla="*/ 9 w 9"/>
              </a:gdLst>
              <a:ahLst/>
              <a:cxnLst>
                <a:cxn ang="0">
                  <a:pos x="T0" y="0"/>
                </a:cxn>
                <a:cxn ang="0">
                  <a:pos x="T1" y="0"/>
                </a:cxn>
                <a:cxn ang="0">
                  <a:pos x="T2" y="0"/>
                </a:cxn>
              </a:cxnLst>
              <a:rect l="0" t="0" r="r" b="b"/>
              <a:pathLst>
                <a:path w="9">
                  <a:moveTo>
                    <a:pt x="9" y="0"/>
                  </a:moveTo>
                  <a:cubicBezTo>
                    <a:pt x="6" y="0"/>
                    <a:pt x="3" y="0"/>
                    <a:pt x="0" y="0"/>
                  </a:cubicBezTo>
                  <a:cubicBezTo>
                    <a:pt x="3" y="0"/>
                    <a:pt x="6" y="0"/>
                    <a:pt x="9"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3" name="Freeform 205">
              <a:extLst>
                <a:ext uri="{FF2B5EF4-FFF2-40B4-BE49-F238E27FC236}">
                  <a16:creationId xmlns:a16="http://schemas.microsoft.com/office/drawing/2014/main" id="{5AF17865-92EA-4445-8043-FA371665887A}"/>
                </a:ext>
              </a:extLst>
            </p:cNvPr>
            <p:cNvSpPr>
              <a:spLocks/>
            </p:cNvSpPr>
            <p:nvPr/>
          </p:nvSpPr>
          <p:spPr bwMode="auto">
            <a:xfrm>
              <a:off x="2979" y="2886"/>
              <a:ext cx="28" cy="2"/>
            </a:xfrm>
            <a:custGeom>
              <a:avLst/>
              <a:gdLst>
                <a:gd name="T0" fmla="*/ 16 w 16"/>
                <a:gd name="T1" fmla="*/ 0 h 1"/>
                <a:gd name="T2" fmla="*/ 0 w 16"/>
                <a:gd name="T3" fmla="*/ 1 h 1"/>
                <a:gd name="T4" fmla="*/ 16 w 16"/>
                <a:gd name="T5" fmla="*/ 0 h 1"/>
              </a:gdLst>
              <a:ahLst/>
              <a:cxnLst>
                <a:cxn ang="0">
                  <a:pos x="T0" y="T1"/>
                </a:cxn>
                <a:cxn ang="0">
                  <a:pos x="T2" y="T3"/>
                </a:cxn>
                <a:cxn ang="0">
                  <a:pos x="T4" y="T5"/>
                </a:cxn>
              </a:cxnLst>
              <a:rect l="0" t="0" r="r" b="b"/>
              <a:pathLst>
                <a:path w="16" h="1">
                  <a:moveTo>
                    <a:pt x="16" y="0"/>
                  </a:moveTo>
                  <a:cubicBezTo>
                    <a:pt x="10" y="0"/>
                    <a:pt x="5" y="1"/>
                    <a:pt x="0" y="1"/>
                  </a:cubicBezTo>
                  <a:cubicBezTo>
                    <a:pt x="5" y="1"/>
                    <a:pt x="10" y="0"/>
                    <a:pt x="16"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4" name="Freeform 206">
              <a:extLst>
                <a:ext uri="{FF2B5EF4-FFF2-40B4-BE49-F238E27FC236}">
                  <a16:creationId xmlns:a16="http://schemas.microsoft.com/office/drawing/2014/main" id="{4A99240C-D6D9-4EBE-9A99-97054EBFD2D3}"/>
                </a:ext>
              </a:extLst>
            </p:cNvPr>
            <p:cNvSpPr>
              <a:spLocks/>
            </p:cNvSpPr>
            <p:nvPr/>
          </p:nvSpPr>
          <p:spPr bwMode="auto">
            <a:xfrm>
              <a:off x="3016" y="2882"/>
              <a:ext cx="21" cy="2"/>
            </a:xfrm>
            <a:custGeom>
              <a:avLst/>
              <a:gdLst>
                <a:gd name="T0" fmla="*/ 12 w 12"/>
                <a:gd name="T1" fmla="*/ 0 h 1"/>
                <a:gd name="T2" fmla="*/ 0 w 12"/>
                <a:gd name="T3" fmla="*/ 1 h 1"/>
                <a:gd name="T4" fmla="*/ 12 w 12"/>
                <a:gd name="T5" fmla="*/ 0 h 1"/>
              </a:gdLst>
              <a:ahLst/>
              <a:cxnLst>
                <a:cxn ang="0">
                  <a:pos x="T0" y="T1"/>
                </a:cxn>
                <a:cxn ang="0">
                  <a:pos x="T2" y="T3"/>
                </a:cxn>
                <a:cxn ang="0">
                  <a:pos x="T4" y="T5"/>
                </a:cxn>
              </a:cxnLst>
              <a:rect l="0" t="0" r="r" b="b"/>
              <a:pathLst>
                <a:path w="12" h="1">
                  <a:moveTo>
                    <a:pt x="12" y="0"/>
                  </a:moveTo>
                  <a:cubicBezTo>
                    <a:pt x="8" y="1"/>
                    <a:pt x="4" y="1"/>
                    <a:pt x="0" y="1"/>
                  </a:cubicBezTo>
                  <a:cubicBezTo>
                    <a:pt x="4" y="1"/>
                    <a:pt x="8" y="1"/>
                    <a:pt x="12"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5" name="Freeform 207">
              <a:extLst>
                <a:ext uri="{FF2B5EF4-FFF2-40B4-BE49-F238E27FC236}">
                  <a16:creationId xmlns:a16="http://schemas.microsoft.com/office/drawing/2014/main" id="{120D0A0E-5998-445B-9BEA-84CE8F7667E3}"/>
                </a:ext>
              </a:extLst>
            </p:cNvPr>
            <p:cNvSpPr>
              <a:spLocks/>
            </p:cNvSpPr>
            <p:nvPr/>
          </p:nvSpPr>
          <p:spPr bwMode="auto">
            <a:xfrm>
              <a:off x="3942" y="2318"/>
              <a:ext cx="2"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0" y="1"/>
                  </a:cubicBezTo>
                  <a:cubicBezTo>
                    <a:pt x="0" y="1"/>
                    <a:pt x="0" y="0"/>
                    <a:pt x="1"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6" name="Freeform 208">
              <a:extLst>
                <a:ext uri="{FF2B5EF4-FFF2-40B4-BE49-F238E27FC236}">
                  <a16:creationId xmlns:a16="http://schemas.microsoft.com/office/drawing/2014/main" id="{F7EA8A3E-6152-4756-BA54-EF0490BEE0BF}"/>
                </a:ext>
              </a:extLst>
            </p:cNvPr>
            <p:cNvSpPr>
              <a:spLocks/>
            </p:cNvSpPr>
            <p:nvPr/>
          </p:nvSpPr>
          <p:spPr bwMode="auto">
            <a:xfrm>
              <a:off x="3320" y="2805"/>
              <a:ext cx="23" cy="8"/>
            </a:xfrm>
            <a:custGeom>
              <a:avLst/>
              <a:gdLst>
                <a:gd name="T0" fmla="*/ 13 w 13"/>
                <a:gd name="T1" fmla="*/ 0 h 5"/>
                <a:gd name="T2" fmla="*/ 0 w 13"/>
                <a:gd name="T3" fmla="*/ 5 h 5"/>
                <a:gd name="T4" fmla="*/ 13 w 13"/>
                <a:gd name="T5" fmla="*/ 0 h 5"/>
              </a:gdLst>
              <a:ahLst/>
              <a:cxnLst>
                <a:cxn ang="0">
                  <a:pos x="T0" y="T1"/>
                </a:cxn>
                <a:cxn ang="0">
                  <a:pos x="T2" y="T3"/>
                </a:cxn>
                <a:cxn ang="0">
                  <a:pos x="T4" y="T5"/>
                </a:cxn>
              </a:cxnLst>
              <a:rect l="0" t="0" r="r" b="b"/>
              <a:pathLst>
                <a:path w="13" h="5">
                  <a:moveTo>
                    <a:pt x="13" y="0"/>
                  </a:moveTo>
                  <a:cubicBezTo>
                    <a:pt x="9" y="2"/>
                    <a:pt x="5" y="3"/>
                    <a:pt x="0" y="5"/>
                  </a:cubicBezTo>
                  <a:cubicBezTo>
                    <a:pt x="5" y="3"/>
                    <a:pt x="9" y="2"/>
                    <a:pt x="13"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7" name="Freeform 209">
              <a:extLst>
                <a:ext uri="{FF2B5EF4-FFF2-40B4-BE49-F238E27FC236}">
                  <a16:creationId xmlns:a16="http://schemas.microsoft.com/office/drawing/2014/main" id="{AEECFA37-5549-4EB9-8857-F878FCD2BECC}"/>
                </a:ext>
              </a:extLst>
            </p:cNvPr>
            <p:cNvSpPr>
              <a:spLocks/>
            </p:cNvSpPr>
            <p:nvPr/>
          </p:nvSpPr>
          <p:spPr bwMode="auto">
            <a:xfrm>
              <a:off x="3352" y="2794"/>
              <a:ext cx="19" cy="7"/>
            </a:xfrm>
            <a:custGeom>
              <a:avLst/>
              <a:gdLst>
                <a:gd name="T0" fmla="*/ 11 w 11"/>
                <a:gd name="T1" fmla="*/ 0 h 4"/>
                <a:gd name="T2" fmla="*/ 0 w 11"/>
                <a:gd name="T3" fmla="*/ 4 h 4"/>
                <a:gd name="T4" fmla="*/ 11 w 11"/>
                <a:gd name="T5" fmla="*/ 0 h 4"/>
              </a:gdLst>
              <a:ahLst/>
              <a:cxnLst>
                <a:cxn ang="0">
                  <a:pos x="T0" y="T1"/>
                </a:cxn>
                <a:cxn ang="0">
                  <a:pos x="T2" y="T3"/>
                </a:cxn>
                <a:cxn ang="0">
                  <a:pos x="T4" y="T5"/>
                </a:cxn>
              </a:cxnLst>
              <a:rect l="0" t="0" r="r" b="b"/>
              <a:pathLst>
                <a:path w="11" h="4">
                  <a:moveTo>
                    <a:pt x="11" y="0"/>
                  </a:moveTo>
                  <a:cubicBezTo>
                    <a:pt x="7" y="1"/>
                    <a:pt x="4" y="3"/>
                    <a:pt x="0" y="4"/>
                  </a:cubicBezTo>
                  <a:cubicBezTo>
                    <a:pt x="4" y="3"/>
                    <a:pt x="7" y="1"/>
                    <a:pt x="11"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8" name="Freeform 210">
              <a:extLst>
                <a:ext uri="{FF2B5EF4-FFF2-40B4-BE49-F238E27FC236}">
                  <a16:creationId xmlns:a16="http://schemas.microsoft.com/office/drawing/2014/main" id="{30040A23-63F2-4D57-87C9-6132E733A622}"/>
                </a:ext>
              </a:extLst>
            </p:cNvPr>
            <p:cNvSpPr>
              <a:spLocks/>
            </p:cNvSpPr>
            <p:nvPr/>
          </p:nvSpPr>
          <p:spPr bwMode="auto">
            <a:xfrm>
              <a:off x="3989" y="2241"/>
              <a:ext cx="2"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0" y="1"/>
                  </a:cubicBezTo>
                  <a:cubicBezTo>
                    <a:pt x="0" y="0"/>
                    <a:pt x="0" y="0"/>
                    <a:pt x="1"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9" name="Freeform 211">
              <a:extLst>
                <a:ext uri="{FF2B5EF4-FFF2-40B4-BE49-F238E27FC236}">
                  <a16:creationId xmlns:a16="http://schemas.microsoft.com/office/drawing/2014/main" id="{40A4F1CE-5351-4689-845A-55D368BBDBA4}"/>
                </a:ext>
              </a:extLst>
            </p:cNvPr>
            <p:cNvSpPr>
              <a:spLocks/>
            </p:cNvSpPr>
            <p:nvPr/>
          </p:nvSpPr>
          <p:spPr bwMode="auto">
            <a:xfrm>
              <a:off x="3170" y="2852"/>
              <a:ext cx="24" cy="7"/>
            </a:xfrm>
            <a:custGeom>
              <a:avLst/>
              <a:gdLst>
                <a:gd name="T0" fmla="*/ 14 w 14"/>
                <a:gd name="T1" fmla="*/ 0 h 4"/>
                <a:gd name="T2" fmla="*/ 0 w 14"/>
                <a:gd name="T3" fmla="*/ 4 h 4"/>
                <a:gd name="T4" fmla="*/ 14 w 14"/>
                <a:gd name="T5" fmla="*/ 0 h 4"/>
              </a:gdLst>
              <a:ahLst/>
              <a:cxnLst>
                <a:cxn ang="0">
                  <a:pos x="T0" y="T1"/>
                </a:cxn>
                <a:cxn ang="0">
                  <a:pos x="T2" y="T3"/>
                </a:cxn>
                <a:cxn ang="0">
                  <a:pos x="T4" y="T5"/>
                </a:cxn>
              </a:cxnLst>
              <a:rect l="0" t="0" r="r" b="b"/>
              <a:pathLst>
                <a:path w="14" h="4">
                  <a:moveTo>
                    <a:pt x="14" y="0"/>
                  </a:moveTo>
                  <a:cubicBezTo>
                    <a:pt x="9" y="2"/>
                    <a:pt x="5" y="3"/>
                    <a:pt x="0" y="4"/>
                  </a:cubicBezTo>
                  <a:cubicBezTo>
                    <a:pt x="5" y="3"/>
                    <a:pt x="9" y="2"/>
                    <a:pt x="14"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0" name="Freeform 212">
              <a:extLst>
                <a:ext uri="{FF2B5EF4-FFF2-40B4-BE49-F238E27FC236}">
                  <a16:creationId xmlns:a16="http://schemas.microsoft.com/office/drawing/2014/main" id="{701CE0D6-7635-4B8C-BD7D-AF3B999DC4E7}"/>
                </a:ext>
              </a:extLst>
            </p:cNvPr>
            <p:cNvSpPr>
              <a:spLocks/>
            </p:cNvSpPr>
            <p:nvPr/>
          </p:nvSpPr>
          <p:spPr bwMode="auto">
            <a:xfrm>
              <a:off x="3293" y="2817"/>
              <a:ext cx="18" cy="5"/>
            </a:xfrm>
            <a:custGeom>
              <a:avLst/>
              <a:gdLst>
                <a:gd name="T0" fmla="*/ 10 w 10"/>
                <a:gd name="T1" fmla="*/ 0 h 3"/>
                <a:gd name="T2" fmla="*/ 0 w 10"/>
                <a:gd name="T3" fmla="*/ 3 h 3"/>
                <a:gd name="T4" fmla="*/ 10 w 10"/>
                <a:gd name="T5" fmla="*/ 0 h 3"/>
              </a:gdLst>
              <a:ahLst/>
              <a:cxnLst>
                <a:cxn ang="0">
                  <a:pos x="T0" y="T1"/>
                </a:cxn>
                <a:cxn ang="0">
                  <a:pos x="T2" y="T3"/>
                </a:cxn>
                <a:cxn ang="0">
                  <a:pos x="T4" y="T5"/>
                </a:cxn>
              </a:cxnLst>
              <a:rect l="0" t="0" r="r" b="b"/>
              <a:pathLst>
                <a:path w="10" h="3">
                  <a:moveTo>
                    <a:pt x="10" y="0"/>
                  </a:moveTo>
                  <a:cubicBezTo>
                    <a:pt x="7" y="1"/>
                    <a:pt x="4" y="2"/>
                    <a:pt x="0" y="3"/>
                  </a:cubicBezTo>
                  <a:cubicBezTo>
                    <a:pt x="4" y="2"/>
                    <a:pt x="7" y="1"/>
                    <a:pt x="10"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1" name="Freeform 213">
              <a:extLst>
                <a:ext uri="{FF2B5EF4-FFF2-40B4-BE49-F238E27FC236}">
                  <a16:creationId xmlns:a16="http://schemas.microsoft.com/office/drawing/2014/main" id="{464CAF74-A512-4AE6-9CEC-111320C114A5}"/>
                </a:ext>
              </a:extLst>
            </p:cNvPr>
            <p:cNvSpPr>
              <a:spLocks/>
            </p:cNvSpPr>
            <p:nvPr/>
          </p:nvSpPr>
          <p:spPr bwMode="auto">
            <a:xfrm>
              <a:off x="3382" y="2783"/>
              <a:ext cx="16" cy="6"/>
            </a:xfrm>
            <a:custGeom>
              <a:avLst/>
              <a:gdLst>
                <a:gd name="T0" fmla="*/ 9 w 9"/>
                <a:gd name="T1" fmla="*/ 0 h 3"/>
                <a:gd name="T2" fmla="*/ 0 w 9"/>
                <a:gd name="T3" fmla="*/ 3 h 3"/>
                <a:gd name="T4" fmla="*/ 9 w 9"/>
                <a:gd name="T5" fmla="*/ 0 h 3"/>
              </a:gdLst>
              <a:ahLst/>
              <a:cxnLst>
                <a:cxn ang="0">
                  <a:pos x="T0" y="T1"/>
                </a:cxn>
                <a:cxn ang="0">
                  <a:pos x="T2" y="T3"/>
                </a:cxn>
                <a:cxn ang="0">
                  <a:pos x="T4" y="T5"/>
                </a:cxn>
              </a:cxnLst>
              <a:rect l="0" t="0" r="r" b="b"/>
              <a:pathLst>
                <a:path w="9" h="3">
                  <a:moveTo>
                    <a:pt x="9" y="0"/>
                  </a:moveTo>
                  <a:cubicBezTo>
                    <a:pt x="6" y="1"/>
                    <a:pt x="3" y="2"/>
                    <a:pt x="0" y="3"/>
                  </a:cubicBezTo>
                  <a:cubicBezTo>
                    <a:pt x="3" y="2"/>
                    <a:pt x="6" y="1"/>
                    <a:pt x="9"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2" name="Freeform 214">
              <a:extLst>
                <a:ext uri="{FF2B5EF4-FFF2-40B4-BE49-F238E27FC236}">
                  <a16:creationId xmlns:a16="http://schemas.microsoft.com/office/drawing/2014/main" id="{2B578CAF-CD73-4306-B6EF-DA494F7F1212}"/>
                </a:ext>
              </a:extLst>
            </p:cNvPr>
            <p:cNvSpPr>
              <a:spLocks/>
            </p:cNvSpPr>
            <p:nvPr/>
          </p:nvSpPr>
          <p:spPr bwMode="auto">
            <a:xfrm>
              <a:off x="3406" y="2769"/>
              <a:ext cx="20" cy="9"/>
            </a:xfrm>
            <a:custGeom>
              <a:avLst/>
              <a:gdLst>
                <a:gd name="T0" fmla="*/ 11 w 11"/>
                <a:gd name="T1" fmla="*/ 0 h 5"/>
                <a:gd name="T2" fmla="*/ 0 w 11"/>
                <a:gd name="T3" fmla="*/ 5 h 5"/>
                <a:gd name="T4" fmla="*/ 11 w 11"/>
                <a:gd name="T5" fmla="*/ 0 h 5"/>
              </a:gdLst>
              <a:ahLst/>
              <a:cxnLst>
                <a:cxn ang="0">
                  <a:pos x="T0" y="T1"/>
                </a:cxn>
                <a:cxn ang="0">
                  <a:pos x="T2" y="T3"/>
                </a:cxn>
                <a:cxn ang="0">
                  <a:pos x="T4" y="T5"/>
                </a:cxn>
              </a:cxnLst>
              <a:rect l="0" t="0" r="r" b="b"/>
              <a:pathLst>
                <a:path w="11" h="5">
                  <a:moveTo>
                    <a:pt x="11" y="0"/>
                  </a:moveTo>
                  <a:cubicBezTo>
                    <a:pt x="8" y="2"/>
                    <a:pt x="4" y="3"/>
                    <a:pt x="0" y="5"/>
                  </a:cubicBezTo>
                  <a:cubicBezTo>
                    <a:pt x="4" y="3"/>
                    <a:pt x="8" y="2"/>
                    <a:pt x="11"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3" name="Freeform 215">
              <a:extLst>
                <a:ext uri="{FF2B5EF4-FFF2-40B4-BE49-F238E27FC236}">
                  <a16:creationId xmlns:a16="http://schemas.microsoft.com/office/drawing/2014/main" id="{087D29A1-9B39-4789-9B9E-5D67156BEC92}"/>
                </a:ext>
              </a:extLst>
            </p:cNvPr>
            <p:cNvSpPr>
              <a:spLocks/>
            </p:cNvSpPr>
            <p:nvPr/>
          </p:nvSpPr>
          <p:spPr bwMode="auto">
            <a:xfrm>
              <a:off x="2696" y="287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4" name="Freeform 216">
              <a:extLst>
                <a:ext uri="{FF2B5EF4-FFF2-40B4-BE49-F238E27FC236}">
                  <a16:creationId xmlns:a16="http://schemas.microsoft.com/office/drawing/2014/main" id="{BDD55A50-E010-4D38-8E14-4288BECDED2D}"/>
                </a:ext>
              </a:extLst>
            </p:cNvPr>
            <p:cNvSpPr>
              <a:spLocks/>
            </p:cNvSpPr>
            <p:nvPr/>
          </p:nvSpPr>
          <p:spPr bwMode="auto">
            <a:xfrm>
              <a:off x="3203" y="2845"/>
              <a:ext cx="20" cy="6"/>
            </a:xfrm>
            <a:custGeom>
              <a:avLst/>
              <a:gdLst>
                <a:gd name="T0" fmla="*/ 11 w 11"/>
                <a:gd name="T1" fmla="*/ 0 h 3"/>
                <a:gd name="T2" fmla="*/ 0 w 11"/>
                <a:gd name="T3" fmla="*/ 3 h 3"/>
                <a:gd name="T4" fmla="*/ 11 w 11"/>
                <a:gd name="T5" fmla="*/ 0 h 3"/>
              </a:gdLst>
              <a:ahLst/>
              <a:cxnLst>
                <a:cxn ang="0">
                  <a:pos x="T0" y="T1"/>
                </a:cxn>
                <a:cxn ang="0">
                  <a:pos x="T2" y="T3"/>
                </a:cxn>
                <a:cxn ang="0">
                  <a:pos x="T4" y="T5"/>
                </a:cxn>
              </a:cxnLst>
              <a:rect l="0" t="0" r="r" b="b"/>
              <a:pathLst>
                <a:path w="11" h="3">
                  <a:moveTo>
                    <a:pt x="11" y="0"/>
                  </a:moveTo>
                  <a:cubicBezTo>
                    <a:pt x="7" y="1"/>
                    <a:pt x="4" y="2"/>
                    <a:pt x="0" y="3"/>
                  </a:cubicBezTo>
                  <a:cubicBezTo>
                    <a:pt x="4" y="2"/>
                    <a:pt x="7" y="1"/>
                    <a:pt x="11"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5" name="Freeform 217">
              <a:extLst>
                <a:ext uri="{FF2B5EF4-FFF2-40B4-BE49-F238E27FC236}">
                  <a16:creationId xmlns:a16="http://schemas.microsoft.com/office/drawing/2014/main" id="{D9290B29-E5A8-4F66-880A-E2A8170CF632}"/>
                </a:ext>
              </a:extLst>
            </p:cNvPr>
            <p:cNvSpPr>
              <a:spLocks/>
            </p:cNvSpPr>
            <p:nvPr/>
          </p:nvSpPr>
          <p:spPr bwMode="auto">
            <a:xfrm>
              <a:off x="3262" y="2826"/>
              <a:ext cx="23" cy="7"/>
            </a:xfrm>
            <a:custGeom>
              <a:avLst/>
              <a:gdLst>
                <a:gd name="T0" fmla="*/ 13 w 13"/>
                <a:gd name="T1" fmla="*/ 0 h 4"/>
                <a:gd name="T2" fmla="*/ 0 w 13"/>
                <a:gd name="T3" fmla="*/ 4 h 4"/>
                <a:gd name="T4" fmla="*/ 13 w 13"/>
                <a:gd name="T5" fmla="*/ 0 h 4"/>
              </a:gdLst>
              <a:ahLst/>
              <a:cxnLst>
                <a:cxn ang="0">
                  <a:pos x="T0" y="T1"/>
                </a:cxn>
                <a:cxn ang="0">
                  <a:pos x="T2" y="T3"/>
                </a:cxn>
                <a:cxn ang="0">
                  <a:pos x="T4" y="T5"/>
                </a:cxn>
              </a:cxnLst>
              <a:rect l="0" t="0" r="r" b="b"/>
              <a:pathLst>
                <a:path w="13" h="4">
                  <a:moveTo>
                    <a:pt x="13" y="0"/>
                  </a:moveTo>
                  <a:cubicBezTo>
                    <a:pt x="9" y="2"/>
                    <a:pt x="4" y="3"/>
                    <a:pt x="0" y="4"/>
                  </a:cubicBezTo>
                  <a:cubicBezTo>
                    <a:pt x="4" y="3"/>
                    <a:pt x="9" y="2"/>
                    <a:pt x="13"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6" name="Freeform 218">
              <a:extLst>
                <a:ext uri="{FF2B5EF4-FFF2-40B4-BE49-F238E27FC236}">
                  <a16:creationId xmlns:a16="http://schemas.microsoft.com/office/drawing/2014/main" id="{82577AB4-7CDF-4888-98BB-BB1FF7F944C0}"/>
                </a:ext>
              </a:extLst>
            </p:cNvPr>
            <p:cNvSpPr>
              <a:spLocks/>
            </p:cNvSpPr>
            <p:nvPr/>
          </p:nvSpPr>
          <p:spPr bwMode="auto">
            <a:xfrm>
              <a:off x="3232" y="2835"/>
              <a:ext cx="24" cy="9"/>
            </a:xfrm>
            <a:custGeom>
              <a:avLst/>
              <a:gdLst>
                <a:gd name="T0" fmla="*/ 14 w 14"/>
                <a:gd name="T1" fmla="*/ 0 h 5"/>
                <a:gd name="T2" fmla="*/ 0 w 14"/>
                <a:gd name="T3" fmla="*/ 5 h 5"/>
                <a:gd name="T4" fmla="*/ 14 w 14"/>
                <a:gd name="T5" fmla="*/ 0 h 5"/>
              </a:gdLst>
              <a:ahLst/>
              <a:cxnLst>
                <a:cxn ang="0">
                  <a:pos x="T0" y="T1"/>
                </a:cxn>
                <a:cxn ang="0">
                  <a:pos x="T2" y="T3"/>
                </a:cxn>
                <a:cxn ang="0">
                  <a:pos x="T4" y="T5"/>
                </a:cxn>
              </a:cxnLst>
              <a:rect l="0" t="0" r="r" b="b"/>
              <a:pathLst>
                <a:path w="14" h="5">
                  <a:moveTo>
                    <a:pt x="14" y="0"/>
                  </a:moveTo>
                  <a:cubicBezTo>
                    <a:pt x="10" y="2"/>
                    <a:pt x="5" y="3"/>
                    <a:pt x="0" y="5"/>
                  </a:cubicBezTo>
                  <a:cubicBezTo>
                    <a:pt x="5" y="3"/>
                    <a:pt x="10" y="2"/>
                    <a:pt x="14"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7" name="Freeform 219">
              <a:extLst>
                <a:ext uri="{FF2B5EF4-FFF2-40B4-BE49-F238E27FC236}">
                  <a16:creationId xmlns:a16="http://schemas.microsoft.com/office/drawing/2014/main" id="{A741BFF1-D5E7-448A-BD82-3C59B1CC6A91}"/>
                </a:ext>
              </a:extLst>
            </p:cNvPr>
            <p:cNvSpPr>
              <a:spLocks/>
            </p:cNvSpPr>
            <p:nvPr/>
          </p:nvSpPr>
          <p:spPr bwMode="auto">
            <a:xfrm>
              <a:off x="4032" y="2158"/>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8" name="Freeform 220">
              <a:extLst>
                <a:ext uri="{FF2B5EF4-FFF2-40B4-BE49-F238E27FC236}">
                  <a16:creationId xmlns:a16="http://schemas.microsoft.com/office/drawing/2014/main" id="{FEB6A42F-1CD3-4532-AAAE-EDC45BDED42F}"/>
                </a:ext>
              </a:extLst>
            </p:cNvPr>
            <p:cNvSpPr>
              <a:spLocks noEditPoints="1"/>
            </p:cNvSpPr>
            <p:nvPr/>
          </p:nvSpPr>
          <p:spPr bwMode="auto">
            <a:xfrm>
              <a:off x="2590" y="867"/>
              <a:ext cx="578" cy="919"/>
            </a:xfrm>
            <a:custGeom>
              <a:avLst/>
              <a:gdLst>
                <a:gd name="T0" fmla="*/ 297 w 327"/>
                <a:gd name="T1" fmla="*/ 242 h 520"/>
                <a:gd name="T2" fmla="*/ 272 w 327"/>
                <a:gd name="T3" fmla="*/ 242 h 520"/>
                <a:gd name="T4" fmla="*/ 169 w 327"/>
                <a:gd name="T5" fmla="*/ 146 h 520"/>
                <a:gd name="T6" fmla="*/ 169 w 327"/>
                <a:gd name="T7" fmla="*/ 122 h 520"/>
                <a:gd name="T8" fmla="*/ 188 w 327"/>
                <a:gd name="T9" fmla="*/ 96 h 520"/>
                <a:gd name="T10" fmla="*/ 188 w 327"/>
                <a:gd name="T11" fmla="*/ 8 h 520"/>
                <a:gd name="T12" fmla="*/ 180 w 327"/>
                <a:gd name="T13" fmla="*/ 0 h 520"/>
                <a:gd name="T14" fmla="*/ 172 w 327"/>
                <a:gd name="T15" fmla="*/ 8 h 520"/>
                <a:gd name="T16" fmla="*/ 172 w 327"/>
                <a:gd name="T17" fmla="*/ 96 h 520"/>
                <a:gd name="T18" fmla="*/ 161 w 327"/>
                <a:gd name="T19" fmla="*/ 107 h 520"/>
                <a:gd name="T20" fmla="*/ 150 w 327"/>
                <a:gd name="T21" fmla="*/ 96 h 520"/>
                <a:gd name="T22" fmla="*/ 142 w 327"/>
                <a:gd name="T23" fmla="*/ 88 h 520"/>
                <a:gd name="T24" fmla="*/ 134 w 327"/>
                <a:gd name="T25" fmla="*/ 96 h 520"/>
                <a:gd name="T26" fmla="*/ 153 w 327"/>
                <a:gd name="T27" fmla="*/ 122 h 520"/>
                <a:gd name="T28" fmla="*/ 153 w 327"/>
                <a:gd name="T29" fmla="*/ 146 h 520"/>
                <a:gd name="T30" fmla="*/ 55 w 327"/>
                <a:gd name="T31" fmla="*/ 242 h 520"/>
                <a:gd name="T32" fmla="*/ 30 w 327"/>
                <a:gd name="T33" fmla="*/ 242 h 520"/>
                <a:gd name="T34" fmla="*/ 0 w 327"/>
                <a:gd name="T35" fmla="*/ 272 h 520"/>
                <a:gd name="T36" fmla="*/ 0 w 327"/>
                <a:gd name="T37" fmla="*/ 490 h 520"/>
                <a:gd name="T38" fmla="*/ 30 w 327"/>
                <a:gd name="T39" fmla="*/ 520 h 520"/>
                <a:gd name="T40" fmla="*/ 297 w 327"/>
                <a:gd name="T41" fmla="*/ 520 h 520"/>
                <a:gd name="T42" fmla="*/ 327 w 327"/>
                <a:gd name="T43" fmla="*/ 490 h 520"/>
                <a:gd name="T44" fmla="*/ 327 w 327"/>
                <a:gd name="T45" fmla="*/ 272 h 520"/>
                <a:gd name="T46" fmla="*/ 297 w 327"/>
                <a:gd name="T47" fmla="*/ 242 h 520"/>
                <a:gd name="T48" fmla="*/ 161 w 327"/>
                <a:gd name="T49" fmla="*/ 161 h 520"/>
                <a:gd name="T50" fmla="*/ 248 w 327"/>
                <a:gd name="T51" fmla="*/ 242 h 520"/>
                <a:gd name="T52" fmla="*/ 78 w 327"/>
                <a:gd name="T53" fmla="*/ 242 h 520"/>
                <a:gd name="T54" fmla="*/ 161 w 327"/>
                <a:gd name="T55" fmla="*/ 161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7" h="520">
                  <a:moveTo>
                    <a:pt x="297" y="242"/>
                  </a:moveTo>
                  <a:cubicBezTo>
                    <a:pt x="272" y="242"/>
                    <a:pt x="272" y="242"/>
                    <a:pt x="272" y="242"/>
                  </a:cubicBezTo>
                  <a:cubicBezTo>
                    <a:pt x="169" y="146"/>
                    <a:pt x="169" y="146"/>
                    <a:pt x="169" y="146"/>
                  </a:cubicBezTo>
                  <a:cubicBezTo>
                    <a:pt x="169" y="122"/>
                    <a:pt x="169" y="122"/>
                    <a:pt x="169" y="122"/>
                  </a:cubicBezTo>
                  <a:cubicBezTo>
                    <a:pt x="180" y="119"/>
                    <a:pt x="188" y="108"/>
                    <a:pt x="188" y="96"/>
                  </a:cubicBezTo>
                  <a:cubicBezTo>
                    <a:pt x="188" y="8"/>
                    <a:pt x="188" y="8"/>
                    <a:pt x="188" y="8"/>
                  </a:cubicBezTo>
                  <a:cubicBezTo>
                    <a:pt x="188" y="4"/>
                    <a:pt x="184" y="0"/>
                    <a:pt x="180" y="0"/>
                  </a:cubicBezTo>
                  <a:cubicBezTo>
                    <a:pt x="175" y="0"/>
                    <a:pt x="172" y="4"/>
                    <a:pt x="172" y="8"/>
                  </a:cubicBezTo>
                  <a:cubicBezTo>
                    <a:pt x="172" y="96"/>
                    <a:pt x="172" y="96"/>
                    <a:pt x="172" y="96"/>
                  </a:cubicBezTo>
                  <a:cubicBezTo>
                    <a:pt x="172" y="102"/>
                    <a:pt x="167" y="107"/>
                    <a:pt x="161" y="107"/>
                  </a:cubicBezTo>
                  <a:cubicBezTo>
                    <a:pt x="155" y="107"/>
                    <a:pt x="150" y="102"/>
                    <a:pt x="150" y="96"/>
                  </a:cubicBezTo>
                  <a:cubicBezTo>
                    <a:pt x="150" y="92"/>
                    <a:pt x="146" y="88"/>
                    <a:pt x="142" y="88"/>
                  </a:cubicBezTo>
                  <a:cubicBezTo>
                    <a:pt x="138" y="88"/>
                    <a:pt x="134" y="92"/>
                    <a:pt x="134" y="96"/>
                  </a:cubicBezTo>
                  <a:cubicBezTo>
                    <a:pt x="134" y="108"/>
                    <a:pt x="142" y="119"/>
                    <a:pt x="153" y="122"/>
                  </a:cubicBezTo>
                  <a:cubicBezTo>
                    <a:pt x="153" y="146"/>
                    <a:pt x="153" y="146"/>
                    <a:pt x="153" y="146"/>
                  </a:cubicBezTo>
                  <a:cubicBezTo>
                    <a:pt x="55" y="242"/>
                    <a:pt x="55" y="242"/>
                    <a:pt x="55" y="242"/>
                  </a:cubicBezTo>
                  <a:cubicBezTo>
                    <a:pt x="30" y="242"/>
                    <a:pt x="30" y="242"/>
                    <a:pt x="30" y="242"/>
                  </a:cubicBezTo>
                  <a:cubicBezTo>
                    <a:pt x="14" y="242"/>
                    <a:pt x="0" y="255"/>
                    <a:pt x="0" y="272"/>
                  </a:cubicBezTo>
                  <a:cubicBezTo>
                    <a:pt x="0" y="490"/>
                    <a:pt x="0" y="490"/>
                    <a:pt x="0" y="490"/>
                  </a:cubicBezTo>
                  <a:cubicBezTo>
                    <a:pt x="0" y="506"/>
                    <a:pt x="14" y="520"/>
                    <a:pt x="30" y="520"/>
                  </a:cubicBezTo>
                  <a:cubicBezTo>
                    <a:pt x="297" y="520"/>
                    <a:pt x="297" y="520"/>
                    <a:pt x="297" y="520"/>
                  </a:cubicBezTo>
                  <a:cubicBezTo>
                    <a:pt x="314" y="520"/>
                    <a:pt x="327" y="506"/>
                    <a:pt x="327" y="490"/>
                  </a:cubicBezTo>
                  <a:cubicBezTo>
                    <a:pt x="327" y="272"/>
                    <a:pt x="327" y="272"/>
                    <a:pt x="327" y="272"/>
                  </a:cubicBezTo>
                  <a:cubicBezTo>
                    <a:pt x="327" y="255"/>
                    <a:pt x="314" y="242"/>
                    <a:pt x="297" y="242"/>
                  </a:cubicBezTo>
                  <a:close/>
                  <a:moveTo>
                    <a:pt x="161" y="161"/>
                  </a:moveTo>
                  <a:cubicBezTo>
                    <a:pt x="248" y="242"/>
                    <a:pt x="248" y="242"/>
                    <a:pt x="248" y="242"/>
                  </a:cubicBezTo>
                  <a:cubicBezTo>
                    <a:pt x="78" y="242"/>
                    <a:pt x="78" y="242"/>
                    <a:pt x="78" y="242"/>
                  </a:cubicBezTo>
                  <a:lnTo>
                    <a:pt x="161" y="161"/>
                  </a:ln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9" name="Freeform 221">
              <a:extLst>
                <a:ext uri="{FF2B5EF4-FFF2-40B4-BE49-F238E27FC236}">
                  <a16:creationId xmlns:a16="http://schemas.microsoft.com/office/drawing/2014/main" id="{F810B243-4E0F-4706-A8E8-2D4D8805FACD}"/>
                </a:ext>
              </a:extLst>
            </p:cNvPr>
            <p:cNvSpPr>
              <a:spLocks/>
            </p:cNvSpPr>
            <p:nvPr/>
          </p:nvSpPr>
          <p:spPr bwMode="auto">
            <a:xfrm>
              <a:off x="2014" y="1786"/>
              <a:ext cx="578" cy="492"/>
            </a:xfrm>
            <a:custGeom>
              <a:avLst/>
              <a:gdLst>
                <a:gd name="T0" fmla="*/ 296 w 327"/>
                <a:gd name="T1" fmla="*/ 278 h 278"/>
                <a:gd name="T2" fmla="*/ 30 w 327"/>
                <a:gd name="T3" fmla="*/ 278 h 278"/>
                <a:gd name="T4" fmla="*/ 0 w 327"/>
                <a:gd name="T5" fmla="*/ 248 h 278"/>
                <a:gd name="T6" fmla="*/ 0 w 327"/>
                <a:gd name="T7" fmla="*/ 30 h 278"/>
                <a:gd name="T8" fmla="*/ 30 w 327"/>
                <a:gd name="T9" fmla="*/ 0 h 278"/>
                <a:gd name="T10" fmla="*/ 296 w 327"/>
                <a:gd name="T11" fmla="*/ 0 h 278"/>
                <a:gd name="T12" fmla="*/ 327 w 327"/>
                <a:gd name="T13" fmla="*/ 30 h 278"/>
                <a:gd name="T14" fmla="*/ 327 w 327"/>
                <a:gd name="T15" fmla="*/ 248 h 278"/>
                <a:gd name="T16" fmla="*/ 296 w 327"/>
                <a:gd name="T17"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7" h="278">
                  <a:moveTo>
                    <a:pt x="296" y="278"/>
                  </a:moveTo>
                  <a:cubicBezTo>
                    <a:pt x="30" y="278"/>
                    <a:pt x="30" y="278"/>
                    <a:pt x="30" y="278"/>
                  </a:cubicBezTo>
                  <a:cubicBezTo>
                    <a:pt x="13" y="278"/>
                    <a:pt x="0" y="264"/>
                    <a:pt x="0" y="248"/>
                  </a:cubicBezTo>
                  <a:cubicBezTo>
                    <a:pt x="0" y="30"/>
                    <a:pt x="0" y="30"/>
                    <a:pt x="0" y="30"/>
                  </a:cubicBezTo>
                  <a:cubicBezTo>
                    <a:pt x="0" y="13"/>
                    <a:pt x="13" y="0"/>
                    <a:pt x="30" y="0"/>
                  </a:cubicBezTo>
                  <a:cubicBezTo>
                    <a:pt x="296" y="0"/>
                    <a:pt x="296" y="0"/>
                    <a:pt x="296" y="0"/>
                  </a:cubicBezTo>
                  <a:cubicBezTo>
                    <a:pt x="313" y="0"/>
                    <a:pt x="327" y="13"/>
                    <a:pt x="327" y="30"/>
                  </a:cubicBezTo>
                  <a:cubicBezTo>
                    <a:pt x="327" y="248"/>
                    <a:pt x="327" y="248"/>
                    <a:pt x="327" y="248"/>
                  </a:cubicBezTo>
                  <a:cubicBezTo>
                    <a:pt x="327" y="264"/>
                    <a:pt x="313" y="278"/>
                    <a:pt x="296" y="278"/>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0" name="Freeform 222">
              <a:extLst>
                <a:ext uri="{FF2B5EF4-FFF2-40B4-BE49-F238E27FC236}">
                  <a16:creationId xmlns:a16="http://schemas.microsoft.com/office/drawing/2014/main" id="{BA830E6E-1423-4E5B-905F-29BC0128AE73}"/>
                </a:ext>
              </a:extLst>
            </p:cNvPr>
            <p:cNvSpPr>
              <a:spLocks/>
            </p:cNvSpPr>
            <p:nvPr/>
          </p:nvSpPr>
          <p:spPr bwMode="auto">
            <a:xfrm>
              <a:off x="3168" y="1786"/>
              <a:ext cx="578" cy="492"/>
            </a:xfrm>
            <a:custGeom>
              <a:avLst/>
              <a:gdLst>
                <a:gd name="T0" fmla="*/ 297 w 327"/>
                <a:gd name="T1" fmla="*/ 278 h 278"/>
                <a:gd name="T2" fmla="*/ 31 w 327"/>
                <a:gd name="T3" fmla="*/ 278 h 278"/>
                <a:gd name="T4" fmla="*/ 0 w 327"/>
                <a:gd name="T5" fmla="*/ 248 h 278"/>
                <a:gd name="T6" fmla="*/ 0 w 327"/>
                <a:gd name="T7" fmla="*/ 30 h 278"/>
                <a:gd name="T8" fmla="*/ 31 w 327"/>
                <a:gd name="T9" fmla="*/ 0 h 278"/>
                <a:gd name="T10" fmla="*/ 297 w 327"/>
                <a:gd name="T11" fmla="*/ 0 h 278"/>
                <a:gd name="T12" fmla="*/ 327 w 327"/>
                <a:gd name="T13" fmla="*/ 30 h 278"/>
                <a:gd name="T14" fmla="*/ 327 w 327"/>
                <a:gd name="T15" fmla="*/ 248 h 278"/>
                <a:gd name="T16" fmla="*/ 297 w 327"/>
                <a:gd name="T17"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7" h="278">
                  <a:moveTo>
                    <a:pt x="297" y="278"/>
                  </a:moveTo>
                  <a:cubicBezTo>
                    <a:pt x="31" y="278"/>
                    <a:pt x="31" y="278"/>
                    <a:pt x="31" y="278"/>
                  </a:cubicBezTo>
                  <a:cubicBezTo>
                    <a:pt x="14" y="278"/>
                    <a:pt x="0" y="264"/>
                    <a:pt x="0" y="248"/>
                  </a:cubicBezTo>
                  <a:cubicBezTo>
                    <a:pt x="0" y="30"/>
                    <a:pt x="0" y="30"/>
                    <a:pt x="0" y="30"/>
                  </a:cubicBezTo>
                  <a:cubicBezTo>
                    <a:pt x="0" y="13"/>
                    <a:pt x="14" y="0"/>
                    <a:pt x="31" y="0"/>
                  </a:cubicBezTo>
                  <a:cubicBezTo>
                    <a:pt x="297" y="0"/>
                    <a:pt x="297" y="0"/>
                    <a:pt x="297" y="0"/>
                  </a:cubicBezTo>
                  <a:cubicBezTo>
                    <a:pt x="314" y="0"/>
                    <a:pt x="327" y="13"/>
                    <a:pt x="327" y="30"/>
                  </a:cubicBezTo>
                  <a:cubicBezTo>
                    <a:pt x="327" y="248"/>
                    <a:pt x="327" y="248"/>
                    <a:pt x="327" y="248"/>
                  </a:cubicBezTo>
                  <a:cubicBezTo>
                    <a:pt x="327" y="264"/>
                    <a:pt x="314" y="278"/>
                    <a:pt x="297" y="278"/>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1" name="Freeform 223">
              <a:extLst>
                <a:ext uri="{FF2B5EF4-FFF2-40B4-BE49-F238E27FC236}">
                  <a16:creationId xmlns:a16="http://schemas.microsoft.com/office/drawing/2014/main" id="{DC8E5021-E958-4BCA-AB2C-2714FD70D65E}"/>
                </a:ext>
              </a:extLst>
            </p:cNvPr>
            <p:cNvSpPr>
              <a:spLocks/>
            </p:cNvSpPr>
            <p:nvPr/>
          </p:nvSpPr>
          <p:spPr bwMode="auto">
            <a:xfrm>
              <a:off x="2592" y="1786"/>
              <a:ext cx="576" cy="492"/>
            </a:xfrm>
            <a:custGeom>
              <a:avLst/>
              <a:gdLst>
                <a:gd name="T0" fmla="*/ 296 w 326"/>
                <a:gd name="T1" fmla="*/ 278 h 278"/>
                <a:gd name="T2" fmla="*/ 30 w 326"/>
                <a:gd name="T3" fmla="*/ 278 h 278"/>
                <a:gd name="T4" fmla="*/ 0 w 326"/>
                <a:gd name="T5" fmla="*/ 248 h 278"/>
                <a:gd name="T6" fmla="*/ 0 w 326"/>
                <a:gd name="T7" fmla="*/ 30 h 278"/>
                <a:gd name="T8" fmla="*/ 30 w 326"/>
                <a:gd name="T9" fmla="*/ 0 h 278"/>
                <a:gd name="T10" fmla="*/ 296 w 326"/>
                <a:gd name="T11" fmla="*/ 0 h 278"/>
                <a:gd name="T12" fmla="*/ 326 w 326"/>
                <a:gd name="T13" fmla="*/ 30 h 278"/>
                <a:gd name="T14" fmla="*/ 326 w 326"/>
                <a:gd name="T15" fmla="*/ 248 h 278"/>
                <a:gd name="T16" fmla="*/ 296 w 326"/>
                <a:gd name="T17"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278">
                  <a:moveTo>
                    <a:pt x="296" y="278"/>
                  </a:moveTo>
                  <a:cubicBezTo>
                    <a:pt x="30" y="278"/>
                    <a:pt x="30" y="278"/>
                    <a:pt x="30" y="278"/>
                  </a:cubicBezTo>
                  <a:cubicBezTo>
                    <a:pt x="13" y="278"/>
                    <a:pt x="0" y="264"/>
                    <a:pt x="0" y="248"/>
                  </a:cubicBezTo>
                  <a:cubicBezTo>
                    <a:pt x="0" y="30"/>
                    <a:pt x="0" y="30"/>
                    <a:pt x="0" y="30"/>
                  </a:cubicBezTo>
                  <a:cubicBezTo>
                    <a:pt x="0" y="13"/>
                    <a:pt x="13" y="0"/>
                    <a:pt x="30" y="0"/>
                  </a:cubicBezTo>
                  <a:cubicBezTo>
                    <a:pt x="296" y="0"/>
                    <a:pt x="296" y="0"/>
                    <a:pt x="296" y="0"/>
                  </a:cubicBezTo>
                  <a:cubicBezTo>
                    <a:pt x="313" y="0"/>
                    <a:pt x="326" y="13"/>
                    <a:pt x="326" y="30"/>
                  </a:cubicBezTo>
                  <a:cubicBezTo>
                    <a:pt x="326" y="248"/>
                    <a:pt x="326" y="248"/>
                    <a:pt x="326" y="248"/>
                  </a:cubicBezTo>
                  <a:cubicBezTo>
                    <a:pt x="326" y="264"/>
                    <a:pt x="313" y="278"/>
                    <a:pt x="296" y="278"/>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2" name="Freeform 224">
              <a:extLst>
                <a:ext uri="{FF2B5EF4-FFF2-40B4-BE49-F238E27FC236}">
                  <a16:creationId xmlns:a16="http://schemas.microsoft.com/office/drawing/2014/main" id="{5C363FF9-7E20-411E-A4AA-B34AEBF32FED}"/>
                </a:ext>
              </a:extLst>
            </p:cNvPr>
            <p:cNvSpPr>
              <a:spLocks/>
            </p:cNvSpPr>
            <p:nvPr/>
          </p:nvSpPr>
          <p:spPr bwMode="auto">
            <a:xfrm>
              <a:off x="2380" y="1855"/>
              <a:ext cx="32" cy="352"/>
            </a:xfrm>
            <a:custGeom>
              <a:avLst/>
              <a:gdLst>
                <a:gd name="T0" fmla="*/ 9 w 18"/>
                <a:gd name="T1" fmla="*/ 199 h 199"/>
                <a:gd name="T2" fmla="*/ 0 w 18"/>
                <a:gd name="T3" fmla="*/ 190 h 199"/>
                <a:gd name="T4" fmla="*/ 0 w 18"/>
                <a:gd name="T5" fmla="*/ 9 h 199"/>
                <a:gd name="T6" fmla="*/ 9 w 18"/>
                <a:gd name="T7" fmla="*/ 0 h 199"/>
                <a:gd name="T8" fmla="*/ 18 w 18"/>
                <a:gd name="T9" fmla="*/ 9 h 199"/>
                <a:gd name="T10" fmla="*/ 18 w 18"/>
                <a:gd name="T11" fmla="*/ 190 h 199"/>
                <a:gd name="T12" fmla="*/ 9 w 18"/>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18" h="199">
                  <a:moveTo>
                    <a:pt x="9" y="199"/>
                  </a:moveTo>
                  <a:cubicBezTo>
                    <a:pt x="4" y="199"/>
                    <a:pt x="0" y="195"/>
                    <a:pt x="0" y="190"/>
                  </a:cubicBezTo>
                  <a:cubicBezTo>
                    <a:pt x="0" y="9"/>
                    <a:pt x="0" y="9"/>
                    <a:pt x="0" y="9"/>
                  </a:cubicBezTo>
                  <a:cubicBezTo>
                    <a:pt x="0" y="4"/>
                    <a:pt x="4" y="0"/>
                    <a:pt x="9" y="0"/>
                  </a:cubicBezTo>
                  <a:cubicBezTo>
                    <a:pt x="14" y="0"/>
                    <a:pt x="18" y="4"/>
                    <a:pt x="18" y="9"/>
                  </a:cubicBezTo>
                  <a:cubicBezTo>
                    <a:pt x="18" y="190"/>
                    <a:pt x="18" y="190"/>
                    <a:pt x="18" y="190"/>
                  </a:cubicBezTo>
                  <a:cubicBezTo>
                    <a:pt x="18" y="195"/>
                    <a:pt x="14" y="199"/>
                    <a:pt x="9" y="1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3" name="Freeform 225">
              <a:extLst>
                <a:ext uri="{FF2B5EF4-FFF2-40B4-BE49-F238E27FC236}">
                  <a16:creationId xmlns:a16="http://schemas.microsoft.com/office/drawing/2014/main" id="{5DEC43C7-31CD-4F58-A925-820340176068}"/>
                </a:ext>
              </a:extLst>
            </p:cNvPr>
            <p:cNvSpPr>
              <a:spLocks/>
            </p:cNvSpPr>
            <p:nvPr/>
          </p:nvSpPr>
          <p:spPr bwMode="auto">
            <a:xfrm>
              <a:off x="2477" y="1855"/>
              <a:ext cx="32" cy="352"/>
            </a:xfrm>
            <a:custGeom>
              <a:avLst/>
              <a:gdLst>
                <a:gd name="T0" fmla="*/ 9 w 18"/>
                <a:gd name="T1" fmla="*/ 199 h 199"/>
                <a:gd name="T2" fmla="*/ 0 w 18"/>
                <a:gd name="T3" fmla="*/ 190 h 199"/>
                <a:gd name="T4" fmla="*/ 0 w 18"/>
                <a:gd name="T5" fmla="*/ 9 h 199"/>
                <a:gd name="T6" fmla="*/ 9 w 18"/>
                <a:gd name="T7" fmla="*/ 0 h 199"/>
                <a:gd name="T8" fmla="*/ 18 w 18"/>
                <a:gd name="T9" fmla="*/ 9 h 199"/>
                <a:gd name="T10" fmla="*/ 18 w 18"/>
                <a:gd name="T11" fmla="*/ 190 h 199"/>
                <a:gd name="T12" fmla="*/ 9 w 18"/>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18" h="199">
                  <a:moveTo>
                    <a:pt x="9" y="199"/>
                  </a:moveTo>
                  <a:cubicBezTo>
                    <a:pt x="4" y="199"/>
                    <a:pt x="0" y="195"/>
                    <a:pt x="0" y="190"/>
                  </a:cubicBezTo>
                  <a:cubicBezTo>
                    <a:pt x="0" y="9"/>
                    <a:pt x="0" y="9"/>
                    <a:pt x="0" y="9"/>
                  </a:cubicBezTo>
                  <a:cubicBezTo>
                    <a:pt x="0" y="4"/>
                    <a:pt x="4" y="0"/>
                    <a:pt x="9" y="0"/>
                  </a:cubicBezTo>
                  <a:cubicBezTo>
                    <a:pt x="14" y="0"/>
                    <a:pt x="18" y="4"/>
                    <a:pt x="18" y="9"/>
                  </a:cubicBezTo>
                  <a:cubicBezTo>
                    <a:pt x="18" y="190"/>
                    <a:pt x="18" y="190"/>
                    <a:pt x="18" y="190"/>
                  </a:cubicBezTo>
                  <a:cubicBezTo>
                    <a:pt x="18" y="195"/>
                    <a:pt x="14" y="199"/>
                    <a:pt x="9" y="1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4" name="Freeform 226">
              <a:extLst>
                <a:ext uri="{FF2B5EF4-FFF2-40B4-BE49-F238E27FC236}">
                  <a16:creationId xmlns:a16="http://schemas.microsoft.com/office/drawing/2014/main" id="{367BACB1-355C-4375-800A-C084CE7154AB}"/>
                </a:ext>
              </a:extLst>
            </p:cNvPr>
            <p:cNvSpPr>
              <a:spLocks/>
            </p:cNvSpPr>
            <p:nvPr/>
          </p:nvSpPr>
          <p:spPr bwMode="auto">
            <a:xfrm>
              <a:off x="2281" y="1855"/>
              <a:ext cx="32" cy="352"/>
            </a:xfrm>
            <a:custGeom>
              <a:avLst/>
              <a:gdLst>
                <a:gd name="T0" fmla="*/ 9 w 18"/>
                <a:gd name="T1" fmla="*/ 199 h 199"/>
                <a:gd name="T2" fmla="*/ 0 w 18"/>
                <a:gd name="T3" fmla="*/ 190 h 199"/>
                <a:gd name="T4" fmla="*/ 0 w 18"/>
                <a:gd name="T5" fmla="*/ 9 h 199"/>
                <a:gd name="T6" fmla="*/ 9 w 18"/>
                <a:gd name="T7" fmla="*/ 0 h 199"/>
                <a:gd name="T8" fmla="*/ 18 w 18"/>
                <a:gd name="T9" fmla="*/ 9 h 199"/>
                <a:gd name="T10" fmla="*/ 18 w 18"/>
                <a:gd name="T11" fmla="*/ 190 h 199"/>
                <a:gd name="T12" fmla="*/ 9 w 18"/>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18" h="199">
                  <a:moveTo>
                    <a:pt x="9" y="199"/>
                  </a:moveTo>
                  <a:cubicBezTo>
                    <a:pt x="4" y="199"/>
                    <a:pt x="0" y="195"/>
                    <a:pt x="0" y="190"/>
                  </a:cubicBezTo>
                  <a:cubicBezTo>
                    <a:pt x="0" y="9"/>
                    <a:pt x="0" y="9"/>
                    <a:pt x="0" y="9"/>
                  </a:cubicBezTo>
                  <a:cubicBezTo>
                    <a:pt x="0" y="4"/>
                    <a:pt x="4" y="0"/>
                    <a:pt x="9" y="0"/>
                  </a:cubicBezTo>
                  <a:cubicBezTo>
                    <a:pt x="14" y="0"/>
                    <a:pt x="18" y="4"/>
                    <a:pt x="18" y="9"/>
                  </a:cubicBezTo>
                  <a:cubicBezTo>
                    <a:pt x="18" y="190"/>
                    <a:pt x="18" y="190"/>
                    <a:pt x="18" y="190"/>
                  </a:cubicBezTo>
                  <a:cubicBezTo>
                    <a:pt x="18" y="195"/>
                    <a:pt x="14" y="199"/>
                    <a:pt x="9" y="1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5" name="Freeform 227">
              <a:extLst>
                <a:ext uri="{FF2B5EF4-FFF2-40B4-BE49-F238E27FC236}">
                  <a16:creationId xmlns:a16="http://schemas.microsoft.com/office/drawing/2014/main" id="{1890B50F-4F7D-4187-B905-C0BE6F33662D}"/>
                </a:ext>
              </a:extLst>
            </p:cNvPr>
            <p:cNvSpPr>
              <a:spLocks/>
            </p:cNvSpPr>
            <p:nvPr/>
          </p:nvSpPr>
          <p:spPr bwMode="auto">
            <a:xfrm>
              <a:off x="2184" y="1855"/>
              <a:ext cx="32" cy="352"/>
            </a:xfrm>
            <a:custGeom>
              <a:avLst/>
              <a:gdLst>
                <a:gd name="T0" fmla="*/ 9 w 18"/>
                <a:gd name="T1" fmla="*/ 199 h 199"/>
                <a:gd name="T2" fmla="*/ 0 w 18"/>
                <a:gd name="T3" fmla="*/ 190 h 199"/>
                <a:gd name="T4" fmla="*/ 0 w 18"/>
                <a:gd name="T5" fmla="*/ 9 h 199"/>
                <a:gd name="T6" fmla="*/ 9 w 18"/>
                <a:gd name="T7" fmla="*/ 0 h 199"/>
                <a:gd name="T8" fmla="*/ 18 w 18"/>
                <a:gd name="T9" fmla="*/ 9 h 199"/>
                <a:gd name="T10" fmla="*/ 18 w 18"/>
                <a:gd name="T11" fmla="*/ 190 h 199"/>
                <a:gd name="T12" fmla="*/ 9 w 18"/>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18" h="199">
                  <a:moveTo>
                    <a:pt x="9" y="199"/>
                  </a:moveTo>
                  <a:cubicBezTo>
                    <a:pt x="4" y="199"/>
                    <a:pt x="0" y="195"/>
                    <a:pt x="0" y="190"/>
                  </a:cubicBezTo>
                  <a:cubicBezTo>
                    <a:pt x="0" y="9"/>
                    <a:pt x="0" y="9"/>
                    <a:pt x="0" y="9"/>
                  </a:cubicBezTo>
                  <a:cubicBezTo>
                    <a:pt x="0" y="4"/>
                    <a:pt x="4" y="0"/>
                    <a:pt x="9" y="0"/>
                  </a:cubicBezTo>
                  <a:cubicBezTo>
                    <a:pt x="14" y="0"/>
                    <a:pt x="18" y="4"/>
                    <a:pt x="18" y="9"/>
                  </a:cubicBezTo>
                  <a:cubicBezTo>
                    <a:pt x="18" y="190"/>
                    <a:pt x="18" y="190"/>
                    <a:pt x="18" y="190"/>
                  </a:cubicBezTo>
                  <a:cubicBezTo>
                    <a:pt x="18" y="195"/>
                    <a:pt x="14" y="199"/>
                    <a:pt x="9" y="1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6" name="Freeform 228">
              <a:extLst>
                <a:ext uri="{FF2B5EF4-FFF2-40B4-BE49-F238E27FC236}">
                  <a16:creationId xmlns:a16="http://schemas.microsoft.com/office/drawing/2014/main" id="{26AF66BF-1B33-4D0B-8E42-B3ABCE7568FA}"/>
                </a:ext>
              </a:extLst>
            </p:cNvPr>
            <p:cNvSpPr>
              <a:spLocks/>
            </p:cNvSpPr>
            <p:nvPr/>
          </p:nvSpPr>
          <p:spPr bwMode="auto">
            <a:xfrm>
              <a:off x="2096" y="1855"/>
              <a:ext cx="31" cy="352"/>
            </a:xfrm>
            <a:custGeom>
              <a:avLst/>
              <a:gdLst>
                <a:gd name="T0" fmla="*/ 9 w 18"/>
                <a:gd name="T1" fmla="*/ 199 h 199"/>
                <a:gd name="T2" fmla="*/ 0 w 18"/>
                <a:gd name="T3" fmla="*/ 190 h 199"/>
                <a:gd name="T4" fmla="*/ 0 w 18"/>
                <a:gd name="T5" fmla="*/ 9 h 199"/>
                <a:gd name="T6" fmla="*/ 9 w 18"/>
                <a:gd name="T7" fmla="*/ 0 h 199"/>
                <a:gd name="T8" fmla="*/ 18 w 18"/>
                <a:gd name="T9" fmla="*/ 9 h 199"/>
                <a:gd name="T10" fmla="*/ 18 w 18"/>
                <a:gd name="T11" fmla="*/ 190 h 199"/>
                <a:gd name="T12" fmla="*/ 9 w 18"/>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18" h="199">
                  <a:moveTo>
                    <a:pt x="9" y="199"/>
                  </a:moveTo>
                  <a:cubicBezTo>
                    <a:pt x="4" y="199"/>
                    <a:pt x="0" y="195"/>
                    <a:pt x="0" y="190"/>
                  </a:cubicBezTo>
                  <a:cubicBezTo>
                    <a:pt x="0" y="9"/>
                    <a:pt x="0" y="9"/>
                    <a:pt x="0" y="9"/>
                  </a:cubicBezTo>
                  <a:cubicBezTo>
                    <a:pt x="0" y="4"/>
                    <a:pt x="4" y="0"/>
                    <a:pt x="9" y="0"/>
                  </a:cubicBezTo>
                  <a:cubicBezTo>
                    <a:pt x="14" y="0"/>
                    <a:pt x="18" y="4"/>
                    <a:pt x="18" y="9"/>
                  </a:cubicBezTo>
                  <a:cubicBezTo>
                    <a:pt x="18" y="190"/>
                    <a:pt x="18" y="190"/>
                    <a:pt x="18" y="190"/>
                  </a:cubicBezTo>
                  <a:cubicBezTo>
                    <a:pt x="18" y="195"/>
                    <a:pt x="14" y="199"/>
                    <a:pt x="9" y="1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7" name="Freeform 229">
              <a:extLst>
                <a:ext uri="{FF2B5EF4-FFF2-40B4-BE49-F238E27FC236}">
                  <a16:creationId xmlns:a16="http://schemas.microsoft.com/office/drawing/2014/main" id="{79274303-108F-40D3-97A9-4D02CF4EE30E}"/>
                </a:ext>
              </a:extLst>
            </p:cNvPr>
            <p:cNvSpPr>
              <a:spLocks/>
            </p:cNvSpPr>
            <p:nvPr/>
          </p:nvSpPr>
          <p:spPr bwMode="auto">
            <a:xfrm>
              <a:off x="3535" y="1855"/>
              <a:ext cx="30" cy="352"/>
            </a:xfrm>
            <a:custGeom>
              <a:avLst/>
              <a:gdLst>
                <a:gd name="T0" fmla="*/ 8 w 17"/>
                <a:gd name="T1" fmla="*/ 199 h 199"/>
                <a:gd name="T2" fmla="*/ 0 w 17"/>
                <a:gd name="T3" fmla="*/ 190 h 199"/>
                <a:gd name="T4" fmla="*/ 0 w 17"/>
                <a:gd name="T5" fmla="*/ 9 h 199"/>
                <a:gd name="T6" fmla="*/ 8 w 17"/>
                <a:gd name="T7" fmla="*/ 0 h 199"/>
                <a:gd name="T8" fmla="*/ 17 w 17"/>
                <a:gd name="T9" fmla="*/ 9 h 199"/>
                <a:gd name="T10" fmla="*/ 17 w 17"/>
                <a:gd name="T11" fmla="*/ 190 h 199"/>
                <a:gd name="T12" fmla="*/ 8 w 17"/>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17" h="199">
                  <a:moveTo>
                    <a:pt x="8" y="199"/>
                  </a:moveTo>
                  <a:cubicBezTo>
                    <a:pt x="4" y="199"/>
                    <a:pt x="0" y="195"/>
                    <a:pt x="0" y="190"/>
                  </a:cubicBezTo>
                  <a:cubicBezTo>
                    <a:pt x="0" y="9"/>
                    <a:pt x="0" y="9"/>
                    <a:pt x="0" y="9"/>
                  </a:cubicBezTo>
                  <a:cubicBezTo>
                    <a:pt x="0" y="4"/>
                    <a:pt x="4" y="0"/>
                    <a:pt x="8" y="0"/>
                  </a:cubicBezTo>
                  <a:cubicBezTo>
                    <a:pt x="13" y="0"/>
                    <a:pt x="17" y="4"/>
                    <a:pt x="17" y="9"/>
                  </a:cubicBezTo>
                  <a:cubicBezTo>
                    <a:pt x="17" y="190"/>
                    <a:pt x="17" y="190"/>
                    <a:pt x="17" y="190"/>
                  </a:cubicBezTo>
                  <a:cubicBezTo>
                    <a:pt x="17" y="195"/>
                    <a:pt x="13" y="199"/>
                    <a:pt x="8" y="1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8" name="Freeform 230">
              <a:extLst>
                <a:ext uri="{FF2B5EF4-FFF2-40B4-BE49-F238E27FC236}">
                  <a16:creationId xmlns:a16="http://schemas.microsoft.com/office/drawing/2014/main" id="{10F78F61-F220-47B1-9885-4FB4F88590A9}"/>
                </a:ext>
              </a:extLst>
            </p:cNvPr>
            <p:cNvSpPr>
              <a:spLocks/>
            </p:cNvSpPr>
            <p:nvPr/>
          </p:nvSpPr>
          <p:spPr bwMode="auto">
            <a:xfrm>
              <a:off x="3633" y="1855"/>
              <a:ext cx="31" cy="352"/>
            </a:xfrm>
            <a:custGeom>
              <a:avLst/>
              <a:gdLst>
                <a:gd name="T0" fmla="*/ 9 w 18"/>
                <a:gd name="T1" fmla="*/ 199 h 199"/>
                <a:gd name="T2" fmla="*/ 0 w 18"/>
                <a:gd name="T3" fmla="*/ 190 h 199"/>
                <a:gd name="T4" fmla="*/ 0 w 18"/>
                <a:gd name="T5" fmla="*/ 9 h 199"/>
                <a:gd name="T6" fmla="*/ 9 w 18"/>
                <a:gd name="T7" fmla="*/ 0 h 199"/>
                <a:gd name="T8" fmla="*/ 18 w 18"/>
                <a:gd name="T9" fmla="*/ 9 h 199"/>
                <a:gd name="T10" fmla="*/ 18 w 18"/>
                <a:gd name="T11" fmla="*/ 190 h 199"/>
                <a:gd name="T12" fmla="*/ 9 w 18"/>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18" h="199">
                  <a:moveTo>
                    <a:pt x="9" y="199"/>
                  </a:moveTo>
                  <a:cubicBezTo>
                    <a:pt x="4" y="199"/>
                    <a:pt x="0" y="195"/>
                    <a:pt x="0" y="190"/>
                  </a:cubicBezTo>
                  <a:cubicBezTo>
                    <a:pt x="0" y="9"/>
                    <a:pt x="0" y="9"/>
                    <a:pt x="0" y="9"/>
                  </a:cubicBezTo>
                  <a:cubicBezTo>
                    <a:pt x="0" y="4"/>
                    <a:pt x="4" y="0"/>
                    <a:pt x="9" y="0"/>
                  </a:cubicBezTo>
                  <a:cubicBezTo>
                    <a:pt x="14" y="0"/>
                    <a:pt x="18" y="4"/>
                    <a:pt x="18" y="9"/>
                  </a:cubicBezTo>
                  <a:cubicBezTo>
                    <a:pt x="18" y="190"/>
                    <a:pt x="18" y="190"/>
                    <a:pt x="18" y="190"/>
                  </a:cubicBezTo>
                  <a:cubicBezTo>
                    <a:pt x="18" y="195"/>
                    <a:pt x="14" y="199"/>
                    <a:pt x="9" y="1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9" name="Freeform 231">
              <a:extLst>
                <a:ext uri="{FF2B5EF4-FFF2-40B4-BE49-F238E27FC236}">
                  <a16:creationId xmlns:a16="http://schemas.microsoft.com/office/drawing/2014/main" id="{B83C90C1-68EA-41B9-8ADE-4ED1B078C319}"/>
                </a:ext>
              </a:extLst>
            </p:cNvPr>
            <p:cNvSpPr>
              <a:spLocks/>
            </p:cNvSpPr>
            <p:nvPr/>
          </p:nvSpPr>
          <p:spPr bwMode="auto">
            <a:xfrm>
              <a:off x="3437" y="1855"/>
              <a:ext cx="31" cy="352"/>
            </a:xfrm>
            <a:custGeom>
              <a:avLst/>
              <a:gdLst>
                <a:gd name="T0" fmla="*/ 9 w 18"/>
                <a:gd name="T1" fmla="*/ 199 h 199"/>
                <a:gd name="T2" fmla="*/ 0 w 18"/>
                <a:gd name="T3" fmla="*/ 190 h 199"/>
                <a:gd name="T4" fmla="*/ 0 w 18"/>
                <a:gd name="T5" fmla="*/ 9 h 199"/>
                <a:gd name="T6" fmla="*/ 9 w 18"/>
                <a:gd name="T7" fmla="*/ 0 h 199"/>
                <a:gd name="T8" fmla="*/ 18 w 18"/>
                <a:gd name="T9" fmla="*/ 9 h 199"/>
                <a:gd name="T10" fmla="*/ 18 w 18"/>
                <a:gd name="T11" fmla="*/ 190 h 199"/>
                <a:gd name="T12" fmla="*/ 9 w 18"/>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18" h="199">
                  <a:moveTo>
                    <a:pt x="9" y="199"/>
                  </a:moveTo>
                  <a:cubicBezTo>
                    <a:pt x="4" y="199"/>
                    <a:pt x="0" y="195"/>
                    <a:pt x="0" y="190"/>
                  </a:cubicBezTo>
                  <a:cubicBezTo>
                    <a:pt x="0" y="9"/>
                    <a:pt x="0" y="9"/>
                    <a:pt x="0" y="9"/>
                  </a:cubicBezTo>
                  <a:cubicBezTo>
                    <a:pt x="0" y="4"/>
                    <a:pt x="4" y="0"/>
                    <a:pt x="9" y="0"/>
                  </a:cubicBezTo>
                  <a:cubicBezTo>
                    <a:pt x="14" y="0"/>
                    <a:pt x="18" y="4"/>
                    <a:pt x="18" y="9"/>
                  </a:cubicBezTo>
                  <a:cubicBezTo>
                    <a:pt x="18" y="190"/>
                    <a:pt x="18" y="190"/>
                    <a:pt x="18" y="190"/>
                  </a:cubicBezTo>
                  <a:cubicBezTo>
                    <a:pt x="18" y="195"/>
                    <a:pt x="14" y="199"/>
                    <a:pt x="9" y="1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0" name="Freeform 232">
              <a:extLst>
                <a:ext uri="{FF2B5EF4-FFF2-40B4-BE49-F238E27FC236}">
                  <a16:creationId xmlns:a16="http://schemas.microsoft.com/office/drawing/2014/main" id="{5A1C6905-ADFD-4B09-B5E2-93EF901D9925}"/>
                </a:ext>
              </a:extLst>
            </p:cNvPr>
            <p:cNvSpPr>
              <a:spLocks/>
            </p:cNvSpPr>
            <p:nvPr/>
          </p:nvSpPr>
          <p:spPr bwMode="auto">
            <a:xfrm>
              <a:off x="3339" y="1855"/>
              <a:ext cx="32" cy="352"/>
            </a:xfrm>
            <a:custGeom>
              <a:avLst/>
              <a:gdLst>
                <a:gd name="T0" fmla="*/ 9 w 18"/>
                <a:gd name="T1" fmla="*/ 199 h 199"/>
                <a:gd name="T2" fmla="*/ 0 w 18"/>
                <a:gd name="T3" fmla="*/ 190 h 199"/>
                <a:gd name="T4" fmla="*/ 0 w 18"/>
                <a:gd name="T5" fmla="*/ 9 h 199"/>
                <a:gd name="T6" fmla="*/ 9 w 18"/>
                <a:gd name="T7" fmla="*/ 0 h 199"/>
                <a:gd name="T8" fmla="*/ 18 w 18"/>
                <a:gd name="T9" fmla="*/ 9 h 199"/>
                <a:gd name="T10" fmla="*/ 18 w 18"/>
                <a:gd name="T11" fmla="*/ 190 h 199"/>
                <a:gd name="T12" fmla="*/ 9 w 18"/>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18" h="199">
                  <a:moveTo>
                    <a:pt x="9" y="199"/>
                  </a:moveTo>
                  <a:cubicBezTo>
                    <a:pt x="4" y="199"/>
                    <a:pt x="0" y="195"/>
                    <a:pt x="0" y="190"/>
                  </a:cubicBezTo>
                  <a:cubicBezTo>
                    <a:pt x="0" y="9"/>
                    <a:pt x="0" y="9"/>
                    <a:pt x="0" y="9"/>
                  </a:cubicBezTo>
                  <a:cubicBezTo>
                    <a:pt x="0" y="4"/>
                    <a:pt x="4" y="0"/>
                    <a:pt x="9" y="0"/>
                  </a:cubicBezTo>
                  <a:cubicBezTo>
                    <a:pt x="14" y="0"/>
                    <a:pt x="18" y="4"/>
                    <a:pt x="18" y="9"/>
                  </a:cubicBezTo>
                  <a:cubicBezTo>
                    <a:pt x="18" y="190"/>
                    <a:pt x="18" y="190"/>
                    <a:pt x="18" y="190"/>
                  </a:cubicBezTo>
                  <a:cubicBezTo>
                    <a:pt x="18" y="195"/>
                    <a:pt x="14" y="199"/>
                    <a:pt x="9" y="1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1" name="Freeform 233">
              <a:extLst>
                <a:ext uri="{FF2B5EF4-FFF2-40B4-BE49-F238E27FC236}">
                  <a16:creationId xmlns:a16="http://schemas.microsoft.com/office/drawing/2014/main" id="{ACF748A1-43F8-4075-94A8-AE85CC40296F}"/>
                </a:ext>
              </a:extLst>
            </p:cNvPr>
            <p:cNvSpPr>
              <a:spLocks/>
            </p:cNvSpPr>
            <p:nvPr/>
          </p:nvSpPr>
          <p:spPr bwMode="auto">
            <a:xfrm>
              <a:off x="3251" y="1855"/>
              <a:ext cx="32" cy="352"/>
            </a:xfrm>
            <a:custGeom>
              <a:avLst/>
              <a:gdLst>
                <a:gd name="T0" fmla="*/ 9 w 18"/>
                <a:gd name="T1" fmla="*/ 199 h 199"/>
                <a:gd name="T2" fmla="*/ 0 w 18"/>
                <a:gd name="T3" fmla="*/ 190 h 199"/>
                <a:gd name="T4" fmla="*/ 0 w 18"/>
                <a:gd name="T5" fmla="*/ 9 h 199"/>
                <a:gd name="T6" fmla="*/ 9 w 18"/>
                <a:gd name="T7" fmla="*/ 0 h 199"/>
                <a:gd name="T8" fmla="*/ 18 w 18"/>
                <a:gd name="T9" fmla="*/ 9 h 199"/>
                <a:gd name="T10" fmla="*/ 18 w 18"/>
                <a:gd name="T11" fmla="*/ 190 h 199"/>
                <a:gd name="T12" fmla="*/ 9 w 18"/>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18" h="199">
                  <a:moveTo>
                    <a:pt x="9" y="199"/>
                  </a:moveTo>
                  <a:cubicBezTo>
                    <a:pt x="4" y="199"/>
                    <a:pt x="0" y="195"/>
                    <a:pt x="0" y="190"/>
                  </a:cubicBezTo>
                  <a:cubicBezTo>
                    <a:pt x="0" y="9"/>
                    <a:pt x="0" y="9"/>
                    <a:pt x="0" y="9"/>
                  </a:cubicBezTo>
                  <a:cubicBezTo>
                    <a:pt x="0" y="4"/>
                    <a:pt x="4" y="0"/>
                    <a:pt x="9" y="0"/>
                  </a:cubicBezTo>
                  <a:cubicBezTo>
                    <a:pt x="14" y="0"/>
                    <a:pt x="18" y="4"/>
                    <a:pt x="18" y="9"/>
                  </a:cubicBezTo>
                  <a:cubicBezTo>
                    <a:pt x="18" y="190"/>
                    <a:pt x="18" y="190"/>
                    <a:pt x="18" y="190"/>
                  </a:cubicBezTo>
                  <a:cubicBezTo>
                    <a:pt x="18" y="195"/>
                    <a:pt x="14" y="199"/>
                    <a:pt x="9" y="1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2" name="Freeform 234">
              <a:extLst>
                <a:ext uri="{FF2B5EF4-FFF2-40B4-BE49-F238E27FC236}">
                  <a16:creationId xmlns:a16="http://schemas.microsoft.com/office/drawing/2014/main" id="{E268AA9B-2590-4D4A-85F2-5EDB7A18B153}"/>
                </a:ext>
              </a:extLst>
            </p:cNvPr>
            <p:cNvSpPr>
              <a:spLocks/>
            </p:cNvSpPr>
            <p:nvPr/>
          </p:nvSpPr>
          <p:spPr bwMode="auto">
            <a:xfrm>
              <a:off x="2958" y="1855"/>
              <a:ext cx="30" cy="352"/>
            </a:xfrm>
            <a:custGeom>
              <a:avLst/>
              <a:gdLst>
                <a:gd name="T0" fmla="*/ 9 w 17"/>
                <a:gd name="T1" fmla="*/ 199 h 199"/>
                <a:gd name="T2" fmla="*/ 0 w 17"/>
                <a:gd name="T3" fmla="*/ 190 h 199"/>
                <a:gd name="T4" fmla="*/ 0 w 17"/>
                <a:gd name="T5" fmla="*/ 9 h 199"/>
                <a:gd name="T6" fmla="*/ 9 w 17"/>
                <a:gd name="T7" fmla="*/ 0 h 199"/>
                <a:gd name="T8" fmla="*/ 17 w 17"/>
                <a:gd name="T9" fmla="*/ 9 h 199"/>
                <a:gd name="T10" fmla="*/ 17 w 17"/>
                <a:gd name="T11" fmla="*/ 190 h 199"/>
                <a:gd name="T12" fmla="*/ 9 w 17"/>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17" h="199">
                  <a:moveTo>
                    <a:pt x="9" y="199"/>
                  </a:moveTo>
                  <a:cubicBezTo>
                    <a:pt x="4" y="199"/>
                    <a:pt x="0" y="195"/>
                    <a:pt x="0" y="190"/>
                  </a:cubicBezTo>
                  <a:cubicBezTo>
                    <a:pt x="0" y="9"/>
                    <a:pt x="0" y="9"/>
                    <a:pt x="0" y="9"/>
                  </a:cubicBezTo>
                  <a:cubicBezTo>
                    <a:pt x="0" y="4"/>
                    <a:pt x="4" y="0"/>
                    <a:pt x="9" y="0"/>
                  </a:cubicBezTo>
                  <a:cubicBezTo>
                    <a:pt x="13" y="0"/>
                    <a:pt x="17" y="4"/>
                    <a:pt x="17" y="9"/>
                  </a:cubicBezTo>
                  <a:cubicBezTo>
                    <a:pt x="17" y="190"/>
                    <a:pt x="17" y="190"/>
                    <a:pt x="17" y="190"/>
                  </a:cubicBezTo>
                  <a:cubicBezTo>
                    <a:pt x="17" y="195"/>
                    <a:pt x="13" y="199"/>
                    <a:pt x="9" y="1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3" name="Freeform 235">
              <a:extLst>
                <a:ext uri="{FF2B5EF4-FFF2-40B4-BE49-F238E27FC236}">
                  <a16:creationId xmlns:a16="http://schemas.microsoft.com/office/drawing/2014/main" id="{068924E8-B272-4B26-A36E-2CCFB1AE2F26}"/>
                </a:ext>
              </a:extLst>
            </p:cNvPr>
            <p:cNvSpPr>
              <a:spLocks/>
            </p:cNvSpPr>
            <p:nvPr/>
          </p:nvSpPr>
          <p:spPr bwMode="auto">
            <a:xfrm>
              <a:off x="3055" y="1855"/>
              <a:ext cx="32" cy="352"/>
            </a:xfrm>
            <a:custGeom>
              <a:avLst/>
              <a:gdLst>
                <a:gd name="T0" fmla="*/ 9 w 18"/>
                <a:gd name="T1" fmla="*/ 199 h 199"/>
                <a:gd name="T2" fmla="*/ 0 w 18"/>
                <a:gd name="T3" fmla="*/ 190 h 199"/>
                <a:gd name="T4" fmla="*/ 0 w 18"/>
                <a:gd name="T5" fmla="*/ 9 h 199"/>
                <a:gd name="T6" fmla="*/ 9 w 18"/>
                <a:gd name="T7" fmla="*/ 0 h 199"/>
                <a:gd name="T8" fmla="*/ 18 w 18"/>
                <a:gd name="T9" fmla="*/ 9 h 199"/>
                <a:gd name="T10" fmla="*/ 18 w 18"/>
                <a:gd name="T11" fmla="*/ 190 h 199"/>
                <a:gd name="T12" fmla="*/ 9 w 18"/>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18" h="199">
                  <a:moveTo>
                    <a:pt x="9" y="199"/>
                  </a:moveTo>
                  <a:cubicBezTo>
                    <a:pt x="4" y="199"/>
                    <a:pt x="0" y="195"/>
                    <a:pt x="0" y="190"/>
                  </a:cubicBezTo>
                  <a:cubicBezTo>
                    <a:pt x="0" y="9"/>
                    <a:pt x="0" y="9"/>
                    <a:pt x="0" y="9"/>
                  </a:cubicBezTo>
                  <a:cubicBezTo>
                    <a:pt x="0" y="4"/>
                    <a:pt x="4" y="0"/>
                    <a:pt x="9" y="0"/>
                  </a:cubicBezTo>
                  <a:cubicBezTo>
                    <a:pt x="14" y="0"/>
                    <a:pt x="18" y="4"/>
                    <a:pt x="18" y="9"/>
                  </a:cubicBezTo>
                  <a:cubicBezTo>
                    <a:pt x="18" y="190"/>
                    <a:pt x="18" y="190"/>
                    <a:pt x="18" y="190"/>
                  </a:cubicBezTo>
                  <a:cubicBezTo>
                    <a:pt x="18" y="195"/>
                    <a:pt x="14" y="199"/>
                    <a:pt x="9" y="1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4" name="Freeform 236">
              <a:extLst>
                <a:ext uri="{FF2B5EF4-FFF2-40B4-BE49-F238E27FC236}">
                  <a16:creationId xmlns:a16="http://schemas.microsoft.com/office/drawing/2014/main" id="{BA6CA52E-8085-4A8C-B394-B7094A47D0EC}"/>
                </a:ext>
              </a:extLst>
            </p:cNvPr>
            <p:cNvSpPr>
              <a:spLocks/>
            </p:cNvSpPr>
            <p:nvPr/>
          </p:nvSpPr>
          <p:spPr bwMode="auto">
            <a:xfrm>
              <a:off x="2859" y="1855"/>
              <a:ext cx="32" cy="352"/>
            </a:xfrm>
            <a:custGeom>
              <a:avLst/>
              <a:gdLst>
                <a:gd name="T0" fmla="*/ 9 w 18"/>
                <a:gd name="T1" fmla="*/ 199 h 199"/>
                <a:gd name="T2" fmla="*/ 0 w 18"/>
                <a:gd name="T3" fmla="*/ 190 h 199"/>
                <a:gd name="T4" fmla="*/ 0 w 18"/>
                <a:gd name="T5" fmla="*/ 9 h 199"/>
                <a:gd name="T6" fmla="*/ 9 w 18"/>
                <a:gd name="T7" fmla="*/ 0 h 199"/>
                <a:gd name="T8" fmla="*/ 18 w 18"/>
                <a:gd name="T9" fmla="*/ 9 h 199"/>
                <a:gd name="T10" fmla="*/ 18 w 18"/>
                <a:gd name="T11" fmla="*/ 190 h 199"/>
                <a:gd name="T12" fmla="*/ 9 w 18"/>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18" h="199">
                  <a:moveTo>
                    <a:pt x="9" y="199"/>
                  </a:moveTo>
                  <a:cubicBezTo>
                    <a:pt x="4" y="199"/>
                    <a:pt x="0" y="195"/>
                    <a:pt x="0" y="190"/>
                  </a:cubicBezTo>
                  <a:cubicBezTo>
                    <a:pt x="0" y="9"/>
                    <a:pt x="0" y="9"/>
                    <a:pt x="0" y="9"/>
                  </a:cubicBezTo>
                  <a:cubicBezTo>
                    <a:pt x="0" y="4"/>
                    <a:pt x="4" y="0"/>
                    <a:pt x="9" y="0"/>
                  </a:cubicBezTo>
                  <a:cubicBezTo>
                    <a:pt x="14" y="0"/>
                    <a:pt x="18" y="4"/>
                    <a:pt x="18" y="9"/>
                  </a:cubicBezTo>
                  <a:cubicBezTo>
                    <a:pt x="18" y="190"/>
                    <a:pt x="18" y="190"/>
                    <a:pt x="18" y="190"/>
                  </a:cubicBezTo>
                  <a:cubicBezTo>
                    <a:pt x="18" y="195"/>
                    <a:pt x="14" y="199"/>
                    <a:pt x="9" y="1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5" name="Freeform 237">
              <a:extLst>
                <a:ext uri="{FF2B5EF4-FFF2-40B4-BE49-F238E27FC236}">
                  <a16:creationId xmlns:a16="http://schemas.microsoft.com/office/drawing/2014/main" id="{02AA5670-4116-4BDB-98FD-D1A718DB595C}"/>
                </a:ext>
              </a:extLst>
            </p:cNvPr>
            <p:cNvSpPr>
              <a:spLocks/>
            </p:cNvSpPr>
            <p:nvPr/>
          </p:nvSpPr>
          <p:spPr bwMode="auto">
            <a:xfrm>
              <a:off x="2762" y="1855"/>
              <a:ext cx="31" cy="352"/>
            </a:xfrm>
            <a:custGeom>
              <a:avLst/>
              <a:gdLst>
                <a:gd name="T0" fmla="*/ 9 w 18"/>
                <a:gd name="T1" fmla="*/ 199 h 199"/>
                <a:gd name="T2" fmla="*/ 0 w 18"/>
                <a:gd name="T3" fmla="*/ 190 h 199"/>
                <a:gd name="T4" fmla="*/ 0 w 18"/>
                <a:gd name="T5" fmla="*/ 9 h 199"/>
                <a:gd name="T6" fmla="*/ 9 w 18"/>
                <a:gd name="T7" fmla="*/ 0 h 199"/>
                <a:gd name="T8" fmla="*/ 18 w 18"/>
                <a:gd name="T9" fmla="*/ 9 h 199"/>
                <a:gd name="T10" fmla="*/ 18 w 18"/>
                <a:gd name="T11" fmla="*/ 190 h 199"/>
                <a:gd name="T12" fmla="*/ 9 w 18"/>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18" h="199">
                  <a:moveTo>
                    <a:pt x="9" y="199"/>
                  </a:moveTo>
                  <a:cubicBezTo>
                    <a:pt x="4" y="199"/>
                    <a:pt x="0" y="195"/>
                    <a:pt x="0" y="190"/>
                  </a:cubicBezTo>
                  <a:cubicBezTo>
                    <a:pt x="0" y="9"/>
                    <a:pt x="0" y="9"/>
                    <a:pt x="0" y="9"/>
                  </a:cubicBezTo>
                  <a:cubicBezTo>
                    <a:pt x="0" y="4"/>
                    <a:pt x="4" y="0"/>
                    <a:pt x="9" y="0"/>
                  </a:cubicBezTo>
                  <a:cubicBezTo>
                    <a:pt x="14" y="0"/>
                    <a:pt x="18" y="4"/>
                    <a:pt x="18" y="9"/>
                  </a:cubicBezTo>
                  <a:cubicBezTo>
                    <a:pt x="18" y="190"/>
                    <a:pt x="18" y="190"/>
                    <a:pt x="18" y="190"/>
                  </a:cubicBezTo>
                  <a:cubicBezTo>
                    <a:pt x="18" y="195"/>
                    <a:pt x="14" y="199"/>
                    <a:pt x="9" y="1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6" name="Freeform 238">
              <a:extLst>
                <a:ext uri="{FF2B5EF4-FFF2-40B4-BE49-F238E27FC236}">
                  <a16:creationId xmlns:a16="http://schemas.microsoft.com/office/drawing/2014/main" id="{828E4172-7BF4-4C89-9BE3-F3E9BCED43A9}"/>
                </a:ext>
              </a:extLst>
            </p:cNvPr>
            <p:cNvSpPr>
              <a:spLocks/>
            </p:cNvSpPr>
            <p:nvPr/>
          </p:nvSpPr>
          <p:spPr bwMode="auto">
            <a:xfrm>
              <a:off x="2673" y="1855"/>
              <a:ext cx="32" cy="352"/>
            </a:xfrm>
            <a:custGeom>
              <a:avLst/>
              <a:gdLst>
                <a:gd name="T0" fmla="*/ 9 w 18"/>
                <a:gd name="T1" fmla="*/ 199 h 199"/>
                <a:gd name="T2" fmla="*/ 0 w 18"/>
                <a:gd name="T3" fmla="*/ 190 h 199"/>
                <a:gd name="T4" fmla="*/ 0 w 18"/>
                <a:gd name="T5" fmla="*/ 9 h 199"/>
                <a:gd name="T6" fmla="*/ 9 w 18"/>
                <a:gd name="T7" fmla="*/ 0 h 199"/>
                <a:gd name="T8" fmla="*/ 18 w 18"/>
                <a:gd name="T9" fmla="*/ 9 h 199"/>
                <a:gd name="T10" fmla="*/ 18 w 18"/>
                <a:gd name="T11" fmla="*/ 190 h 199"/>
                <a:gd name="T12" fmla="*/ 9 w 18"/>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18" h="199">
                  <a:moveTo>
                    <a:pt x="9" y="199"/>
                  </a:moveTo>
                  <a:cubicBezTo>
                    <a:pt x="4" y="199"/>
                    <a:pt x="0" y="195"/>
                    <a:pt x="0" y="190"/>
                  </a:cubicBezTo>
                  <a:cubicBezTo>
                    <a:pt x="0" y="9"/>
                    <a:pt x="0" y="9"/>
                    <a:pt x="0" y="9"/>
                  </a:cubicBezTo>
                  <a:cubicBezTo>
                    <a:pt x="0" y="4"/>
                    <a:pt x="4" y="0"/>
                    <a:pt x="9" y="0"/>
                  </a:cubicBezTo>
                  <a:cubicBezTo>
                    <a:pt x="14" y="0"/>
                    <a:pt x="18" y="4"/>
                    <a:pt x="18" y="9"/>
                  </a:cubicBezTo>
                  <a:cubicBezTo>
                    <a:pt x="18" y="190"/>
                    <a:pt x="18" y="190"/>
                    <a:pt x="18" y="190"/>
                  </a:cubicBezTo>
                  <a:cubicBezTo>
                    <a:pt x="18" y="195"/>
                    <a:pt x="14" y="199"/>
                    <a:pt x="9" y="1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7" name="Freeform 239">
              <a:extLst>
                <a:ext uri="{FF2B5EF4-FFF2-40B4-BE49-F238E27FC236}">
                  <a16:creationId xmlns:a16="http://schemas.microsoft.com/office/drawing/2014/main" id="{4399698F-533C-45EE-9B91-22C5036403B9}"/>
                </a:ext>
              </a:extLst>
            </p:cNvPr>
            <p:cNvSpPr>
              <a:spLocks/>
            </p:cNvSpPr>
            <p:nvPr/>
          </p:nvSpPr>
          <p:spPr bwMode="auto">
            <a:xfrm>
              <a:off x="2956" y="1364"/>
              <a:ext cx="32" cy="352"/>
            </a:xfrm>
            <a:custGeom>
              <a:avLst/>
              <a:gdLst>
                <a:gd name="T0" fmla="*/ 9 w 18"/>
                <a:gd name="T1" fmla="*/ 199 h 199"/>
                <a:gd name="T2" fmla="*/ 0 w 18"/>
                <a:gd name="T3" fmla="*/ 190 h 199"/>
                <a:gd name="T4" fmla="*/ 0 w 18"/>
                <a:gd name="T5" fmla="*/ 9 h 199"/>
                <a:gd name="T6" fmla="*/ 9 w 18"/>
                <a:gd name="T7" fmla="*/ 0 h 199"/>
                <a:gd name="T8" fmla="*/ 18 w 18"/>
                <a:gd name="T9" fmla="*/ 9 h 199"/>
                <a:gd name="T10" fmla="*/ 18 w 18"/>
                <a:gd name="T11" fmla="*/ 190 h 199"/>
                <a:gd name="T12" fmla="*/ 9 w 18"/>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18" h="199">
                  <a:moveTo>
                    <a:pt x="9" y="199"/>
                  </a:moveTo>
                  <a:cubicBezTo>
                    <a:pt x="4" y="199"/>
                    <a:pt x="0" y="195"/>
                    <a:pt x="0" y="190"/>
                  </a:cubicBezTo>
                  <a:cubicBezTo>
                    <a:pt x="0" y="9"/>
                    <a:pt x="0" y="9"/>
                    <a:pt x="0" y="9"/>
                  </a:cubicBezTo>
                  <a:cubicBezTo>
                    <a:pt x="0" y="4"/>
                    <a:pt x="4" y="0"/>
                    <a:pt x="9" y="0"/>
                  </a:cubicBezTo>
                  <a:cubicBezTo>
                    <a:pt x="14" y="0"/>
                    <a:pt x="18" y="4"/>
                    <a:pt x="18" y="9"/>
                  </a:cubicBezTo>
                  <a:cubicBezTo>
                    <a:pt x="18" y="190"/>
                    <a:pt x="18" y="190"/>
                    <a:pt x="18" y="190"/>
                  </a:cubicBezTo>
                  <a:cubicBezTo>
                    <a:pt x="18" y="195"/>
                    <a:pt x="14" y="199"/>
                    <a:pt x="9" y="1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8" name="Freeform 240">
              <a:extLst>
                <a:ext uri="{FF2B5EF4-FFF2-40B4-BE49-F238E27FC236}">
                  <a16:creationId xmlns:a16="http://schemas.microsoft.com/office/drawing/2014/main" id="{868FDC71-2D51-4728-897E-64E082E58514}"/>
                </a:ext>
              </a:extLst>
            </p:cNvPr>
            <p:cNvSpPr>
              <a:spLocks/>
            </p:cNvSpPr>
            <p:nvPr/>
          </p:nvSpPr>
          <p:spPr bwMode="auto">
            <a:xfrm>
              <a:off x="3053" y="1364"/>
              <a:ext cx="32" cy="352"/>
            </a:xfrm>
            <a:custGeom>
              <a:avLst/>
              <a:gdLst>
                <a:gd name="T0" fmla="*/ 9 w 18"/>
                <a:gd name="T1" fmla="*/ 199 h 199"/>
                <a:gd name="T2" fmla="*/ 0 w 18"/>
                <a:gd name="T3" fmla="*/ 190 h 199"/>
                <a:gd name="T4" fmla="*/ 0 w 18"/>
                <a:gd name="T5" fmla="*/ 9 h 199"/>
                <a:gd name="T6" fmla="*/ 9 w 18"/>
                <a:gd name="T7" fmla="*/ 0 h 199"/>
                <a:gd name="T8" fmla="*/ 18 w 18"/>
                <a:gd name="T9" fmla="*/ 9 h 199"/>
                <a:gd name="T10" fmla="*/ 18 w 18"/>
                <a:gd name="T11" fmla="*/ 190 h 199"/>
                <a:gd name="T12" fmla="*/ 9 w 18"/>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18" h="199">
                  <a:moveTo>
                    <a:pt x="9" y="199"/>
                  </a:moveTo>
                  <a:cubicBezTo>
                    <a:pt x="4" y="199"/>
                    <a:pt x="0" y="195"/>
                    <a:pt x="0" y="190"/>
                  </a:cubicBezTo>
                  <a:cubicBezTo>
                    <a:pt x="0" y="9"/>
                    <a:pt x="0" y="9"/>
                    <a:pt x="0" y="9"/>
                  </a:cubicBezTo>
                  <a:cubicBezTo>
                    <a:pt x="0" y="4"/>
                    <a:pt x="4" y="0"/>
                    <a:pt x="9" y="0"/>
                  </a:cubicBezTo>
                  <a:cubicBezTo>
                    <a:pt x="14" y="0"/>
                    <a:pt x="18" y="4"/>
                    <a:pt x="18" y="9"/>
                  </a:cubicBezTo>
                  <a:cubicBezTo>
                    <a:pt x="18" y="190"/>
                    <a:pt x="18" y="190"/>
                    <a:pt x="18" y="190"/>
                  </a:cubicBezTo>
                  <a:cubicBezTo>
                    <a:pt x="18" y="195"/>
                    <a:pt x="14" y="199"/>
                    <a:pt x="9" y="1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9" name="Freeform 241">
              <a:extLst>
                <a:ext uri="{FF2B5EF4-FFF2-40B4-BE49-F238E27FC236}">
                  <a16:creationId xmlns:a16="http://schemas.microsoft.com/office/drawing/2014/main" id="{D7AE0FC8-EE2E-40E1-A009-025B96B9A55E}"/>
                </a:ext>
              </a:extLst>
            </p:cNvPr>
            <p:cNvSpPr>
              <a:spLocks/>
            </p:cNvSpPr>
            <p:nvPr/>
          </p:nvSpPr>
          <p:spPr bwMode="auto">
            <a:xfrm>
              <a:off x="2859" y="1364"/>
              <a:ext cx="32" cy="352"/>
            </a:xfrm>
            <a:custGeom>
              <a:avLst/>
              <a:gdLst>
                <a:gd name="T0" fmla="*/ 9 w 18"/>
                <a:gd name="T1" fmla="*/ 199 h 199"/>
                <a:gd name="T2" fmla="*/ 0 w 18"/>
                <a:gd name="T3" fmla="*/ 190 h 199"/>
                <a:gd name="T4" fmla="*/ 0 w 18"/>
                <a:gd name="T5" fmla="*/ 9 h 199"/>
                <a:gd name="T6" fmla="*/ 9 w 18"/>
                <a:gd name="T7" fmla="*/ 0 h 199"/>
                <a:gd name="T8" fmla="*/ 18 w 18"/>
                <a:gd name="T9" fmla="*/ 9 h 199"/>
                <a:gd name="T10" fmla="*/ 18 w 18"/>
                <a:gd name="T11" fmla="*/ 190 h 199"/>
                <a:gd name="T12" fmla="*/ 9 w 18"/>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18" h="199">
                  <a:moveTo>
                    <a:pt x="9" y="199"/>
                  </a:moveTo>
                  <a:cubicBezTo>
                    <a:pt x="4" y="199"/>
                    <a:pt x="0" y="195"/>
                    <a:pt x="0" y="190"/>
                  </a:cubicBezTo>
                  <a:cubicBezTo>
                    <a:pt x="0" y="9"/>
                    <a:pt x="0" y="9"/>
                    <a:pt x="0" y="9"/>
                  </a:cubicBezTo>
                  <a:cubicBezTo>
                    <a:pt x="0" y="4"/>
                    <a:pt x="4" y="0"/>
                    <a:pt x="9" y="0"/>
                  </a:cubicBezTo>
                  <a:cubicBezTo>
                    <a:pt x="14" y="0"/>
                    <a:pt x="18" y="4"/>
                    <a:pt x="18" y="9"/>
                  </a:cubicBezTo>
                  <a:cubicBezTo>
                    <a:pt x="18" y="190"/>
                    <a:pt x="18" y="190"/>
                    <a:pt x="18" y="190"/>
                  </a:cubicBezTo>
                  <a:cubicBezTo>
                    <a:pt x="18" y="195"/>
                    <a:pt x="14" y="199"/>
                    <a:pt x="9" y="1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0" name="Freeform 242">
              <a:extLst>
                <a:ext uri="{FF2B5EF4-FFF2-40B4-BE49-F238E27FC236}">
                  <a16:creationId xmlns:a16="http://schemas.microsoft.com/office/drawing/2014/main" id="{5AF289AA-1E73-4479-AE09-8411B5EB9987}"/>
                </a:ext>
              </a:extLst>
            </p:cNvPr>
            <p:cNvSpPr>
              <a:spLocks/>
            </p:cNvSpPr>
            <p:nvPr/>
          </p:nvSpPr>
          <p:spPr bwMode="auto">
            <a:xfrm>
              <a:off x="2762" y="1364"/>
              <a:ext cx="30" cy="352"/>
            </a:xfrm>
            <a:custGeom>
              <a:avLst/>
              <a:gdLst>
                <a:gd name="T0" fmla="*/ 9 w 17"/>
                <a:gd name="T1" fmla="*/ 199 h 199"/>
                <a:gd name="T2" fmla="*/ 0 w 17"/>
                <a:gd name="T3" fmla="*/ 190 h 199"/>
                <a:gd name="T4" fmla="*/ 0 w 17"/>
                <a:gd name="T5" fmla="*/ 9 h 199"/>
                <a:gd name="T6" fmla="*/ 9 w 17"/>
                <a:gd name="T7" fmla="*/ 0 h 199"/>
                <a:gd name="T8" fmla="*/ 17 w 17"/>
                <a:gd name="T9" fmla="*/ 9 h 199"/>
                <a:gd name="T10" fmla="*/ 17 w 17"/>
                <a:gd name="T11" fmla="*/ 190 h 199"/>
                <a:gd name="T12" fmla="*/ 9 w 17"/>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17" h="199">
                  <a:moveTo>
                    <a:pt x="9" y="199"/>
                  </a:moveTo>
                  <a:cubicBezTo>
                    <a:pt x="4" y="199"/>
                    <a:pt x="0" y="195"/>
                    <a:pt x="0" y="190"/>
                  </a:cubicBezTo>
                  <a:cubicBezTo>
                    <a:pt x="0" y="9"/>
                    <a:pt x="0" y="9"/>
                    <a:pt x="0" y="9"/>
                  </a:cubicBezTo>
                  <a:cubicBezTo>
                    <a:pt x="0" y="4"/>
                    <a:pt x="4" y="0"/>
                    <a:pt x="9" y="0"/>
                  </a:cubicBezTo>
                  <a:cubicBezTo>
                    <a:pt x="13" y="0"/>
                    <a:pt x="17" y="4"/>
                    <a:pt x="17" y="9"/>
                  </a:cubicBezTo>
                  <a:cubicBezTo>
                    <a:pt x="17" y="190"/>
                    <a:pt x="17" y="190"/>
                    <a:pt x="17" y="190"/>
                  </a:cubicBezTo>
                  <a:cubicBezTo>
                    <a:pt x="17" y="195"/>
                    <a:pt x="13" y="199"/>
                    <a:pt x="9" y="1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1" name="Freeform 243">
              <a:extLst>
                <a:ext uri="{FF2B5EF4-FFF2-40B4-BE49-F238E27FC236}">
                  <a16:creationId xmlns:a16="http://schemas.microsoft.com/office/drawing/2014/main" id="{1EB3D6F0-816E-4DD7-9AAB-0B411A039EE6}"/>
                </a:ext>
              </a:extLst>
            </p:cNvPr>
            <p:cNvSpPr>
              <a:spLocks/>
            </p:cNvSpPr>
            <p:nvPr/>
          </p:nvSpPr>
          <p:spPr bwMode="auto">
            <a:xfrm>
              <a:off x="2673" y="1364"/>
              <a:ext cx="32" cy="352"/>
            </a:xfrm>
            <a:custGeom>
              <a:avLst/>
              <a:gdLst>
                <a:gd name="T0" fmla="*/ 9 w 18"/>
                <a:gd name="T1" fmla="*/ 199 h 199"/>
                <a:gd name="T2" fmla="*/ 0 w 18"/>
                <a:gd name="T3" fmla="*/ 190 h 199"/>
                <a:gd name="T4" fmla="*/ 0 w 18"/>
                <a:gd name="T5" fmla="*/ 9 h 199"/>
                <a:gd name="T6" fmla="*/ 9 w 18"/>
                <a:gd name="T7" fmla="*/ 0 h 199"/>
                <a:gd name="T8" fmla="*/ 18 w 18"/>
                <a:gd name="T9" fmla="*/ 9 h 199"/>
                <a:gd name="T10" fmla="*/ 18 w 18"/>
                <a:gd name="T11" fmla="*/ 190 h 199"/>
                <a:gd name="T12" fmla="*/ 9 w 18"/>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18" h="199">
                  <a:moveTo>
                    <a:pt x="9" y="199"/>
                  </a:moveTo>
                  <a:cubicBezTo>
                    <a:pt x="4" y="199"/>
                    <a:pt x="0" y="195"/>
                    <a:pt x="0" y="190"/>
                  </a:cubicBezTo>
                  <a:cubicBezTo>
                    <a:pt x="0" y="9"/>
                    <a:pt x="0" y="9"/>
                    <a:pt x="0" y="9"/>
                  </a:cubicBezTo>
                  <a:cubicBezTo>
                    <a:pt x="0" y="4"/>
                    <a:pt x="4" y="0"/>
                    <a:pt x="9" y="0"/>
                  </a:cubicBezTo>
                  <a:cubicBezTo>
                    <a:pt x="14" y="0"/>
                    <a:pt x="18" y="4"/>
                    <a:pt x="18" y="9"/>
                  </a:cubicBezTo>
                  <a:cubicBezTo>
                    <a:pt x="18" y="190"/>
                    <a:pt x="18" y="190"/>
                    <a:pt x="18" y="190"/>
                  </a:cubicBezTo>
                  <a:cubicBezTo>
                    <a:pt x="18" y="195"/>
                    <a:pt x="14" y="199"/>
                    <a:pt x="9" y="1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2" name="Freeform 244">
              <a:extLst>
                <a:ext uri="{FF2B5EF4-FFF2-40B4-BE49-F238E27FC236}">
                  <a16:creationId xmlns:a16="http://schemas.microsoft.com/office/drawing/2014/main" id="{DF491794-5235-4231-826C-05C3ED58A53E}"/>
                </a:ext>
              </a:extLst>
            </p:cNvPr>
            <p:cNvSpPr>
              <a:spLocks/>
            </p:cNvSpPr>
            <p:nvPr/>
          </p:nvSpPr>
          <p:spPr bwMode="auto">
            <a:xfrm>
              <a:off x="3302" y="1150"/>
              <a:ext cx="693" cy="345"/>
            </a:xfrm>
            <a:custGeom>
              <a:avLst/>
              <a:gdLst>
                <a:gd name="T0" fmla="*/ 322 w 392"/>
                <a:gd name="T1" fmla="*/ 23 h 195"/>
                <a:gd name="T2" fmla="*/ 326 w 392"/>
                <a:gd name="T3" fmla="*/ 54 h 195"/>
                <a:gd name="T4" fmla="*/ 328 w 392"/>
                <a:gd name="T5" fmla="*/ 57 h 195"/>
                <a:gd name="T6" fmla="*/ 362 w 392"/>
                <a:gd name="T7" fmla="*/ 110 h 195"/>
                <a:gd name="T8" fmla="*/ 365 w 392"/>
                <a:gd name="T9" fmla="*/ 114 h 195"/>
                <a:gd name="T10" fmla="*/ 391 w 392"/>
                <a:gd name="T11" fmla="*/ 155 h 195"/>
                <a:gd name="T12" fmla="*/ 361 w 392"/>
                <a:gd name="T13" fmla="*/ 194 h 195"/>
                <a:gd name="T14" fmla="*/ 349 w 392"/>
                <a:gd name="T15" fmla="*/ 195 h 195"/>
                <a:gd name="T16" fmla="*/ 42 w 392"/>
                <a:gd name="T17" fmla="*/ 195 h 195"/>
                <a:gd name="T18" fmla="*/ 0 w 392"/>
                <a:gd name="T19" fmla="*/ 154 h 195"/>
                <a:gd name="T20" fmla="*/ 42 w 392"/>
                <a:gd name="T21" fmla="*/ 111 h 195"/>
                <a:gd name="T22" fmla="*/ 83 w 392"/>
                <a:gd name="T23" fmla="*/ 111 h 195"/>
                <a:gd name="T24" fmla="*/ 88 w 392"/>
                <a:gd name="T25" fmla="*/ 111 h 195"/>
                <a:gd name="T26" fmla="*/ 92 w 392"/>
                <a:gd name="T27" fmla="*/ 77 h 195"/>
                <a:gd name="T28" fmla="*/ 129 w 392"/>
                <a:gd name="T29" fmla="*/ 56 h 195"/>
                <a:gd name="T30" fmla="*/ 194 w 392"/>
                <a:gd name="T31" fmla="*/ 56 h 195"/>
                <a:gd name="T32" fmla="*/ 197 w 392"/>
                <a:gd name="T33" fmla="*/ 52 h 195"/>
                <a:gd name="T34" fmla="*/ 234 w 392"/>
                <a:gd name="T35" fmla="*/ 2 h 195"/>
                <a:gd name="T36" fmla="*/ 289 w 392"/>
                <a:gd name="T37" fmla="*/ 2 h 195"/>
                <a:gd name="T38" fmla="*/ 299 w 392"/>
                <a:gd name="T39" fmla="*/ 3 h 195"/>
                <a:gd name="T40" fmla="*/ 322 w 392"/>
                <a:gd name="T41" fmla="*/ 23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2" h="195">
                  <a:moveTo>
                    <a:pt x="322" y="23"/>
                  </a:moveTo>
                  <a:cubicBezTo>
                    <a:pt x="328" y="33"/>
                    <a:pt x="329" y="43"/>
                    <a:pt x="326" y="54"/>
                  </a:cubicBezTo>
                  <a:cubicBezTo>
                    <a:pt x="326" y="56"/>
                    <a:pt x="326" y="57"/>
                    <a:pt x="328" y="57"/>
                  </a:cubicBezTo>
                  <a:cubicBezTo>
                    <a:pt x="354" y="62"/>
                    <a:pt x="368" y="85"/>
                    <a:pt x="362" y="110"/>
                  </a:cubicBezTo>
                  <a:cubicBezTo>
                    <a:pt x="361" y="113"/>
                    <a:pt x="363" y="113"/>
                    <a:pt x="365" y="114"/>
                  </a:cubicBezTo>
                  <a:cubicBezTo>
                    <a:pt x="382" y="121"/>
                    <a:pt x="392" y="137"/>
                    <a:pt x="391" y="155"/>
                  </a:cubicBezTo>
                  <a:cubicBezTo>
                    <a:pt x="391" y="173"/>
                    <a:pt x="378" y="189"/>
                    <a:pt x="361" y="194"/>
                  </a:cubicBezTo>
                  <a:cubicBezTo>
                    <a:pt x="357" y="195"/>
                    <a:pt x="353" y="195"/>
                    <a:pt x="349" y="195"/>
                  </a:cubicBezTo>
                  <a:cubicBezTo>
                    <a:pt x="247" y="195"/>
                    <a:pt x="145" y="195"/>
                    <a:pt x="42" y="195"/>
                  </a:cubicBezTo>
                  <a:cubicBezTo>
                    <a:pt x="19" y="195"/>
                    <a:pt x="0" y="177"/>
                    <a:pt x="0" y="154"/>
                  </a:cubicBezTo>
                  <a:cubicBezTo>
                    <a:pt x="0" y="130"/>
                    <a:pt x="18" y="112"/>
                    <a:pt x="42" y="111"/>
                  </a:cubicBezTo>
                  <a:cubicBezTo>
                    <a:pt x="56" y="111"/>
                    <a:pt x="69" y="111"/>
                    <a:pt x="83" y="111"/>
                  </a:cubicBezTo>
                  <a:cubicBezTo>
                    <a:pt x="84" y="111"/>
                    <a:pt x="86" y="111"/>
                    <a:pt x="88" y="111"/>
                  </a:cubicBezTo>
                  <a:cubicBezTo>
                    <a:pt x="84" y="99"/>
                    <a:pt x="85" y="88"/>
                    <a:pt x="92" y="77"/>
                  </a:cubicBezTo>
                  <a:cubicBezTo>
                    <a:pt x="100" y="63"/>
                    <a:pt x="112" y="56"/>
                    <a:pt x="129" y="56"/>
                  </a:cubicBezTo>
                  <a:cubicBezTo>
                    <a:pt x="150" y="56"/>
                    <a:pt x="172" y="56"/>
                    <a:pt x="194" y="56"/>
                  </a:cubicBezTo>
                  <a:cubicBezTo>
                    <a:pt x="197" y="56"/>
                    <a:pt x="198" y="56"/>
                    <a:pt x="197" y="52"/>
                  </a:cubicBezTo>
                  <a:cubicBezTo>
                    <a:pt x="192" y="27"/>
                    <a:pt x="208" y="4"/>
                    <a:pt x="234" y="2"/>
                  </a:cubicBezTo>
                  <a:cubicBezTo>
                    <a:pt x="252" y="0"/>
                    <a:pt x="271" y="1"/>
                    <a:pt x="289" y="2"/>
                  </a:cubicBezTo>
                  <a:cubicBezTo>
                    <a:pt x="293" y="2"/>
                    <a:pt x="296" y="3"/>
                    <a:pt x="299" y="3"/>
                  </a:cubicBezTo>
                  <a:cubicBezTo>
                    <a:pt x="309" y="7"/>
                    <a:pt x="317" y="14"/>
                    <a:pt x="322" y="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3" name="Freeform 245">
              <a:extLst>
                <a:ext uri="{FF2B5EF4-FFF2-40B4-BE49-F238E27FC236}">
                  <a16:creationId xmlns:a16="http://schemas.microsoft.com/office/drawing/2014/main" id="{1E9DA247-D035-4EE7-BE63-EC890C322A3A}"/>
                </a:ext>
              </a:extLst>
            </p:cNvPr>
            <p:cNvSpPr>
              <a:spLocks/>
            </p:cNvSpPr>
            <p:nvPr/>
          </p:nvSpPr>
          <p:spPr bwMode="auto">
            <a:xfrm>
              <a:off x="1889" y="854"/>
              <a:ext cx="694" cy="345"/>
            </a:xfrm>
            <a:custGeom>
              <a:avLst/>
              <a:gdLst>
                <a:gd name="T0" fmla="*/ 323 w 393"/>
                <a:gd name="T1" fmla="*/ 23 h 195"/>
                <a:gd name="T2" fmla="*/ 327 w 393"/>
                <a:gd name="T3" fmla="*/ 54 h 195"/>
                <a:gd name="T4" fmla="*/ 329 w 393"/>
                <a:gd name="T5" fmla="*/ 57 h 195"/>
                <a:gd name="T6" fmla="*/ 362 w 393"/>
                <a:gd name="T7" fmla="*/ 110 h 195"/>
                <a:gd name="T8" fmla="*/ 365 w 393"/>
                <a:gd name="T9" fmla="*/ 114 h 195"/>
                <a:gd name="T10" fmla="*/ 392 w 393"/>
                <a:gd name="T11" fmla="*/ 155 h 195"/>
                <a:gd name="T12" fmla="*/ 361 w 393"/>
                <a:gd name="T13" fmla="*/ 194 h 195"/>
                <a:gd name="T14" fmla="*/ 350 w 393"/>
                <a:gd name="T15" fmla="*/ 195 h 195"/>
                <a:gd name="T16" fmla="*/ 43 w 393"/>
                <a:gd name="T17" fmla="*/ 195 h 195"/>
                <a:gd name="T18" fmla="*/ 1 w 393"/>
                <a:gd name="T19" fmla="*/ 154 h 195"/>
                <a:gd name="T20" fmla="*/ 43 w 393"/>
                <a:gd name="T21" fmla="*/ 111 h 195"/>
                <a:gd name="T22" fmla="*/ 83 w 393"/>
                <a:gd name="T23" fmla="*/ 111 h 195"/>
                <a:gd name="T24" fmla="*/ 88 w 393"/>
                <a:gd name="T25" fmla="*/ 111 h 195"/>
                <a:gd name="T26" fmla="*/ 92 w 393"/>
                <a:gd name="T27" fmla="*/ 77 h 195"/>
                <a:gd name="T28" fmla="*/ 129 w 393"/>
                <a:gd name="T29" fmla="*/ 56 h 195"/>
                <a:gd name="T30" fmla="*/ 194 w 393"/>
                <a:gd name="T31" fmla="*/ 56 h 195"/>
                <a:gd name="T32" fmla="*/ 197 w 393"/>
                <a:gd name="T33" fmla="*/ 52 h 195"/>
                <a:gd name="T34" fmla="*/ 235 w 393"/>
                <a:gd name="T35" fmla="*/ 2 h 195"/>
                <a:gd name="T36" fmla="*/ 290 w 393"/>
                <a:gd name="T37" fmla="*/ 1 h 195"/>
                <a:gd name="T38" fmla="*/ 300 w 393"/>
                <a:gd name="T39" fmla="*/ 3 h 195"/>
                <a:gd name="T40" fmla="*/ 323 w 393"/>
                <a:gd name="T41" fmla="*/ 23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3" h="195">
                  <a:moveTo>
                    <a:pt x="323" y="23"/>
                  </a:moveTo>
                  <a:cubicBezTo>
                    <a:pt x="328" y="33"/>
                    <a:pt x="329" y="43"/>
                    <a:pt x="327" y="54"/>
                  </a:cubicBezTo>
                  <a:cubicBezTo>
                    <a:pt x="326" y="56"/>
                    <a:pt x="327" y="56"/>
                    <a:pt x="329" y="57"/>
                  </a:cubicBezTo>
                  <a:cubicBezTo>
                    <a:pt x="354" y="62"/>
                    <a:pt x="369" y="85"/>
                    <a:pt x="362" y="110"/>
                  </a:cubicBezTo>
                  <a:cubicBezTo>
                    <a:pt x="361" y="113"/>
                    <a:pt x="363" y="113"/>
                    <a:pt x="365" y="114"/>
                  </a:cubicBezTo>
                  <a:cubicBezTo>
                    <a:pt x="382" y="121"/>
                    <a:pt x="393" y="137"/>
                    <a:pt x="392" y="155"/>
                  </a:cubicBezTo>
                  <a:cubicBezTo>
                    <a:pt x="391" y="173"/>
                    <a:pt x="379" y="188"/>
                    <a:pt x="361" y="194"/>
                  </a:cubicBezTo>
                  <a:cubicBezTo>
                    <a:pt x="358" y="195"/>
                    <a:pt x="354" y="195"/>
                    <a:pt x="350" y="195"/>
                  </a:cubicBezTo>
                  <a:cubicBezTo>
                    <a:pt x="247" y="195"/>
                    <a:pt x="145" y="195"/>
                    <a:pt x="43" y="195"/>
                  </a:cubicBezTo>
                  <a:cubicBezTo>
                    <a:pt x="19" y="195"/>
                    <a:pt x="1" y="177"/>
                    <a:pt x="1" y="154"/>
                  </a:cubicBezTo>
                  <a:cubicBezTo>
                    <a:pt x="0" y="130"/>
                    <a:pt x="19" y="111"/>
                    <a:pt x="43" y="111"/>
                  </a:cubicBezTo>
                  <a:cubicBezTo>
                    <a:pt x="56" y="111"/>
                    <a:pt x="70" y="111"/>
                    <a:pt x="83" y="111"/>
                  </a:cubicBezTo>
                  <a:cubicBezTo>
                    <a:pt x="85" y="111"/>
                    <a:pt x="86" y="111"/>
                    <a:pt x="88" y="111"/>
                  </a:cubicBezTo>
                  <a:cubicBezTo>
                    <a:pt x="85" y="99"/>
                    <a:pt x="86" y="88"/>
                    <a:pt x="92" y="77"/>
                  </a:cubicBezTo>
                  <a:cubicBezTo>
                    <a:pt x="100" y="63"/>
                    <a:pt x="113" y="56"/>
                    <a:pt x="129" y="56"/>
                  </a:cubicBezTo>
                  <a:cubicBezTo>
                    <a:pt x="151" y="56"/>
                    <a:pt x="173" y="56"/>
                    <a:pt x="194" y="56"/>
                  </a:cubicBezTo>
                  <a:cubicBezTo>
                    <a:pt x="197" y="56"/>
                    <a:pt x="198" y="55"/>
                    <a:pt x="197" y="52"/>
                  </a:cubicBezTo>
                  <a:cubicBezTo>
                    <a:pt x="192" y="27"/>
                    <a:pt x="209" y="3"/>
                    <a:pt x="235" y="2"/>
                  </a:cubicBezTo>
                  <a:cubicBezTo>
                    <a:pt x="253" y="0"/>
                    <a:pt x="271" y="1"/>
                    <a:pt x="290" y="1"/>
                  </a:cubicBezTo>
                  <a:cubicBezTo>
                    <a:pt x="293" y="1"/>
                    <a:pt x="297" y="3"/>
                    <a:pt x="300" y="3"/>
                  </a:cubicBezTo>
                  <a:cubicBezTo>
                    <a:pt x="310" y="7"/>
                    <a:pt x="318" y="14"/>
                    <a:pt x="323" y="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851500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a:t>Prasad </a:t>
            </a:r>
            <a:r>
              <a:rPr lang="en-US" dirty="0" err="1"/>
              <a:t>Radhakrishnan</a:t>
            </a:r>
            <a:endParaRPr lang="en-US" dirty="0"/>
          </a:p>
        </p:txBody>
      </p:sp>
      <p:sp>
        <p:nvSpPr>
          <p:cNvPr id="3" name="Text Placeholder 2"/>
          <p:cNvSpPr>
            <a:spLocks noGrp="1"/>
          </p:cNvSpPr>
          <p:nvPr>
            <p:ph type="body" sz="quarter" idx="11"/>
          </p:nvPr>
        </p:nvSpPr>
        <p:spPr/>
        <p:txBody>
          <a:bodyPr/>
          <a:lstStyle/>
          <a:p>
            <a:r>
              <a:rPr lang="en-US" dirty="0"/>
              <a:t>Data Centre Solutions Lead, Cisco Systems</a:t>
            </a:r>
          </a:p>
        </p:txBody>
      </p:sp>
      <p:sp>
        <p:nvSpPr>
          <p:cNvPr id="4" name="Text Placeholder 3"/>
          <p:cNvSpPr>
            <a:spLocks noGrp="1"/>
          </p:cNvSpPr>
          <p:nvPr>
            <p:ph type="body" sz="quarter" idx="12"/>
          </p:nvPr>
        </p:nvSpPr>
        <p:spPr>
          <a:xfrm>
            <a:off x="469496" y="4348762"/>
            <a:ext cx="7037805" cy="288131"/>
          </a:xfrm>
        </p:spPr>
        <p:txBody>
          <a:bodyPr/>
          <a:lstStyle/>
          <a:p>
            <a:r>
              <a:rPr lang="en-US" dirty="0"/>
              <a:t>Oct 2018</a:t>
            </a:r>
          </a:p>
        </p:txBody>
      </p:sp>
      <p:sp>
        <p:nvSpPr>
          <p:cNvPr id="6" name="Title 5"/>
          <p:cNvSpPr>
            <a:spLocks noGrp="1"/>
          </p:cNvSpPr>
          <p:nvPr>
            <p:ph type="ctrTitle"/>
          </p:nvPr>
        </p:nvSpPr>
        <p:spPr>
          <a:xfrm>
            <a:off x="425765" y="3078468"/>
            <a:ext cx="8340152" cy="644730"/>
          </a:xfrm>
        </p:spPr>
        <p:txBody>
          <a:bodyPr/>
          <a:lstStyle/>
          <a:p>
            <a:r>
              <a:rPr lang="en-US" sz="3600" dirty="0"/>
              <a:t>Transform DC with Flexible Infrastructure Platform </a:t>
            </a: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60295" y="104669"/>
            <a:ext cx="3583705" cy="2624328"/>
          </a:xfrm>
          <a:prstGeom prst="rect">
            <a:avLst/>
          </a:prstGeom>
        </p:spPr>
      </p:pic>
    </p:spTree>
    <p:extLst>
      <p:ext uri="{BB962C8B-B14F-4D97-AF65-F5344CB8AC3E}">
        <p14:creationId xmlns:p14="http://schemas.microsoft.com/office/powerpoint/2010/main" val="1941633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28075" y="935420"/>
            <a:ext cx="4313103" cy="3481990"/>
          </a:xfrm>
        </p:spPr>
        <p:txBody>
          <a:bodyPr/>
          <a:lstStyle/>
          <a:p>
            <a:pPr marL="0" indent="0">
              <a:buNone/>
            </a:pPr>
            <a:r>
              <a:rPr lang="en-US" sz="1800" dirty="0"/>
              <a:t>Bring together the technologies to simplify the </a:t>
            </a:r>
            <a:r>
              <a:rPr lang="en-US" sz="1800" dirty="0" err="1"/>
              <a:t>Multicloud</a:t>
            </a:r>
            <a:r>
              <a:rPr lang="en-US" sz="1800" dirty="0"/>
              <a:t> experience with </a:t>
            </a:r>
          </a:p>
          <a:p>
            <a:pPr>
              <a:buFont typeface="Arial" charset="0"/>
              <a:buChar char="•"/>
            </a:pPr>
            <a:r>
              <a:rPr lang="en-US" sz="1800" dirty="0"/>
              <a:t>Unmatched performance with a best in class </a:t>
            </a:r>
            <a:r>
              <a:rPr lang="en-US" sz="1800" dirty="0" err="1"/>
              <a:t>Azurestack</a:t>
            </a:r>
            <a:r>
              <a:rPr lang="en-US" sz="1800" dirty="0"/>
              <a:t> platform </a:t>
            </a:r>
          </a:p>
          <a:p>
            <a:pPr>
              <a:buFont typeface="Arial" charset="0"/>
              <a:buChar char="•"/>
            </a:pPr>
            <a:r>
              <a:rPr lang="en-US" sz="1800" dirty="0"/>
              <a:t>Complete </a:t>
            </a:r>
            <a:r>
              <a:rPr lang="en-US" sz="1800" dirty="0" err="1"/>
              <a:t>hyperconvergence</a:t>
            </a:r>
            <a:r>
              <a:rPr lang="en-US" sz="1800" dirty="0"/>
              <a:t> with unmatched performance for highest workload density &amp; improved TCO</a:t>
            </a:r>
          </a:p>
          <a:p>
            <a:pPr>
              <a:buFont typeface="Arial" charset="0"/>
              <a:buChar char="•"/>
            </a:pPr>
            <a:r>
              <a:rPr lang="en-US" sz="1800" dirty="0"/>
              <a:t>End to end security &amp; broad solution ecosystem </a:t>
            </a:r>
          </a:p>
        </p:txBody>
      </p:sp>
      <p:pic>
        <p:nvPicPr>
          <p:cNvPr id="7" name="Picture 4" descr="mage result for cisco logo transpar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1060" y="1790913"/>
            <a:ext cx="2301411" cy="1270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849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8262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3161" y="3748407"/>
            <a:ext cx="8332340" cy="682707"/>
          </a:xfrm>
        </p:spPr>
        <p:txBody>
          <a:bodyPr/>
          <a:lstStyle/>
          <a:p>
            <a:pPr algn="ctr"/>
            <a:r>
              <a:rPr lang="en-US" sz="4000" dirty="0"/>
              <a:t>Performance , Control  &amp; Safety !</a:t>
            </a:r>
          </a:p>
        </p:txBody>
      </p:sp>
      <p:pic>
        <p:nvPicPr>
          <p:cNvPr id="3" name="Picture 2"/>
          <p:cNvPicPr>
            <a:picLocks noChangeAspect="1"/>
          </p:cNvPicPr>
          <p:nvPr/>
        </p:nvPicPr>
        <p:blipFill>
          <a:blip r:embed="rId2"/>
          <a:stretch>
            <a:fillRect/>
          </a:stretch>
        </p:blipFill>
        <p:spPr>
          <a:xfrm>
            <a:off x="1297415" y="846517"/>
            <a:ext cx="6488889" cy="2901890"/>
          </a:xfrm>
          <a:prstGeom prst="rect">
            <a:avLst/>
          </a:prstGeom>
        </p:spPr>
      </p:pic>
    </p:spTree>
    <p:extLst>
      <p:ext uri="{BB962C8B-B14F-4D97-AF65-F5344CB8AC3E}">
        <p14:creationId xmlns:p14="http://schemas.microsoft.com/office/powerpoint/2010/main" val="198529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766" y="175057"/>
            <a:ext cx="8345488" cy="731837"/>
          </a:xfrm>
        </p:spPr>
        <p:txBody>
          <a:bodyPr/>
          <a:lstStyle/>
          <a:p>
            <a:r>
              <a:rPr lang="en-US">
                <a:ea typeface="CiscoSansTT ExtraLight" charset="0"/>
                <a:cs typeface="CiscoSansTT ExtraLight" charset="0"/>
              </a:rPr>
              <a:t>“Flexible IT</a:t>
            </a:r>
            <a:r>
              <a:rPr lang="en-US" dirty="0">
                <a:ea typeface="CiscoSansTT ExtraLight" charset="0"/>
                <a:cs typeface="CiscoSansTT ExtraLight" charset="0"/>
              </a:rPr>
              <a:t>”</a:t>
            </a:r>
            <a:endParaRPr lang="en-US" dirty="0"/>
          </a:p>
        </p:txBody>
      </p:sp>
      <p:grpSp>
        <p:nvGrpSpPr>
          <p:cNvPr id="10" name="Group 9"/>
          <p:cNvGrpSpPr/>
          <p:nvPr/>
        </p:nvGrpSpPr>
        <p:grpSpPr>
          <a:xfrm>
            <a:off x="1893111" y="3276556"/>
            <a:ext cx="5251976" cy="885435"/>
            <a:chOff x="1893111" y="3276556"/>
            <a:chExt cx="5251976" cy="885435"/>
          </a:xfrm>
        </p:grpSpPr>
        <p:sp>
          <p:nvSpPr>
            <p:cNvPr id="185" name="Rounded Rectangle 184"/>
            <p:cNvSpPr/>
            <p:nvPr/>
          </p:nvSpPr>
          <p:spPr>
            <a:xfrm>
              <a:off x="1893111" y="3276556"/>
              <a:ext cx="5251976" cy="885435"/>
            </a:xfrm>
            <a:prstGeom prst="round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p:cNvSpPr txBox="1"/>
            <p:nvPr/>
          </p:nvSpPr>
          <p:spPr>
            <a:xfrm>
              <a:off x="3111932" y="3534607"/>
              <a:ext cx="2672526" cy="369332"/>
            </a:xfrm>
            <a:prstGeom prst="rect">
              <a:avLst/>
            </a:prstGeom>
            <a:noFill/>
          </p:spPr>
          <p:txBody>
            <a:bodyPr wrap="none" rtlCol="0">
              <a:spAutoFit/>
            </a:bodyPr>
            <a:lstStyle/>
            <a:p>
              <a:r>
                <a:rPr lang="en-US" dirty="0">
                  <a:latin typeface="+mn-lt"/>
                </a:rPr>
                <a:t>On Premise Datacenter </a:t>
              </a:r>
            </a:p>
          </p:txBody>
        </p:sp>
      </p:grpSp>
      <p:grpSp>
        <p:nvGrpSpPr>
          <p:cNvPr id="12" name="Group 11"/>
          <p:cNvGrpSpPr/>
          <p:nvPr/>
        </p:nvGrpSpPr>
        <p:grpSpPr>
          <a:xfrm>
            <a:off x="82652" y="1347562"/>
            <a:ext cx="1747947" cy="2826351"/>
            <a:chOff x="82652" y="1347562"/>
            <a:chExt cx="1747947" cy="2826351"/>
          </a:xfrm>
        </p:grpSpPr>
        <p:sp>
          <p:nvSpPr>
            <p:cNvPr id="59" name="Rounded Rectangle 58"/>
            <p:cNvSpPr/>
            <p:nvPr/>
          </p:nvSpPr>
          <p:spPr>
            <a:xfrm>
              <a:off x="82652" y="1347562"/>
              <a:ext cx="1744043" cy="2826351"/>
            </a:xfrm>
            <a:prstGeom prst="round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39110" y="2230867"/>
              <a:ext cx="1691489" cy="923330"/>
            </a:xfrm>
            <a:prstGeom prst="rect">
              <a:avLst/>
            </a:prstGeom>
            <a:noFill/>
          </p:spPr>
          <p:txBody>
            <a:bodyPr wrap="none" rtlCol="0">
              <a:spAutoFit/>
            </a:bodyPr>
            <a:lstStyle/>
            <a:p>
              <a:r>
                <a:rPr lang="en-US" dirty="0">
                  <a:latin typeface="+mn-lt"/>
                </a:rPr>
                <a:t>Application &amp; </a:t>
              </a:r>
            </a:p>
            <a:p>
              <a:r>
                <a:rPr lang="en-US" dirty="0">
                  <a:latin typeface="+mn-lt"/>
                </a:rPr>
                <a:t>Infrastructure  </a:t>
              </a:r>
            </a:p>
            <a:p>
              <a:r>
                <a:rPr lang="en-US" dirty="0">
                  <a:latin typeface="+mn-lt"/>
                </a:rPr>
                <a:t>Automation</a:t>
              </a:r>
            </a:p>
          </p:txBody>
        </p:sp>
      </p:grpSp>
      <p:grpSp>
        <p:nvGrpSpPr>
          <p:cNvPr id="13" name="Group 12"/>
          <p:cNvGrpSpPr/>
          <p:nvPr/>
        </p:nvGrpSpPr>
        <p:grpSpPr>
          <a:xfrm>
            <a:off x="7223423" y="1335640"/>
            <a:ext cx="1694933" cy="2826351"/>
            <a:chOff x="7223423" y="1335640"/>
            <a:chExt cx="1694933" cy="2826351"/>
          </a:xfrm>
        </p:grpSpPr>
        <p:sp>
          <p:nvSpPr>
            <p:cNvPr id="51" name="Rounded Rectangle 50"/>
            <p:cNvSpPr/>
            <p:nvPr/>
          </p:nvSpPr>
          <p:spPr>
            <a:xfrm>
              <a:off x="7223423" y="1335640"/>
              <a:ext cx="1694933" cy="2826351"/>
            </a:xfrm>
            <a:prstGeom prst="round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p:cNvSpPr txBox="1"/>
            <p:nvPr/>
          </p:nvSpPr>
          <p:spPr>
            <a:xfrm>
              <a:off x="7556966" y="2513918"/>
              <a:ext cx="1027845" cy="369332"/>
            </a:xfrm>
            <a:prstGeom prst="rect">
              <a:avLst/>
            </a:prstGeom>
            <a:noFill/>
          </p:spPr>
          <p:txBody>
            <a:bodyPr wrap="none" rtlCol="0">
              <a:spAutoFit/>
            </a:bodyPr>
            <a:lstStyle/>
            <a:p>
              <a:r>
                <a:rPr lang="en-US">
                  <a:latin typeface="+mn-lt"/>
                </a:rPr>
                <a:t>Security</a:t>
              </a:r>
              <a:endParaRPr lang="en-US" dirty="0">
                <a:latin typeface="+mn-lt"/>
              </a:endParaRPr>
            </a:p>
          </p:txBody>
        </p:sp>
      </p:grpSp>
      <p:grpSp>
        <p:nvGrpSpPr>
          <p:cNvPr id="11" name="Group 10"/>
          <p:cNvGrpSpPr/>
          <p:nvPr/>
        </p:nvGrpSpPr>
        <p:grpSpPr>
          <a:xfrm>
            <a:off x="1893111" y="1014882"/>
            <a:ext cx="5251976" cy="1612704"/>
            <a:chOff x="1893111" y="1014882"/>
            <a:chExt cx="5251976" cy="1612704"/>
          </a:xfrm>
        </p:grpSpPr>
        <p:sp>
          <p:nvSpPr>
            <p:cNvPr id="42" name="Rounded Rectangle 41"/>
            <p:cNvSpPr/>
            <p:nvPr/>
          </p:nvSpPr>
          <p:spPr>
            <a:xfrm>
              <a:off x="1893111" y="1347562"/>
              <a:ext cx="5251976" cy="1280024"/>
            </a:xfrm>
            <a:prstGeom prst="round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p:cNvSpPr txBox="1"/>
            <p:nvPr/>
          </p:nvSpPr>
          <p:spPr>
            <a:xfrm>
              <a:off x="3409858" y="1014882"/>
              <a:ext cx="1558440" cy="369332"/>
            </a:xfrm>
            <a:prstGeom prst="rect">
              <a:avLst/>
            </a:prstGeom>
            <a:noFill/>
          </p:spPr>
          <p:txBody>
            <a:bodyPr wrap="none" rtlCol="0">
              <a:spAutoFit/>
            </a:bodyPr>
            <a:lstStyle/>
            <a:p>
              <a:r>
                <a:rPr lang="en-US">
                  <a:latin typeface="+mn-lt"/>
                </a:rPr>
                <a:t>Public Cloud </a:t>
              </a:r>
              <a:endParaRPr lang="en-US" dirty="0">
                <a:latin typeface="+mn-lt"/>
              </a:endParaRPr>
            </a:p>
          </p:txBody>
        </p:sp>
        <p:pic>
          <p:nvPicPr>
            <p:cNvPr id="1026" name="Picture 2" descr="mage result for aws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6578" y="1535506"/>
              <a:ext cx="1099426" cy="4007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ge result for google cloud logo transpar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0099" y="1423835"/>
              <a:ext cx="931098" cy="5752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ge result for microsoft azure logo trans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4554" y="1409392"/>
              <a:ext cx="1628149" cy="8214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age result for alibaba cloud logo transpar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7034" y="2111193"/>
              <a:ext cx="747072" cy="36855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age result for cloud logo transpar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6245" y="2071989"/>
              <a:ext cx="898090" cy="4400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68299" y="2211324"/>
              <a:ext cx="816036" cy="338554"/>
            </a:xfrm>
            <a:prstGeom prst="rect">
              <a:avLst/>
            </a:prstGeom>
            <a:noFill/>
          </p:spPr>
          <p:txBody>
            <a:bodyPr wrap="square" rtlCol="0">
              <a:spAutoFit/>
            </a:bodyPr>
            <a:lstStyle/>
            <a:p>
              <a:r>
                <a:rPr lang="en-US" sz="1600" b="1" dirty="0">
                  <a:solidFill>
                    <a:schemeClr val="bg2"/>
                  </a:solidFill>
                  <a:latin typeface="+mn-lt"/>
                </a:rPr>
                <a:t>Others</a:t>
              </a:r>
            </a:p>
          </p:txBody>
        </p:sp>
      </p:grpSp>
      <p:grpSp>
        <p:nvGrpSpPr>
          <p:cNvPr id="9" name="Group 8"/>
          <p:cNvGrpSpPr/>
          <p:nvPr/>
        </p:nvGrpSpPr>
        <p:grpSpPr>
          <a:xfrm>
            <a:off x="2662786" y="2617382"/>
            <a:ext cx="3813066" cy="659174"/>
            <a:chOff x="2662786" y="2617382"/>
            <a:chExt cx="3813066" cy="659174"/>
          </a:xfrm>
        </p:grpSpPr>
        <p:cxnSp>
          <p:nvCxnSpPr>
            <p:cNvPr id="6" name="Straight Arrow Connector 5"/>
            <p:cNvCxnSpPr/>
            <p:nvPr/>
          </p:nvCxnSpPr>
          <p:spPr>
            <a:xfrm>
              <a:off x="2662786" y="2627586"/>
              <a:ext cx="0" cy="648970"/>
            </a:xfrm>
            <a:prstGeom prst="straightConnector1">
              <a:avLst/>
            </a:prstGeom>
            <a:ln w="69850">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3409858" y="2617382"/>
              <a:ext cx="0" cy="648970"/>
            </a:xfrm>
            <a:prstGeom prst="straightConnector1">
              <a:avLst/>
            </a:prstGeom>
            <a:ln w="69850">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4189078" y="2621465"/>
              <a:ext cx="0" cy="648970"/>
            </a:xfrm>
            <a:prstGeom prst="straightConnector1">
              <a:avLst/>
            </a:prstGeom>
            <a:ln w="69850">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4968298" y="2627586"/>
              <a:ext cx="0" cy="648970"/>
            </a:xfrm>
            <a:prstGeom prst="straightConnector1">
              <a:avLst/>
            </a:prstGeom>
            <a:ln w="69850">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5722128" y="2619999"/>
              <a:ext cx="0" cy="648970"/>
            </a:xfrm>
            <a:prstGeom prst="straightConnector1">
              <a:avLst/>
            </a:prstGeom>
            <a:ln w="69850">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6475852" y="2626698"/>
              <a:ext cx="0" cy="648970"/>
            </a:xfrm>
            <a:prstGeom prst="straightConnector1">
              <a:avLst/>
            </a:prstGeom>
            <a:ln w="69850">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64" name="Rectangle: Rounded Corners 344">
            <a:extLst>
              <a:ext uri="{FF2B5EF4-FFF2-40B4-BE49-F238E27FC236}">
                <a16:creationId xmlns:a16="http://schemas.microsoft.com/office/drawing/2014/main" id="{1B805251-3D7E-41A9-9DAF-658BE9A4ADBD}"/>
              </a:ext>
            </a:extLst>
          </p:cNvPr>
          <p:cNvSpPr/>
          <p:nvPr/>
        </p:nvSpPr>
        <p:spPr>
          <a:xfrm>
            <a:off x="1946331" y="3533318"/>
            <a:ext cx="5172075" cy="443502"/>
          </a:xfrm>
          <a:prstGeom prst="roundRect">
            <a:avLst>
              <a:gd name="adj" fmla="val 50000"/>
            </a:avLst>
          </a:prstGeom>
          <a:solidFill>
            <a:schemeClr val="bg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457147"/>
            <a:r>
              <a:rPr lang="en-US" sz="2000" b="1" dirty="0">
                <a:solidFill>
                  <a:schemeClr val="tx1"/>
                </a:solidFill>
              </a:rPr>
              <a:t>Server              Storage              Network</a:t>
            </a:r>
          </a:p>
        </p:txBody>
      </p:sp>
    </p:spTree>
    <p:extLst>
      <p:ext uri="{BB962C8B-B14F-4D97-AF65-F5344CB8AC3E}">
        <p14:creationId xmlns:p14="http://schemas.microsoft.com/office/powerpoint/2010/main" val="99461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a:xfrm>
            <a:off x="472159" y="3626249"/>
            <a:ext cx="2588939" cy="65487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a:spcAft>
                <a:spcPts val="600"/>
              </a:spcAft>
            </a:pPr>
            <a:r>
              <a:rPr lang="en-US" sz="1200" dirty="0">
                <a:solidFill>
                  <a:srgbClr val="676767"/>
                </a:solidFill>
                <a:cs typeface="Calibri"/>
              </a:rPr>
              <a:t>Common Management Policy Across Data Centers</a:t>
            </a:r>
          </a:p>
        </p:txBody>
      </p:sp>
      <p:sp>
        <p:nvSpPr>
          <p:cNvPr id="143" name="Rectangle 142"/>
          <p:cNvSpPr/>
          <p:nvPr/>
        </p:nvSpPr>
        <p:spPr>
          <a:xfrm>
            <a:off x="3281146" y="3626249"/>
            <a:ext cx="2588939" cy="65487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a:spcAft>
                <a:spcPts val="600"/>
              </a:spcAft>
            </a:pPr>
            <a:r>
              <a:rPr lang="en-US" sz="1200" dirty="0">
                <a:solidFill>
                  <a:srgbClr val="676767"/>
                </a:solidFill>
                <a:cs typeface="Calibri"/>
              </a:rPr>
              <a:t>Pay-as-you-grow Economics with Resource Scaling On-Demand</a:t>
            </a:r>
          </a:p>
        </p:txBody>
      </p:sp>
      <p:sp>
        <p:nvSpPr>
          <p:cNvPr id="66" name="Rectangle 65"/>
          <p:cNvSpPr/>
          <p:nvPr/>
        </p:nvSpPr>
        <p:spPr>
          <a:xfrm>
            <a:off x="472752" y="3035317"/>
            <a:ext cx="2587752" cy="65679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solidFill>
                  <a:schemeClr val="accent1"/>
                </a:solidFill>
                <a:ea typeface="ＭＳ Ｐゴシック" pitchFamily="34" charset="-128"/>
              </a:rPr>
              <a:t>Speed and Simplicity</a:t>
            </a:r>
          </a:p>
        </p:txBody>
      </p:sp>
      <p:sp>
        <p:nvSpPr>
          <p:cNvPr id="144" name="Rectangle 143"/>
          <p:cNvSpPr/>
          <p:nvPr/>
        </p:nvSpPr>
        <p:spPr>
          <a:xfrm>
            <a:off x="3274397" y="3035317"/>
            <a:ext cx="2588939" cy="65679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solidFill>
                  <a:schemeClr val="accent1"/>
                </a:solidFill>
                <a:ea typeface="ＭＳ Ｐゴシック" pitchFamily="34" charset="-128"/>
              </a:rPr>
              <a:t>Cloud-Like On-Premises</a:t>
            </a:r>
          </a:p>
        </p:txBody>
      </p:sp>
      <p:sp>
        <p:nvSpPr>
          <p:cNvPr id="145" name="Rectangle 144"/>
          <p:cNvSpPr/>
          <p:nvPr/>
        </p:nvSpPr>
        <p:spPr>
          <a:xfrm>
            <a:off x="6143482" y="3626249"/>
            <a:ext cx="2639772" cy="65487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a:spcAft>
                <a:spcPts val="600"/>
              </a:spcAft>
            </a:pPr>
            <a:r>
              <a:rPr lang="en-US" sz="1200" dirty="0">
                <a:solidFill>
                  <a:srgbClr val="676767"/>
                </a:solidFill>
                <a:cs typeface="Calibri"/>
              </a:rPr>
              <a:t>Expand this Simplified Approach</a:t>
            </a:r>
            <a:br>
              <a:rPr lang="en-US" sz="1200" dirty="0">
                <a:solidFill>
                  <a:srgbClr val="676767"/>
                </a:solidFill>
                <a:cs typeface="Calibri"/>
              </a:rPr>
            </a:br>
            <a:r>
              <a:rPr lang="en-US" sz="1200" dirty="0">
                <a:solidFill>
                  <a:srgbClr val="676767"/>
                </a:solidFill>
                <a:cs typeface="Calibri"/>
              </a:rPr>
              <a:t>to More Use Cases</a:t>
            </a:r>
          </a:p>
        </p:txBody>
      </p:sp>
      <p:sp>
        <p:nvSpPr>
          <p:cNvPr id="6" name="Title 5">
            <a:extLst>
              <a:ext uri="{FF2B5EF4-FFF2-40B4-BE49-F238E27FC236}">
                <a16:creationId xmlns:a16="http://schemas.microsoft.com/office/drawing/2014/main" id="{3A051938-D321-4601-9E35-50E2AB36C800}"/>
              </a:ext>
            </a:extLst>
          </p:cNvPr>
          <p:cNvSpPr>
            <a:spLocks noGrp="1"/>
          </p:cNvSpPr>
          <p:nvPr>
            <p:ph type="title"/>
          </p:nvPr>
        </p:nvSpPr>
        <p:spPr/>
        <p:txBody>
          <a:bodyPr/>
          <a:lstStyle/>
          <a:p>
            <a:r>
              <a:rPr lang="en-US" dirty="0"/>
              <a:t>We Want to Simplify More</a:t>
            </a:r>
          </a:p>
        </p:txBody>
      </p:sp>
      <p:grpSp>
        <p:nvGrpSpPr>
          <p:cNvPr id="52" name="Group 11">
            <a:extLst>
              <a:ext uri="{FF2B5EF4-FFF2-40B4-BE49-F238E27FC236}">
                <a16:creationId xmlns:a16="http://schemas.microsoft.com/office/drawing/2014/main" id="{E92C5717-8CBC-4D31-832E-2DBCF9BB6428}"/>
              </a:ext>
            </a:extLst>
          </p:cNvPr>
          <p:cNvGrpSpPr>
            <a:grpSpLocks noChangeAspect="1"/>
          </p:cNvGrpSpPr>
          <p:nvPr/>
        </p:nvGrpSpPr>
        <p:grpSpPr bwMode="auto">
          <a:xfrm>
            <a:off x="3776253" y="1447993"/>
            <a:ext cx="1585145" cy="1585145"/>
            <a:chOff x="2537" y="1279"/>
            <a:chExt cx="682" cy="682"/>
          </a:xfrm>
        </p:grpSpPr>
        <p:sp>
          <p:nvSpPr>
            <p:cNvPr id="53" name="Freeform 12">
              <a:extLst>
                <a:ext uri="{FF2B5EF4-FFF2-40B4-BE49-F238E27FC236}">
                  <a16:creationId xmlns:a16="http://schemas.microsoft.com/office/drawing/2014/main" id="{BCAFD2C8-D4DB-4A4A-AD6F-18463B4B9F2B}"/>
                </a:ext>
              </a:extLst>
            </p:cNvPr>
            <p:cNvSpPr>
              <a:spLocks/>
            </p:cNvSpPr>
            <p:nvPr/>
          </p:nvSpPr>
          <p:spPr bwMode="auto">
            <a:xfrm>
              <a:off x="2537" y="1279"/>
              <a:ext cx="682" cy="682"/>
            </a:xfrm>
            <a:custGeom>
              <a:avLst/>
              <a:gdLst>
                <a:gd name="T0" fmla="*/ 192 w 384"/>
                <a:gd name="T1" fmla="*/ 0 h 384"/>
                <a:gd name="T2" fmla="*/ 0 w 384"/>
                <a:gd name="T3" fmla="*/ 192 h 384"/>
                <a:gd name="T4" fmla="*/ 188 w 384"/>
                <a:gd name="T5" fmla="*/ 384 h 384"/>
                <a:gd name="T6" fmla="*/ 192 w 384"/>
                <a:gd name="T7" fmla="*/ 384 h 384"/>
                <a:gd name="T8" fmla="*/ 384 w 384"/>
                <a:gd name="T9" fmla="*/ 203 h 384"/>
                <a:gd name="T10" fmla="*/ 384 w 384"/>
                <a:gd name="T11" fmla="*/ 192 h 384"/>
                <a:gd name="T12" fmla="*/ 192 w 384"/>
                <a:gd name="T13" fmla="*/ 0 h 384"/>
              </a:gdLst>
              <a:ahLst/>
              <a:cxnLst>
                <a:cxn ang="0">
                  <a:pos x="T0" y="T1"/>
                </a:cxn>
                <a:cxn ang="0">
                  <a:pos x="T2" y="T3"/>
                </a:cxn>
                <a:cxn ang="0">
                  <a:pos x="T4" y="T5"/>
                </a:cxn>
                <a:cxn ang="0">
                  <a:pos x="T6" y="T7"/>
                </a:cxn>
                <a:cxn ang="0">
                  <a:pos x="T8" y="T9"/>
                </a:cxn>
                <a:cxn ang="0">
                  <a:pos x="T10" y="T11"/>
                </a:cxn>
                <a:cxn ang="0">
                  <a:pos x="T12" y="T13"/>
                </a:cxn>
              </a:cxnLst>
              <a:rect l="0" t="0" r="r" b="b"/>
              <a:pathLst>
                <a:path w="384" h="384">
                  <a:moveTo>
                    <a:pt x="192" y="0"/>
                  </a:moveTo>
                  <a:cubicBezTo>
                    <a:pt x="86" y="0"/>
                    <a:pt x="0" y="86"/>
                    <a:pt x="0" y="192"/>
                  </a:cubicBezTo>
                  <a:cubicBezTo>
                    <a:pt x="0" y="297"/>
                    <a:pt x="84" y="382"/>
                    <a:pt x="188" y="384"/>
                  </a:cubicBezTo>
                  <a:cubicBezTo>
                    <a:pt x="190" y="384"/>
                    <a:pt x="191" y="384"/>
                    <a:pt x="192" y="384"/>
                  </a:cubicBezTo>
                  <a:cubicBezTo>
                    <a:pt x="295" y="384"/>
                    <a:pt x="378" y="304"/>
                    <a:pt x="384" y="203"/>
                  </a:cubicBezTo>
                  <a:cubicBezTo>
                    <a:pt x="384" y="200"/>
                    <a:pt x="384" y="196"/>
                    <a:pt x="384" y="192"/>
                  </a:cubicBezTo>
                  <a:cubicBezTo>
                    <a:pt x="384" y="86"/>
                    <a:pt x="298" y="0"/>
                    <a:pt x="192"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13">
              <a:extLst>
                <a:ext uri="{FF2B5EF4-FFF2-40B4-BE49-F238E27FC236}">
                  <a16:creationId xmlns:a16="http://schemas.microsoft.com/office/drawing/2014/main" id="{13CA362D-5B88-4E9F-AC41-AE11112C0BBA}"/>
                </a:ext>
              </a:extLst>
            </p:cNvPr>
            <p:cNvSpPr>
              <a:spLocks/>
            </p:cNvSpPr>
            <p:nvPr/>
          </p:nvSpPr>
          <p:spPr bwMode="auto">
            <a:xfrm>
              <a:off x="2537" y="1279"/>
              <a:ext cx="682" cy="682"/>
            </a:xfrm>
            <a:custGeom>
              <a:avLst/>
              <a:gdLst>
                <a:gd name="T0" fmla="*/ 297 w 384"/>
                <a:gd name="T1" fmla="*/ 118 h 384"/>
                <a:gd name="T2" fmla="*/ 384 w 384"/>
                <a:gd name="T3" fmla="*/ 203 h 384"/>
                <a:gd name="T4" fmla="*/ 384 w 384"/>
                <a:gd name="T5" fmla="*/ 192 h 384"/>
                <a:gd name="T6" fmla="*/ 192 w 384"/>
                <a:gd name="T7" fmla="*/ 0 h 384"/>
                <a:gd name="T8" fmla="*/ 0 w 384"/>
                <a:gd name="T9" fmla="*/ 192 h 384"/>
                <a:gd name="T10" fmla="*/ 188 w 384"/>
                <a:gd name="T11" fmla="*/ 384 h 384"/>
                <a:gd name="T12" fmla="*/ 58 w 384"/>
                <a:gd name="T13" fmla="*/ 254 h 384"/>
                <a:gd name="T14" fmla="*/ 297 w 384"/>
                <a:gd name="T15" fmla="*/ 118 h 3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4" h="384">
                  <a:moveTo>
                    <a:pt x="297" y="118"/>
                  </a:moveTo>
                  <a:cubicBezTo>
                    <a:pt x="384" y="203"/>
                    <a:pt x="384" y="203"/>
                    <a:pt x="384" y="203"/>
                  </a:cubicBezTo>
                  <a:cubicBezTo>
                    <a:pt x="384" y="200"/>
                    <a:pt x="384" y="196"/>
                    <a:pt x="384" y="192"/>
                  </a:cubicBezTo>
                  <a:cubicBezTo>
                    <a:pt x="384" y="86"/>
                    <a:pt x="298" y="0"/>
                    <a:pt x="192" y="0"/>
                  </a:cubicBezTo>
                  <a:cubicBezTo>
                    <a:pt x="86" y="0"/>
                    <a:pt x="0" y="86"/>
                    <a:pt x="0" y="192"/>
                  </a:cubicBezTo>
                  <a:cubicBezTo>
                    <a:pt x="0" y="297"/>
                    <a:pt x="84" y="382"/>
                    <a:pt x="188" y="384"/>
                  </a:cubicBezTo>
                  <a:cubicBezTo>
                    <a:pt x="58" y="254"/>
                    <a:pt x="58" y="254"/>
                    <a:pt x="58" y="254"/>
                  </a:cubicBezTo>
                  <a:lnTo>
                    <a:pt x="297" y="118"/>
                  </a:ln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14">
              <a:extLst>
                <a:ext uri="{FF2B5EF4-FFF2-40B4-BE49-F238E27FC236}">
                  <a16:creationId xmlns:a16="http://schemas.microsoft.com/office/drawing/2014/main" id="{13259CBC-1CCA-45A1-9C1B-7994ADD4E421}"/>
                </a:ext>
              </a:extLst>
            </p:cNvPr>
            <p:cNvSpPr>
              <a:spLocks/>
            </p:cNvSpPr>
            <p:nvPr/>
          </p:nvSpPr>
          <p:spPr bwMode="auto">
            <a:xfrm>
              <a:off x="2640" y="1489"/>
              <a:ext cx="579" cy="472"/>
            </a:xfrm>
            <a:custGeom>
              <a:avLst/>
              <a:gdLst>
                <a:gd name="T0" fmla="*/ 326 w 326"/>
                <a:gd name="T1" fmla="*/ 85 h 266"/>
                <a:gd name="T2" fmla="*/ 239 w 326"/>
                <a:gd name="T3" fmla="*/ 0 h 266"/>
                <a:gd name="T4" fmla="*/ 0 w 326"/>
                <a:gd name="T5" fmla="*/ 136 h 266"/>
                <a:gd name="T6" fmla="*/ 130 w 326"/>
                <a:gd name="T7" fmla="*/ 266 h 266"/>
                <a:gd name="T8" fmla="*/ 134 w 326"/>
                <a:gd name="T9" fmla="*/ 266 h 266"/>
                <a:gd name="T10" fmla="*/ 326 w 326"/>
                <a:gd name="T11" fmla="*/ 85 h 266"/>
              </a:gdLst>
              <a:ahLst/>
              <a:cxnLst>
                <a:cxn ang="0">
                  <a:pos x="T0" y="T1"/>
                </a:cxn>
                <a:cxn ang="0">
                  <a:pos x="T2" y="T3"/>
                </a:cxn>
                <a:cxn ang="0">
                  <a:pos x="T4" y="T5"/>
                </a:cxn>
                <a:cxn ang="0">
                  <a:pos x="T6" y="T7"/>
                </a:cxn>
                <a:cxn ang="0">
                  <a:pos x="T8" y="T9"/>
                </a:cxn>
                <a:cxn ang="0">
                  <a:pos x="T10" y="T11"/>
                </a:cxn>
              </a:cxnLst>
              <a:rect l="0" t="0" r="r" b="b"/>
              <a:pathLst>
                <a:path w="326" h="266">
                  <a:moveTo>
                    <a:pt x="326" y="85"/>
                  </a:moveTo>
                  <a:cubicBezTo>
                    <a:pt x="239" y="0"/>
                    <a:pt x="239" y="0"/>
                    <a:pt x="239" y="0"/>
                  </a:cubicBezTo>
                  <a:cubicBezTo>
                    <a:pt x="0" y="136"/>
                    <a:pt x="0" y="136"/>
                    <a:pt x="0" y="136"/>
                  </a:cubicBezTo>
                  <a:cubicBezTo>
                    <a:pt x="130" y="266"/>
                    <a:pt x="130" y="266"/>
                    <a:pt x="130" y="266"/>
                  </a:cubicBezTo>
                  <a:cubicBezTo>
                    <a:pt x="132" y="266"/>
                    <a:pt x="133" y="266"/>
                    <a:pt x="134" y="266"/>
                  </a:cubicBezTo>
                  <a:cubicBezTo>
                    <a:pt x="237" y="266"/>
                    <a:pt x="320" y="186"/>
                    <a:pt x="326" y="85"/>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15">
              <a:extLst>
                <a:ext uri="{FF2B5EF4-FFF2-40B4-BE49-F238E27FC236}">
                  <a16:creationId xmlns:a16="http://schemas.microsoft.com/office/drawing/2014/main" id="{798430BF-AB2F-4E13-8FAF-8A2D681A857A}"/>
                </a:ext>
              </a:extLst>
            </p:cNvPr>
            <p:cNvSpPr>
              <a:spLocks/>
            </p:cNvSpPr>
            <p:nvPr/>
          </p:nvSpPr>
          <p:spPr bwMode="auto">
            <a:xfrm>
              <a:off x="2594" y="1451"/>
              <a:ext cx="568" cy="281"/>
            </a:xfrm>
            <a:custGeom>
              <a:avLst/>
              <a:gdLst>
                <a:gd name="T0" fmla="*/ 295 w 320"/>
                <a:gd name="T1" fmla="*/ 92 h 158"/>
                <a:gd name="T2" fmla="*/ 297 w 320"/>
                <a:gd name="T3" fmla="*/ 80 h 158"/>
                <a:gd name="T4" fmla="*/ 266 w 320"/>
                <a:gd name="T5" fmla="*/ 46 h 158"/>
                <a:gd name="T6" fmla="*/ 268 w 320"/>
                <a:gd name="T7" fmla="*/ 35 h 158"/>
                <a:gd name="T8" fmla="*/ 235 w 320"/>
                <a:gd name="T9" fmla="*/ 1 h 158"/>
                <a:gd name="T10" fmla="*/ 194 w 320"/>
                <a:gd name="T11" fmla="*/ 0 h 158"/>
                <a:gd name="T12" fmla="*/ 160 w 320"/>
                <a:gd name="T13" fmla="*/ 35 h 158"/>
                <a:gd name="T14" fmla="*/ 162 w 320"/>
                <a:gd name="T15" fmla="*/ 45 h 158"/>
                <a:gd name="T16" fmla="*/ 105 w 320"/>
                <a:gd name="T17" fmla="*/ 45 h 158"/>
                <a:gd name="T18" fmla="*/ 71 w 320"/>
                <a:gd name="T19" fmla="*/ 80 h 158"/>
                <a:gd name="T20" fmla="*/ 73 w 320"/>
                <a:gd name="T21" fmla="*/ 90 h 158"/>
                <a:gd name="T22" fmla="*/ 34 w 320"/>
                <a:gd name="T23" fmla="*/ 90 h 158"/>
                <a:gd name="T24" fmla="*/ 0 w 320"/>
                <a:gd name="T25" fmla="*/ 124 h 158"/>
                <a:gd name="T26" fmla="*/ 34 w 320"/>
                <a:gd name="T27" fmla="*/ 158 h 158"/>
                <a:gd name="T28" fmla="*/ 286 w 320"/>
                <a:gd name="T29" fmla="*/ 158 h 158"/>
                <a:gd name="T30" fmla="*/ 320 w 320"/>
                <a:gd name="T31" fmla="*/ 124 h 158"/>
                <a:gd name="T32" fmla="*/ 295 w 320"/>
                <a:gd name="T33" fmla="*/ 9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0" h="158">
                  <a:moveTo>
                    <a:pt x="295" y="92"/>
                  </a:moveTo>
                  <a:cubicBezTo>
                    <a:pt x="296" y="88"/>
                    <a:pt x="297" y="84"/>
                    <a:pt x="297" y="80"/>
                  </a:cubicBezTo>
                  <a:cubicBezTo>
                    <a:pt x="297" y="62"/>
                    <a:pt x="284" y="47"/>
                    <a:pt x="266" y="46"/>
                  </a:cubicBezTo>
                  <a:cubicBezTo>
                    <a:pt x="267" y="42"/>
                    <a:pt x="268" y="38"/>
                    <a:pt x="268" y="35"/>
                  </a:cubicBezTo>
                  <a:cubicBezTo>
                    <a:pt x="268" y="16"/>
                    <a:pt x="254" y="1"/>
                    <a:pt x="235" y="1"/>
                  </a:cubicBezTo>
                  <a:cubicBezTo>
                    <a:pt x="235" y="1"/>
                    <a:pt x="195" y="0"/>
                    <a:pt x="194" y="0"/>
                  </a:cubicBezTo>
                  <a:cubicBezTo>
                    <a:pt x="176" y="0"/>
                    <a:pt x="160" y="16"/>
                    <a:pt x="160" y="35"/>
                  </a:cubicBezTo>
                  <a:cubicBezTo>
                    <a:pt x="160" y="38"/>
                    <a:pt x="161" y="42"/>
                    <a:pt x="162" y="45"/>
                  </a:cubicBezTo>
                  <a:cubicBezTo>
                    <a:pt x="105" y="45"/>
                    <a:pt x="105" y="45"/>
                    <a:pt x="105" y="45"/>
                  </a:cubicBezTo>
                  <a:cubicBezTo>
                    <a:pt x="86" y="45"/>
                    <a:pt x="71" y="61"/>
                    <a:pt x="71" y="80"/>
                  </a:cubicBezTo>
                  <a:cubicBezTo>
                    <a:pt x="71" y="83"/>
                    <a:pt x="72" y="87"/>
                    <a:pt x="73" y="90"/>
                  </a:cubicBezTo>
                  <a:cubicBezTo>
                    <a:pt x="34" y="90"/>
                    <a:pt x="34" y="90"/>
                    <a:pt x="34" y="90"/>
                  </a:cubicBezTo>
                  <a:cubicBezTo>
                    <a:pt x="16" y="90"/>
                    <a:pt x="0" y="106"/>
                    <a:pt x="0" y="124"/>
                  </a:cubicBezTo>
                  <a:cubicBezTo>
                    <a:pt x="0" y="143"/>
                    <a:pt x="16" y="158"/>
                    <a:pt x="34" y="158"/>
                  </a:cubicBezTo>
                  <a:cubicBezTo>
                    <a:pt x="286" y="158"/>
                    <a:pt x="286" y="158"/>
                    <a:pt x="286" y="158"/>
                  </a:cubicBezTo>
                  <a:cubicBezTo>
                    <a:pt x="305" y="158"/>
                    <a:pt x="320" y="143"/>
                    <a:pt x="320" y="124"/>
                  </a:cubicBezTo>
                  <a:cubicBezTo>
                    <a:pt x="320" y="109"/>
                    <a:pt x="310" y="95"/>
                    <a:pt x="295" y="9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8" name="Rectangle 57">
            <a:extLst>
              <a:ext uri="{FF2B5EF4-FFF2-40B4-BE49-F238E27FC236}">
                <a16:creationId xmlns:a16="http://schemas.microsoft.com/office/drawing/2014/main" id="{E3968552-0F7E-4CCF-8013-0A24ECDE64C7}"/>
              </a:ext>
            </a:extLst>
          </p:cNvPr>
          <p:cNvSpPr/>
          <p:nvPr/>
        </p:nvSpPr>
        <p:spPr>
          <a:xfrm>
            <a:off x="6077821" y="3035317"/>
            <a:ext cx="2588939" cy="65679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solidFill>
                  <a:schemeClr val="accent1"/>
                </a:solidFill>
                <a:ea typeface="ＭＳ Ｐゴシック" pitchFamily="34" charset="-128"/>
              </a:rPr>
              <a:t>Power More Workloads</a:t>
            </a:r>
          </a:p>
        </p:txBody>
      </p:sp>
      <p:grpSp>
        <p:nvGrpSpPr>
          <p:cNvPr id="13" name="Group 12">
            <a:extLst>
              <a:ext uri="{FF2B5EF4-FFF2-40B4-BE49-F238E27FC236}">
                <a16:creationId xmlns:a16="http://schemas.microsoft.com/office/drawing/2014/main" id="{1940A152-1293-4F8C-98ED-E4ABDA97ED8D}"/>
              </a:ext>
            </a:extLst>
          </p:cNvPr>
          <p:cNvGrpSpPr/>
          <p:nvPr/>
        </p:nvGrpSpPr>
        <p:grpSpPr>
          <a:xfrm>
            <a:off x="975755" y="1447993"/>
            <a:ext cx="1577097" cy="1577097"/>
            <a:chOff x="975755" y="1531812"/>
            <a:chExt cx="1577097" cy="1577097"/>
          </a:xfrm>
        </p:grpSpPr>
        <p:sp>
          <p:nvSpPr>
            <p:cNvPr id="32" name="Oval 5">
              <a:extLst>
                <a:ext uri="{FF2B5EF4-FFF2-40B4-BE49-F238E27FC236}">
                  <a16:creationId xmlns:a16="http://schemas.microsoft.com/office/drawing/2014/main" id="{F50D18F1-E675-4272-B9BC-3443580A48BC}"/>
                </a:ext>
              </a:extLst>
            </p:cNvPr>
            <p:cNvSpPr>
              <a:spLocks noChangeArrowheads="1"/>
            </p:cNvSpPr>
            <p:nvPr/>
          </p:nvSpPr>
          <p:spPr bwMode="auto">
            <a:xfrm>
              <a:off x="975755" y="1531812"/>
              <a:ext cx="1577097" cy="1577097"/>
            </a:xfrm>
            <a:prstGeom prst="ellipse">
              <a:avLst/>
            </a:pr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62" name="Group 18">
              <a:extLst>
                <a:ext uri="{FF2B5EF4-FFF2-40B4-BE49-F238E27FC236}">
                  <a16:creationId xmlns:a16="http://schemas.microsoft.com/office/drawing/2014/main" id="{0426E083-E314-4CA8-8B59-4F7C7819D202}"/>
                </a:ext>
              </a:extLst>
            </p:cNvPr>
            <p:cNvGrpSpPr>
              <a:grpSpLocks noChangeAspect="1"/>
            </p:cNvGrpSpPr>
            <p:nvPr/>
          </p:nvGrpSpPr>
          <p:grpSpPr bwMode="auto">
            <a:xfrm>
              <a:off x="1331994" y="1878128"/>
              <a:ext cx="1206291" cy="1203966"/>
              <a:chOff x="2695" y="1434"/>
              <a:chExt cx="519" cy="518"/>
            </a:xfrm>
          </p:grpSpPr>
          <p:sp>
            <p:nvSpPr>
              <p:cNvPr id="64" name="Freeform 20">
                <a:extLst>
                  <a:ext uri="{FF2B5EF4-FFF2-40B4-BE49-F238E27FC236}">
                    <a16:creationId xmlns:a16="http://schemas.microsoft.com/office/drawing/2014/main" id="{6C53E844-42E2-4723-94C1-3F92CC127B2E}"/>
                  </a:ext>
                </a:extLst>
              </p:cNvPr>
              <p:cNvSpPr>
                <a:spLocks/>
              </p:cNvSpPr>
              <p:nvPr/>
            </p:nvSpPr>
            <p:spPr bwMode="auto">
              <a:xfrm>
                <a:off x="2766" y="1510"/>
                <a:ext cx="448" cy="442"/>
              </a:xfrm>
              <a:custGeom>
                <a:avLst/>
                <a:gdLst>
                  <a:gd name="T0" fmla="*/ 252 w 252"/>
                  <a:gd name="T1" fmla="*/ 102 h 249"/>
                  <a:gd name="T2" fmla="*/ 148 w 252"/>
                  <a:gd name="T3" fmla="*/ 0 h 249"/>
                  <a:gd name="T4" fmla="*/ 119 w 252"/>
                  <a:gd name="T5" fmla="*/ 107 h 249"/>
                  <a:gd name="T6" fmla="*/ 0 w 252"/>
                  <a:gd name="T7" fmla="*/ 147 h 249"/>
                  <a:gd name="T8" fmla="*/ 105 w 252"/>
                  <a:gd name="T9" fmla="*/ 249 h 249"/>
                  <a:gd name="T10" fmla="*/ 252 w 252"/>
                  <a:gd name="T11" fmla="*/ 102 h 249"/>
                </a:gdLst>
                <a:ahLst/>
                <a:cxnLst>
                  <a:cxn ang="0">
                    <a:pos x="T0" y="T1"/>
                  </a:cxn>
                  <a:cxn ang="0">
                    <a:pos x="T2" y="T3"/>
                  </a:cxn>
                  <a:cxn ang="0">
                    <a:pos x="T4" y="T5"/>
                  </a:cxn>
                  <a:cxn ang="0">
                    <a:pos x="T6" y="T7"/>
                  </a:cxn>
                  <a:cxn ang="0">
                    <a:pos x="T8" y="T9"/>
                  </a:cxn>
                  <a:cxn ang="0">
                    <a:pos x="T10" y="T11"/>
                  </a:cxn>
                </a:cxnLst>
                <a:rect l="0" t="0" r="r" b="b"/>
                <a:pathLst>
                  <a:path w="252" h="249">
                    <a:moveTo>
                      <a:pt x="252" y="102"/>
                    </a:moveTo>
                    <a:cubicBezTo>
                      <a:pt x="148" y="0"/>
                      <a:pt x="148" y="0"/>
                      <a:pt x="148" y="0"/>
                    </a:cubicBezTo>
                    <a:cubicBezTo>
                      <a:pt x="119" y="107"/>
                      <a:pt x="119" y="107"/>
                      <a:pt x="119" y="107"/>
                    </a:cubicBezTo>
                    <a:cubicBezTo>
                      <a:pt x="0" y="147"/>
                      <a:pt x="0" y="147"/>
                      <a:pt x="0" y="147"/>
                    </a:cubicBezTo>
                    <a:cubicBezTo>
                      <a:pt x="105" y="249"/>
                      <a:pt x="105" y="249"/>
                      <a:pt x="105" y="249"/>
                    </a:cubicBezTo>
                    <a:cubicBezTo>
                      <a:pt x="179" y="233"/>
                      <a:pt x="237" y="175"/>
                      <a:pt x="252" y="102"/>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21">
                <a:extLst>
                  <a:ext uri="{FF2B5EF4-FFF2-40B4-BE49-F238E27FC236}">
                    <a16:creationId xmlns:a16="http://schemas.microsoft.com/office/drawing/2014/main" id="{D757CD03-EE5F-485D-818C-58531B7F8CB6}"/>
                  </a:ext>
                </a:extLst>
              </p:cNvPr>
              <p:cNvSpPr>
                <a:spLocks noEditPoints="1"/>
              </p:cNvSpPr>
              <p:nvPr/>
            </p:nvSpPr>
            <p:spPr bwMode="auto">
              <a:xfrm>
                <a:off x="2695" y="1434"/>
                <a:ext cx="372" cy="371"/>
              </a:xfrm>
              <a:custGeom>
                <a:avLst/>
                <a:gdLst>
                  <a:gd name="T0" fmla="*/ 194 w 209"/>
                  <a:gd name="T1" fmla="*/ 97 h 209"/>
                  <a:gd name="T2" fmla="*/ 189 w 209"/>
                  <a:gd name="T3" fmla="*/ 76 h 209"/>
                  <a:gd name="T4" fmla="*/ 198 w 209"/>
                  <a:gd name="T5" fmla="*/ 61 h 209"/>
                  <a:gd name="T6" fmla="*/ 196 w 209"/>
                  <a:gd name="T7" fmla="*/ 55 h 209"/>
                  <a:gd name="T8" fmla="*/ 175 w 209"/>
                  <a:gd name="T9" fmla="*/ 28 h 209"/>
                  <a:gd name="T10" fmla="*/ 170 w 209"/>
                  <a:gd name="T11" fmla="*/ 24 h 209"/>
                  <a:gd name="T12" fmla="*/ 153 w 209"/>
                  <a:gd name="T13" fmla="*/ 29 h 209"/>
                  <a:gd name="T14" fmla="*/ 134 w 209"/>
                  <a:gd name="T15" fmla="*/ 20 h 209"/>
                  <a:gd name="T16" fmla="*/ 127 w 209"/>
                  <a:gd name="T17" fmla="*/ 3 h 209"/>
                  <a:gd name="T18" fmla="*/ 121 w 209"/>
                  <a:gd name="T19" fmla="*/ 2 h 209"/>
                  <a:gd name="T20" fmla="*/ 88 w 209"/>
                  <a:gd name="T21" fmla="*/ 2 h 209"/>
                  <a:gd name="T22" fmla="*/ 81 w 209"/>
                  <a:gd name="T23" fmla="*/ 3 h 209"/>
                  <a:gd name="T24" fmla="*/ 75 w 209"/>
                  <a:gd name="T25" fmla="*/ 21 h 209"/>
                  <a:gd name="T26" fmla="*/ 57 w 209"/>
                  <a:gd name="T27" fmla="*/ 29 h 209"/>
                  <a:gd name="T28" fmla="*/ 39 w 209"/>
                  <a:gd name="T29" fmla="*/ 24 h 209"/>
                  <a:gd name="T30" fmla="*/ 34 w 209"/>
                  <a:gd name="T31" fmla="*/ 28 h 209"/>
                  <a:gd name="T32" fmla="*/ 14 w 209"/>
                  <a:gd name="T33" fmla="*/ 55 h 209"/>
                  <a:gd name="T34" fmla="*/ 11 w 209"/>
                  <a:gd name="T35" fmla="*/ 61 h 209"/>
                  <a:gd name="T36" fmla="*/ 20 w 209"/>
                  <a:gd name="T37" fmla="*/ 75 h 209"/>
                  <a:gd name="T38" fmla="*/ 15 w 209"/>
                  <a:gd name="T39" fmla="*/ 96 h 209"/>
                  <a:gd name="T40" fmla="*/ 0 w 209"/>
                  <a:gd name="T41" fmla="*/ 107 h 209"/>
                  <a:gd name="T42" fmla="*/ 1 w 209"/>
                  <a:gd name="T43" fmla="*/ 113 h 209"/>
                  <a:gd name="T44" fmla="*/ 8 w 209"/>
                  <a:gd name="T45" fmla="*/ 145 h 209"/>
                  <a:gd name="T46" fmla="*/ 10 w 209"/>
                  <a:gd name="T47" fmla="*/ 151 h 209"/>
                  <a:gd name="T48" fmla="*/ 28 w 209"/>
                  <a:gd name="T49" fmla="*/ 154 h 209"/>
                  <a:gd name="T50" fmla="*/ 41 w 209"/>
                  <a:gd name="T51" fmla="*/ 170 h 209"/>
                  <a:gd name="T52" fmla="*/ 39 w 209"/>
                  <a:gd name="T53" fmla="*/ 188 h 209"/>
                  <a:gd name="T54" fmla="*/ 45 w 209"/>
                  <a:gd name="T55" fmla="*/ 192 h 209"/>
                  <a:gd name="T56" fmla="*/ 75 w 209"/>
                  <a:gd name="T57" fmla="*/ 207 h 209"/>
                  <a:gd name="T58" fmla="*/ 81 w 209"/>
                  <a:gd name="T59" fmla="*/ 209 h 209"/>
                  <a:gd name="T60" fmla="*/ 95 w 209"/>
                  <a:gd name="T61" fmla="*/ 196 h 209"/>
                  <a:gd name="T62" fmla="*/ 114 w 209"/>
                  <a:gd name="T63" fmla="*/ 196 h 209"/>
                  <a:gd name="T64" fmla="*/ 127 w 209"/>
                  <a:gd name="T65" fmla="*/ 209 h 209"/>
                  <a:gd name="T66" fmla="*/ 134 w 209"/>
                  <a:gd name="T67" fmla="*/ 207 h 209"/>
                  <a:gd name="T68" fmla="*/ 164 w 209"/>
                  <a:gd name="T69" fmla="*/ 192 h 209"/>
                  <a:gd name="T70" fmla="*/ 169 w 209"/>
                  <a:gd name="T71" fmla="*/ 188 h 209"/>
                  <a:gd name="T72" fmla="*/ 168 w 209"/>
                  <a:gd name="T73" fmla="*/ 170 h 209"/>
                  <a:gd name="T74" fmla="*/ 180 w 209"/>
                  <a:gd name="T75" fmla="*/ 154 h 209"/>
                  <a:gd name="T76" fmla="*/ 198 w 209"/>
                  <a:gd name="T77" fmla="*/ 151 h 209"/>
                  <a:gd name="T78" fmla="*/ 201 w 209"/>
                  <a:gd name="T79" fmla="*/ 146 h 209"/>
                  <a:gd name="T80" fmla="*/ 209 w 209"/>
                  <a:gd name="T81" fmla="*/ 113 h 209"/>
                  <a:gd name="T82" fmla="*/ 209 w 209"/>
                  <a:gd name="T83" fmla="*/ 107 h 209"/>
                  <a:gd name="T84" fmla="*/ 194 w 209"/>
                  <a:gd name="T85" fmla="*/ 97 h 209"/>
                  <a:gd name="T86" fmla="*/ 104 w 209"/>
                  <a:gd name="T87" fmla="*/ 155 h 209"/>
                  <a:gd name="T88" fmla="*/ 53 w 209"/>
                  <a:gd name="T89" fmla="*/ 104 h 209"/>
                  <a:gd name="T90" fmla="*/ 104 w 209"/>
                  <a:gd name="T91" fmla="*/ 53 h 209"/>
                  <a:gd name="T92" fmla="*/ 156 w 209"/>
                  <a:gd name="T93" fmla="*/ 104 h 209"/>
                  <a:gd name="T94" fmla="*/ 104 w 209"/>
                  <a:gd name="T95" fmla="*/ 15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9" h="209">
                    <a:moveTo>
                      <a:pt x="194" y="97"/>
                    </a:moveTo>
                    <a:cubicBezTo>
                      <a:pt x="193" y="90"/>
                      <a:pt x="192" y="83"/>
                      <a:pt x="189" y="76"/>
                    </a:cubicBezTo>
                    <a:cubicBezTo>
                      <a:pt x="198" y="61"/>
                      <a:pt x="198" y="61"/>
                      <a:pt x="198" y="61"/>
                    </a:cubicBezTo>
                    <a:cubicBezTo>
                      <a:pt x="196" y="55"/>
                      <a:pt x="196" y="55"/>
                      <a:pt x="196" y="55"/>
                    </a:cubicBezTo>
                    <a:cubicBezTo>
                      <a:pt x="191" y="45"/>
                      <a:pt x="184" y="36"/>
                      <a:pt x="175" y="28"/>
                    </a:cubicBezTo>
                    <a:cubicBezTo>
                      <a:pt x="170" y="24"/>
                      <a:pt x="170" y="24"/>
                      <a:pt x="170" y="24"/>
                    </a:cubicBezTo>
                    <a:cubicBezTo>
                      <a:pt x="153" y="29"/>
                      <a:pt x="153" y="29"/>
                      <a:pt x="153" y="29"/>
                    </a:cubicBezTo>
                    <a:cubicBezTo>
                      <a:pt x="147" y="25"/>
                      <a:pt x="141" y="22"/>
                      <a:pt x="134" y="20"/>
                    </a:cubicBezTo>
                    <a:cubicBezTo>
                      <a:pt x="127" y="3"/>
                      <a:pt x="127" y="3"/>
                      <a:pt x="127" y="3"/>
                    </a:cubicBezTo>
                    <a:cubicBezTo>
                      <a:pt x="121" y="2"/>
                      <a:pt x="121" y="2"/>
                      <a:pt x="121" y="2"/>
                    </a:cubicBezTo>
                    <a:cubicBezTo>
                      <a:pt x="110" y="0"/>
                      <a:pt x="99" y="0"/>
                      <a:pt x="88" y="2"/>
                    </a:cubicBezTo>
                    <a:cubicBezTo>
                      <a:pt x="81" y="3"/>
                      <a:pt x="81" y="3"/>
                      <a:pt x="81" y="3"/>
                    </a:cubicBezTo>
                    <a:cubicBezTo>
                      <a:pt x="75" y="21"/>
                      <a:pt x="75" y="21"/>
                      <a:pt x="75" y="21"/>
                    </a:cubicBezTo>
                    <a:cubicBezTo>
                      <a:pt x="69" y="22"/>
                      <a:pt x="62" y="25"/>
                      <a:pt x="57" y="29"/>
                    </a:cubicBezTo>
                    <a:cubicBezTo>
                      <a:pt x="39" y="24"/>
                      <a:pt x="39" y="24"/>
                      <a:pt x="39" y="24"/>
                    </a:cubicBezTo>
                    <a:cubicBezTo>
                      <a:pt x="34" y="28"/>
                      <a:pt x="34" y="28"/>
                      <a:pt x="34" y="28"/>
                    </a:cubicBezTo>
                    <a:cubicBezTo>
                      <a:pt x="26" y="36"/>
                      <a:pt x="19" y="45"/>
                      <a:pt x="14" y="55"/>
                    </a:cubicBezTo>
                    <a:cubicBezTo>
                      <a:pt x="11" y="61"/>
                      <a:pt x="11" y="61"/>
                      <a:pt x="11" y="61"/>
                    </a:cubicBezTo>
                    <a:cubicBezTo>
                      <a:pt x="20" y="75"/>
                      <a:pt x="20" y="75"/>
                      <a:pt x="20" y="75"/>
                    </a:cubicBezTo>
                    <a:cubicBezTo>
                      <a:pt x="17" y="83"/>
                      <a:pt x="16" y="90"/>
                      <a:pt x="15" y="96"/>
                    </a:cubicBezTo>
                    <a:cubicBezTo>
                      <a:pt x="0" y="107"/>
                      <a:pt x="0" y="107"/>
                      <a:pt x="0" y="107"/>
                    </a:cubicBezTo>
                    <a:cubicBezTo>
                      <a:pt x="1" y="113"/>
                      <a:pt x="1" y="113"/>
                      <a:pt x="1" y="113"/>
                    </a:cubicBezTo>
                    <a:cubicBezTo>
                      <a:pt x="2" y="126"/>
                      <a:pt x="4" y="136"/>
                      <a:pt x="8" y="145"/>
                    </a:cubicBezTo>
                    <a:cubicBezTo>
                      <a:pt x="10" y="151"/>
                      <a:pt x="10" y="151"/>
                      <a:pt x="10" y="151"/>
                    </a:cubicBezTo>
                    <a:cubicBezTo>
                      <a:pt x="28" y="154"/>
                      <a:pt x="28" y="154"/>
                      <a:pt x="28" y="154"/>
                    </a:cubicBezTo>
                    <a:cubicBezTo>
                      <a:pt x="32" y="160"/>
                      <a:pt x="36" y="165"/>
                      <a:pt x="41" y="170"/>
                    </a:cubicBezTo>
                    <a:cubicBezTo>
                      <a:pt x="39" y="188"/>
                      <a:pt x="39" y="188"/>
                      <a:pt x="39" y="188"/>
                    </a:cubicBezTo>
                    <a:cubicBezTo>
                      <a:pt x="45" y="192"/>
                      <a:pt x="45" y="192"/>
                      <a:pt x="45" y="192"/>
                    </a:cubicBezTo>
                    <a:cubicBezTo>
                      <a:pt x="55" y="199"/>
                      <a:pt x="65" y="204"/>
                      <a:pt x="75" y="207"/>
                    </a:cubicBezTo>
                    <a:cubicBezTo>
                      <a:pt x="81" y="209"/>
                      <a:pt x="81" y="209"/>
                      <a:pt x="81" y="209"/>
                    </a:cubicBezTo>
                    <a:cubicBezTo>
                      <a:pt x="95" y="196"/>
                      <a:pt x="95" y="196"/>
                      <a:pt x="95" y="196"/>
                    </a:cubicBezTo>
                    <a:cubicBezTo>
                      <a:pt x="101" y="197"/>
                      <a:pt x="107" y="197"/>
                      <a:pt x="114" y="196"/>
                    </a:cubicBezTo>
                    <a:cubicBezTo>
                      <a:pt x="127" y="209"/>
                      <a:pt x="127" y="209"/>
                      <a:pt x="127" y="209"/>
                    </a:cubicBezTo>
                    <a:cubicBezTo>
                      <a:pt x="134" y="207"/>
                      <a:pt x="134" y="207"/>
                      <a:pt x="134" y="207"/>
                    </a:cubicBezTo>
                    <a:cubicBezTo>
                      <a:pt x="145" y="204"/>
                      <a:pt x="155" y="199"/>
                      <a:pt x="164" y="192"/>
                    </a:cubicBezTo>
                    <a:cubicBezTo>
                      <a:pt x="169" y="188"/>
                      <a:pt x="169" y="188"/>
                      <a:pt x="169" y="188"/>
                    </a:cubicBezTo>
                    <a:cubicBezTo>
                      <a:pt x="168" y="170"/>
                      <a:pt x="168" y="170"/>
                      <a:pt x="168" y="170"/>
                    </a:cubicBezTo>
                    <a:cubicBezTo>
                      <a:pt x="172" y="166"/>
                      <a:pt x="177" y="161"/>
                      <a:pt x="180" y="154"/>
                    </a:cubicBezTo>
                    <a:cubicBezTo>
                      <a:pt x="198" y="151"/>
                      <a:pt x="198" y="151"/>
                      <a:pt x="198" y="151"/>
                    </a:cubicBezTo>
                    <a:cubicBezTo>
                      <a:pt x="201" y="146"/>
                      <a:pt x="201" y="146"/>
                      <a:pt x="201" y="146"/>
                    </a:cubicBezTo>
                    <a:cubicBezTo>
                      <a:pt x="206" y="135"/>
                      <a:pt x="208" y="123"/>
                      <a:pt x="209" y="113"/>
                    </a:cubicBezTo>
                    <a:cubicBezTo>
                      <a:pt x="209" y="107"/>
                      <a:pt x="209" y="107"/>
                      <a:pt x="209" y="107"/>
                    </a:cubicBezTo>
                    <a:lnTo>
                      <a:pt x="194" y="97"/>
                    </a:lnTo>
                    <a:close/>
                    <a:moveTo>
                      <a:pt x="104" y="155"/>
                    </a:moveTo>
                    <a:cubicBezTo>
                      <a:pt x="76" y="155"/>
                      <a:pt x="53" y="132"/>
                      <a:pt x="53" y="104"/>
                    </a:cubicBezTo>
                    <a:cubicBezTo>
                      <a:pt x="53" y="76"/>
                      <a:pt x="77" y="53"/>
                      <a:pt x="104" y="53"/>
                    </a:cubicBezTo>
                    <a:cubicBezTo>
                      <a:pt x="133" y="53"/>
                      <a:pt x="156" y="76"/>
                      <a:pt x="156" y="104"/>
                    </a:cubicBezTo>
                    <a:cubicBezTo>
                      <a:pt x="156" y="132"/>
                      <a:pt x="133" y="155"/>
                      <a:pt x="104" y="1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72" name="Group 24">
            <a:extLst>
              <a:ext uri="{FF2B5EF4-FFF2-40B4-BE49-F238E27FC236}">
                <a16:creationId xmlns:a16="http://schemas.microsoft.com/office/drawing/2014/main" id="{8FD3A8C2-9BA6-4EED-87F0-A075819C6FA2}"/>
              </a:ext>
            </a:extLst>
          </p:cNvPr>
          <p:cNvGrpSpPr>
            <a:grpSpLocks noChangeAspect="1"/>
          </p:cNvGrpSpPr>
          <p:nvPr/>
        </p:nvGrpSpPr>
        <p:grpSpPr bwMode="auto">
          <a:xfrm>
            <a:off x="6574744" y="1447993"/>
            <a:ext cx="1595091" cy="1595091"/>
            <a:chOff x="2537" y="1279"/>
            <a:chExt cx="682" cy="682"/>
          </a:xfrm>
        </p:grpSpPr>
        <p:sp>
          <p:nvSpPr>
            <p:cNvPr id="73" name="Freeform 25">
              <a:extLst>
                <a:ext uri="{FF2B5EF4-FFF2-40B4-BE49-F238E27FC236}">
                  <a16:creationId xmlns:a16="http://schemas.microsoft.com/office/drawing/2014/main" id="{E6B437BC-A658-4EC6-8844-7C5FA7D61EE6}"/>
                </a:ext>
              </a:extLst>
            </p:cNvPr>
            <p:cNvSpPr>
              <a:spLocks/>
            </p:cNvSpPr>
            <p:nvPr/>
          </p:nvSpPr>
          <p:spPr bwMode="auto">
            <a:xfrm>
              <a:off x="2537" y="1279"/>
              <a:ext cx="682" cy="682"/>
            </a:xfrm>
            <a:custGeom>
              <a:avLst/>
              <a:gdLst>
                <a:gd name="T0" fmla="*/ 192 w 384"/>
                <a:gd name="T1" fmla="*/ 0 h 384"/>
                <a:gd name="T2" fmla="*/ 0 w 384"/>
                <a:gd name="T3" fmla="*/ 192 h 384"/>
                <a:gd name="T4" fmla="*/ 188 w 384"/>
                <a:gd name="T5" fmla="*/ 383 h 384"/>
                <a:gd name="T6" fmla="*/ 192 w 384"/>
                <a:gd name="T7" fmla="*/ 384 h 384"/>
                <a:gd name="T8" fmla="*/ 384 w 384"/>
                <a:gd name="T9" fmla="*/ 203 h 384"/>
                <a:gd name="T10" fmla="*/ 384 w 384"/>
                <a:gd name="T11" fmla="*/ 192 h 384"/>
                <a:gd name="T12" fmla="*/ 192 w 384"/>
                <a:gd name="T13" fmla="*/ 0 h 384"/>
              </a:gdLst>
              <a:ahLst/>
              <a:cxnLst>
                <a:cxn ang="0">
                  <a:pos x="T0" y="T1"/>
                </a:cxn>
                <a:cxn ang="0">
                  <a:pos x="T2" y="T3"/>
                </a:cxn>
                <a:cxn ang="0">
                  <a:pos x="T4" y="T5"/>
                </a:cxn>
                <a:cxn ang="0">
                  <a:pos x="T6" y="T7"/>
                </a:cxn>
                <a:cxn ang="0">
                  <a:pos x="T8" y="T9"/>
                </a:cxn>
                <a:cxn ang="0">
                  <a:pos x="T10" y="T11"/>
                </a:cxn>
                <a:cxn ang="0">
                  <a:pos x="T12" y="T13"/>
                </a:cxn>
              </a:cxnLst>
              <a:rect l="0" t="0" r="r" b="b"/>
              <a:pathLst>
                <a:path w="384" h="384">
                  <a:moveTo>
                    <a:pt x="192" y="0"/>
                  </a:moveTo>
                  <a:cubicBezTo>
                    <a:pt x="86" y="0"/>
                    <a:pt x="0" y="86"/>
                    <a:pt x="0" y="192"/>
                  </a:cubicBezTo>
                  <a:cubicBezTo>
                    <a:pt x="0" y="296"/>
                    <a:pt x="84" y="381"/>
                    <a:pt x="188" y="383"/>
                  </a:cubicBezTo>
                  <a:cubicBezTo>
                    <a:pt x="190" y="384"/>
                    <a:pt x="191" y="384"/>
                    <a:pt x="192" y="384"/>
                  </a:cubicBezTo>
                  <a:cubicBezTo>
                    <a:pt x="295" y="384"/>
                    <a:pt x="378" y="304"/>
                    <a:pt x="384" y="203"/>
                  </a:cubicBezTo>
                  <a:cubicBezTo>
                    <a:pt x="384" y="199"/>
                    <a:pt x="384" y="195"/>
                    <a:pt x="384" y="192"/>
                  </a:cubicBezTo>
                  <a:cubicBezTo>
                    <a:pt x="384" y="86"/>
                    <a:pt x="298" y="0"/>
                    <a:pt x="192"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26">
              <a:extLst>
                <a:ext uri="{FF2B5EF4-FFF2-40B4-BE49-F238E27FC236}">
                  <a16:creationId xmlns:a16="http://schemas.microsoft.com/office/drawing/2014/main" id="{A4E6D62A-A4D3-445C-892A-EDD65CB054D1}"/>
                </a:ext>
              </a:extLst>
            </p:cNvPr>
            <p:cNvSpPr>
              <a:spLocks/>
            </p:cNvSpPr>
            <p:nvPr/>
          </p:nvSpPr>
          <p:spPr bwMode="auto">
            <a:xfrm>
              <a:off x="2665" y="1611"/>
              <a:ext cx="542" cy="350"/>
            </a:xfrm>
            <a:custGeom>
              <a:avLst/>
              <a:gdLst>
                <a:gd name="T0" fmla="*/ 305 w 305"/>
                <a:gd name="T1" fmla="*/ 59 h 197"/>
                <a:gd name="T2" fmla="*/ 121 w 305"/>
                <a:gd name="T3" fmla="*/ 197 h 197"/>
                <a:gd name="T4" fmla="*/ 117 w 305"/>
                <a:gd name="T5" fmla="*/ 196 h 197"/>
                <a:gd name="T6" fmla="*/ 0 w 305"/>
                <a:gd name="T7" fmla="*/ 101 h 197"/>
                <a:gd name="T8" fmla="*/ 85 w 305"/>
                <a:gd name="T9" fmla="*/ 84 h 197"/>
                <a:gd name="T10" fmla="*/ 120 w 305"/>
                <a:gd name="T11" fmla="*/ 86 h 197"/>
                <a:gd name="T12" fmla="*/ 158 w 305"/>
                <a:gd name="T13" fmla="*/ 82 h 197"/>
                <a:gd name="T14" fmla="*/ 244 w 305"/>
                <a:gd name="T15" fmla="*/ 96 h 197"/>
                <a:gd name="T16" fmla="*/ 246 w 305"/>
                <a:gd name="T17" fmla="*/ 0 h 197"/>
                <a:gd name="T18" fmla="*/ 305 w 305"/>
                <a:gd name="T19" fmla="*/ 59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197">
                  <a:moveTo>
                    <a:pt x="305" y="59"/>
                  </a:moveTo>
                  <a:cubicBezTo>
                    <a:pt x="282" y="138"/>
                    <a:pt x="208" y="197"/>
                    <a:pt x="121" y="197"/>
                  </a:cubicBezTo>
                  <a:cubicBezTo>
                    <a:pt x="119" y="197"/>
                    <a:pt x="118" y="197"/>
                    <a:pt x="117" y="196"/>
                  </a:cubicBezTo>
                  <a:cubicBezTo>
                    <a:pt x="0" y="101"/>
                    <a:pt x="0" y="101"/>
                    <a:pt x="0" y="101"/>
                  </a:cubicBezTo>
                  <a:cubicBezTo>
                    <a:pt x="85" y="84"/>
                    <a:pt x="85" y="84"/>
                    <a:pt x="85" y="84"/>
                  </a:cubicBezTo>
                  <a:cubicBezTo>
                    <a:pt x="120" y="86"/>
                    <a:pt x="120" y="86"/>
                    <a:pt x="120" y="86"/>
                  </a:cubicBezTo>
                  <a:cubicBezTo>
                    <a:pt x="158" y="82"/>
                    <a:pt x="158" y="82"/>
                    <a:pt x="158" y="82"/>
                  </a:cubicBezTo>
                  <a:cubicBezTo>
                    <a:pt x="244" y="96"/>
                    <a:pt x="244" y="96"/>
                    <a:pt x="244" y="96"/>
                  </a:cubicBezTo>
                  <a:cubicBezTo>
                    <a:pt x="246" y="0"/>
                    <a:pt x="246" y="0"/>
                    <a:pt x="246" y="0"/>
                  </a:cubicBezTo>
                  <a:lnTo>
                    <a:pt x="305" y="59"/>
                  </a:ln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27">
              <a:extLst>
                <a:ext uri="{FF2B5EF4-FFF2-40B4-BE49-F238E27FC236}">
                  <a16:creationId xmlns:a16="http://schemas.microsoft.com/office/drawing/2014/main" id="{BEE591A2-F9EC-4C0F-AA60-23CB5E05E023}"/>
                </a:ext>
              </a:extLst>
            </p:cNvPr>
            <p:cNvSpPr>
              <a:spLocks noEditPoints="1"/>
            </p:cNvSpPr>
            <p:nvPr/>
          </p:nvSpPr>
          <p:spPr bwMode="auto">
            <a:xfrm>
              <a:off x="2654" y="1391"/>
              <a:ext cx="455" cy="405"/>
            </a:xfrm>
            <a:custGeom>
              <a:avLst/>
              <a:gdLst>
                <a:gd name="T0" fmla="*/ 223 w 256"/>
                <a:gd name="T1" fmla="*/ 120 h 228"/>
                <a:gd name="T2" fmla="*/ 173 w 256"/>
                <a:gd name="T3" fmla="*/ 35 h 228"/>
                <a:gd name="T4" fmla="*/ 159 w 256"/>
                <a:gd name="T5" fmla="*/ 0 h 228"/>
                <a:gd name="T6" fmla="*/ 80 w 256"/>
                <a:gd name="T7" fmla="*/ 14 h 228"/>
                <a:gd name="T8" fmla="*/ 74 w 256"/>
                <a:gd name="T9" fmla="*/ 38 h 228"/>
                <a:gd name="T10" fmla="*/ 14 w 256"/>
                <a:gd name="T11" fmla="*/ 120 h 228"/>
                <a:gd name="T12" fmla="*/ 0 w 256"/>
                <a:gd name="T13" fmla="*/ 214 h 228"/>
                <a:gd name="T14" fmla="*/ 79 w 256"/>
                <a:gd name="T15" fmla="*/ 228 h 228"/>
                <a:gd name="T16" fmla="*/ 93 w 256"/>
                <a:gd name="T17" fmla="*/ 211 h 228"/>
                <a:gd name="T18" fmla="*/ 162 w 256"/>
                <a:gd name="T19" fmla="*/ 210 h 228"/>
                <a:gd name="T20" fmla="*/ 176 w 256"/>
                <a:gd name="T21" fmla="*/ 228 h 228"/>
                <a:gd name="T22" fmla="*/ 256 w 256"/>
                <a:gd name="T23" fmla="*/ 214 h 228"/>
                <a:gd name="T24" fmla="*/ 242 w 256"/>
                <a:gd name="T25" fmla="*/ 120 h 228"/>
                <a:gd name="T26" fmla="*/ 100 w 256"/>
                <a:gd name="T27" fmla="*/ 12 h 228"/>
                <a:gd name="T28" fmla="*/ 161 w 256"/>
                <a:gd name="T29" fmla="*/ 20 h 228"/>
                <a:gd name="T30" fmla="*/ 153 w 256"/>
                <a:gd name="T31" fmla="*/ 70 h 228"/>
                <a:gd name="T32" fmla="*/ 92 w 256"/>
                <a:gd name="T33" fmla="*/ 62 h 228"/>
                <a:gd name="T34" fmla="*/ 73 w 256"/>
                <a:gd name="T35" fmla="*/ 190 h 228"/>
                <a:gd name="T36" fmla="*/ 12 w 256"/>
                <a:gd name="T37" fmla="*/ 182 h 228"/>
                <a:gd name="T38" fmla="*/ 20 w 256"/>
                <a:gd name="T39" fmla="*/ 131 h 228"/>
                <a:gd name="T40" fmla="*/ 81 w 256"/>
                <a:gd name="T41" fmla="*/ 139 h 228"/>
                <a:gd name="T42" fmla="*/ 73 w 256"/>
                <a:gd name="T43" fmla="*/ 190 h 228"/>
                <a:gd name="T44" fmla="*/ 93 w 256"/>
                <a:gd name="T45" fmla="*/ 134 h 228"/>
                <a:gd name="T46" fmla="*/ 37 w 256"/>
                <a:gd name="T47" fmla="*/ 120 h 228"/>
                <a:gd name="T48" fmla="*/ 80 w 256"/>
                <a:gd name="T49" fmla="*/ 44 h 228"/>
                <a:gd name="T50" fmla="*/ 94 w 256"/>
                <a:gd name="T51" fmla="*/ 108 h 228"/>
                <a:gd name="T52" fmla="*/ 173 w 256"/>
                <a:gd name="T53" fmla="*/ 94 h 228"/>
                <a:gd name="T54" fmla="*/ 201 w 256"/>
                <a:gd name="T55" fmla="*/ 72 h 228"/>
                <a:gd name="T56" fmla="*/ 176 w 256"/>
                <a:gd name="T57" fmla="*/ 120 h 228"/>
                <a:gd name="T58" fmla="*/ 162 w 256"/>
                <a:gd name="T59" fmla="*/ 201 h 228"/>
                <a:gd name="T60" fmla="*/ 244 w 256"/>
                <a:gd name="T61" fmla="*/ 182 h 228"/>
                <a:gd name="T62" fmla="*/ 182 w 256"/>
                <a:gd name="T63" fmla="*/ 190 h 228"/>
                <a:gd name="T64" fmla="*/ 174 w 256"/>
                <a:gd name="T65" fmla="*/ 139 h 228"/>
                <a:gd name="T66" fmla="*/ 236 w 256"/>
                <a:gd name="T67" fmla="*/ 131 h 228"/>
                <a:gd name="T68" fmla="*/ 244 w 256"/>
                <a:gd name="T69" fmla="*/ 182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6" h="228">
                  <a:moveTo>
                    <a:pt x="242" y="120"/>
                  </a:moveTo>
                  <a:cubicBezTo>
                    <a:pt x="223" y="120"/>
                    <a:pt x="223" y="120"/>
                    <a:pt x="223" y="120"/>
                  </a:cubicBezTo>
                  <a:cubicBezTo>
                    <a:pt x="223" y="101"/>
                    <a:pt x="218" y="83"/>
                    <a:pt x="208" y="68"/>
                  </a:cubicBezTo>
                  <a:cubicBezTo>
                    <a:pt x="199" y="54"/>
                    <a:pt x="187" y="42"/>
                    <a:pt x="173" y="35"/>
                  </a:cubicBezTo>
                  <a:cubicBezTo>
                    <a:pt x="173" y="14"/>
                    <a:pt x="173" y="14"/>
                    <a:pt x="173" y="14"/>
                  </a:cubicBezTo>
                  <a:cubicBezTo>
                    <a:pt x="173" y="6"/>
                    <a:pt x="167" y="0"/>
                    <a:pt x="159" y="0"/>
                  </a:cubicBezTo>
                  <a:cubicBezTo>
                    <a:pt x="94" y="0"/>
                    <a:pt x="94" y="0"/>
                    <a:pt x="94" y="0"/>
                  </a:cubicBezTo>
                  <a:cubicBezTo>
                    <a:pt x="86" y="0"/>
                    <a:pt x="80" y="6"/>
                    <a:pt x="80" y="14"/>
                  </a:cubicBezTo>
                  <a:cubicBezTo>
                    <a:pt x="80" y="34"/>
                    <a:pt x="80" y="34"/>
                    <a:pt x="80" y="34"/>
                  </a:cubicBezTo>
                  <a:cubicBezTo>
                    <a:pt x="78" y="36"/>
                    <a:pt x="76" y="37"/>
                    <a:pt x="74" y="38"/>
                  </a:cubicBezTo>
                  <a:cubicBezTo>
                    <a:pt x="46" y="56"/>
                    <a:pt x="29" y="87"/>
                    <a:pt x="29" y="120"/>
                  </a:cubicBezTo>
                  <a:cubicBezTo>
                    <a:pt x="14" y="120"/>
                    <a:pt x="14" y="120"/>
                    <a:pt x="14" y="120"/>
                  </a:cubicBezTo>
                  <a:cubicBezTo>
                    <a:pt x="6" y="120"/>
                    <a:pt x="0" y="126"/>
                    <a:pt x="0" y="134"/>
                  </a:cubicBezTo>
                  <a:cubicBezTo>
                    <a:pt x="0" y="214"/>
                    <a:pt x="0" y="214"/>
                    <a:pt x="0" y="214"/>
                  </a:cubicBezTo>
                  <a:cubicBezTo>
                    <a:pt x="0" y="222"/>
                    <a:pt x="6" y="228"/>
                    <a:pt x="14" y="228"/>
                  </a:cubicBezTo>
                  <a:cubicBezTo>
                    <a:pt x="79" y="228"/>
                    <a:pt x="79" y="228"/>
                    <a:pt x="79" y="228"/>
                  </a:cubicBezTo>
                  <a:cubicBezTo>
                    <a:pt x="87" y="228"/>
                    <a:pt x="93" y="222"/>
                    <a:pt x="93" y="214"/>
                  </a:cubicBezTo>
                  <a:cubicBezTo>
                    <a:pt x="93" y="211"/>
                    <a:pt x="93" y="211"/>
                    <a:pt x="93" y="211"/>
                  </a:cubicBezTo>
                  <a:cubicBezTo>
                    <a:pt x="104" y="215"/>
                    <a:pt x="115" y="217"/>
                    <a:pt x="126" y="217"/>
                  </a:cubicBezTo>
                  <a:cubicBezTo>
                    <a:pt x="139" y="217"/>
                    <a:pt x="151" y="214"/>
                    <a:pt x="162" y="210"/>
                  </a:cubicBezTo>
                  <a:cubicBezTo>
                    <a:pt x="162" y="214"/>
                    <a:pt x="162" y="214"/>
                    <a:pt x="162" y="214"/>
                  </a:cubicBezTo>
                  <a:cubicBezTo>
                    <a:pt x="162" y="222"/>
                    <a:pt x="169" y="228"/>
                    <a:pt x="176" y="228"/>
                  </a:cubicBezTo>
                  <a:cubicBezTo>
                    <a:pt x="242" y="228"/>
                    <a:pt x="242" y="228"/>
                    <a:pt x="242" y="228"/>
                  </a:cubicBezTo>
                  <a:cubicBezTo>
                    <a:pt x="249" y="228"/>
                    <a:pt x="256" y="222"/>
                    <a:pt x="256" y="214"/>
                  </a:cubicBezTo>
                  <a:cubicBezTo>
                    <a:pt x="256" y="134"/>
                    <a:pt x="256" y="134"/>
                    <a:pt x="256" y="134"/>
                  </a:cubicBezTo>
                  <a:cubicBezTo>
                    <a:pt x="256" y="126"/>
                    <a:pt x="249" y="120"/>
                    <a:pt x="242" y="120"/>
                  </a:cubicBezTo>
                  <a:close/>
                  <a:moveTo>
                    <a:pt x="92" y="20"/>
                  </a:moveTo>
                  <a:cubicBezTo>
                    <a:pt x="92" y="15"/>
                    <a:pt x="95" y="12"/>
                    <a:pt x="100" y="12"/>
                  </a:cubicBezTo>
                  <a:cubicBezTo>
                    <a:pt x="153" y="12"/>
                    <a:pt x="153" y="12"/>
                    <a:pt x="153" y="12"/>
                  </a:cubicBezTo>
                  <a:cubicBezTo>
                    <a:pt x="157" y="12"/>
                    <a:pt x="161" y="15"/>
                    <a:pt x="161" y="20"/>
                  </a:cubicBezTo>
                  <a:cubicBezTo>
                    <a:pt x="161" y="62"/>
                    <a:pt x="161" y="62"/>
                    <a:pt x="161" y="62"/>
                  </a:cubicBezTo>
                  <a:cubicBezTo>
                    <a:pt x="161" y="66"/>
                    <a:pt x="157" y="70"/>
                    <a:pt x="153" y="70"/>
                  </a:cubicBezTo>
                  <a:cubicBezTo>
                    <a:pt x="100" y="70"/>
                    <a:pt x="100" y="70"/>
                    <a:pt x="100" y="70"/>
                  </a:cubicBezTo>
                  <a:cubicBezTo>
                    <a:pt x="95" y="70"/>
                    <a:pt x="92" y="66"/>
                    <a:pt x="92" y="62"/>
                  </a:cubicBezTo>
                  <a:lnTo>
                    <a:pt x="92" y="20"/>
                  </a:lnTo>
                  <a:close/>
                  <a:moveTo>
                    <a:pt x="73" y="190"/>
                  </a:moveTo>
                  <a:cubicBezTo>
                    <a:pt x="20" y="190"/>
                    <a:pt x="20" y="190"/>
                    <a:pt x="20" y="190"/>
                  </a:cubicBezTo>
                  <a:cubicBezTo>
                    <a:pt x="16" y="190"/>
                    <a:pt x="12" y="186"/>
                    <a:pt x="12" y="182"/>
                  </a:cubicBezTo>
                  <a:cubicBezTo>
                    <a:pt x="12" y="139"/>
                    <a:pt x="12" y="139"/>
                    <a:pt x="12" y="139"/>
                  </a:cubicBezTo>
                  <a:cubicBezTo>
                    <a:pt x="12" y="135"/>
                    <a:pt x="16" y="131"/>
                    <a:pt x="20" y="131"/>
                  </a:cubicBezTo>
                  <a:cubicBezTo>
                    <a:pt x="73" y="131"/>
                    <a:pt x="73" y="131"/>
                    <a:pt x="73" y="131"/>
                  </a:cubicBezTo>
                  <a:cubicBezTo>
                    <a:pt x="78" y="131"/>
                    <a:pt x="81" y="135"/>
                    <a:pt x="81" y="139"/>
                  </a:cubicBezTo>
                  <a:cubicBezTo>
                    <a:pt x="81" y="182"/>
                    <a:pt x="81" y="182"/>
                    <a:pt x="81" y="182"/>
                  </a:cubicBezTo>
                  <a:cubicBezTo>
                    <a:pt x="81" y="186"/>
                    <a:pt x="78" y="190"/>
                    <a:pt x="73" y="190"/>
                  </a:cubicBezTo>
                  <a:close/>
                  <a:moveTo>
                    <a:pt x="93" y="202"/>
                  </a:moveTo>
                  <a:cubicBezTo>
                    <a:pt x="93" y="134"/>
                    <a:pt x="93" y="134"/>
                    <a:pt x="93" y="134"/>
                  </a:cubicBezTo>
                  <a:cubicBezTo>
                    <a:pt x="93" y="126"/>
                    <a:pt x="87" y="120"/>
                    <a:pt x="79" y="120"/>
                  </a:cubicBezTo>
                  <a:cubicBezTo>
                    <a:pt x="37" y="120"/>
                    <a:pt x="37" y="120"/>
                    <a:pt x="37" y="120"/>
                  </a:cubicBezTo>
                  <a:cubicBezTo>
                    <a:pt x="37" y="89"/>
                    <a:pt x="53" y="61"/>
                    <a:pt x="79" y="44"/>
                  </a:cubicBezTo>
                  <a:cubicBezTo>
                    <a:pt x="79" y="44"/>
                    <a:pt x="79" y="44"/>
                    <a:pt x="80" y="44"/>
                  </a:cubicBezTo>
                  <a:cubicBezTo>
                    <a:pt x="80" y="94"/>
                    <a:pt x="80" y="94"/>
                    <a:pt x="80" y="94"/>
                  </a:cubicBezTo>
                  <a:cubicBezTo>
                    <a:pt x="80" y="102"/>
                    <a:pt x="86" y="108"/>
                    <a:pt x="94" y="108"/>
                  </a:cubicBezTo>
                  <a:cubicBezTo>
                    <a:pt x="159" y="108"/>
                    <a:pt x="159" y="108"/>
                    <a:pt x="159" y="108"/>
                  </a:cubicBezTo>
                  <a:cubicBezTo>
                    <a:pt x="167" y="108"/>
                    <a:pt x="173" y="102"/>
                    <a:pt x="173" y="94"/>
                  </a:cubicBezTo>
                  <a:cubicBezTo>
                    <a:pt x="173" y="44"/>
                    <a:pt x="173" y="44"/>
                    <a:pt x="173" y="44"/>
                  </a:cubicBezTo>
                  <a:cubicBezTo>
                    <a:pt x="184" y="51"/>
                    <a:pt x="194" y="60"/>
                    <a:pt x="201" y="72"/>
                  </a:cubicBezTo>
                  <a:cubicBezTo>
                    <a:pt x="211" y="86"/>
                    <a:pt x="215" y="103"/>
                    <a:pt x="215" y="120"/>
                  </a:cubicBezTo>
                  <a:cubicBezTo>
                    <a:pt x="176" y="120"/>
                    <a:pt x="176" y="120"/>
                    <a:pt x="176" y="120"/>
                  </a:cubicBezTo>
                  <a:cubicBezTo>
                    <a:pt x="169" y="120"/>
                    <a:pt x="162" y="126"/>
                    <a:pt x="162" y="134"/>
                  </a:cubicBezTo>
                  <a:cubicBezTo>
                    <a:pt x="162" y="201"/>
                    <a:pt x="162" y="201"/>
                    <a:pt x="162" y="201"/>
                  </a:cubicBezTo>
                  <a:cubicBezTo>
                    <a:pt x="140" y="211"/>
                    <a:pt x="116" y="211"/>
                    <a:pt x="93" y="202"/>
                  </a:cubicBezTo>
                  <a:close/>
                  <a:moveTo>
                    <a:pt x="244" y="182"/>
                  </a:moveTo>
                  <a:cubicBezTo>
                    <a:pt x="244" y="186"/>
                    <a:pt x="240" y="190"/>
                    <a:pt x="236" y="190"/>
                  </a:cubicBezTo>
                  <a:cubicBezTo>
                    <a:pt x="182" y="190"/>
                    <a:pt x="182" y="190"/>
                    <a:pt x="182" y="190"/>
                  </a:cubicBezTo>
                  <a:cubicBezTo>
                    <a:pt x="178" y="190"/>
                    <a:pt x="174" y="186"/>
                    <a:pt x="174" y="182"/>
                  </a:cubicBezTo>
                  <a:cubicBezTo>
                    <a:pt x="174" y="139"/>
                    <a:pt x="174" y="139"/>
                    <a:pt x="174" y="139"/>
                  </a:cubicBezTo>
                  <a:cubicBezTo>
                    <a:pt x="174" y="135"/>
                    <a:pt x="178" y="131"/>
                    <a:pt x="182" y="131"/>
                  </a:cubicBezTo>
                  <a:cubicBezTo>
                    <a:pt x="236" y="131"/>
                    <a:pt x="236" y="131"/>
                    <a:pt x="236" y="131"/>
                  </a:cubicBezTo>
                  <a:cubicBezTo>
                    <a:pt x="240" y="131"/>
                    <a:pt x="244" y="135"/>
                    <a:pt x="244" y="139"/>
                  </a:cubicBezTo>
                  <a:lnTo>
                    <a:pt x="244" y="1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795195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a:t>Hyperconverged</a:t>
            </a:r>
            <a:r>
              <a:rPr lang="en-US" dirty="0"/>
              <a:t> Infrastructure </a:t>
            </a:r>
            <a:br>
              <a:rPr lang="en-US" dirty="0"/>
            </a:br>
            <a:r>
              <a:rPr lang="en-US" sz="2000" i="1" dirty="0"/>
              <a:t>Cloud like resource model</a:t>
            </a:r>
          </a:p>
        </p:txBody>
      </p:sp>
      <p:sp>
        <p:nvSpPr>
          <p:cNvPr id="7" name="Rectangle 6">
            <a:extLst>
              <a:ext uri="{FF2B5EF4-FFF2-40B4-BE49-F238E27FC236}">
                <a16:creationId xmlns:a16="http://schemas.microsoft.com/office/drawing/2014/main" id="{A506B58F-5862-4F96-9F09-90F6F8CCF676}"/>
              </a:ext>
            </a:extLst>
          </p:cNvPr>
          <p:cNvSpPr>
            <a:spLocks noChangeArrowheads="1"/>
          </p:cNvSpPr>
          <p:nvPr/>
        </p:nvSpPr>
        <p:spPr bwMode="ltGray">
          <a:xfrm>
            <a:off x="477680" y="4492279"/>
            <a:ext cx="3401050" cy="154516"/>
          </a:xfrm>
          <a:prstGeom prst="rect">
            <a:avLst/>
          </a:prstGeom>
          <a:noFill/>
          <a:ln w="9525">
            <a:noFill/>
            <a:miter lim="800000"/>
            <a:headEnd/>
            <a:tailEnd/>
          </a:ln>
          <a:effectLst/>
        </p:spPr>
        <p:txBody>
          <a:bodyPr wrap="square" lIns="61558" tIns="30791" rIns="61558" bIns="30791" anchor="b">
            <a:spAutoFit/>
          </a:bodyPr>
          <a:lstStyle/>
          <a:p>
            <a:pPr defTabSz="610444">
              <a:defRPr/>
            </a:pPr>
            <a:r>
              <a:rPr lang="en-US" sz="600" spc="20" dirty="0">
                <a:solidFill>
                  <a:srgbClr val="FFFFFF"/>
                </a:solidFill>
                <a:cs typeface="CiscoSans Thin"/>
              </a:rPr>
              <a:t>© 2017  Cisco and/or its affiliates. All rights reserved. Cisco Partner Confidential</a:t>
            </a:r>
          </a:p>
        </p:txBody>
      </p:sp>
      <p:grpSp>
        <p:nvGrpSpPr>
          <p:cNvPr id="19" name="Group 18">
            <a:extLst>
              <a:ext uri="{FF2B5EF4-FFF2-40B4-BE49-F238E27FC236}">
                <a16:creationId xmlns:a16="http://schemas.microsoft.com/office/drawing/2014/main" id="{4FEEE52F-9A23-4AF0-B474-7C7C3ADCF274}"/>
              </a:ext>
            </a:extLst>
          </p:cNvPr>
          <p:cNvGrpSpPr/>
          <p:nvPr/>
        </p:nvGrpSpPr>
        <p:grpSpPr>
          <a:xfrm>
            <a:off x="1491878" y="1073150"/>
            <a:ext cx="6133852" cy="3968750"/>
            <a:chOff x="3538097" y="783167"/>
            <a:chExt cx="8178469" cy="5291666"/>
          </a:xfrm>
        </p:grpSpPr>
        <p:sp>
          <p:nvSpPr>
            <p:cNvPr id="20" name="Rounded Rectangle 1349">
              <a:extLst>
                <a:ext uri="{FF2B5EF4-FFF2-40B4-BE49-F238E27FC236}">
                  <a16:creationId xmlns:a16="http://schemas.microsoft.com/office/drawing/2014/main" id="{A7E82F43-489A-4E7F-B711-6386EB87CDA9}"/>
                </a:ext>
              </a:extLst>
            </p:cNvPr>
            <p:cNvSpPr/>
            <p:nvPr/>
          </p:nvSpPr>
          <p:spPr>
            <a:xfrm>
              <a:off x="3538097" y="783167"/>
              <a:ext cx="8178469" cy="5291666"/>
            </a:xfrm>
            <a:prstGeom prst="roundRect">
              <a:avLst>
                <a:gd name="adj" fmla="val 2469"/>
              </a:avLst>
            </a:prstGeom>
            <a:gradFill>
              <a:gsLst>
                <a:gs pos="0">
                  <a:srgbClr val="FFFFFF">
                    <a:alpha val="95000"/>
                  </a:srgbClr>
                </a:gs>
                <a:gs pos="100000">
                  <a:srgbClr val="FFFFFF">
                    <a:alpha val="85000"/>
                  </a:srgbClr>
                </a:gs>
              </a:gsLst>
              <a:lin ang="16200000" scaled="1"/>
            </a:gradFill>
            <a:ln w="25400" cap="flat" cmpd="sng" algn="ctr">
              <a:gradFill>
                <a:gsLst>
                  <a:gs pos="0">
                    <a:srgbClr val="FFFFFF"/>
                  </a:gs>
                  <a:gs pos="100000">
                    <a:srgbClr val="FFFFFF">
                      <a:alpha val="0"/>
                    </a:srgbClr>
                  </a:gs>
                </a:gsLst>
                <a:lin ang="5400000" scaled="1"/>
              </a:gradFill>
              <a:prstDash val="solid"/>
            </a:ln>
            <a:effectLst/>
          </p:spPr>
          <p:txBody>
            <a:bodyPr rtlCol="0" anchor="ctr"/>
            <a:lstStyle/>
            <a:p>
              <a:pPr marL="0" marR="0" lvl="0" indent="0" algn="ctr" defTabSz="45559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5073"/>
                </a:solidFill>
                <a:effectLst/>
                <a:uLnTx/>
                <a:uFillTx/>
                <a:latin typeface="CiscoSansTT ExtraLight"/>
                <a:ea typeface="+mn-ea"/>
                <a:cs typeface="+mn-cs"/>
              </a:endParaRPr>
            </a:p>
          </p:txBody>
        </p:sp>
        <p:sp>
          <p:nvSpPr>
            <p:cNvPr id="21" name="Rounded Rectangle 1350">
              <a:extLst>
                <a:ext uri="{FF2B5EF4-FFF2-40B4-BE49-F238E27FC236}">
                  <a16:creationId xmlns:a16="http://schemas.microsoft.com/office/drawing/2014/main" id="{E75E1521-01D5-4CDE-8728-80988A873D40}"/>
                </a:ext>
              </a:extLst>
            </p:cNvPr>
            <p:cNvSpPr/>
            <p:nvPr/>
          </p:nvSpPr>
          <p:spPr>
            <a:xfrm>
              <a:off x="3538097" y="783167"/>
              <a:ext cx="8178469" cy="5291666"/>
            </a:xfrm>
            <a:prstGeom prst="roundRect">
              <a:avLst>
                <a:gd name="adj" fmla="val 2469"/>
              </a:avLst>
            </a:prstGeom>
            <a:gradFill flip="none" rotWithShape="1">
              <a:gsLst>
                <a:gs pos="0">
                  <a:srgbClr val="FFFFFF"/>
                </a:gs>
                <a:gs pos="56000">
                  <a:srgbClr val="FFFFFF">
                    <a:alpha val="0"/>
                  </a:srgbClr>
                </a:gs>
              </a:gsLst>
              <a:lin ang="0" scaled="1"/>
              <a:tileRect/>
            </a:gradFill>
            <a:ln w="25400" cap="flat" cmpd="sng" algn="ctr">
              <a:noFill/>
              <a:prstDash val="solid"/>
            </a:ln>
            <a:effectLst/>
          </p:spPr>
          <p:txBody>
            <a:bodyPr rtlCol="0" anchor="ctr"/>
            <a:lstStyle/>
            <a:p>
              <a:pPr marL="0" marR="0" lvl="0" indent="0" algn="ctr" defTabSz="45559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5073"/>
                </a:solidFill>
                <a:effectLst/>
                <a:uLnTx/>
                <a:uFillTx/>
                <a:latin typeface="CiscoSansTT ExtraLight"/>
                <a:ea typeface="+mn-ea"/>
                <a:cs typeface="+mn-cs"/>
              </a:endParaRPr>
            </a:p>
          </p:txBody>
        </p:sp>
      </p:grpSp>
      <p:sp>
        <p:nvSpPr>
          <p:cNvPr id="22" name="Oval 21">
            <a:extLst>
              <a:ext uri="{FF2B5EF4-FFF2-40B4-BE49-F238E27FC236}">
                <a16:creationId xmlns:a16="http://schemas.microsoft.com/office/drawing/2014/main" id="{9C5BA31B-9FE8-4839-AC8F-0C15FFD11497}"/>
              </a:ext>
            </a:extLst>
          </p:cNvPr>
          <p:cNvSpPr/>
          <p:nvPr/>
        </p:nvSpPr>
        <p:spPr>
          <a:xfrm>
            <a:off x="3410353" y="1448249"/>
            <a:ext cx="2017502" cy="2017502"/>
          </a:xfrm>
          <a:prstGeom prst="ellipse">
            <a:avLst/>
          </a:prstGeom>
          <a:solidFill>
            <a:schemeClr val="accent3">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11" fontAlgn="auto">
              <a:spcBef>
                <a:spcPts val="0"/>
              </a:spcBef>
              <a:spcAft>
                <a:spcPts val="0"/>
              </a:spcAft>
            </a:pPr>
            <a:endParaRPr lang="en-US" sz="1425" dirty="0">
              <a:solidFill>
                <a:srgbClr val="FFFFFF"/>
              </a:solidFill>
              <a:latin typeface="CiscoSansTT ExtraLight"/>
            </a:endParaRPr>
          </a:p>
        </p:txBody>
      </p:sp>
      <p:sp>
        <p:nvSpPr>
          <p:cNvPr id="23" name="Oval 22">
            <a:extLst>
              <a:ext uri="{FF2B5EF4-FFF2-40B4-BE49-F238E27FC236}">
                <a16:creationId xmlns:a16="http://schemas.microsoft.com/office/drawing/2014/main" id="{D77DF58E-6672-4933-A541-995C34C121C9}"/>
              </a:ext>
            </a:extLst>
          </p:cNvPr>
          <p:cNvSpPr/>
          <p:nvPr/>
        </p:nvSpPr>
        <p:spPr>
          <a:xfrm>
            <a:off x="3936512" y="1448249"/>
            <a:ext cx="2017502" cy="2017502"/>
          </a:xfrm>
          <a:prstGeom prst="ellipse">
            <a:avLst/>
          </a:prstGeom>
          <a:solidFill>
            <a:schemeClr val="accent3">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11" fontAlgn="auto">
              <a:spcBef>
                <a:spcPts val="0"/>
              </a:spcBef>
              <a:spcAft>
                <a:spcPts val="0"/>
              </a:spcAft>
            </a:pPr>
            <a:endParaRPr lang="en-US" sz="1425" dirty="0">
              <a:solidFill>
                <a:srgbClr val="FFFFFF"/>
              </a:solidFill>
              <a:latin typeface="CiscoSansTT ExtraLight"/>
            </a:endParaRPr>
          </a:p>
        </p:txBody>
      </p:sp>
      <p:sp>
        <p:nvSpPr>
          <p:cNvPr id="24" name="Oval 23">
            <a:extLst>
              <a:ext uri="{FF2B5EF4-FFF2-40B4-BE49-F238E27FC236}">
                <a16:creationId xmlns:a16="http://schemas.microsoft.com/office/drawing/2014/main" id="{9B8BFC80-3520-4976-A7B7-A4B7BD191B4B}"/>
              </a:ext>
            </a:extLst>
          </p:cNvPr>
          <p:cNvSpPr/>
          <p:nvPr/>
        </p:nvSpPr>
        <p:spPr>
          <a:xfrm>
            <a:off x="3685181" y="1840342"/>
            <a:ext cx="2017502" cy="2017502"/>
          </a:xfrm>
          <a:prstGeom prst="ellipse">
            <a:avLst/>
          </a:prstGeom>
          <a:solidFill>
            <a:schemeClr val="accent3">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11" fontAlgn="auto">
              <a:spcBef>
                <a:spcPts val="0"/>
              </a:spcBef>
              <a:spcAft>
                <a:spcPts val="0"/>
              </a:spcAft>
            </a:pPr>
            <a:endParaRPr lang="en-US" sz="1425" dirty="0">
              <a:solidFill>
                <a:srgbClr val="FFFFFF"/>
              </a:solidFill>
              <a:latin typeface="CiscoSansTT ExtraLight"/>
            </a:endParaRPr>
          </a:p>
        </p:txBody>
      </p:sp>
      <p:grpSp>
        <p:nvGrpSpPr>
          <p:cNvPr id="25" name="Group 4">
            <a:extLst>
              <a:ext uri="{FF2B5EF4-FFF2-40B4-BE49-F238E27FC236}">
                <a16:creationId xmlns:a16="http://schemas.microsoft.com/office/drawing/2014/main" id="{7587A3DD-5167-41DE-8476-1EEC803A7506}"/>
              </a:ext>
            </a:extLst>
          </p:cNvPr>
          <p:cNvGrpSpPr>
            <a:grpSpLocks noChangeAspect="1"/>
          </p:cNvGrpSpPr>
          <p:nvPr/>
        </p:nvGrpSpPr>
        <p:grpSpPr bwMode="auto">
          <a:xfrm>
            <a:off x="4137471" y="2057865"/>
            <a:ext cx="1083470" cy="1083470"/>
            <a:chOff x="3384" y="1706"/>
            <a:chExt cx="910" cy="910"/>
          </a:xfrm>
        </p:grpSpPr>
        <p:sp>
          <p:nvSpPr>
            <p:cNvPr id="26" name="Oval 5">
              <a:extLst>
                <a:ext uri="{FF2B5EF4-FFF2-40B4-BE49-F238E27FC236}">
                  <a16:creationId xmlns:a16="http://schemas.microsoft.com/office/drawing/2014/main" id="{7DBC6BC1-BCD2-4514-90E9-E6F5E18FB630}"/>
                </a:ext>
              </a:extLst>
            </p:cNvPr>
            <p:cNvSpPr>
              <a:spLocks noChangeArrowheads="1"/>
            </p:cNvSpPr>
            <p:nvPr/>
          </p:nvSpPr>
          <p:spPr bwMode="auto">
            <a:xfrm>
              <a:off x="3384" y="1706"/>
              <a:ext cx="910" cy="91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511" fontAlgn="auto">
                <a:spcBef>
                  <a:spcPts val="0"/>
                </a:spcBef>
                <a:spcAft>
                  <a:spcPts val="0"/>
                </a:spcAft>
              </a:pPr>
              <a:endParaRPr lang="en-US" sz="1425" dirty="0">
                <a:solidFill>
                  <a:srgbClr val="282828"/>
                </a:solidFill>
                <a:latin typeface="CiscoSansTT ExtraLight"/>
                <a:ea typeface="+mn-ea"/>
                <a:cs typeface="+mn-cs"/>
              </a:endParaRPr>
            </a:p>
          </p:txBody>
        </p:sp>
        <p:sp>
          <p:nvSpPr>
            <p:cNvPr id="27" name="Freeform 6">
              <a:extLst>
                <a:ext uri="{FF2B5EF4-FFF2-40B4-BE49-F238E27FC236}">
                  <a16:creationId xmlns:a16="http://schemas.microsoft.com/office/drawing/2014/main" id="{DD0F8129-23F7-4881-A8F8-D6F9D78F848B}"/>
                </a:ext>
              </a:extLst>
            </p:cNvPr>
            <p:cNvSpPr>
              <a:spLocks noEditPoints="1"/>
            </p:cNvSpPr>
            <p:nvPr/>
          </p:nvSpPr>
          <p:spPr bwMode="auto">
            <a:xfrm>
              <a:off x="3593" y="1851"/>
              <a:ext cx="701" cy="765"/>
            </a:xfrm>
            <a:custGeom>
              <a:avLst/>
              <a:gdLst>
                <a:gd name="T0" fmla="*/ 221 w 294"/>
                <a:gd name="T1" fmla="*/ 62 h 321"/>
                <a:gd name="T2" fmla="*/ 110 w 294"/>
                <a:gd name="T3" fmla="*/ 0 h 321"/>
                <a:gd name="T4" fmla="*/ 0 w 294"/>
                <a:gd name="T5" fmla="*/ 226 h 321"/>
                <a:gd name="T6" fmla="*/ 103 w 294"/>
                <a:gd name="T7" fmla="*/ 321 h 321"/>
                <a:gd name="T8" fmla="*/ 20 w 294"/>
                <a:gd name="T9" fmla="*/ 148 h 321"/>
                <a:gd name="T10" fmla="*/ 38 w 294"/>
                <a:gd name="T11" fmla="*/ 148 h 321"/>
                <a:gd name="T12" fmla="*/ 20 w 294"/>
                <a:gd name="T13" fmla="*/ 109 h 321"/>
                <a:gd name="T14" fmla="*/ 38 w 294"/>
                <a:gd name="T15" fmla="*/ 103 h 321"/>
                <a:gd name="T16" fmla="*/ 38 w 294"/>
                <a:gd name="T17" fmla="*/ 87 h 321"/>
                <a:gd name="T18" fmla="*/ 20 w 294"/>
                <a:gd name="T19" fmla="*/ 81 h 321"/>
                <a:gd name="T20" fmla="*/ 38 w 294"/>
                <a:gd name="T21" fmla="*/ 81 h 321"/>
                <a:gd name="T22" fmla="*/ 20 w 294"/>
                <a:gd name="T23" fmla="*/ 42 h 321"/>
                <a:gd name="T24" fmla="*/ 38 w 294"/>
                <a:gd name="T25" fmla="*/ 36 h 321"/>
                <a:gd name="T26" fmla="*/ 38 w 294"/>
                <a:gd name="T27" fmla="*/ 20 h 321"/>
                <a:gd name="T28" fmla="*/ 47 w 294"/>
                <a:gd name="T29" fmla="*/ 148 h 321"/>
                <a:gd name="T30" fmla="*/ 64 w 294"/>
                <a:gd name="T31" fmla="*/ 148 h 321"/>
                <a:gd name="T32" fmla="*/ 47 w 294"/>
                <a:gd name="T33" fmla="*/ 109 h 321"/>
                <a:gd name="T34" fmla="*/ 64 w 294"/>
                <a:gd name="T35" fmla="*/ 103 h 321"/>
                <a:gd name="T36" fmla="*/ 64 w 294"/>
                <a:gd name="T37" fmla="*/ 87 h 321"/>
                <a:gd name="T38" fmla="*/ 47 w 294"/>
                <a:gd name="T39" fmla="*/ 81 h 321"/>
                <a:gd name="T40" fmla="*/ 64 w 294"/>
                <a:gd name="T41" fmla="*/ 81 h 321"/>
                <a:gd name="T42" fmla="*/ 47 w 294"/>
                <a:gd name="T43" fmla="*/ 42 h 321"/>
                <a:gd name="T44" fmla="*/ 64 w 294"/>
                <a:gd name="T45" fmla="*/ 36 h 321"/>
                <a:gd name="T46" fmla="*/ 64 w 294"/>
                <a:gd name="T47" fmla="*/ 20 h 321"/>
                <a:gd name="T48" fmla="*/ 73 w 294"/>
                <a:gd name="T49" fmla="*/ 148 h 321"/>
                <a:gd name="T50" fmla="*/ 91 w 294"/>
                <a:gd name="T51" fmla="*/ 148 h 321"/>
                <a:gd name="T52" fmla="*/ 73 w 294"/>
                <a:gd name="T53" fmla="*/ 109 h 321"/>
                <a:gd name="T54" fmla="*/ 91 w 294"/>
                <a:gd name="T55" fmla="*/ 103 h 321"/>
                <a:gd name="T56" fmla="*/ 91 w 294"/>
                <a:gd name="T57" fmla="*/ 87 h 321"/>
                <a:gd name="T58" fmla="*/ 73 w 294"/>
                <a:gd name="T59" fmla="*/ 81 h 321"/>
                <a:gd name="T60" fmla="*/ 91 w 294"/>
                <a:gd name="T61" fmla="*/ 81 h 321"/>
                <a:gd name="T62" fmla="*/ 73 w 294"/>
                <a:gd name="T63" fmla="*/ 42 h 321"/>
                <a:gd name="T64" fmla="*/ 91 w 294"/>
                <a:gd name="T65" fmla="*/ 36 h 321"/>
                <a:gd name="T66" fmla="*/ 91 w 294"/>
                <a:gd name="T67" fmla="*/ 20 h 321"/>
                <a:gd name="T68" fmla="*/ 130 w 294"/>
                <a:gd name="T69" fmla="*/ 165 h 321"/>
                <a:gd name="T70" fmla="*/ 148 w 294"/>
                <a:gd name="T71" fmla="*/ 165 h 321"/>
                <a:gd name="T72" fmla="*/ 130 w 294"/>
                <a:gd name="T73" fmla="*/ 127 h 321"/>
                <a:gd name="T74" fmla="*/ 148 w 294"/>
                <a:gd name="T75" fmla="*/ 120 h 321"/>
                <a:gd name="T76" fmla="*/ 148 w 294"/>
                <a:gd name="T77" fmla="*/ 104 h 321"/>
                <a:gd name="T78" fmla="*/ 130 w 294"/>
                <a:gd name="T79" fmla="*/ 98 h 321"/>
                <a:gd name="T80" fmla="*/ 148 w 294"/>
                <a:gd name="T81" fmla="*/ 98 h 321"/>
                <a:gd name="T82" fmla="*/ 157 w 294"/>
                <a:gd name="T83" fmla="*/ 149 h 321"/>
                <a:gd name="T84" fmla="*/ 175 w 294"/>
                <a:gd name="T85" fmla="*/ 143 h 321"/>
                <a:gd name="T86" fmla="*/ 175 w 294"/>
                <a:gd name="T87" fmla="*/ 127 h 321"/>
                <a:gd name="T88" fmla="*/ 157 w 294"/>
                <a:gd name="T89" fmla="*/ 120 h 321"/>
                <a:gd name="T90" fmla="*/ 175 w 294"/>
                <a:gd name="T91" fmla="*/ 120 h 321"/>
                <a:gd name="T92" fmla="*/ 157 w 294"/>
                <a:gd name="T93" fmla="*/ 82 h 321"/>
                <a:gd name="T94" fmla="*/ 201 w 294"/>
                <a:gd name="T95" fmla="*/ 165 h 321"/>
                <a:gd name="T96" fmla="*/ 201 w 294"/>
                <a:gd name="T97" fmla="*/ 149 h 321"/>
                <a:gd name="T98" fmla="*/ 183 w 294"/>
                <a:gd name="T99" fmla="*/ 143 h 321"/>
                <a:gd name="T100" fmla="*/ 201 w 294"/>
                <a:gd name="T101" fmla="*/ 143 h 321"/>
                <a:gd name="T102" fmla="*/ 183 w 294"/>
                <a:gd name="T103" fmla="*/ 104 h 321"/>
                <a:gd name="T104" fmla="*/ 201 w 294"/>
                <a:gd name="T105" fmla="*/ 98 h 321"/>
                <a:gd name="T106" fmla="*/ 201 w 294"/>
                <a:gd name="T107"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4" h="321">
                  <a:moveTo>
                    <a:pt x="294" y="136"/>
                  </a:moveTo>
                  <a:cubicBezTo>
                    <a:pt x="221" y="62"/>
                    <a:pt x="221" y="62"/>
                    <a:pt x="221" y="62"/>
                  </a:cubicBezTo>
                  <a:cubicBezTo>
                    <a:pt x="221" y="62"/>
                    <a:pt x="221" y="62"/>
                    <a:pt x="221" y="62"/>
                  </a:cubicBezTo>
                  <a:cubicBezTo>
                    <a:pt x="172" y="62"/>
                    <a:pt x="172" y="62"/>
                    <a:pt x="172" y="62"/>
                  </a:cubicBezTo>
                  <a:cubicBezTo>
                    <a:pt x="110" y="0"/>
                    <a:pt x="110" y="0"/>
                    <a:pt x="110" y="0"/>
                  </a:cubicBezTo>
                  <a:cubicBezTo>
                    <a:pt x="110" y="0"/>
                    <a:pt x="110" y="0"/>
                    <a:pt x="110" y="0"/>
                  </a:cubicBezTo>
                  <a:cubicBezTo>
                    <a:pt x="110" y="0"/>
                    <a:pt x="110" y="0"/>
                    <a:pt x="110" y="0"/>
                  </a:cubicBezTo>
                  <a:cubicBezTo>
                    <a:pt x="0" y="0"/>
                    <a:pt x="0" y="0"/>
                    <a:pt x="0" y="0"/>
                  </a:cubicBezTo>
                  <a:cubicBezTo>
                    <a:pt x="0" y="226"/>
                    <a:pt x="0" y="226"/>
                    <a:pt x="0" y="226"/>
                  </a:cubicBezTo>
                  <a:cubicBezTo>
                    <a:pt x="0" y="226"/>
                    <a:pt x="0" y="226"/>
                    <a:pt x="0" y="226"/>
                  </a:cubicBezTo>
                  <a:cubicBezTo>
                    <a:pt x="95" y="321"/>
                    <a:pt x="95" y="321"/>
                    <a:pt x="95" y="321"/>
                  </a:cubicBezTo>
                  <a:cubicBezTo>
                    <a:pt x="97" y="321"/>
                    <a:pt x="100" y="321"/>
                    <a:pt x="103" y="321"/>
                  </a:cubicBezTo>
                  <a:cubicBezTo>
                    <a:pt x="207" y="321"/>
                    <a:pt x="291" y="239"/>
                    <a:pt x="294" y="136"/>
                  </a:cubicBezTo>
                  <a:close/>
                  <a:moveTo>
                    <a:pt x="38" y="148"/>
                  </a:moveTo>
                  <a:cubicBezTo>
                    <a:pt x="20" y="148"/>
                    <a:pt x="20" y="148"/>
                    <a:pt x="20" y="148"/>
                  </a:cubicBezTo>
                  <a:cubicBezTo>
                    <a:pt x="20" y="132"/>
                    <a:pt x="20" y="132"/>
                    <a:pt x="20" y="132"/>
                  </a:cubicBezTo>
                  <a:cubicBezTo>
                    <a:pt x="38" y="132"/>
                    <a:pt x="38" y="132"/>
                    <a:pt x="38" y="132"/>
                  </a:cubicBezTo>
                  <a:lnTo>
                    <a:pt x="38" y="148"/>
                  </a:lnTo>
                  <a:close/>
                  <a:moveTo>
                    <a:pt x="38" y="125"/>
                  </a:moveTo>
                  <a:cubicBezTo>
                    <a:pt x="20" y="125"/>
                    <a:pt x="20" y="125"/>
                    <a:pt x="20" y="125"/>
                  </a:cubicBezTo>
                  <a:cubicBezTo>
                    <a:pt x="20" y="109"/>
                    <a:pt x="20" y="109"/>
                    <a:pt x="20" y="109"/>
                  </a:cubicBezTo>
                  <a:cubicBezTo>
                    <a:pt x="38" y="109"/>
                    <a:pt x="38" y="109"/>
                    <a:pt x="38" y="109"/>
                  </a:cubicBezTo>
                  <a:lnTo>
                    <a:pt x="38" y="125"/>
                  </a:lnTo>
                  <a:close/>
                  <a:moveTo>
                    <a:pt x="38" y="103"/>
                  </a:moveTo>
                  <a:cubicBezTo>
                    <a:pt x="20" y="103"/>
                    <a:pt x="20" y="103"/>
                    <a:pt x="20" y="103"/>
                  </a:cubicBezTo>
                  <a:cubicBezTo>
                    <a:pt x="20" y="87"/>
                    <a:pt x="20" y="87"/>
                    <a:pt x="20" y="87"/>
                  </a:cubicBezTo>
                  <a:cubicBezTo>
                    <a:pt x="38" y="87"/>
                    <a:pt x="38" y="87"/>
                    <a:pt x="38" y="87"/>
                  </a:cubicBezTo>
                  <a:lnTo>
                    <a:pt x="38" y="103"/>
                  </a:lnTo>
                  <a:close/>
                  <a:moveTo>
                    <a:pt x="38" y="81"/>
                  </a:moveTo>
                  <a:cubicBezTo>
                    <a:pt x="20" y="81"/>
                    <a:pt x="20" y="81"/>
                    <a:pt x="20" y="81"/>
                  </a:cubicBezTo>
                  <a:cubicBezTo>
                    <a:pt x="20" y="65"/>
                    <a:pt x="20" y="65"/>
                    <a:pt x="20" y="65"/>
                  </a:cubicBezTo>
                  <a:cubicBezTo>
                    <a:pt x="38" y="65"/>
                    <a:pt x="38" y="65"/>
                    <a:pt x="38" y="65"/>
                  </a:cubicBezTo>
                  <a:lnTo>
                    <a:pt x="38" y="81"/>
                  </a:lnTo>
                  <a:close/>
                  <a:moveTo>
                    <a:pt x="38" y="58"/>
                  </a:moveTo>
                  <a:cubicBezTo>
                    <a:pt x="20" y="58"/>
                    <a:pt x="20" y="58"/>
                    <a:pt x="20" y="58"/>
                  </a:cubicBezTo>
                  <a:cubicBezTo>
                    <a:pt x="20" y="42"/>
                    <a:pt x="20" y="42"/>
                    <a:pt x="20" y="42"/>
                  </a:cubicBezTo>
                  <a:cubicBezTo>
                    <a:pt x="38" y="42"/>
                    <a:pt x="38" y="42"/>
                    <a:pt x="38" y="42"/>
                  </a:cubicBezTo>
                  <a:lnTo>
                    <a:pt x="38" y="58"/>
                  </a:lnTo>
                  <a:close/>
                  <a:moveTo>
                    <a:pt x="38" y="36"/>
                  </a:moveTo>
                  <a:cubicBezTo>
                    <a:pt x="20" y="36"/>
                    <a:pt x="20" y="36"/>
                    <a:pt x="20" y="36"/>
                  </a:cubicBezTo>
                  <a:cubicBezTo>
                    <a:pt x="20" y="20"/>
                    <a:pt x="20" y="20"/>
                    <a:pt x="20" y="20"/>
                  </a:cubicBezTo>
                  <a:cubicBezTo>
                    <a:pt x="38" y="20"/>
                    <a:pt x="38" y="20"/>
                    <a:pt x="38" y="20"/>
                  </a:cubicBezTo>
                  <a:lnTo>
                    <a:pt x="38" y="36"/>
                  </a:lnTo>
                  <a:close/>
                  <a:moveTo>
                    <a:pt x="64" y="148"/>
                  </a:moveTo>
                  <a:cubicBezTo>
                    <a:pt x="47" y="148"/>
                    <a:pt x="47" y="148"/>
                    <a:pt x="47" y="148"/>
                  </a:cubicBezTo>
                  <a:cubicBezTo>
                    <a:pt x="47" y="132"/>
                    <a:pt x="47" y="132"/>
                    <a:pt x="47" y="132"/>
                  </a:cubicBezTo>
                  <a:cubicBezTo>
                    <a:pt x="64" y="132"/>
                    <a:pt x="64" y="132"/>
                    <a:pt x="64" y="132"/>
                  </a:cubicBezTo>
                  <a:lnTo>
                    <a:pt x="64" y="148"/>
                  </a:lnTo>
                  <a:close/>
                  <a:moveTo>
                    <a:pt x="64" y="125"/>
                  </a:moveTo>
                  <a:cubicBezTo>
                    <a:pt x="47" y="125"/>
                    <a:pt x="47" y="125"/>
                    <a:pt x="47" y="125"/>
                  </a:cubicBezTo>
                  <a:cubicBezTo>
                    <a:pt x="47" y="109"/>
                    <a:pt x="47" y="109"/>
                    <a:pt x="47" y="109"/>
                  </a:cubicBezTo>
                  <a:cubicBezTo>
                    <a:pt x="64" y="109"/>
                    <a:pt x="64" y="109"/>
                    <a:pt x="64" y="109"/>
                  </a:cubicBezTo>
                  <a:lnTo>
                    <a:pt x="64" y="125"/>
                  </a:lnTo>
                  <a:close/>
                  <a:moveTo>
                    <a:pt x="64" y="103"/>
                  </a:moveTo>
                  <a:cubicBezTo>
                    <a:pt x="47" y="103"/>
                    <a:pt x="47" y="103"/>
                    <a:pt x="47" y="103"/>
                  </a:cubicBezTo>
                  <a:cubicBezTo>
                    <a:pt x="47" y="87"/>
                    <a:pt x="47" y="87"/>
                    <a:pt x="47" y="87"/>
                  </a:cubicBezTo>
                  <a:cubicBezTo>
                    <a:pt x="64" y="87"/>
                    <a:pt x="64" y="87"/>
                    <a:pt x="64" y="87"/>
                  </a:cubicBezTo>
                  <a:lnTo>
                    <a:pt x="64" y="103"/>
                  </a:lnTo>
                  <a:close/>
                  <a:moveTo>
                    <a:pt x="64" y="81"/>
                  </a:moveTo>
                  <a:cubicBezTo>
                    <a:pt x="47" y="81"/>
                    <a:pt x="47" y="81"/>
                    <a:pt x="47" y="81"/>
                  </a:cubicBezTo>
                  <a:cubicBezTo>
                    <a:pt x="47" y="65"/>
                    <a:pt x="47" y="65"/>
                    <a:pt x="47" y="65"/>
                  </a:cubicBezTo>
                  <a:cubicBezTo>
                    <a:pt x="64" y="65"/>
                    <a:pt x="64" y="65"/>
                    <a:pt x="64" y="65"/>
                  </a:cubicBezTo>
                  <a:lnTo>
                    <a:pt x="64" y="81"/>
                  </a:lnTo>
                  <a:close/>
                  <a:moveTo>
                    <a:pt x="64" y="58"/>
                  </a:moveTo>
                  <a:cubicBezTo>
                    <a:pt x="47" y="58"/>
                    <a:pt x="47" y="58"/>
                    <a:pt x="47" y="58"/>
                  </a:cubicBezTo>
                  <a:cubicBezTo>
                    <a:pt x="47" y="42"/>
                    <a:pt x="47" y="42"/>
                    <a:pt x="47" y="42"/>
                  </a:cubicBezTo>
                  <a:cubicBezTo>
                    <a:pt x="64" y="42"/>
                    <a:pt x="64" y="42"/>
                    <a:pt x="64" y="42"/>
                  </a:cubicBezTo>
                  <a:lnTo>
                    <a:pt x="64" y="58"/>
                  </a:lnTo>
                  <a:close/>
                  <a:moveTo>
                    <a:pt x="64" y="36"/>
                  </a:moveTo>
                  <a:cubicBezTo>
                    <a:pt x="47" y="36"/>
                    <a:pt x="47" y="36"/>
                    <a:pt x="47" y="36"/>
                  </a:cubicBezTo>
                  <a:cubicBezTo>
                    <a:pt x="47" y="20"/>
                    <a:pt x="47" y="20"/>
                    <a:pt x="47" y="20"/>
                  </a:cubicBezTo>
                  <a:cubicBezTo>
                    <a:pt x="64" y="20"/>
                    <a:pt x="64" y="20"/>
                    <a:pt x="64" y="20"/>
                  </a:cubicBezTo>
                  <a:lnTo>
                    <a:pt x="64" y="36"/>
                  </a:lnTo>
                  <a:close/>
                  <a:moveTo>
                    <a:pt x="91" y="148"/>
                  </a:moveTo>
                  <a:cubicBezTo>
                    <a:pt x="73" y="148"/>
                    <a:pt x="73" y="148"/>
                    <a:pt x="73" y="148"/>
                  </a:cubicBezTo>
                  <a:cubicBezTo>
                    <a:pt x="73" y="132"/>
                    <a:pt x="73" y="132"/>
                    <a:pt x="73" y="132"/>
                  </a:cubicBezTo>
                  <a:cubicBezTo>
                    <a:pt x="91" y="132"/>
                    <a:pt x="91" y="132"/>
                    <a:pt x="91" y="132"/>
                  </a:cubicBezTo>
                  <a:lnTo>
                    <a:pt x="91" y="148"/>
                  </a:lnTo>
                  <a:close/>
                  <a:moveTo>
                    <a:pt x="91" y="125"/>
                  </a:moveTo>
                  <a:cubicBezTo>
                    <a:pt x="73" y="125"/>
                    <a:pt x="73" y="125"/>
                    <a:pt x="73" y="125"/>
                  </a:cubicBezTo>
                  <a:cubicBezTo>
                    <a:pt x="73" y="109"/>
                    <a:pt x="73" y="109"/>
                    <a:pt x="73" y="109"/>
                  </a:cubicBezTo>
                  <a:cubicBezTo>
                    <a:pt x="91" y="109"/>
                    <a:pt x="91" y="109"/>
                    <a:pt x="91" y="109"/>
                  </a:cubicBezTo>
                  <a:lnTo>
                    <a:pt x="91" y="125"/>
                  </a:lnTo>
                  <a:close/>
                  <a:moveTo>
                    <a:pt x="91" y="103"/>
                  </a:moveTo>
                  <a:cubicBezTo>
                    <a:pt x="73" y="103"/>
                    <a:pt x="73" y="103"/>
                    <a:pt x="73" y="103"/>
                  </a:cubicBezTo>
                  <a:cubicBezTo>
                    <a:pt x="73" y="87"/>
                    <a:pt x="73" y="87"/>
                    <a:pt x="73" y="87"/>
                  </a:cubicBezTo>
                  <a:cubicBezTo>
                    <a:pt x="91" y="87"/>
                    <a:pt x="91" y="87"/>
                    <a:pt x="91" y="87"/>
                  </a:cubicBezTo>
                  <a:lnTo>
                    <a:pt x="91" y="103"/>
                  </a:lnTo>
                  <a:close/>
                  <a:moveTo>
                    <a:pt x="91" y="81"/>
                  </a:moveTo>
                  <a:cubicBezTo>
                    <a:pt x="73" y="81"/>
                    <a:pt x="73" y="81"/>
                    <a:pt x="73" y="81"/>
                  </a:cubicBezTo>
                  <a:cubicBezTo>
                    <a:pt x="73" y="65"/>
                    <a:pt x="73" y="65"/>
                    <a:pt x="73" y="65"/>
                  </a:cubicBezTo>
                  <a:cubicBezTo>
                    <a:pt x="91" y="65"/>
                    <a:pt x="91" y="65"/>
                    <a:pt x="91" y="65"/>
                  </a:cubicBezTo>
                  <a:lnTo>
                    <a:pt x="91" y="81"/>
                  </a:lnTo>
                  <a:close/>
                  <a:moveTo>
                    <a:pt x="91" y="58"/>
                  </a:moveTo>
                  <a:cubicBezTo>
                    <a:pt x="73" y="58"/>
                    <a:pt x="73" y="58"/>
                    <a:pt x="73" y="58"/>
                  </a:cubicBezTo>
                  <a:cubicBezTo>
                    <a:pt x="73" y="42"/>
                    <a:pt x="73" y="42"/>
                    <a:pt x="73" y="42"/>
                  </a:cubicBezTo>
                  <a:cubicBezTo>
                    <a:pt x="91" y="42"/>
                    <a:pt x="91" y="42"/>
                    <a:pt x="91" y="42"/>
                  </a:cubicBezTo>
                  <a:lnTo>
                    <a:pt x="91" y="58"/>
                  </a:lnTo>
                  <a:close/>
                  <a:moveTo>
                    <a:pt x="91" y="36"/>
                  </a:moveTo>
                  <a:cubicBezTo>
                    <a:pt x="73" y="36"/>
                    <a:pt x="73" y="36"/>
                    <a:pt x="73" y="36"/>
                  </a:cubicBezTo>
                  <a:cubicBezTo>
                    <a:pt x="73" y="20"/>
                    <a:pt x="73" y="20"/>
                    <a:pt x="73" y="20"/>
                  </a:cubicBezTo>
                  <a:cubicBezTo>
                    <a:pt x="91" y="20"/>
                    <a:pt x="91" y="20"/>
                    <a:pt x="91" y="20"/>
                  </a:cubicBezTo>
                  <a:lnTo>
                    <a:pt x="91" y="36"/>
                  </a:lnTo>
                  <a:close/>
                  <a:moveTo>
                    <a:pt x="148" y="165"/>
                  </a:moveTo>
                  <a:cubicBezTo>
                    <a:pt x="130" y="165"/>
                    <a:pt x="130" y="165"/>
                    <a:pt x="130" y="165"/>
                  </a:cubicBezTo>
                  <a:cubicBezTo>
                    <a:pt x="130" y="149"/>
                    <a:pt x="130" y="149"/>
                    <a:pt x="130" y="149"/>
                  </a:cubicBezTo>
                  <a:cubicBezTo>
                    <a:pt x="148" y="149"/>
                    <a:pt x="148" y="149"/>
                    <a:pt x="148" y="149"/>
                  </a:cubicBezTo>
                  <a:lnTo>
                    <a:pt x="148" y="165"/>
                  </a:lnTo>
                  <a:close/>
                  <a:moveTo>
                    <a:pt x="148" y="143"/>
                  </a:moveTo>
                  <a:cubicBezTo>
                    <a:pt x="130" y="143"/>
                    <a:pt x="130" y="143"/>
                    <a:pt x="130" y="143"/>
                  </a:cubicBezTo>
                  <a:cubicBezTo>
                    <a:pt x="130" y="127"/>
                    <a:pt x="130" y="127"/>
                    <a:pt x="130" y="127"/>
                  </a:cubicBezTo>
                  <a:cubicBezTo>
                    <a:pt x="148" y="127"/>
                    <a:pt x="148" y="127"/>
                    <a:pt x="148" y="127"/>
                  </a:cubicBezTo>
                  <a:lnTo>
                    <a:pt x="148" y="143"/>
                  </a:lnTo>
                  <a:close/>
                  <a:moveTo>
                    <a:pt x="148" y="120"/>
                  </a:moveTo>
                  <a:cubicBezTo>
                    <a:pt x="130" y="120"/>
                    <a:pt x="130" y="120"/>
                    <a:pt x="130" y="120"/>
                  </a:cubicBezTo>
                  <a:cubicBezTo>
                    <a:pt x="130" y="104"/>
                    <a:pt x="130" y="104"/>
                    <a:pt x="130" y="104"/>
                  </a:cubicBezTo>
                  <a:cubicBezTo>
                    <a:pt x="148" y="104"/>
                    <a:pt x="148" y="104"/>
                    <a:pt x="148" y="104"/>
                  </a:cubicBezTo>
                  <a:lnTo>
                    <a:pt x="148" y="120"/>
                  </a:lnTo>
                  <a:close/>
                  <a:moveTo>
                    <a:pt x="148" y="98"/>
                  </a:moveTo>
                  <a:cubicBezTo>
                    <a:pt x="130" y="98"/>
                    <a:pt x="130" y="98"/>
                    <a:pt x="130" y="98"/>
                  </a:cubicBezTo>
                  <a:cubicBezTo>
                    <a:pt x="130" y="82"/>
                    <a:pt x="130" y="82"/>
                    <a:pt x="130" y="82"/>
                  </a:cubicBezTo>
                  <a:cubicBezTo>
                    <a:pt x="148" y="82"/>
                    <a:pt x="148" y="82"/>
                    <a:pt x="148" y="82"/>
                  </a:cubicBezTo>
                  <a:lnTo>
                    <a:pt x="148" y="98"/>
                  </a:lnTo>
                  <a:close/>
                  <a:moveTo>
                    <a:pt x="175" y="165"/>
                  </a:moveTo>
                  <a:cubicBezTo>
                    <a:pt x="157" y="165"/>
                    <a:pt x="157" y="165"/>
                    <a:pt x="157" y="165"/>
                  </a:cubicBezTo>
                  <a:cubicBezTo>
                    <a:pt x="157" y="149"/>
                    <a:pt x="157" y="149"/>
                    <a:pt x="157" y="149"/>
                  </a:cubicBezTo>
                  <a:cubicBezTo>
                    <a:pt x="175" y="149"/>
                    <a:pt x="175" y="149"/>
                    <a:pt x="175" y="149"/>
                  </a:cubicBezTo>
                  <a:lnTo>
                    <a:pt x="175" y="165"/>
                  </a:lnTo>
                  <a:close/>
                  <a:moveTo>
                    <a:pt x="175" y="143"/>
                  </a:moveTo>
                  <a:cubicBezTo>
                    <a:pt x="157" y="143"/>
                    <a:pt x="157" y="143"/>
                    <a:pt x="157" y="143"/>
                  </a:cubicBezTo>
                  <a:cubicBezTo>
                    <a:pt x="157" y="127"/>
                    <a:pt x="157" y="127"/>
                    <a:pt x="157" y="127"/>
                  </a:cubicBezTo>
                  <a:cubicBezTo>
                    <a:pt x="175" y="127"/>
                    <a:pt x="175" y="127"/>
                    <a:pt x="175" y="127"/>
                  </a:cubicBezTo>
                  <a:lnTo>
                    <a:pt x="175" y="143"/>
                  </a:lnTo>
                  <a:close/>
                  <a:moveTo>
                    <a:pt x="175" y="120"/>
                  </a:moveTo>
                  <a:cubicBezTo>
                    <a:pt x="157" y="120"/>
                    <a:pt x="157" y="120"/>
                    <a:pt x="157" y="120"/>
                  </a:cubicBezTo>
                  <a:cubicBezTo>
                    <a:pt x="157" y="104"/>
                    <a:pt x="157" y="104"/>
                    <a:pt x="157" y="104"/>
                  </a:cubicBezTo>
                  <a:cubicBezTo>
                    <a:pt x="175" y="104"/>
                    <a:pt x="175" y="104"/>
                    <a:pt x="175" y="104"/>
                  </a:cubicBezTo>
                  <a:lnTo>
                    <a:pt x="175" y="120"/>
                  </a:lnTo>
                  <a:close/>
                  <a:moveTo>
                    <a:pt x="175" y="98"/>
                  </a:moveTo>
                  <a:cubicBezTo>
                    <a:pt x="157" y="98"/>
                    <a:pt x="157" y="98"/>
                    <a:pt x="157" y="98"/>
                  </a:cubicBezTo>
                  <a:cubicBezTo>
                    <a:pt x="157" y="82"/>
                    <a:pt x="157" y="82"/>
                    <a:pt x="157" y="82"/>
                  </a:cubicBezTo>
                  <a:cubicBezTo>
                    <a:pt x="175" y="82"/>
                    <a:pt x="175" y="82"/>
                    <a:pt x="175" y="82"/>
                  </a:cubicBezTo>
                  <a:lnTo>
                    <a:pt x="175" y="98"/>
                  </a:lnTo>
                  <a:close/>
                  <a:moveTo>
                    <a:pt x="201" y="165"/>
                  </a:moveTo>
                  <a:cubicBezTo>
                    <a:pt x="183" y="165"/>
                    <a:pt x="183" y="165"/>
                    <a:pt x="183" y="165"/>
                  </a:cubicBezTo>
                  <a:cubicBezTo>
                    <a:pt x="183" y="149"/>
                    <a:pt x="183" y="149"/>
                    <a:pt x="183" y="149"/>
                  </a:cubicBezTo>
                  <a:cubicBezTo>
                    <a:pt x="201" y="149"/>
                    <a:pt x="201" y="149"/>
                    <a:pt x="201" y="149"/>
                  </a:cubicBezTo>
                  <a:lnTo>
                    <a:pt x="201" y="165"/>
                  </a:lnTo>
                  <a:close/>
                  <a:moveTo>
                    <a:pt x="201" y="143"/>
                  </a:moveTo>
                  <a:cubicBezTo>
                    <a:pt x="183" y="143"/>
                    <a:pt x="183" y="143"/>
                    <a:pt x="183" y="143"/>
                  </a:cubicBezTo>
                  <a:cubicBezTo>
                    <a:pt x="183" y="127"/>
                    <a:pt x="183" y="127"/>
                    <a:pt x="183" y="127"/>
                  </a:cubicBezTo>
                  <a:cubicBezTo>
                    <a:pt x="201" y="127"/>
                    <a:pt x="201" y="127"/>
                    <a:pt x="201" y="127"/>
                  </a:cubicBezTo>
                  <a:lnTo>
                    <a:pt x="201" y="143"/>
                  </a:lnTo>
                  <a:close/>
                  <a:moveTo>
                    <a:pt x="201" y="120"/>
                  </a:moveTo>
                  <a:cubicBezTo>
                    <a:pt x="183" y="120"/>
                    <a:pt x="183" y="120"/>
                    <a:pt x="183" y="120"/>
                  </a:cubicBezTo>
                  <a:cubicBezTo>
                    <a:pt x="183" y="104"/>
                    <a:pt x="183" y="104"/>
                    <a:pt x="183" y="104"/>
                  </a:cubicBezTo>
                  <a:cubicBezTo>
                    <a:pt x="201" y="104"/>
                    <a:pt x="201" y="104"/>
                    <a:pt x="201" y="104"/>
                  </a:cubicBezTo>
                  <a:lnTo>
                    <a:pt x="201" y="120"/>
                  </a:lnTo>
                  <a:close/>
                  <a:moveTo>
                    <a:pt x="201" y="98"/>
                  </a:moveTo>
                  <a:cubicBezTo>
                    <a:pt x="183" y="98"/>
                    <a:pt x="183" y="98"/>
                    <a:pt x="183" y="98"/>
                  </a:cubicBezTo>
                  <a:cubicBezTo>
                    <a:pt x="183" y="82"/>
                    <a:pt x="183" y="82"/>
                    <a:pt x="183" y="82"/>
                  </a:cubicBezTo>
                  <a:cubicBezTo>
                    <a:pt x="201" y="82"/>
                    <a:pt x="201" y="82"/>
                    <a:pt x="201" y="82"/>
                  </a:cubicBezTo>
                  <a:lnTo>
                    <a:pt x="201" y="98"/>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511" fontAlgn="auto">
                <a:spcBef>
                  <a:spcPts val="0"/>
                </a:spcBef>
                <a:spcAft>
                  <a:spcPts val="0"/>
                </a:spcAft>
              </a:pPr>
              <a:endParaRPr lang="en-US" sz="1425" dirty="0">
                <a:solidFill>
                  <a:srgbClr val="282828"/>
                </a:solidFill>
                <a:latin typeface="CiscoSansTT ExtraLight"/>
                <a:ea typeface="+mn-ea"/>
                <a:cs typeface="+mn-cs"/>
              </a:endParaRPr>
            </a:p>
          </p:txBody>
        </p:sp>
        <p:sp>
          <p:nvSpPr>
            <p:cNvPr id="28" name="Freeform 7">
              <a:extLst>
                <a:ext uri="{FF2B5EF4-FFF2-40B4-BE49-F238E27FC236}">
                  <a16:creationId xmlns:a16="http://schemas.microsoft.com/office/drawing/2014/main" id="{535E38E7-5CA3-4008-A943-9A3DCF39B390}"/>
                </a:ext>
              </a:extLst>
            </p:cNvPr>
            <p:cNvSpPr>
              <a:spLocks noEditPoints="1"/>
            </p:cNvSpPr>
            <p:nvPr/>
          </p:nvSpPr>
          <p:spPr bwMode="auto">
            <a:xfrm>
              <a:off x="3593" y="1851"/>
              <a:ext cx="527" cy="539"/>
            </a:xfrm>
            <a:custGeom>
              <a:avLst/>
              <a:gdLst>
                <a:gd name="T0" fmla="*/ 0 w 527"/>
                <a:gd name="T1" fmla="*/ 0 h 539"/>
                <a:gd name="T2" fmla="*/ 262 w 527"/>
                <a:gd name="T3" fmla="*/ 539 h 539"/>
                <a:gd name="T4" fmla="*/ 262 w 527"/>
                <a:gd name="T5" fmla="*/ 148 h 539"/>
                <a:gd name="T6" fmla="*/ 48 w 527"/>
                <a:gd name="T7" fmla="*/ 315 h 539"/>
                <a:gd name="T8" fmla="*/ 91 w 527"/>
                <a:gd name="T9" fmla="*/ 298 h 539"/>
                <a:gd name="T10" fmla="*/ 91 w 527"/>
                <a:gd name="T11" fmla="*/ 260 h 539"/>
                <a:gd name="T12" fmla="*/ 48 w 527"/>
                <a:gd name="T13" fmla="*/ 246 h 539"/>
                <a:gd name="T14" fmla="*/ 91 w 527"/>
                <a:gd name="T15" fmla="*/ 246 h 539"/>
                <a:gd name="T16" fmla="*/ 48 w 527"/>
                <a:gd name="T17" fmla="*/ 155 h 539"/>
                <a:gd name="T18" fmla="*/ 91 w 527"/>
                <a:gd name="T19" fmla="*/ 139 h 539"/>
                <a:gd name="T20" fmla="*/ 91 w 527"/>
                <a:gd name="T21" fmla="*/ 100 h 539"/>
                <a:gd name="T22" fmla="*/ 48 w 527"/>
                <a:gd name="T23" fmla="*/ 86 h 539"/>
                <a:gd name="T24" fmla="*/ 91 w 527"/>
                <a:gd name="T25" fmla="*/ 86 h 539"/>
                <a:gd name="T26" fmla="*/ 112 w 527"/>
                <a:gd name="T27" fmla="*/ 315 h 539"/>
                <a:gd name="T28" fmla="*/ 153 w 527"/>
                <a:gd name="T29" fmla="*/ 298 h 539"/>
                <a:gd name="T30" fmla="*/ 153 w 527"/>
                <a:gd name="T31" fmla="*/ 260 h 539"/>
                <a:gd name="T32" fmla="*/ 112 w 527"/>
                <a:gd name="T33" fmla="*/ 246 h 539"/>
                <a:gd name="T34" fmla="*/ 153 w 527"/>
                <a:gd name="T35" fmla="*/ 246 h 539"/>
                <a:gd name="T36" fmla="*/ 112 w 527"/>
                <a:gd name="T37" fmla="*/ 155 h 539"/>
                <a:gd name="T38" fmla="*/ 153 w 527"/>
                <a:gd name="T39" fmla="*/ 139 h 539"/>
                <a:gd name="T40" fmla="*/ 153 w 527"/>
                <a:gd name="T41" fmla="*/ 100 h 539"/>
                <a:gd name="T42" fmla="*/ 112 w 527"/>
                <a:gd name="T43" fmla="*/ 86 h 539"/>
                <a:gd name="T44" fmla="*/ 153 w 527"/>
                <a:gd name="T45" fmla="*/ 86 h 539"/>
                <a:gd name="T46" fmla="*/ 174 w 527"/>
                <a:gd name="T47" fmla="*/ 315 h 539"/>
                <a:gd name="T48" fmla="*/ 217 w 527"/>
                <a:gd name="T49" fmla="*/ 298 h 539"/>
                <a:gd name="T50" fmla="*/ 217 w 527"/>
                <a:gd name="T51" fmla="*/ 260 h 539"/>
                <a:gd name="T52" fmla="*/ 174 w 527"/>
                <a:gd name="T53" fmla="*/ 246 h 539"/>
                <a:gd name="T54" fmla="*/ 217 w 527"/>
                <a:gd name="T55" fmla="*/ 246 h 539"/>
                <a:gd name="T56" fmla="*/ 174 w 527"/>
                <a:gd name="T57" fmla="*/ 155 h 539"/>
                <a:gd name="T58" fmla="*/ 217 w 527"/>
                <a:gd name="T59" fmla="*/ 139 h 539"/>
                <a:gd name="T60" fmla="*/ 217 w 527"/>
                <a:gd name="T61" fmla="*/ 100 h 539"/>
                <a:gd name="T62" fmla="*/ 174 w 527"/>
                <a:gd name="T63" fmla="*/ 86 h 539"/>
                <a:gd name="T64" fmla="*/ 217 w 527"/>
                <a:gd name="T65" fmla="*/ 86 h 539"/>
                <a:gd name="T66" fmla="*/ 310 w 527"/>
                <a:gd name="T67" fmla="*/ 355 h 539"/>
                <a:gd name="T68" fmla="*/ 353 w 527"/>
                <a:gd name="T69" fmla="*/ 341 h 539"/>
                <a:gd name="T70" fmla="*/ 353 w 527"/>
                <a:gd name="T71" fmla="*/ 303 h 539"/>
                <a:gd name="T72" fmla="*/ 310 w 527"/>
                <a:gd name="T73" fmla="*/ 286 h 539"/>
                <a:gd name="T74" fmla="*/ 353 w 527"/>
                <a:gd name="T75" fmla="*/ 286 h 539"/>
                <a:gd name="T76" fmla="*/ 310 w 527"/>
                <a:gd name="T77" fmla="*/ 196 h 539"/>
                <a:gd name="T78" fmla="*/ 417 w 527"/>
                <a:gd name="T79" fmla="*/ 394 h 539"/>
                <a:gd name="T80" fmla="*/ 417 w 527"/>
                <a:gd name="T81" fmla="*/ 355 h 539"/>
                <a:gd name="T82" fmla="*/ 374 w 527"/>
                <a:gd name="T83" fmla="*/ 341 h 539"/>
                <a:gd name="T84" fmla="*/ 417 w 527"/>
                <a:gd name="T85" fmla="*/ 341 h 539"/>
                <a:gd name="T86" fmla="*/ 374 w 527"/>
                <a:gd name="T87" fmla="*/ 248 h 539"/>
                <a:gd name="T88" fmla="*/ 417 w 527"/>
                <a:gd name="T89" fmla="*/ 234 h 539"/>
                <a:gd name="T90" fmla="*/ 417 w 527"/>
                <a:gd name="T91" fmla="*/ 196 h 539"/>
                <a:gd name="T92" fmla="*/ 436 w 527"/>
                <a:gd name="T93" fmla="*/ 394 h 539"/>
                <a:gd name="T94" fmla="*/ 479 w 527"/>
                <a:gd name="T95" fmla="*/ 394 h 539"/>
                <a:gd name="T96" fmla="*/ 436 w 527"/>
                <a:gd name="T97" fmla="*/ 303 h 539"/>
                <a:gd name="T98" fmla="*/ 479 w 527"/>
                <a:gd name="T99" fmla="*/ 286 h 539"/>
                <a:gd name="T100" fmla="*/ 479 w 527"/>
                <a:gd name="T101" fmla="*/ 248 h 539"/>
                <a:gd name="T102" fmla="*/ 436 w 527"/>
                <a:gd name="T103" fmla="*/ 234 h 539"/>
                <a:gd name="T104" fmla="*/ 479 w 527"/>
                <a:gd name="T105" fmla="*/ 234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7" h="539">
                  <a:moveTo>
                    <a:pt x="262" y="148"/>
                  </a:moveTo>
                  <a:lnTo>
                    <a:pt x="262" y="0"/>
                  </a:lnTo>
                  <a:lnTo>
                    <a:pt x="0" y="0"/>
                  </a:lnTo>
                  <a:lnTo>
                    <a:pt x="0" y="539"/>
                  </a:lnTo>
                  <a:lnTo>
                    <a:pt x="262" y="539"/>
                  </a:lnTo>
                  <a:lnTo>
                    <a:pt x="262" y="539"/>
                  </a:lnTo>
                  <a:lnTo>
                    <a:pt x="527" y="539"/>
                  </a:lnTo>
                  <a:lnTo>
                    <a:pt x="527" y="148"/>
                  </a:lnTo>
                  <a:lnTo>
                    <a:pt x="262" y="148"/>
                  </a:lnTo>
                  <a:close/>
                  <a:moveTo>
                    <a:pt x="91" y="353"/>
                  </a:moveTo>
                  <a:lnTo>
                    <a:pt x="48" y="353"/>
                  </a:lnTo>
                  <a:lnTo>
                    <a:pt x="48" y="315"/>
                  </a:lnTo>
                  <a:lnTo>
                    <a:pt x="91" y="315"/>
                  </a:lnTo>
                  <a:lnTo>
                    <a:pt x="91" y="353"/>
                  </a:lnTo>
                  <a:close/>
                  <a:moveTo>
                    <a:pt x="91" y="298"/>
                  </a:moveTo>
                  <a:lnTo>
                    <a:pt x="48" y="298"/>
                  </a:lnTo>
                  <a:lnTo>
                    <a:pt x="48" y="260"/>
                  </a:lnTo>
                  <a:lnTo>
                    <a:pt x="91" y="260"/>
                  </a:lnTo>
                  <a:lnTo>
                    <a:pt x="91" y="298"/>
                  </a:lnTo>
                  <a:close/>
                  <a:moveTo>
                    <a:pt x="91" y="246"/>
                  </a:moveTo>
                  <a:lnTo>
                    <a:pt x="48" y="246"/>
                  </a:lnTo>
                  <a:lnTo>
                    <a:pt x="48" y="208"/>
                  </a:lnTo>
                  <a:lnTo>
                    <a:pt x="91" y="208"/>
                  </a:lnTo>
                  <a:lnTo>
                    <a:pt x="91" y="246"/>
                  </a:lnTo>
                  <a:close/>
                  <a:moveTo>
                    <a:pt x="91" y="193"/>
                  </a:moveTo>
                  <a:lnTo>
                    <a:pt x="48" y="193"/>
                  </a:lnTo>
                  <a:lnTo>
                    <a:pt x="48" y="155"/>
                  </a:lnTo>
                  <a:lnTo>
                    <a:pt x="91" y="155"/>
                  </a:lnTo>
                  <a:lnTo>
                    <a:pt x="91" y="193"/>
                  </a:lnTo>
                  <a:close/>
                  <a:moveTo>
                    <a:pt x="91" y="139"/>
                  </a:moveTo>
                  <a:lnTo>
                    <a:pt x="48" y="139"/>
                  </a:lnTo>
                  <a:lnTo>
                    <a:pt x="48" y="100"/>
                  </a:lnTo>
                  <a:lnTo>
                    <a:pt x="91" y="100"/>
                  </a:lnTo>
                  <a:lnTo>
                    <a:pt x="91" y="139"/>
                  </a:lnTo>
                  <a:close/>
                  <a:moveTo>
                    <a:pt x="91" y="86"/>
                  </a:moveTo>
                  <a:lnTo>
                    <a:pt x="48" y="86"/>
                  </a:lnTo>
                  <a:lnTo>
                    <a:pt x="48" y="48"/>
                  </a:lnTo>
                  <a:lnTo>
                    <a:pt x="91" y="48"/>
                  </a:lnTo>
                  <a:lnTo>
                    <a:pt x="91" y="86"/>
                  </a:lnTo>
                  <a:close/>
                  <a:moveTo>
                    <a:pt x="153" y="353"/>
                  </a:moveTo>
                  <a:lnTo>
                    <a:pt x="112" y="353"/>
                  </a:lnTo>
                  <a:lnTo>
                    <a:pt x="112" y="315"/>
                  </a:lnTo>
                  <a:lnTo>
                    <a:pt x="153" y="315"/>
                  </a:lnTo>
                  <a:lnTo>
                    <a:pt x="153" y="353"/>
                  </a:lnTo>
                  <a:close/>
                  <a:moveTo>
                    <a:pt x="153" y="298"/>
                  </a:moveTo>
                  <a:lnTo>
                    <a:pt x="112" y="298"/>
                  </a:lnTo>
                  <a:lnTo>
                    <a:pt x="112" y="260"/>
                  </a:lnTo>
                  <a:lnTo>
                    <a:pt x="153" y="260"/>
                  </a:lnTo>
                  <a:lnTo>
                    <a:pt x="153" y="298"/>
                  </a:lnTo>
                  <a:close/>
                  <a:moveTo>
                    <a:pt x="153" y="246"/>
                  </a:moveTo>
                  <a:lnTo>
                    <a:pt x="112" y="246"/>
                  </a:lnTo>
                  <a:lnTo>
                    <a:pt x="112" y="208"/>
                  </a:lnTo>
                  <a:lnTo>
                    <a:pt x="153" y="208"/>
                  </a:lnTo>
                  <a:lnTo>
                    <a:pt x="153" y="246"/>
                  </a:lnTo>
                  <a:close/>
                  <a:moveTo>
                    <a:pt x="153" y="193"/>
                  </a:moveTo>
                  <a:lnTo>
                    <a:pt x="112" y="193"/>
                  </a:lnTo>
                  <a:lnTo>
                    <a:pt x="112" y="155"/>
                  </a:lnTo>
                  <a:lnTo>
                    <a:pt x="153" y="155"/>
                  </a:lnTo>
                  <a:lnTo>
                    <a:pt x="153" y="193"/>
                  </a:lnTo>
                  <a:close/>
                  <a:moveTo>
                    <a:pt x="153" y="139"/>
                  </a:moveTo>
                  <a:lnTo>
                    <a:pt x="112" y="139"/>
                  </a:lnTo>
                  <a:lnTo>
                    <a:pt x="112" y="100"/>
                  </a:lnTo>
                  <a:lnTo>
                    <a:pt x="153" y="100"/>
                  </a:lnTo>
                  <a:lnTo>
                    <a:pt x="153" y="139"/>
                  </a:lnTo>
                  <a:close/>
                  <a:moveTo>
                    <a:pt x="153" y="86"/>
                  </a:moveTo>
                  <a:lnTo>
                    <a:pt x="112" y="86"/>
                  </a:lnTo>
                  <a:lnTo>
                    <a:pt x="112" y="48"/>
                  </a:lnTo>
                  <a:lnTo>
                    <a:pt x="153" y="48"/>
                  </a:lnTo>
                  <a:lnTo>
                    <a:pt x="153" y="86"/>
                  </a:lnTo>
                  <a:close/>
                  <a:moveTo>
                    <a:pt x="217" y="353"/>
                  </a:moveTo>
                  <a:lnTo>
                    <a:pt x="174" y="353"/>
                  </a:lnTo>
                  <a:lnTo>
                    <a:pt x="174" y="315"/>
                  </a:lnTo>
                  <a:lnTo>
                    <a:pt x="217" y="315"/>
                  </a:lnTo>
                  <a:lnTo>
                    <a:pt x="217" y="353"/>
                  </a:lnTo>
                  <a:close/>
                  <a:moveTo>
                    <a:pt x="217" y="298"/>
                  </a:moveTo>
                  <a:lnTo>
                    <a:pt x="174" y="298"/>
                  </a:lnTo>
                  <a:lnTo>
                    <a:pt x="174" y="260"/>
                  </a:lnTo>
                  <a:lnTo>
                    <a:pt x="217" y="260"/>
                  </a:lnTo>
                  <a:lnTo>
                    <a:pt x="217" y="298"/>
                  </a:lnTo>
                  <a:close/>
                  <a:moveTo>
                    <a:pt x="217" y="246"/>
                  </a:moveTo>
                  <a:lnTo>
                    <a:pt x="174" y="246"/>
                  </a:lnTo>
                  <a:lnTo>
                    <a:pt x="174" y="208"/>
                  </a:lnTo>
                  <a:lnTo>
                    <a:pt x="217" y="208"/>
                  </a:lnTo>
                  <a:lnTo>
                    <a:pt x="217" y="246"/>
                  </a:lnTo>
                  <a:close/>
                  <a:moveTo>
                    <a:pt x="217" y="193"/>
                  </a:moveTo>
                  <a:lnTo>
                    <a:pt x="174" y="193"/>
                  </a:lnTo>
                  <a:lnTo>
                    <a:pt x="174" y="155"/>
                  </a:lnTo>
                  <a:lnTo>
                    <a:pt x="217" y="155"/>
                  </a:lnTo>
                  <a:lnTo>
                    <a:pt x="217" y="193"/>
                  </a:lnTo>
                  <a:close/>
                  <a:moveTo>
                    <a:pt x="217" y="139"/>
                  </a:moveTo>
                  <a:lnTo>
                    <a:pt x="174" y="139"/>
                  </a:lnTo>
                  <a:lnTo>
                    <a:pt x="174" y="100"/>
                  </a:lnTo>
                  <a:lnTo>
                    <a:pt x="217" y="100"/>
                  </a:lnTo>
                  <a:lnTo>
                    <a:pt x="217" y="139"/>
                  </a:lnTo>
                  <a:close/>
                  <a:moveTo>
                    <a:pt x="217" y="86"/>
                  </a:moveTo>
                  <a:lnTo>
                    <a:pt x="174" y="86"/>
                  </a:lnTo>
                  <a:lnTo>
                    <a:pt x="174" y="48"/>
                  </a:lnTo>
                  <a:lnTo>
                    <a:pt x="217" y="48"/>
                  </a:lnTo>
                  <a:lnTo>
                    <a:pt x="217" y="86"/>
                  </a:lnTo>
                  <a:close/>
                  <a:moveTo>
                    <a:pt x="353" y="394"/>
                  </a:moveTo>
                  <a:lnTo>
                    <a:pt x="310" y="394"/>
                  </a:lnTo>
                  <a:lnTo>
                    <a:pt x="310" y="355"/>
                  </a:lnTo>
                  <a:lnTo>
                    <a:pt x="353" y="355"/>
                  </a:lnTo>
                  <a:lnTo>
                    <a:pt x="353" y="394"/>
                  </a:lnTo>
                  <a:close/>
                  <a:moveTo>
                    <a:pt x="353" y="341"/>
                  </a:moveTo>
                  <a:lnTo>
                    <a:pt x="310" y="341"/>
                  </a:lnTo>
                  <a:lnTo>
                    <a:pt x="310" y="303"/>
                  </a:lnTo>
                  <a:lnTo>
                    <a:pt x="353" y="303"/>
                  </a:lnTo>
                  <a:lnTo>
                    <a:pt x="353" y="341"/>
                  </a:lnTo>
                  <a:close/>
                  <a:moveTo>
                    <a:pt x="353" y="286"/>
                  </a:moveTo>
                  <a:lnTo>
                    <a:pt x="310" y="286"/>
                  </a:lnTo>
                  <a:lnTo>
                    <a:pt x="310" y="248"/>
                  </a:lnTo>
                  <a:lnTo>
                    <a:pt x="353" y="248"/>
                  </a:lnTo>
                  <a:lnTo>
                    <a:pt x="353" y="286"/>
                  </a:lnTo>
                  <a:close/>
                  <a:moveTo>
                    <a:pt x="353" y="234"/>
                  </a:moveTo>
                  <a:lnTo>
                    <a:pt x="310" y="234"/>
                  </a:lnTo>
                  <a:lnTo>
                    <a:pt x="310" y="196"/>
                  </a:lnTo>
                  <a:lnTo>
                    <a:pt x="353" y="196"/>
                  </a:lnTo>
                  <a:lnTo>
                    <a:pt x="353" y="234"/>
                  </a:lnTo>
                  <a:close/>
                  <a:moveTo>
                    <a:pt x="417" y="394"/>
                  </a:moveTo>
                  <a:lnTo>
                    <a:pt x="374" y="394"/>
                  </a:lnTo>
                  <a:lnTo>
                    <a:pt x="374" y="355"/>
                  </a:lnTo>
                  <a:lnTo>
                    <a:pt x="417" y="355"/>
                  </a:lnTo>
                  <a:lnTo>
                    <a:pt x="417" y="394"/>
                  </a:lnTo>
                  <a:close/>
                  <a:moveTo>
                    <a:pt x="417" y="341"/>
                  </a:moveTo>
                  <a:lnTo>
                    <a:pt x="374" y="341"/>
                  </a:lnTo>
                  <a:lnTo>
                    <a:pt x="374" y="303"/>
                  </a:lnTo>
                  <a:lnTo>
                    <a:pt x="417" y="303"/>
                  </a:lnTo>
                  <a:lnTo>
                    <a:pt x="417" y="341"/>
                  </a:lnTo>
                  <a:close/>
                  <a:moveTo>
                    <a:pt x="417" y="286"/>
                  </a:moveTo>
                  <a:lnTo>
                    <a:pt x="374" y="286"/>
                  </a:lnTo>
                  <a:lnTo>
                    <a:pt x="374" y="248"/>
                  </a:lnTo>
                  <a:lnTo>
                    <a:pt x="417" y="248"/>
                  </a:lnTo>
                  <a:lnTo>
                    <a:pt x="417" y="286"/>
                  </a:lnTo>
                  <a:close/>
                  <a:moveTo>
                    <a:pt x="417" y="234"/>
                  </a:moveTo>
                  <a:lnTo>
                    <a:pt x="374" y="234"/>
                  </a:lnTo>
                  <a:lnTo>
                    <a:pt x="374" y="196"/>
                  </a:lnTo>
                  <a:lnTo>
                    <a:pt x="417" y="196"/>
                  </a:lnTo>
                  <a:lnTo>
                    <a:pt x="417" y="234"/>
                  </a:lnTo>
                  <a:close/>
                  <a:moveTo>
                    <a:pt x="479" y="394"/>
                  </a:moveTo>
                  <a:lnTo>
                    <a:pt x="436" y="394"/>
                  </a:lnTo>
                  <a:lnTo>
                    <a:pt x="436" y="355"/>
                  </a:lnTo>
                  <a:lnTo>
                    <a:pt x="479" y="355"/>
                  </a:lnTo>
                  <a:lnTo>
                    <a:pt x="479" y="394"/>
                  </a:lnTo>
                  <a:close/>
                  <a:moveTo>
                    <a:pt x="479" y="341"/>
                  </a:moveTo>
                  <a:lnTo>
                    <a:pt x="436" y="341"/>
                  </a:lnTo>
                  <a:lnTo>
                    <a:pt x="436" y="303"/>
                  </a:lnTo>
                  <a:lnTo>
                    <a:pt x="479" y="303"/>
                  </a:lnTo>
                  <a:lnTo>
                    <a:pt x="479" y="341"/>
                  </a:lnTo>
                  <a:close/>
                  <a:moveTo>
                    <a:pt x="479" y="286"/>
                  </a:moveTo>
                  <a:lnTo>
                    <a:pt x="436" y="286"/>
                  </a:lnTo>
                  <a:lnTo>
                    <a:pt x="436" y="248"/>
                  </a:lnTo>
                  <a:lnTo>
                    <a:pt x="479" y="248"/>
                  </a:lnTo>
                  <a:lnTo>
                    <a:pt x="479" y="286"/>
                  </a:lnTo>
                  <a:close/>
                  <a:moveTo>
                    <a:pt x="479" y="234"/>
                  </a:moveTo>
                  <a:lnTo>
                    <a:pt x="436" y="234"/>
                  </a:lnTo>
                  <a:lnTo>
                    <a:pt x="436" y="196"/>
                  </a:lnTo>
                  <a:lnTo>
                    <a:pt x="479" y="196"/>
                  </a:lnTo>
                  <a:lnTo>
                    <a:pt x="479" y="2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511" fontAlgn="auto">
                <a:spcBef>
                  <a:spcPts val="0"/>
                </a:spcBef>
                <a:spcAft>
                  <a:spcPts val="0"/>
                </a:spcAft>
              </a:pPr>
              <a:endParaRPr lang="en-US" sz="1425" dirty="0">
                <a:solidFill>
                  <a:srgbClr val="282828"/>
                </a:solidFill>
                <a:latin typeface="CiscoSansTT ExtraLight"/>
                <a:ea typeface="+mn-ea"/>
                <a:cs typeface="+mn-cs"/>
              </a:endParaRPr>
            </a:p>
          </p:txBody>
        </p:sp>
      </p:grpSp>
      <p:sp>
        <p:nvSpPr>
          <p:cNvPr id="29" name="Rectangle 28">
            <a:extLst>
              <a:ext uri="{FF2B5EF4-FFF2-40B4-BE49-F238E27FC236}">
                <a16:creationId xmlns:a16="http://schemas.microsoft.com/office/drawing/2014/main" id="{A30F1CFB-3F3D-4C95-BB3F-C8A072D62310}"/>
              </a:ext>
            </a:extLst>
          </p:cNvPr>
          <p:cNvSpPr/>
          <p:nvPr/>
        </p:nvSpPr>
        <p:spPr>
          <a:xfrm>
            <a:off x="1365663" y="1794912"/>
            <a:ext cx="1792936" cy="109429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r" defTabSz="457189"/>
            <a:r>
              <a:rPr lang="en-US" sz="1600" b="1" dirty="0">
                <a:solidFill>
                  <a:srgbClr val="00BCEB"/>
                </a:solidFill>
                <a:latin typeface="CiscoSansTT" panose="020B0503020201020303" pitchFamily="34" charset="0"/>
                <a:ea typeface="ＭＳ Ｐゴシック" pitchFamily="34" charset="-128"/>
                <a:cs typeface="CiscoSansTT" panose="020B0503020201020303" pitchFamily="34" charset="0"/>
              </a:rPr>
              <a:t>Speed and Simplicity</a:t>
            </a:r>
          </a:p>
          <a:p>
            <a:pPr algn="r" defTabSz="457189">
              <a:spcBef>
                <a:spcPts val="450"/>
              </a:spcBef>
              <a:spcAft>
                <a:spcPts val="600"/>
              </a:spcAft>
            </a:pPr>
            <a:r>
              <a:rPr lang="en-US" sz="1200" dirty="0">
                <a:solidFill>
                  <a:srgbClr val="676767"/>
                </a:solidFill>
                <a:cs typeface="Calibri"/>
              </a:rPr>
              <a:t>Common platform across data center</a:t>
            </a:r>
          </a:p>
          <a:p>
            <a:pPr algn="r" defTabSz="457189">
              <a:spcBef>
                <a:spcPts val="450"/>
              </a:spcBef>
              <a:spcAft>
                <a:spcPts val="600"/>
              </a:spcAft>
            </a:pPr>
            <a:r>
              <a:rPr lang="en-US" sz="1200" dirty="0">
                <a:solidFill>
                  <a:srgbClr val="676767"/>
                </a:solidFill>
                <a:cs typeface="Calibri"/>
              </a:rPr>
              <a:t>Predictable, reliable performance</a:t>
            </a:r>
          </a:p>
        </p:txBody>
      </p:sp>
      <p:sp>
        <p:nvSpPr>
          <p:cNvPr id="30" name="Rectangle 29">
            <a:extLst>
              <a:ext uri="{FF2B5EF4-FFF2-40B4-BE49-F238E27FC236}">
                <a16:creationId xmlns:a16="http://schemas.microsoft.com/office/drawing/2014/main" id="{4AA1AF78-412C-4E0D-9050-EC2195A43996}"/>
              </a:ext>
            </a:extLst>
          </p:cNvPr>
          <p:cNvSpPr/>
          <p:nvPr/>
        </p:nvSpPr>
        <p:spPr>
          <a:xfrm>
            <a:off x="6184018" y="1794912"/>
            <a:ext cx="1690553" cy="111753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defTabSz="457189"/>
            <a:r>
              <a:rPr lang="en-US" sz="1600" b="1" dirty="0">
                <a:solidFill>
                  <a:srgbClr val="6EBE4A"/>
                </a:solidFill>
                <a:latin typeface="CiscoSansTT" panose="020B0503020201020303" pitchFamily="34" charset="0"/>
                <a:ea typeface="ＭＳ Ｐゴシック" pitchFamily="34" charset="-128"/>
                <a:cs typeface="CiscoSansTT" panose="020B0503020201020303" pitchFamily="34" charset="0"/>
              </a:rPr>
              <a:t>Pay as you grow</a:t>
            </a:r>
          </a:p>
          <a:p>
            <a:pPr defTabSz="457189">
              <a:spcBef>
                <a:spcPts val="450"/>
              </a:spcBef>
              <a:spcAft>
                <a:spcPts val="600"/>
              </a:spcAft>
            </a:pPr>
            <a:r>
              <a:rPr lang="en-US" sz="1200" dirty="0">
                <a:solidFill>
                  <a:srgbClr val="676767"/>
                </a:solidFill>
                <a:cs typeface="Calibri"/>
              </a:rPr>
              <a:t>Pay-as-you-grow Economics with Resource Scaling On-Dema</a:t>
            </a:r>
            <a:r>
              <a:rPr lang="en-US" sz="1600" dirty="0">
                <a:solidFill>
                  <a:srgbClr val="676767"/>
                </a:solidFill>
                <a:cs typeface="Calibri"/>
              </a:rPr>
              <a:t>nd</a:t>
            </a:r>
          </a:p>
        </p:txBody>
      </p:sp>
      <p:sp>
        <p:nvSpPr>
          <p:cNvPr id="31" name="Rectangle 30">
            <a:extLst>
              <a:ext uri="{FF2B5EF4-FFF2-40B4-BE49-F238E27FC236}">
                <a16:creationId xmlns:a16="http://schemas.microsoft.com/office/drawing/2014/main" id="{5BF4543E-8D39-41AB-951B-E2B4E949ADFA}"/>
              </a:ext>
            </a:extLst>
          </p:cNvPr>
          <p:cNvSpPr/>
          <p:nvPr/>
        </p:nvSpPr>
        <p:spPr>
          <a:xfrm>
            <a:off x="3743788" y="3981065"/>
            <a:ext cx="1843076" cy="65318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lvl="0" algn="ctr" defTabSz="457189"/>
            <a:r>
              <a:rPr lang="en-US" sz="1600" b="1" dirty="0">
                <a:solidFill>
                  <a:srgbClr val="FBAB18"/>
                </a:solidFill>
                <a:latin typeface="CiscoSansTT" panose="020B0503020201020303" pitchFamily="34" charset="0"/>
                <a:ea typeface="ＭＳ Ｐゴシック" pitchFamily="34" charset="-128"/>
                <a:cs typeface="CiscoSansTT" panose="020B0503020201020303" pitchFamily="34" charset="0"/>
              </a:rPr>
              <a:t>Streamlined Operations</a:t>
            </a:r>
          </a:p>
          <a:p>
            <a:pPr lvl="0" algn="ctr" defTabSz="457189">
              <a:spcBef>
                <a:spcPts val="450"/>
              </a:spcBef>
              <a:spcAft>
                <a:spcPts val="600"/>
              </a:spcAft>
            </a:pPr>
            <a:r>
              <a:rPr lang="en-US" sz="1200" dirty="0">
                <a:solidFill>
                  <a:srgbClr val="676767"/>
                </a:solidFill>
                <a:cs typeface="Calibri"/>
              </a:rPr>
              <a:t>Cloud like simplified management and orchestration</a:t>
            </a:r>
          </a:p>
        </p:txBody>
      </p:sp>
      <p:grpSp>
        <p:nvGrpSpPr>
          <p:cNvPr id="32" name="Group 10">
            <a:extLst>
              <a:ext uri="{FF2B5EF4-FFF2-40B4-BE49-F238E27FC236}">
                <a16:creationId xmlns:a16="http://schemas.microsoft.com/office/drawing/2014/main" id="{AFCFBBC8-DC61-4DE7-BE2F-EE196CE84606}"/>
              </a:ext>
            </a:extLst>
          </p:cNvPr>
          <p:cNvGrpSpPr>
            <a:grpSpLocks noChangeAspect="1"/>
          </p:cNvGrpSpPr>
          <p:nvPr/>
        </p:nvGrpSpPr>
        <p:grpSpPr bwMode="auto">
          <a:xfrm>
            <a:off x="4475654" y="3566542"/>
            <a:ext cx="432989" cy="433946"/>
            <a:chOff x="3388" y="1708"/>
            <a:chExt cx="904" cy="906"/>
          </a:xfrm>
        </p:grpSpPr>
        <p:sp>
          <p:nvSpPr>
            <p:cNvPr id="33" name="Oval 11">
              <a:extLst>
                <a:ext uri="{FF2B5EF4-FFF2-40B4-BE49-F238E27FC236}">
                  <a16:creationId xmlns:a16="http://schemas.microsoft.com/office/drawing/2014/main" id="{2A8E7B35-493E-476F-AA47-9F9A46893971}"/>
                </a:ext>
              </a:extLst>
            </p:cNvPr>
            <p:cNvSpPr>
              <a:spLocks noChangeArrowheads="1"/>
            </p:cNvSpPr>
            <p:nvPr/>
          </p:nvSpPr>
          <p:spPr bwMode="auto">
            <a:xfrm>
              <a:off x="3388" y="1708"/>
              <a:ext cx="904" cy="906"/>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511" fontAlgn="auto">
                <a:spcBef>
                  <a:spcPts val="0"/>
                </a:spcBef>
                <a:spcAft>
                  <a:spcPts val="0"/>
                </a:spcAft>
              </a:pPr>
              <a:endParaRPr lang="en-US" sz="1425" dirty="0">
                <a:solidFill>
                  <a:srgbClr val="282828"/>
                </a:solidFill>
                <a:latin typeface="CiscoSansTT ExtraLight"/>
                <a:ea typeface="+mn-ea"/>
                <a:cs typeface="+mn-cs"/>
              </a:endParaRPr>
            </a:p>
          </p:txBody>
        </p:sp>
        <p:sp>
          <p:nvSpPr>
            <p:cNvPr id="34" name="Freeform 12">
              <a:extLst>
                <a:ext uri="{FF2B5EF4-FFF2-40B4-BE49-F238E27FC236}">
                  <a16:creationId xmlns:a16="http://schemas.microsoft.com/office/drawing/2014/main" id="{22FDBA55-5864-4C73-9975-1ADF238FEF05}"/>
                </a:ext>
              </a:extLst>
            </p:cNvPr>
            <p:cNvSpPr>
              <a:spLocks/>
            </p:cNvSpPr>
            <p:nvPr/>
          </p:nvSpPr>
          <p:spPr bwMode="auto">
            <a:xfrm>
              <a:off x="3733" y="240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511" fontAlgn="auto">
                <a:spcBef>
                  <a:spcPts val="0"/>
                </a:spcBef>
                <a:spcAft>
                  <a:spcPts val="0"/>
                </a:spcAft>
              </a:pPr>
              <a:endParaRPr lang="en-US" sz="1425" dirty="0">
                <a:solidFill>
                  <a:srgbClr val="282828"/>
                </a:solidFill>
                <a:latin typeface="CiscoSansTT ExtraLight"/>
                <a:ea typeface="+mn-ea"/>
                <a:cs typeface="+mn-cs"/>
              </a:endParaRPr>
            </a:p>
          </p:txBody>
        </p:sp>
        <p:sp>
          <p:nvSpPr>
            <p:cNvPr id="35" name="Freeform 13">
              <a:extLst>
                <a:ext uri="{FF2B5EF4-FFF2-40B4-BE49-F238E27FC236}">
                  <a16:creationId xmlns:a16="http://schemas.microsoft.com/office/drawing/2014/main" id="{3FB2AD4E-B6D7-430C-B7D9-E35C274E2D1A}"/>
                </a:ext>
              </a:extLst>
            </p:cNvPr>
            <p:cNvSpPr>
              <a:spLocks/>
            </p:cNvSpPr>
            <p:nvPr/>
          </p:nvSpPr>
          <p:spPr bwMode="auto">
            <a:xfrm>
              <a:off x="3571" y="1899"/>
              <a:ext cx="721" cy="703"/>
            </a:xfrm>
            <a:custGeom>
              <a:avLst/>
              <a:gdLst>
                <a:gd name="T0" fmla="*/ 211 w 303"/>
                <a:gd name="T1" fmla="*/ 5 h 295"/>
                <a:gd name="T2" fmla="*/ 210 w 303"/>
                <a:gd name="T3" fmla="*/ 5 h 295"/>
                <a:gd name="T4" fmla="*/ 210 w 303"/>
                <a:gd name="T5" fmla="*/ 5 h 295"/>
                <a:gd name="T6" fmla="*/ 210 w 303"/>
                <a:gd name="T7" fmla="*/ 5 h 295"/>
                <a:gd name="T8" fmla="*/ 210 w 303"/>
                <a:gd name="T9" fmla="*/ 5 h 295"/>
                <a:gd name="T10" fmla="*/ 195 w 303"/>
                <a:gd name="T11" fmla="*/ 0 h 295"/>
                <a:gd name="T12" fmla="*/ 193 w 303"/>
                <a:gd name="T13" fmla="*/ 0 h 295"/>
                <a:gd name="T14" fmla="*/ 188 w 303"/>
                <a:gd name="T15" fmla="*/ 0 h 295"/>
                <a:gd name="T16" fmla="*/ 188 w 303"/>
                <a:gd name="T17" fmla="*/ 0 h 295"/>
                <a:gd name="T18" fmla="*/ 187 w 303"/>
                <a:gd name="T19" fmla="*/ 0 h 295"/>
                <a:gd name="T20" fmla="*/ 186 w 303"/>
                <a:gd name="T21" fmla="*/ 0 h 295"/>
                <a:gd name="T22" fmla="*/ 186 w 303"/>
                <a:gd name="T23" fmla="*/ 0 h 295"/>
                <a:gd name="T24" fmla="*/ 180 w 303"/>
                <a:gd name="T25" fmla="*/ 2 h 295"/>
                <a:gd name="T26" fmla="*/ 166 w 303"/>
                <a:gd name="T27" fmla="*/ 14 h 295"/>
                <a:gd name="T28" fmla="*/ 161 w 303"/>
                <a:gd name="T29" fmla="*/ 22 h 295"/>
                <a:gd name="T30" fmla="*/ 96 w 303"/>
                <a:gd name="T31" fmla="*/ 119 h 295"/>
                <a:gd name="T32" fmla="*/ 54 w 303"/>
                <a:gd name="T33" fmla="*/ 77 h 295"/>
                <a:gd name="T34" fmla="*/ 54 w 303"/>
                <a:gd name="T35" fmla="*/ 77 h 295"/>
                <a:gd name="T36" fmla="*/ 47 w 303"/>
                <a:gd name="T37" fmla="*/ 72 h 295"/>
                <a:gd name="T38" fmla="*/ 32 w 303"/>
                <a:gd name="T39" fmla="*/ 69 h 295"/>
                <a:gd name="T40" fmla="*/ 15 w 303"/>
                <a:gd name="T41" fmla="*/ 74 h 295"/>
                <a:gd name="T42" fmla="*/ 0 w 303"/>
                <a:gd name="T43" fmla="*/ 101 h 295"/>
                <a:gd name="T44" fmla="*/ 6 w 303"/>
                <a:gd name="T45" fmla="*/ 119 h 295"/>
                <a:gd name="T46" fmla="*/ 63 w 303"/>
                <a:gd name="T47" fmla="*/ 205 h 295"/>
                <a:gd name="T48" fmla="*/ 63 w 303"/>
                <a:gd name="T49" fmla="*/ 205 h 295"/>
                <a:gd name="T50" fmla="*/ 63 w 303"/>
                <a:gd name="T51" fmla="*/ 206 h 295"/>
                <a:gd name="T52" fmla="*/ 63 w 303"/>
                <a:gd name="T53" fmla="*/ 206 h 295"/>
                <a:gd name="T54" fmla="*/ 63 w 303"/>
                <a:gd name="T55" fmla="*/ 206 h 295"/>
                <a:gd name="T56" fmla="*/ 63 w 303"/>
                <a:gd name="T57" fmla="*/ 206 h 295"/>
                <a:gd name="T58" fmla="*/ 63 w 303"/>
                <a:gd name="T59" fmla="*/ 206 h 295"/>
                <a:gd name="T60" fmla="*/ 63 w 303"/>
                <a:gd name="T61" fmla="*/ 206 h 295"/>
                <a:gd name="T62" fmla="*/ 63 w 303"/>
                <a:gd name="T63" fmla="*/ 206 h 295"/>
                <a:gd name="T64" fmla="*/ 64 w 303"/>
                <a:gd name="T65" fmla="*/ 207 h 295"/>
                <a:gd name="T66" fmla="*/ 64 w 303"/>
                <a:gd name="T67" fmla="*/ 207 h 295"/>
                <a:gd name="T68" fmla="*/ 64 w 303"/>
                <a:gd name="T69" fmla="*/ 207 h 295"/>
                <a:gd name="T70" fmla="*/ 64 w 303"/>
                <a:gd name="T71" fmla="*/ 207 h 295"/>
                <a:gd name="T72" fmla="*/ 64 w 303"/>
                <a:gd name="T73" fmla="*/ 207 h 295"/>
                <a:gd name="T74" fmla="*/ 64 w 303"/>
                <a:gd name="T75" fmla="*/ 207 h 295"/>
                <a:gd name="T76" fmla="*/ 64 w 303"/>
                <a:gd name="T77" fmla="*/ 207 h 295"/>
                <a:gd name="T78" fmla="*/ 64 w 303"/>
                <a:gd name="T79" fmla="*/ 207 h 295"/>
                <a:gd name="T80" fmla="*/ 64 w 303"/>
                <a:gd name="T81" fmla="*/ 207 h 295"/>
                <a:gd name="T82" fmla="*/ 67 w 303"/>
                <a:gd name="T83" fmla="*/ 210 h 295"/>
                <a:gd name="T84" fmla="*/ 66 w 303"/>
                <a:gd name="T85" fmla="*/ 209 h 295"/>
                <a:gd name="T86" fmla="*/ 67 w 303"/>
                <a:gd name="T87" fmla="*/ 210 h 295"/>
                <a:gd name="T88" fmla="*/ 67 w 303"/>
                <a:gd name="T89" fmla="*/ 210 h 295"/>
                <a:gd name="T90" fmla="*/ 67 w 303"/>
                <a:gd name="T91" fmla="*/ 210 h 295"/>
                <a:gd name="T92" fmla="*/ 67 w 303"/>
                <a:gd name="T93" fmla="*/ 210 h 295"/>
                <a:gd name="T94" fmla="*/ 68 w 303"/>
                <a:gd name="T95" fmla="*/ 212 h 295"/>
                <a:gd name="T96" fmla="*/ 70 w 303"/>
                <a:gd name="T97" fmla="*/ 213 h 295"/>
                <a:gd name="T98" fmla="*/ 70 w 303"/>
                <a:gd name="T99" fmla="*/ 213 h 295"/>
                <a:gd name="T100" fmla="*/ 71 w 303"/>
                <a:gd name="T101" fmla="*/ 214 h 295"/>
                <a:gd name="T102" fmla="*/ 71 w 303"/>
                <a:gd name="T103" fmla="*/ 214 h 295"/>
                <a:gd name="T104" fmla="*/ 70 w 303"/>
                <a:gd name="T105" fmla="*/ 213 h 295"/>
                <a:gd name="T106" fmla="*/ 71 w 303"/>
                <a:gd name="T107" fmla="*/ 214 h 295"/>
                <a:gd name="T108" fmla="*/ 71 w 303"/>
                <a:gd name="T109" fmla="*/ 214 h 295"/>
                <a:gd name="T110" fmla="*/ 153 w 303"/>
                <a:gd name="T111" fmla="*/ 295 h 295"/>
                <a:gd name="T112" fmla="*/ 303 w 303"/>
                <a:gd name="T113" fmla="*/ 110 h 295"/>
                <a:gd name="T114" fmla="*/ 302 w 303"/>
                <a:gd name="T115" fmla="*/ 100 h 295"/>
                <a:gd name="T116" fmla="*/ 223 w 303"/>
                <a:gd name="T117" fmla="*/ 21 h 295"/>
                <a:gd name="T118" fmla="*/ 211 w 303"/>
                <a:gd name="T119" fmla="*/ 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3" h="295">
                  <a:moveTo>
                    <a:pt x="211" y="5"/>
                  </a:moveTo>
                  <a:cubicBezTo>
                    <a:pt x="211" y="5"/>
                    <a:pt x="210" y="5"/>
                    <a:pt x="210" y="5"/>
                  </a:cubicBezTo>
                  <a:cubicBezTo>
                    <a:pt x="210" y="5"/>
                    <a:pt x="210" y="5"/>
                    <a:pt x="210" y="5"/>
                  </a:cubicBezTo>
                  <a:cubicBezTo>
                    <a:pt x="210" y="5"/>
                    <a:pt x="210" y="5"/>
                    <a:pt x="210" y="5"/>
                  </a:cubicBezTo>
                  <a:cubicBezTo>
                    <a:pt x="210" y="5"/>
                    <a:pt x="210" y="5"/>
                    <a:pt x="210" y="5"/>
                  </a:cubicBezTo>
                  <a:cubicBezTo>
                    <a:pt x="205" y="2"/>
                    <a:pt x="200" y="0"/>
                    <a:pt x="195" y="0"/>
                  </a:cubicBezTo>
                  <a:cubicBezTo>
                    <a:pt x="194" y="0"/>
                    <a:pt x="194" y="0"/>
                    <a:pt x="193" y="0"/>
                  </a:cubicBezTo>
                  <a:cubicBezTo>
                    <a:pt x="191" y="0"/>
                    <a:pt x="190" y="0"/>
                    <a:pt x="188" y="0"/>
                  </a:cubicBezTo>
                  <a:cubicBezTo>
                    <a:pt x="188" y="0"/>
                    <a:pt x="188" y="0"/>
                    <a:pt x="188" y="0"/>
                  </a:cubicBezTo>
                  <a:cubicBezTo>
                    <a:pt x="188" y="0"/>
                    <a:pt x="188" y="0"/>
                    <a:pt x="187" y="0"/>
                  </a:cubicBezTo>
                  <a:cubicBezTo>
                    <a:pt x="187" y="0"/>
                    <a:pt x="187" y="0"/>
                    <a:pt x="186" y="0"/>
                  </a:cubicBezTo>
                  <a:cubicBezTo>
                    <a:pt x="186" y="0"/>
                    <a:pt x="186" y="0"/>
                    <a:pt x="186" y="0"/>
                  </a:cubicBezTo>
                  <a:cubicBezTo>
                    <a:pt x="184" y="1"/>
                    <a:pt x="182" y="2"/>
                    <a:pt x="180" y="2"/>
                  </a:cubicBezTo>
                  <a:cubicBezTo>
                    <a:pt x="175" y="5"/>
                    <a:pt x="170" y="9"/>
                    <a:pt x="166" y="14"/>
                  </a:cubicBezTo>
                  <a:cubicBezTo>
                    <a:pt x="161" y="22"/>
                    <a:pt x="161" y="22"/>
                    <a:pt x="161" y="22"/>
                  </a:cubicBezTo>
                  <a:cubicBezTo>
                    <a:pt x="96" y="119"/>
                    <a:pt x="96" y="119"/>
                    <a:pt x="96" y="119"/>
                  </a:cubicBezTo>
                  <a:cubicBezTo>
                    <a:pt x="54" y="77"/>
                    <a:pt x="54" y="77"/>
                    <a:pt x="54" y="77"/>
                  </a:cubicBezTo>
                  <a:cubicBezTo>
                    <a:pt x="54" y="77"/>
                    <a:pt x="54" y="77"/>
                    <a:pt x="54" y="77"/>
                  </a:cubicBezTo>
                  <a:cubicBezTo>
                    <a:pt x="52" y="75"/>
                    <a:pt x="49" y="73"/>
                    <a:pt x="47" y="72"/>
                  </a:cubicBezTo>
                  <a:cubicBezTo>
                    <a:pt x="42" y="70"/>
                    <a:pt x="37" y="69"/>
                    <a:pt x="32" y="69"/>
                  </a:cubicBezTo>
                  <a:cubicBezTo>
                    <a:pt x="26" y="69"/>
                    <a:pt x="20" y="71"/>
                    <a:pt x="15" y="74"/>
                  </a:cubicBezTo>
                  <a:cubicBezTo>
                    <a:pt x="5" y="80"/>
                    <a:pt x="0" y="91"/>
                    <a:pt x="0" y="101"/>
                  </a:cubicBezTo>
                  <a:cubicBezTo>
                    <a:pt x="0" y="107"/>
                    <a:pt x="2" y="113"/>
                    <a:pt x="6" y="119"/>
                  </a:cubicBezTo>
                  <a:cubicBezTo>
                    <a:pt x="63" y="205"/>
                    <a:pt x="63" y="205"/>
                    <a:pt x="63" y="205"/>
                  </a:cubicBezTo>
                  <a:cubicBezTo>
                    <a:pt x="63" y="205"/>
                    <a:pt x="63" y="205"/>
                    <a:pt x="63" y="205"/>
                  </a:cubicBezTo>
                  <a:cubicBezTo>
                    <a:pt x="63" y="206"/>
                    <a:pt x="63" y="206"/>
                    <a:pt x="63" y="206"/>
                  </a:cubicBezTo>
                  <a:cubicBezTo>
                    <a:pt x="63" y="206"/>
                    <a:pt x="63" y="206"/>
                    <a:pt x="63" y="206"/>
                  </a:cubicBezTo>
                  <a:cubicBezTo>
                    <a:pt x="63" y="206"/>
                    <a:pt x="63" y="206"/>
                    <a:pt x="63" y="206"/>
                  </a:cubicBezTo>
                  <a:cubicBezTo>
                    <a:pt x="63" y="206"/>
                    <a:pt x="63" y="206"/>
                    <a:pt x="63" y="206"/>
                  </a:cubicBezTo>
                  <a:cubicBezTo>
                    <a:pt x="63" y="206"/>
                    <a:pt x="63" y="206"/>
                    <a:pt x="63" y="206"/>
                  </a:cubicBezTo>
                  <a:cubicBezTo>
                    <a:pt x="63" y="206"/>
                    <a:pt x="63" y="206"/>
                    <a:pt x="63" y="206"/>
                  </a:cubicBezTo>
                  <a:cubicBezTo>
                    <a:pt x="63" y="206"/>
                    <a:pt x="63" y="206"/>
                    <a:pt x="63" y="206"/>
                  </a:cubicBezTo>
                  <a:cubicBezTo>
                    <a:pt x="63" y="206"/>
                    <a:pt x="63" y="206"/>
                    <a:pt x="64" y="207"/>
                  </a:cubicBezTo>
                  <a:cubicBezTo>
                    <a:pt x="64" y="207"/>
                    <a:pt x="64" y="207"/>
                    <a:pt x="64" y="207"/>
                  </a:cubicBezTo>
                  <a:cubicBezTo>
                    <a:pt x="64" y="207"/>
                    <a:pt x="64" y="207"/>
                    <a:pt x="64" y="207"/>
                  </a:cubicBezTo>
                  <a:cubicBezTo>
                    <a:pt x="64" y="207"/>
                    <a:pt x="64" y="207"/>
                    <a:pt x="64" y="207"/>
                  </a:cubicBezTo>
                  <a:cubicBezTo>
                    <a:pt x="64" y="207"/>
                    <a:pt x="64" y="207"/>
                    <a:pt x="64" y="207"/>
                  </a:cubicBezTo>
                  <a:cubicBezTo>
                    <a:pt x="64" y="207"/>
                    <a:pt x="64" y="207"/>
                    <a:pt x="64" y="207"/>
                  </a:cubicBezTo>
                  <a:cubicBezTo>
                    <a:pt x="64" y="207"/>
                    <a:pt x="64" y="207"/>
                    <a:pt x="64" y="207"/>
                  </a:cubicBezTo>
                  <a:cubicBezTo>
                    <a:pt x="64" y="207"/>
                    <a:pt x="64" y="207"/>
                    <a:pt x="64" y="207"/>
                  </a:cubicBezTo>
                  <a:cubicBezTo>
                    <a:pt x="64" y="207"/>
                    <a:pt x="64" y="207"/>
                    <a:pt x="64" y="207"/>
                  </a:cubicBezTo>
                  <a:cubicBezTo>
                    <a:pt x="65" y="208"/>
                    <a:pt x="66" y="209"/>
                    <a:pt x="67" y="210"/>
                  </a:cubicBezTo>
                  <a:cubicBezTo>
                    <a:pt x="66" y="210"/>
                    <a:pt x="66" y="210"/>
                    <a:pt x="66" y="209"/>
                  </a:cubicBezTo>
                  <a:cubicBezTo>
                    <a:pt x="66" y="210"/>
                    <a:pt x="66" y="210"/>
                    <a:pt x="67" y="210"/>
                  </a:cubicBezTo>
                  <a:cubicBezTo>
                    <a:pt x="67" y="210"/>
                    <a:pt x="67" y="210"/>
                    <a:pt x="67" y="210"/>
                  </a:cubicBezTo>
                  <a:cubicBezTo>
                    <a:pt x="67" y="210"/>
                    <a:pt x="67" y="210"/>
                    <a:pt x="67" y="210"/>
                  </a:cubicBezTo>
                  <a:cubicBezTo>
                    <a:pt x="67" y="210"/>
                    <a:pt x="67" y="210"/>
                    <a:pt x="67" y="210"/>
                  </a:cubicBezTo>
                  <a:cubicBezTo>
                    <a:pt x="67" y="211"/>
                    <a:pt x="68" y="211"/>
                    <a:pt x="68" y="212"/>
                  </a:cubicBezTo>
                  <a:cubicBezTo>
                    <a:pt x="69" y="212"/>
                    <a:pt x="69" y="213"/>
                    <a:pt x="70" y="213"/>
                  </a:cubicBezTo>
                  <a:cubicBezTo>
                    <a:pt x="70" y="213"/>
                    <a:pt x="70" y="213"/>
                    <a:pt x="70" y="213"/>
                  </a:cubicBezTo>
                  <a:cubicBezTo>
                    <a:pt x="70" y="213"/>
                    <a:pt x="71" y="214"/>
                    <a:pt x="71" y="214"/>
                  </a:cubicBezTo>
                  <a:cubicBezTo>
                    <a:pt x="71" y="214"/>
                    <a:pt x="71" y="214"/>
                    <a:pt x="71" y="214"/>
                  </a:cubicBezTo>
                  <a:cubicBezTo>
                    <a:pt x="71" y="214"/>
                    <a:pt x="70" y="213"/>
                    <a:pt x="70" y="213"/>
                  </a:cubicBezTo>
                  <a:cubicBezTo>
                    <a:pt x="70" y="213"/>
                    <a:pt x="70" y="213"/>
                    <a:pt x="71" y="214"/>
                  </a:cubicBezTo>
                  <a:cubicBezTo>
                    <a:pt x="71" y="214"/>
                    <a:pt x="71" y="214"/>
                    <a:pt x="71" y="214"/>
                  </a:cubicBezTo>
                  <a:cubicBezTo>
                    <a:pt x="153" y="295"/>
                    <a:pt x="153" y="295"/>
                    <a:pt x="153" y="295"/>
                  </a:cubicBezTo>
                  <a:cubicBezTo>
                    <a:pt x="238" y="277"/>
                    <a:pt x="303" y="201"/>
                    <a:pt x="303" y="110"/>
                  </a:cubicBezTo>
                  <a:cubicBezTo>
                    <a:pt x="303" y="107"/>
                    <a:pt x="303" y="103"/>
                    <a:pt x="302" y="100"/>
                  </a:cubicBezTo>
                  <a:cubicBezTo>
                    <a:pt x="223" y="21"/>
                    <a:pt x="223" y="21"/>
                    <a:pt x="223" y="21"/>
                  </a:cubicBezTo>
                  <a:cubicBezTo>
                    <a:pt x="221" y="15"/>
                    <a:pt x="217" y="9"/>
                    <a:pt x="211" y="5"/>
                  </a:cubicBezTo>
                  <a:close/>
                </a:path>
              </a:pathLst>
            </a:custGeom>
            <a:solidFill>
              <a:srgbClr val="E998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511" fontAlgn="auto">
                <a:spcBef>
                  <a:spcPts val="0"/>
                </a:spcBef>
                <a:spcAft>
                  <a:spcPts val="0"/>
                </a:spcAft>
              </a:pPr>
              <a:endParaRPr lang="en-US" sz="1425" dirty="0">
                <a:solidFill>
                  <a:srgbClr val="282828"/>
                </a:solidFill>
                <a:latin typeface="CiscoSansTT ExtraLight"/>
                <a:ea typeface="+mn-ea"/>
                <a:cs typeface="+mn-cs"/>
              </a:endParaRPr>
            </a:p>
          </p:txBody>
        </p:sp>
        <p:sp>
          <p:nvSpPr>
            <p:cNvPr id="36" name="Freeform 14">
              <a:extLst>
                <a:ext uri="{FF2B5EF4-FFF2-40B4-BE49-F238E27FC236}">
                  <a16:creationId xmlns:a16="http://schemas.microsoft.com/office/drawing/2014/main" id="{34558D35-A0C2-40EA-BDE3-CCCAA7100120}"/>
                </a:ext>
              </a:extLst>
            </p:cNvPr>
            <p:cNvSpPr>
              <a:spLocks/>
            </p:cNvSpPr>
            <p:nvPr/>
          </p:nvSpPr>
          <p:spPr bwMode="auto">
            <a:xfrm>
              <a:off x="3785" y="1899"/>
              <a:ext cx="322" cy="515"/>
            </a:xfrm>
            <a:custGeom>
              <a:avLst/>
              <a:gdLst>
                <a:gd name="T0" fmla="*/ 103 w 135"/>
                <a:gd name="T1" fmla="*/ 0 h 216"/>
                <a:gd name="T2" fmla="*/ 98 w 135"/>
                <a:gd name="T3" fmla="*/ 0 h 216"/>
                <a:gd name="T4" fmla="*/ 98 w 135"/>
                <a:gd name="T5" fmla="*/ 0 h 216"/>
                <a:gd name="T6" fmla="*/ 97 w 135"/>
                <a:gd name="T7" fmla="*/ 0 h 216"/>
                <a:gd name="T8" fmla="*/ 96 w 135"/>
                <a:gd name="T9" fmla="*/ 0 h 216"/>
                <a:gd name="T10" fmla="*/ 96 w 135"/>
                <a:gd name="T11" fmla="*/ 0 h 216"/>
                <a:gd name="T12" fmla="*/ 90 w 135"/>
                <a:gd name="T13" fmla="*/ 2 h 216"/>
                <a:gd name="T14" fmla="*/ 76 w 135"/>
                <a:gd name="T15" fmla="*/ 14 h 216"/>
                <a:gd name="T16" fmla="*/ 71 w 135"/>
                <a:gd name="T17" fmla="*/ 22 h 216"/>
                <a:gd name="T18" fmla="*/ 0 w 135"/>
                <a:gd name="T19" fmla="*/ 129 h 216"/>
                <a:gd name="T20" fmla="*/ 26 w 135"/>
                <a:gd name="T21" fmla="*/ 170 h 216"/>
                <a:gd name="T22" fmla="*/ 18 w 135"/>
                <a:gd name="T23" fmla="*/ 214 h 216"/>
                <a:gd name="T24" fmla="*/ 14 w 135"/>
                <a:gd name="T25" fmla="*/ 216 h 216"/>
                <a:gd name="T26" fmla="*/ 25 w 135"/>
                <a:gd name="T27" fmla="*/ 208 h 216"/>
                <a:gd name="T28" fmla="*/ 25 w 135"/>
                <a:gd name="T29" fmla="*/ 208 h 216"/>
                <a:gd name="T30" fmla="*/ 25 w 135"/>
                <a:gd name="T31" fmla="*/ 208 h 216"/>
                <a:gd name="T32" fmla="*/ 25 w 135"/>
                <a:gd name="T33" fmla="*/ 208 h 216"/>
                <a:gd name="T34" fmla="*/ 25 w 135"/>
                <a:gd name="T35" fmla="*/ 208 h 216"/>
                <a:gd name="T36" fmla="*/ 25 w 135"/>
                <a:gd name="T37" fmla="*/ 208 h 216"/>
                <a:gd name="T38" fmla="*/ 25 w 135"/>
                <a:gd name="T39" fmla="*/ 208 h 216"/>
                <a:gd name="T40" fmla="*/ 25 w 135"/>
                <a:gd name="T41" fmla="*/ 207 h 216"/>
                <a:gd name="T42" fmla="*/ 25 w 135"/>
                <a:gd name="T43" fmla="*/ 207 h 216"/>
                <a:gd name="T44" fmla="*/ 25 w 135"/>
                <a:gd name="T45" fmla="*/ 207 h 216"/>
                <a:gd name="T46" fmla="*/ 25 w 135"/>
                <a:gd name="T47" fmla="*/ 207 h 216"/>
                <a:gd name="T48" fmla="*/ 25 w 135"/>
                <a:gd name="T49" fmla="*/ 207 h 216"/>
                <a:gd name="T50" fmla="*/ 25 w 135"/>
                <a:gd name="T51" fmla="*/ 207 h 216"/>
                <a:gd name="T52" fmla="*/ 26 w 135"/>
                <a:gd name="T53" fmla="*/ 207 h 216"/>
                <a:gd name="T54" fmla="*/ 26 w 135"/>
                <a:gd name="T55" fmla="*/ 207 h 216"/>
                <a:gd name="T56" fmla="*/ 26 w 135"/>
                <a:gd name="T57" fmla="*/ 207 h 216"/>
                <a:gd name="T58" fmla="*/ 26 w 135"/>
                <a:gd name="T59" fmla="*/ 207 h 216"/>
                <a:gd name="T60" fmla="*/ 26 w 135"/>
                <a:gd name="T61" fmla="*/ 206 h 216"/>
                <a:gd name="T62" fmla="*/ 26 w 135"/>
                <a:gd name="T63" fmla="*/ 206 h 216"/>
                <a:gd name="T64" fmla="*/ 26 w 135"/>
                <a:gd name="T65" fmla="*/ 206 h 216"/>
                <a:gd name="T66" fmla="*/ 26 w 135"/>
                <a:gd name="T67" fmla="*/ 206 h 216"/>
                <a:gd name="T68" fmla="*/ 26 w 135"/>
                <a:gd name="T69" fmla="*/ 206 h 216"/>
                <a:gd name="T70" fmla="*/ 26 w 135"/>
                <a:gd name="T71" fmla="*/ 206 h 216"/>
                <a:gd name="T72" fmla="*/ 26 w 135"/>
                <a:gd name="T73" fmla="*/ 206 h 216"/>
                <a:gd name="T74" fmla="*/ 26 w 135"/>
                <a:gd name="T75" fmla="*/ 206 h 216"/>
                <a:gd name="T76" fmla="*/ 26 w 135"/>
                <a:gd name="T77" fmla="*/ 205 h 216"/>
                <a:gd name="T78" fmla="*/ 130 w 135"/>
                <a:gd name="T79" fmla="*/ 50 h 216"/>
                <a:gd name="T80" fmla="*/ 135 w 135"/>
                <a:gd name="T81" fmla="*/ 32 h 216"/>
                <a:gd name="T82" fmla="*/ 121 w 135"/>
                <a:gd name="T83" fmla="*/ 5 h 216"/>
                <a:gd name="T84" fmla="*/ 120 w 135"/>
                <a:gd name="T85" fmla="*/ 5 h 216"/>
                <a:gd name="T86" fmla="*/ 120 w 135"/>
                <a:gd name="T87" fmla="*/ 5 h 216"/>
                <a:gd name="T88" fmla="*/ 120 w 135"/>
                <a:gd name="T89" fmla="*/ 5 h 216"/>
                <a:gd name="T90" fmla="*/ 120 w 135"/>
                <a:gd name="T91" fmla="*/ 5 h 216"/>
                <a:gd name="T92" fmla="*/ 105 w 135"/>
                <a:gd name="T93" fmla="*/ 0 h 216"/>
                <a:gd name="T94" fmla="*/ 103 w 135"/>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5" h="216">
                  <a:moveTo>
                    <a:pt x="103" y="0"/>
                  </a:moveTo>
                  <a:cubicBezTo>
                    <a:pt x="101" y="0"/>
                    <a:pt x="100" y="0"/>
                    <a:pt x="98" y="0"/>
                  </a:cubicBezTo>
                  <a:cubicBezTo>
                    <a:pt x="98" y="0"/>
                    <a:pt x="98" y="0"/>
                    <a:pt x="98" y="0"/>
                  </a:cubicBezTo>
                  <a:cubicBezTo>
                    <a:pt x="98" y="0"/>
                    <a:pt x="98" y="0"/>
                    <a:pt x="97" y="0"/>
                  </a:cubicBezTo>
                  <a:cubicBezTo>
                    <a:pt x="97" y="0"/>
                    <a:pt x="97" y="0"/>
                    <a:pt x="96" y="0"/>
                  </a:cubicBezTo>
                  <a:cubicBezTo>
                    <a:pt x="96" y="0"/>
                    <a:pt x="96" y="0"/>
                    <a:pt x="96" y="0"/>
                  </a:cubicBezTo>
                  <a:cubicBezTo>
                    <a:pt x="94" y="1"/>
                    <a:pt x="92" y="2"/>
                    <a:pt x="90" y="2"/>
                  </a:cubicBezTo>
                  <a:cubicBezTo>
                    <a:pt x="85" y="5"/>
                    <a:pt x="80" y="9"/>
                    <a:pt x="76" y="14"/>
                  </a:cubicBezTo>
                  <a:cubicBezTo>
                    <a:pt x="71" y="22"/>
                    <a:pt x="71" y="22"/>
                    <a:pt x="71" y="22"/>
                  </a:cubicBezTo>
                  <a:cubicBezTo>
                    <a:pt x="0" y="129"/>
                    <a:pt x="0" y="129"/>
                    <a:pt x="0" y="129"/>
                  </a:cubicBezTo>
                  <a:cubicBezTo>
                    <a:pt x="26" y="170"/>
                    <a:pt x="26" y="170"/>
                    <a:pt x="26" y="170"/>
                  </a:cubicBezTo>
                  <a:cubicBezTo>
                    <a:pt x="36" y="184"/>
                    <a:pt x="32" y="205"/>
                    <a:pt x="18" y="214"/>
                  </a:cubicBezTo>
                  <a:cubicBezTo>
                    <a:pt x="16" y="215"/>
                    <a:pt x="15" y="216"/>
                    <a:pt x="14" y="216"/>
                  </a:cubicBezTo>
                  <a:cubicBezTo>
                    <a:pt x="18" y="214"/>
                    <a:pt x="22" y="212"/>
                    <a:pt x="25" y="208"/>
                  </a:cubicBezTo>
                  <a:cubicBezTo>
                    <a:pt x="25" y="208"/>
                    <a:pt x="25" y="208"/>
                    <a:pt x="25" y="208"/>
                  </a:cubicBezTo>
                  <a:cubicBezTo>
                    <a:pt x="25" y="208"/>
                    <a:pt x="25" y="208"/>
                    <a:pt x="25" y="208"/>
                  </a:cubicBezTo>
                  <a:cubicBezTo>
                    <a:pt x="25" y="208"/>
                    <a:pt x="25" y="208"/>
                    <a:pt x="25" y="208"/>
                  </a:cubicBezTo>
                  <a:cubicBezTo>
                    <a:pt x="25" y="208"/>
                    <a:pt x="25" y="208"/>
                    <a:pt x="25" y="208"/>
                  </a:cubicBezTo>
                  <a:cubicBezTo>
                    <a:pt x="25" y="208"/>
                    <a:pt x="25" y="208"/>
                    <a:pt x="25" y="208"/>
                  </a:cubicBezTo>
                  <a:cubicBezTo>
                    <a:pt x="25" y="208"/>
                    <a:pt x="25" y="208"/>
                    <a:pt x="25" y="208"/>
                  </a:cubicBezTo>
                  <a:cubicBezTo>
                    <a:pt x="25" y="207"/>
                    <a:pt x="25" y="207"/>
                    <a:pt x="25" y="207"/>
                  </a:cubicBezTo>
                  <a:cubicBezTo>
                    <a:pt x="25" y="207"/>
                    <a:pt x="25" y="207"/>
                    <a:pt x="25" y="207"/>
                  </a:cubicBezTo>
                  <a:cubicBezTo>
                    <a:pt x="25" y="207"/>
                    <a:pt x="25" y="207"/>
                    <a:pt x="25" y="207"/>
                  </a:cubicBezTo>
                  <a:cubicBezTo>
                    <a:pt x="25" y="207"/>
                    <a:pt x="25" y="207"/>
                    <a:pt x="25" y="207"/>
                  </a:cubicBezTo>
                  <a:cubicBezTo>
                    <a:pt x="25" y="207"/>
                    <a:pt x="25" y="207"/>
                    <a:pt x="25" y="207"/>
                  </a:cubicBezTo>
                  <a:cubicBezTo>
                    <a:pt x="25" y="207"/>
                    <a:pt x="25" y="207"/>
                    <a:pt x="25" y="207"/>
                  </a:cubicBezTo>
                  <a:cubicBezTo>
                    <a:pt x="25" y="207"/>
                    <a:pt x="25" y="207"/>
                    <a:pt x="26" y="207"/>
                  </a:cubicBezTo>
                  <a:cubicBezTo>
                    <a:pt x="26" y="207"/>
                    <a:pt x="26" y="207"/>
                    <a:pt x="26" y="207"/>
                  </a:cubicBezTo>
                  <a:cubicBezTo>
                    <a:pt x="26" y="207"/>
                    <a:pt x="26" y="207"/>
                    <a:pt x="26" y="207"/>
                  </a:cubicBezTo>
                  <a:cubicBezTo>
                    <a:pt x="26" y="207"/>
                    <a:pt x="26" y="207"/>
                    <a:pt x="26" y="207"/>
                  </a:cubicBezTo>
                  <a:cubicBezTo>
                    <a:pt x="26" y="206"/>
                    <a:pt x="26" y="206"/>
                    <a:pt x="26" y="206"/>
                  </a:cubicBezTo>
                  <a:cubicBezTo>
                    <a:pt x="26" y="206"/>
                    <a:pt x="26" y="206"/>
                    <a:pt x="26" y="206"/>
                  </a:cubicBezTo>
                  <a:cubicBezTo>
                    <a:pt x="26" y="206"/>
                    <a:pt x="26" y="206"/>
                    <a:pt x="26" y="206"/>
                  </a:cubicBezTo>
                  <a:cubicBezTo>
                    <a:pt x="26" y="206"/>
                    <a:pt x="26" y="206"/>
                    <a:pt x="26" y="206"/>
                  </a:cubicBezTo>
                  <a:cubicBezTo>
                    <a:pt x="26" y="206"/>
                    <a:pt x="26" y="206"/>
                    <a:pt x="26" y="206"/>
                  </a:cubicBezTo>
                  <a:cubicBezTo>
                    <a:pt x="26" y="206"/>
                    <a:pt x="26" y="206"/>
                    <a:pt x="26" y="206"/>
                  </a:cubicBezTo>
                  <a:cubicBezTo>
                    <a:pt x="26" y="206"/>
                    <a:pt x="26" y="206"/>
                    <a:pt x="26" y="206"/>
                  </a:cubicBezTo>
                  <a:cubicBezTo>
                    <a:pt x="26" y="206"/>
                    <a:pt x="26" y="206"/>
                    <a:pt x="26" y="206"/>
                  </a:cubicBezTo>
                  <a:cubicBezTo>
                    <a:pt x="26" y="206"/>
                    <a:pt x="26" y="206"/>
                    <a:pt x="26" y="205"/>
                  </a:cubicBezTo>
                  <a:cubicBezTo>
                    <a:pt x="130" y="50"/>
                    <a:pt x="130" y="50"/>
                    <a:pt x="130" y="50"/>
                  </a:cubicBezTo>
                  <a:cubicBezTo>
                    <a:pt x="133" y="44"/>
                    <a:pt x="135" y="38"/>
                    <a:pt x="135" y="32"/>
                  </a:cubicBezTo>
                  <a:cubicBezTo>
                    <a:pt x="135" y="22"/>
                    <a:pt x="130" y="11"/>
                    <a:pt x="121" y="5"/>
                  </a:cubicBezTo>
                  <a:cubicBezTo>
                    <a:pt x="121" y="5"/>
                    <a:pt x="120" y="5"/>
                    <a:pt x="120" y="5"/>
                  </a:cubicBezTo>
                  <a:cubicBezTo>
                    <a:pt x="120" y="5"/>
                    <a:pt x="120" y="5"/>
                    <a:pt x="120" y="5"/>
                  </a:cubicBezTo>
                  <a:cubicBezTo>
                    <a:pt x="120" y="5"/>
                    <a:pt x="120" y="5"/>
                    <a:pt x="120" y="5"/>
                  </a:cubicBezTo>
                  <a:cubicBezTo>
                    <a:pt x="120" y="5"/>
                    <a:pt x="120" y="5"/>
                    <a:pt x="120" y="5"/>
                  </a:cubicBezTo>
                  <a:cubicBezTo>
                    <a:pt x="115" y="2"/>
                    <a:pt x="110" y="0"/>
                    <a:pt x="105" y="0"/>
                  </a:cubicBezTo>
                  <a:cubicBezTo>
                    <a:pt x="104" y="0"/>
                    <a:pt x="104" y="0"/>
                    <a:pt x="103"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511" fontAlgn="auto">
                <a:spcBef>
                  <a:spcPts val="0"/>
                </a:spcBef>
                <a:spcAft>
                  <a:spcPts val="0"/>
                </a:spcAft>
              </a:pPr>
              <a:endParaRPr lang="en-US" sz="1425" dirty="0">
                <a:solidFill>
                  <a:srgbClr val="282828"/>
                </a:solidFill>
                <a:latin typeface="CiscoSansTT ExtraLight"/>
                <a:ea typeface="+mn-ea"/>
                <a:cs typeface="+mn-cs"/>
              </a:endParaRPr>
            </a:p>
          </p:txBody>
        </p:sp>
        <p:sp>
          <p:nvSpPr>
            <p:cNvPr id="37" name="Freeform 15">
              <a:extLst>
                <a:ext uri="{FF2B5EF4-FFF2-40B4-BE49-F238E27FC236}">
                  <a16:creationId xmlns:a16="http://schemas.microsoft.com/office/drawing/2014/main" id="{8B6C4E6D-35DC-4301-A8F3-7E11A981832F}"/>
                </a:ext>
              </a:extLst>
            </p:cNvPr>
            <p:cNvSpPr>
              <a:spLocks/>
            </p:cNvSpPr>
            <p:nvPr/>
          </p:nvSpPr>
          <p:spPr bwMode="auto">
            <a:xfrm>
              <a:off x="3571" y="2064"/>
              <a:ext cx="214" cy="350"/>
            </a:xfrm>
            <a:custGeom>
              <a:avLst/>
              <a:gdLst>
                <a:gd name="T0" fmla="*/ 32 w 90"/>
                <a:gd name="T1" fmla="*/ 0 h 147"/>
                <a:gd name="T2" fmla="*/ 15 w 90"/>
                <a:gd name="T3" fmla="*/ 5 h 147"/>
                <a:gd name="T4" fmla="*/ 0 w 90"/>
                <a:gd name="T5" fmla="*/ 32 h 147"/>
                <a:gd name="T6" fmla="*/ 6 w 90"/>
                <a:gd name="T7" fmla="*/ 50 h 147"/>
                <a:gd name="T8" fmla="*/ 63 w 90"/>
                <a:gd name="T9" fmla="*/ 136 h 147"/>
                <a:gd name="T10" fmla="*/ 63 w 90"/>
                <a:gd name="T11" fmla="*/ 137 h 147"/>
                <a:gd name="T12" fmla="*/ 63 w 90"/>
                <a:gd name="T13" fmla="*/ 137 h 147"/>
                <a:gd name="T14" fmla="*/ 63 w 90"/>
                <a:gd name="T15" fmla="*/ 137 h 147"/>
                <a:gd name="T16" fmla="*/ 63 w 90"/>
                <a:gd name="T17" fmla="*/ 137 h 147"/>
                <a:gd name="T18" fmla="*/ 63 w 90"/>
                <a:gd name="T19" fmla="*/ 137 h 147"/>
                <a:gd name="T20" fmla="*/ 63 w 90"/>
                <a:gd name="T21" fmla="*/ 137 h 147"/>
                <a:gd name="T22" fmla="*/ 63 w 90"/>
                <a:gd name="T23" fmla="*/ 137 h 147"/>
                <a:gd name="T24" fmla="*/ 63 w 90"/>
                <a:gd name="T25" fmla="*/ 137 h 147"/>
                <a:gd name="T26" fmla="*/ 64 w 90"/>
                <a:gd name="T27" fmla="*/ 138 h 147"/>
                <a:gd name="T28" fmla="*/ 64 w 90"/>
                <a:gd name="T29" fmla="*/ 138 h 147"/>
                <a:gd name="T30" fmla="*/ 64 w 90"/>
                <a:gd name="T31" fmla="*/ 138 h 147"/>
                <a:gd name="T32" fmla="*/ 64 w 90"/>
                <a:gd name="T33" fmla="*/ 138 h 147"/>
                <a:gd name="T34" fmla="*/ 64 w 90"/>
                <a:gd name="T35" fmla="*/ 138 h 147"/>
                <a:gd name="T36" fmla="*/ 64 w 90"/>
                <a:gd name="T37" fmla="*/ 138 h 147"/>
                <a:gd name="T38" fmla="*/ 64 w 90"/>
                <a:gd name="T39" fmla="*/ 138 h 147"/>
                <a:gd name="T40" fmla="*/ 64 w 90"/>
                <a:gd name="T41" fmla="*/ 138 h 147"/>
                <a:gd name="T42" fmla="*/ 64 w 90"/>
                <a:gd name="T43" fmla="*/ 138 h 147"/>
                <a:gd name="T44" fmla="*/ 71 w 90"/>
                <a:gd name="T45" fmla="*/ 145 h 147"/>
                <a:gd name="T46" fmla="*/ 75 w 90"/>
                <a:gd name="T47" fmla="*/ 147 h 147"/>
                <a:gd name="T48" fmla="*/ 72 w 90"/>
                <a:gd name="T49" fmla="*/ 145 h 147"/>
                <a:gd name="T50" fmla="*/ 63 w 90"/>
                <a:gd name="T51" fmla="*/ 101 h 147"/>
                <a:gd name="T52" fmla="*/ 90 w 90"/>
                <a:gd name="T53" fmla="*/ 60 h 147"/>
                <a:gd name="T54" fmla="*/ 59 w 90"/>
                <a:gd name="T55" fmla="*/ 14 h 147"/>
                <a:gd name="T56" fmla="*/ 59 w 90"/>
                <a:gd name="T57" fmla="*/ 13 h 147"/>
                <a:gd name="T58" fmla="*/ 47 w 90"/>
                <a:gd name="T59" fmla="*/ 3 h 147"/>
                <a:gd name="T60" fmla="*/ 32 w 90"/>
                <a:gd name="T61"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 h="147">
                  <a:moveTo>
                    <a:pt x="32" y="0"/>
                  </a:moveTo>
                  <a:cubicBezTo>
                    <a:pt x="26" y="0"/>
                    <a:pt x="20" y="2"/>
                    <a:pt x="15" y="5"/>
                  </a:cubicBezTo>
                  <a:cubicBezTo>
                    <a:pt x="5" y="11"/>
                    <a:pt x="0" y="22"/>
                    <a:pt x="0" y="32"/>
                  </a:cubicBezTo>
                  <a:cubicBezTo>
                    <a:pt x="0" y="38"/>
                    <a:pt x="2" y="44"/>
                    <a:pt x="6" y="50"/>
                  </a:cubicBezTo>
                  <a:cubicBezTo>
                    <a:pt x="63" y="136"/>
                    <a:pt x="63" y="136"/>
                    <a:pt x="63" y="136"/>
                  </a:cubicBezTo>
                  <a:cubicBezTo>
                    <a:pt x="63" y="137"/>
                    <a:pt x="63" y="137"/>
                    <a:pt x="63" y="137"/>
                  </a:cubicBezTo>
                  <a:cubicBezTo>
                    <a:pt x="63" y="137"/>
                    <a:pt x="63" y="137"/>
                    <a:pt x="63" y="137"/>
                  </a:cubicBezTo>
                  <a:cubicBezTo>
                    <a:pt x="63" y="137"/>
                    <a:pt x="63" y="137"/>
                    <a:pt x="63" y="137"/>
                  </a:cubicBezTo>
                  <a:cubicBezTo>
                    <a:pt x="63" y="137"/>
                    <a:pt x="63" y="137"/>
                    <a:pt x="63" y="137"/>
                  </a:cubicBezTo>
                  <a:cubicBezTo>
                    <a:pt x="63" y="137"/>
                    <a:pt x="63" y="137"/>
                    <a:pt x="63" y="137"/>
                  </a:cubicBezTo>
                  <a:cubicBezTo>
                    <a:pt x="63" y="137"/>
                    <a:pt x="63" y="137"/>
                    <a:pt x="63" y="137"/>
                  </a:cubicBezTo>
                  <a:cubicBezTo>
                    <a:pt x="63" y="137"/>
                    <a:pt x="63" y="137"/>
                    <a:pt x="63" y="137"/>
                  </a:cubicBezTo>
                  <a:cubicBezTo>
                    <a:pt x="63" y="137"/>
                    <a:pt x="63" y="137"/>
                    <a:pt x="63" y="137"/>
                  </a:cubicBezTo>
                  <a:cubicBezTo>
                    <a:pt x="63" y="137"/>
                    <a:pt x="63" y="137"/>
                    <a:pt x="64" y="138"/>
                  </a:cubicBezTo>
                  <a:cubicBezTo>
                    <a:pt x="64" y="138"/>
                    <a:pt x="64" y="138"/>
                    <a:pt x="64" y="138"/>
                  </a:cubicBezTo>
                  <a:cubicBezTo>
                    <a:pt x="64" y="138"/>
                    <a:pt x="64" y="138"/>
                    <a:pt x="64" y="138"/>
                  </a:cubicBezTo>
                  <a:cubicBezTo>
                    <a:pt x="64" y="138"/>
                    <a:pt x="64" y="138"/>
                    <a:pt x="64" y="138"/>
                  </a:cubicBezTo>
                  <a:cubicBezTo>
                    <a:pt x="64" y="138"/>
                    <a:pt x="64" y="138"/>
                    <a:pt x="64" y="138"/>
                  </a:cubicBezTo>
                  <a:cubicBezTo>
                    <a:pt x="64" y="138"/>
                    <a:pt x="64" y="138"/>
                    <a:pt x="64" y="138"/>
                  </a:cubicBezTo>
                  <a:cubicBezTo>
                    <a:pt x="64" y="138"/>
                    <a:pt x="64" y="138"/>
                    <a:pt x="64" y="138"/>
                  </a:cubicBezTo>
                  <a:cubicBezTo>
                    <a:pt x="64" y="138"/>
                    <a:pt x="64" y="138"/>
                    <a:pt x="64" y="138"/>
                  </a:cubicBezTo>
                  <a:cubicBezTo>
                    <a:pt x="64" y="138"/>
                    <a:pt x="64" y="138"/>
                    <a:pt x="64" y="138"/>
                  </a:cubicBezTo>
                  <a:cubicBezTo>
                    <a:pt x="66" y="141"/>
                    <a:pt x="68" y="143"/>
                    <a:pt x="71" y="145"/>
                  </a:cubicBezTo>
                  <a:cubicBezTo>
                    <a:pt x="72" y="146"/>
                    <a:pt x="73" y="146"/>
                    <a:pt x="75" y="147"/>
                  </a:cubicBezTo>
                  <a:cubicBezTo>
                    <a:pt x="74" y="147"/>
                    <a:pt x="73" y="146"/>
                    <a:pt x="72" y="145"/>
                  </a:cubicBezTo>
                  <a:cubicBezTo>
                    <a:pt x="57" y="136"/>
                    <a:pt x="53" y="115"/>
                    <a:pt x="63" y="101"/>
                  </a:cubicBezTo>
                  <a:cubicBezTo>
                    <a:pt x="90" y="60"/>
                    <a:pt x="90" y="60"/>
                    <a:pt x="90" y="60"/>
                  </a:cubicBezTo>
                  <a:cubicBezTo>
                    <a:pt x="59" y="14"/>
                    <a:pt x="59" y="14"/>
                    <a:pt x="59" y="14"/>
                  </a:cubicBezTo>
                  <a:cubicBezTo>
                    <a:pt x="59" y="14"/>
                    <a:pt x="59" y="14"/>
                    <a:pt x="59" y="13"/>
                  </a:cubicBezTo>
                  <a:cubicBezTo>
                    <a:pt x="55" y="9"/>
                    <a:pt x="51" y="5"/>
                    <a:pt x="47" y="3"/>
                  </a:cubicBezTo>
                  <a:cubicBezTo>
                    <a:pt x="42" y="1"/>
                    <a:pt x="37" y="0"/>
                    <a:pt x="32" y="0"/>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511" fontAlgn="auto">
                <a:spcBef>
                  <a:spcPts val="0"/>
                </a:spcBef>
                <a:spcAft>
                  <a:spcPts val="0"/>
                </a:spcAft>
              </a:pPr>
              <a:endParaRPr lang="en-US" sz="1425" dirty="0">
                <a:solidFill>
                  <a:srgbClr val="282828"/>
                </a:solidFill>
                <a:latin typeface="CiscoSansTT ExtraLight"/>
                <a:ea typeface="+mn-ea"/>
                <a:cs typeface="+mn-cs"/>
              </a:endParaRPr>
            </a:p>
          </p:txBody>
        </p:sp>
        <p:sp>
          <p:nvSpPr>
            <p:cNvPr id="38" name="Freeform 16">
              <a:extLst>
                <a:ext uri="{FF2B5EF4-FFF2-40B4-BE49-F238E27FC236}">
                  <a16:creationId xmlns:a16="http://schemas.microsoft.com/office/drawing/2014/main" id="{B43ACC2B-093F-4185-8B1C-2575EAE3C938}"/>
                </a:ext>
              </a:extLst>
            </p:cNvPr>
            <p:cNvSpPr>
              <a:spLocks/>
            </p:cNvSpPr>
            <p:nvPr/>
          </p:nvSpPr>
          <p:spPr bwMode="auto">
            <a:xfrm>
              <a:off x="3697" y="2207"/>
              <a:ext cx="174" cy="216"/>
            </a:xfrm>
            <a:custGeom>
              <a:avLst/>
              <a:gdLst>
                <a:gd name="T0" fmla="*/ 37 w 73"/>
                <a:gd name="T1" fmla="*/ 0 h 91"/>
                <a:gd name="T2" fmla="*/ 10 w 73"/>
                <a:gd name="T3" fmla="*/ 41 h 91"/>
                <a:gd name="T4" fmla="*/ 19 w 73"/>
                <a:gd name="T5" fmla="*/ 85 h 91"/>
                <a:gd name="T6" fmla="*/ 22 w 73"/>
                <a:gd name="T7" fmla="*/ 87 h 91"/>
                <a:gd name="T8" fmla="*/ 23 w 73"/>
                <a:gd name="T9" fmla="*/ 88 h 91"/>
                <a:gd name="T10" fmla="*/ 24 w 73"/>
                <a:gd name="T11" fmla="*/ 88 h 91"/>
                <a:gd name="T12" fmla="*/ 24 w 73"/>
                <a:gd name="T13" fmla="*/ 88 h 91"/>
                <a:gd name="T14" fmla="*/ 24 w 73"/>
                <a:gd name="T15" fmla="*/ 88 h 91"/>
                <a:gd name="T16" fmla="*/ 35 w 73"/>
                <a:gd name="T17" fmla="*/ 91 h 91"/>
                <a:gd name="T18" fmla="*/ 35 w 73"/>
                <a:gd name="T19" fmla="*/ 91 h 91"/>
                <a:gd name="T20" fmla="*/ 35 w 73"/>
                <a:gd name="T21" fmla="*/ 91 h 91"/>
                <a:gd name="T22" fmla="*/ 36 w 73"/>
                <a:gd name="T23" fmla="*/ 91 h 91"/>
                <a:gd name="T24" fmla="*/ 37 w 73"/>
                <a:gd name="T25" fmla="*/ 91 h 91"/>
                <a:gd name="T26" fmla="*/ 37 w 73"/>
                <a:gd name="T27" fmla="*/ 91 h 91"/>
                <a:gd name="T28" fmla="*/ 38 w 73"/>
                <a:gd name="T29" fmla="*/ 91 h 91"/>
                <a:gd name="T30" fmla="*/ 38 w 73"/>
                <a:gd name="T31" fmla="*/ 91 h 91"/>
                <a:gd name="T32" fmla="*/ 39 w 73"/>
                <a:gd name="T33" fmla="*/ 91 h 91"/>
                <a:gd name="T34" fmla="*/ 50 w 73"/>
                <a:gd name="T35" fmla="*/ 88 h 91"/>
                <a:gd name="T36" fmla="*/ 50 w 73"/>
                <a:gd name="T37" fmla="*/ 88 h 91"/>
                <a:gd name="T38" fmla="*/ 51 w 73"/>
                <a:gd name="T39" fmla="*/ 87 h 91"/>
                <a:gd name="T40" fmla="*/ 55 w 73"/>
                <a:gd name="T41" fmla="*/ 85 h 91"/>
                <a:gd name="T42" fmla="*/ 63 w 73"/>
                <a:gd name="T43" fmla="*/ 41 h 91"/>
                <a:gd name="T44" fmla="*/ 37 w 73"/>
                <a:gd name="T4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3" h="91">
                  <a:moveTo>
                    <a:pt x="37" y="0"/>
                  </a:moveTo>
                  <a:cubicBezTo>
                    <a:pt x="10" y="41"/>
                    <a:pt x="10" y="41"/>
                    <a:pt x="10" y="41"/>
                  </a:cubicBezTo>
                  <a:cubicBezTo>
                    <a:pt x="0" y="55"/>
                    <a:pt x="4" y="76"/>
                    <a:pt x="19" y="85"/>
                  </a:cubicBezTo>
                  <a:cubicBezTo>
                    <a:pt x="20" y="86"/>
                    <a:pt x="21" y="87"/>
                    <a:pt x="22" y="87"/>
                  </a:cubicBezTo>
                  <a:cubicBezTo>
                    <a:pt x="22" y="87"/>
                    <a:pt x="23" y="88"/>
                    <a:pt x="23" y="88"/>
                  </a:cubicBezTo>
                  <a:cubicBezTo>
                    <a:pt x="23" y="88"/>
                    <a:pt x="23" y="88"/>
                    <a:pt x="24" y="88"/>
                  </a:cubicBezTo>
                  <a:cubicBezTo>
                    <a:pt x="24" y="88"/>
                    <a:pt x="24" y="88"/>
                    <a:pt x="24" y="88"/>
                  </a:cubicBezTo>
                  <a:cubicBezTo>
                    <a:pt x="24" y="88"/>
                    <a:pt x="24" y="88"/>
                    <a:pt x="24" y="88"/>
                  </a:cubicBezTo>
                  <a:cubicBezTo>
                    <a:pt x="27" y="90"/>
                    <a:pt x="31" y="90"/>
                    <a:pt x="35" y="91"/>
                  </a:cubicBezTo>
                  <a:cubicBezTo>
                    <a:pt x="35" y="91"/>
                    <a:pt x="35" y="91"/>
                    <a:pt x="35" y="91"/>
                  </a:cubicBezTo>
                  <a:cubicBezTo>
                    <a:pt x="35" y="91"/>
                    <a:pt x="35" y="91"/>
                    <a:pt x="35" y="91"/>
                  </a:cubicBezTo>
                  <a:cubicBezTo>
                    <a:pt x="35" y="91"/>
                    <a:pt x="36" y="91"/>
                    <a:pt x="36" y="91"/>
                  </a:cubicBezTo>
                  <a:cubicBezTo>
                    <a:pt x="36" y="91"/>
                    <a:pt x="36" y="91"/>
                    <a:pt x="37" y="91"/>
                  </a:cubicBezTo>
                  <a:cubicBezTo>
                    <a:pt x="37" y="91"/>
                    <a:pt x="37" y="91"/>
                    <a:pt x="37" y="91"/>
                  </a:cubicBezTo>
                  <a:cubicBezTo>
                    <a:pt x="38" y="91"/>
                    <a:pt x="38" y="91"/>
                    <a:pt x="38" y="91"/>
                  </a:cubicBezTo>
                  <a:cubicBezTo>
                    <a:pt x="38" y="91"/>
                    <a:pt x="38" y="91"/>
                    <a:pt x="38" y="91"/>
                  </a:cubicBezTo>
                  <a:cubicBezTo>
                    <a:pt x="38" y="91"/>
                    <a:pt x="39" y="91"/>
                    <a:pt x="39" y="91"/>
                  </a:cubicBezTo>
                  <a:cubicBezTo>
                    <a:pt x="43" y="90"/>
                    <a:pt x="46" y="90"/>
                    <a:pt x="50" y="88"/>
                  </a:cubicBezTo>
                  <a:cubicBezTo>
                    <a:pt x="50" y="88"/>
                    <a:pt x="50" y="88"/>
                    <a:pt x="50" y="88"/>
                  </a:cubicBezTo>
                  <a:cubicBezTo>
                    <a:pt x="51" y="88"/>
                    <a:pt x="51" y="87"/>
                    <a:pt x="51" y="87"/>
                  </a:cubicBezTo>
                  <a:cubicBezTo>
                    <a:pt x="52" y="87"/>
                    <a:pt x="53" y="86"/>
                    <a:pt x="55" y="85"/>
                  </a:cubicBezTo>
                  <a:cubicBezTo>
                    <a:pt x="69" y="76"/>
                    <a:pt x="73" y="55"/>
                    <a:pt x="63" y="41"/>
                  </a:cubicBezTo>
                  <a:lnTo>
                    <a:pt x="37"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511" fontAlgn="auto">
                <a:spcBef>
                  <a:spcPts val="0"/>
                </a:spcBef>
                <a:spcAft>
                  <a:spcPts val="0"/>
                </a:spcAft>
              </a:pPr>
              <a:endParaRPr lang="en-US" sz="1425" dirty="0">
                <a:solidFill>
                  <a:srgbClr val="282828"/>
                </a:solidFill>
                <a:latin typeface="CiscoSansTT ExtraLight"/>
                <a:ea typeface="+mn-ea"/>
                <a:cs typeface="+mn-cs"/>
              </a:endParaRPr>
            </a:p>
          </p:txBody>
        </p:sp>
      </p:grpSp>
      <p:grpSp>
        <p:nvGrpSpPr>
          <p:cNvPr id="39" name="Group 19">
            <a:extLst>
              <a:ext uri="{FF2B5EF4-FFF2-40B4-BE49-F238E27FC236}">
                <a16:creationId xmlns:a16="http://schemas.microsoft.com/office/drawing/2014/main" id="{8CEE9B2C-A332-493E-A19C-93CCF898373B}"/>
              </a:ext>
            </a:extLst>
          </p:cNvPr>
          <p:cNvGrpSpPr>
            <a:grpSpLocks noChangeAspect="1"/>
          </p:cNvGrpSpPr>
          <p:nvPr/>
        </p:nvGrpSpPr>
        <p:grpSpPr bwMode="auto">
          <a:xfrm>
            <a:off x="5514013" y="1709357"/>
            <a:ext cx="432054" cy="432054"/>
            <a:chOff x="3388" y="1708"/>
            <a:chExt cx="906" cy="906"/>
          </a:xfrm>
        </p:grpSpPr>
        <p:sp>
          <p:nvSpPr>
            <p:cNvPr id="40" name="Oval 20">
              <a:extLst>
                <a:ext uri="{FF2B5EF4-FFF2-40B4-BE49-F238E27FC236}">
                  <a16:creationId xmlns:a16="http://schemas.microsoft.com/office/drawing/2014/main" id="{35B3639C-20D7-4955-BF7E-2D562FBADF89}"/>
                </a:ext>
              </a:extLst>
            </p:cNvPr>
            <p:cNvSpPr>
              <a:spLocks noChangeArrowheads="1"/>
            </p:cNvSpPr>
            <p:nvPr/>
          </p:nvSpPr>
          <p:spPr bwMode="auto">
            <a:xfrm>
              <a:off x="3388" y="1708"/>
              <a:ext cx="906" cy="906"/>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511" fontAlgn="auto">
                <a:spcBef>
                  <a:spcPts val="0"/>
                </a:spcBef>
                <a:spcAft>
                  <a:spcPts val="0"/>
                </a:spcAft>
              </a:pPr>
              <a:endParaRPr lang="en-US" sz="1425" dirty="0">
                <a:solidFill>
                  <a:srgbClr val="282828"/>
                </a:solidFill>
                <a:latin typeface="CiscoSansTT ExtraLight"/>
                <a:ea typeface="+mn-ea"/>
                <a:cs typeface="+mn-cs"/>
              </a:endParaRPr>
            </a:p>
          </p:txBody>
        </p:sp>
        <p:sp>
          <p:nvSpPr>
            <p:cNvPr id="41" name="Freeform 21">
              <a:extLst>
                <a:ext uri="{FF2B5EF4-FFF2-40B4-BE49-F238E27FC236}">
                  <a16:creationId xmlns:a16="http://schemas.microsoft.com/office/drawing/2014/main" id="{ED405EBC-2F86-4B81-A85C-AC91B6F45377}"/>
                </a:ext>
              </a:extLst>
            </p:cNvPr>
            <p:cNvSpPr>
              <a:spLocks/>
            </p:cNvSpPr>
            <p:nvPr/>
          </p:nvSpPr>
          <p:spPr bwMode="auto">
            <a:xfrm>
              <a:off x="3627" y="1818"/>
              <a:ext cx="665" cy="794"/>
            </a:xfrm>
            <a:custGeom>
              <a:avLst/>
              <a:gdLst>
                <a:gd name="T0" fmla="*/ 115 w 279"/>
                <a:gd name="T1" fmla="*/ 0 h 333"/>
                <a:gd name="T2" fmla="*/ 115 w 279"/>
                <a:gd name="T3" fmla="*/ 0 h 333"/>
                <a:gd name="T4" fmla="*/ 115 w 279"/>
                <a:gd name="T5" fmla="*/ 0 h 333"/>
                <a:gd name="T6" fmla="*/ 65 w 279"/>
                <a:gd name="T7" fmla="*/ 0 h 333"/>
                <a:gd name="T8" fmla="*/ 65 w 279"/>
                <a:gd name="T9" fmla="*/ 36 h 333"/>
                <a:gd name="T10" fmla="*/ 23 w 279"/>
                <a:gd name="T11" fmla="*/ 56 h 333"/>
                <a:gd name="T12" fmla="*/ 7 w 279"/>
                <a:gd name="T13" fmla="*/ 97 h 333"/>
                <a:gd name="T14" fmla="*/ 21 w 279"/>
                <a:gd name="T15" fmla="*/ 137 h 333"/>
                <a:gd name="T16" fmla="*/ 21 w 279"/>
                <a:gd name="T17" fmla="*/ 137 h 333"/>
                <a:gd name="T18" fmla="*/ 21 w 279"/>
                <a:gd name="T19" fmla="*/ 137 h 333"/>
                <a:gd name="T20" fmla="*/ 22 w 279"/>
                <a:gd name="T21" fmla="*/ 138 h 333"/>
                <a:gd name="T22" fmla="*/ 24 w 279"/>
                <a:gd name="T23" fmla="*/ 140 h 333"/>
                <a:gd name="T24" fmla="*/ 94 w 279"/>
                <a:gd name="T25" fmla="*/ 210 h 333"/>
                <a:gd name="T26" fmla="*/ 92 w 279"/>
                <a:gd name="T27" fmla="*/ 210 h 333"/>
                <a:gd name="T28" fmla="*/ 87 w 279"/>
                <a:gd name="T29" fmla="*/ 210 h 333"/>
                <a:gd name="T30" fmla="*/ 60 w 279"/>
                <a:gd name="T31" fmla="*/ 182 h 333"/>
                <a:gd name="T32" fmla="*/ 60 w 279"/>
                <a:gd name="T33" fmla="*/ 182 h 333"/>
                <a:gd name="T34" fmla="*/ 0 w 279"/>
                <a:gd name="T35" fmla="*/ 182 h 333"/>
                <a:gd name="T36" fmla="*/ 15 w 279"/>
                <a:gd name="T37" fmla="*/ 220 h 333"/>
                <a:gd name="T38" fmla="*/ 18 w 279"/>
                <a:gd name="T39" fmla="*/ 224 h 333"/>
                <a:gd name="T40" fmla="*/ 18 w 279"/>
                <a:gd name="T41" fmla="*/ 225 h 333"/>
                <a:gd name="T42" fmla="*/ 65 w 279"/>
                <a:gd name="T43" fmla="*/ 272 h 333"/>
                <a:gd name="T44" fmla="*/ 65 w 279"/>
                <a:gd name="T45" fmla="*/ 288 h 333"/>
                <a:gd name="T46" fmla="*/ 66 w 279"/>
                <a:gd name="T47" fmla="*/ 288 h 333"/>
                <a:gd name="T48" fmla="*/ 111 w 279"/>
                <a:gd name="T49" fmla="*/ 333 h 333"/>
                <a:gd name="T50" fmla="*/ 279 w 279"/>
                <a:gd name="T51" fmla="*/ 165 h 333"/>
                <a:gd name="T52" fmla="*/ 115 w 279"/>
                <a:gd name="T53" fmla="*/ 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9" h="333">
                  <a:moveTo>
                    <a:pt x="115" y="0"/>
                  </a:moveTo>
                  <a:cubicBezTo>
                    <a:pt x="115" y="0"/>
                    <a:pt x="115" y="0"/>
                    <a:pt x="115" y="0"/>
                  </a:cubicBezTo>
                  <a:cubicBezTo>
                    <a:pt x="115" y="0"/>
                    <a:pt x="115" y="0"/>
                    <a:pt x="115" y="0"/>
                  </a:cubicBezTo>
                  <a:cubicBezTo>
                    <a:pt x="65" y="0"/>
                    <a:pt x="65" y="0"/>
                    <a:pt x="65" y="0"/>
                  </a:cubicBezTo>
                  <a:cubicBezTo>
                    <a:pt x="65" y="36"/>
                    <a:pt x="65" y="36"/>
                    <a:pt x="65" y="36"/>
                  </a:cubicBezTo>
                  <a:cubicBezTo>
                    <a:pt x="47" y="39"/>
                    <a:pt x="33" y="46"/>
                    <a:pt x="23" y="56"/>
                  </a:cubicBezTo>
                  <a:cubicBezTo>
                    <a:pt x="13" y="67"/>
                    <a:pt x="7" y="80"/>
                    <a:pt x="7" y="97"/>
                  </a:cubicBezTo>
                  <a:cubicBezTo>
                    <a:pt x="7" y="113"/>
                    <a:pt x="12" y="127"/>
                    <a:pt x="21" y="137"/>
                  </a:cubicBezTo>
                  <a:cubicBezTo>
                    <a:pt x="21" y="137"/>
                    <a:pt x="21" y="137"/>
                    <a:pt x="21" y="137"/>
                  </a:cubicBezTo>
                  <a:cubicBezTo>
                    <a:pt x="21" y="137"/>
                    <a:pt x="21" y="137"/>
                    <a:pt x="21" y="137"/>
                  </a:cubicBezTo>
                  <a:cubicBezTo>
                    <a:pt x="22" y="137"/>
                    <a:pt x="22" y="137"/>
                    <a:pt x="22" y="138"/>
                  </a:cubicBezTo>
                  <a:cubicBezTo>
                    <a:pt x="23" y="138"/>
                    <a:pt x="23" y="139"/>
                    <a:pt x="24" y="140"/>
                  </a:cubicBezTo>
                  <a:cubicBezTo>
                    <a:pt x="94" y="210"/>
                    <a:pt x="94" y="210"/>
                    <a:pt x="94" y="210"/>
                  </a:cubicBezTo>
                  <a:cubicBezTo>
                    <a:pt x="94" y="210"/>
                    <a:pt x="93" y="210"/>
                    <a:pt x="92" y="210"/>
                  </a:cubicBezTo>
                  <a:cubicBezTo>
                    <a:pt x="91" y="210"/>
                    <a:pt x="89" y="210"/>
                    <a:pt x="87" y="210"/>
                  </a:cubicBezTo>
                  <a:cubicBezTo>
                    <a:pt x="60" y="182"/>
                    <a:pt x="60" y="182"/>
                    <a:pt x="60" y="182"/>
                  </a:cubicBezTo>
                  <a:cubicBezTo>
                    <a:pt x="60" y="182"/>
                    <a:pt x="60" y="182"/>
                    <a:pt x="60" y="182"/>
                  </a:cubicBezTo>
                  <a:cubicBezTo>
                    <a:pt x="0" y="182"/>
                    <a:pt x="0" y="182"/>
                    <a:pt x="0" y="182"/>
                  </a:cubicBezTo>
                  <a:cubicBezTo>
                    <a:pt x="2" y="197"/>
                    <a:pt x="7" y="210"/>
                    <a:pt x="15" y="220"/>
                  </a:cubicBezTo>
                  <a:cubicBezTo>
                    <a:pt x="16" y="222"/>
                    <a:pt x="17" y="223"/>
                    <a:pt x="18" y="224"/>
                  </a:cubicBezTo>
                  <a:cubicBezTo>
                    <a:pt x="18" y="225"/>
                    <a:pt x="18" y="225"/>
                    <a:pt x="18" y="225"/>
                  </a:cubicBezTo>
                  <a:cubicBezTo>
                    <a:pt x="65" y="272"/>
                    <a:pt x="65" y="272"/>
                    <a:pt x="65" y="272"/>
                  </a:cubicBezTo>
                  <a:cubicBezTo>
                    <a:pt x="65" y="288"/>
                    <a:pt x="65" y="288"/>
                    <a:pt x="65" y="288"/>
                  </a:cubicBezTo>
                  <a:cubicBezTo>
                    <a:pt x="66" y="288"/>
                    <a:pt x="66" y="288"/>
                    <a:pt x="66" y="288"/>
                  </a:cubicBezTo>
                  <a:cubicBezTo>
                    <a:pt x="111" y="333"/>
                    <a:pt x="111" y="333"/>
                    <a:pt x="111" y="333"/>
                  </a:cubicBezTo>
                  <a:cubicBezTo>
                    <a:pt x="199" y="324"/>
                    <a:pt x="270" y="253"/>
                    <a:pt x="279" y="165"/>
                  </a:cubicBezTo>
                  <a:lnTo>
                    <a:pt x="115" y="0"/>
                  </a:lnTo>
                  <a:close/>
                </a:path>
              </a:pathLst>
            </a:custGeom>
            <a:solidFill>
              <a:srgbClr val="5EAA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511" fontAlgn="auto">
                <a:spcBef>
                  <a:spcPts val="0"/>
                </a:spcBef>
                <a:spcAft>
                  <a:spcPts val="0"/>
                </a:spcAft>
              </a:pPr>
              <a:endParaRPr lang="en-US" sz="1425" dirty="0">
                <a:solidFill>
                  <a:srgbClr val="282828"/>
                </a:solidFill>
                <a:latin typeface="CiscoSansTT ExtraLight"/>
                <a:ea typeface="+mn-ea"/>
                <a:cs typeface="+mn-cs"/>
              </a:endParaRPr>
            </a:p>
          </p:txBody>
        </p:sp>
        <p:sp>
          <p:nvSpPr>
            <p:cNvPr id="42" name="Freeform 22">
              <a:extLst>
                <a:ext uri="{FF2B5EF4-FFF2-40B4-BE49-F238E27FC236}">
                  <a16:creationId xmlns:a16="http://schemas.microsoft.com/office/drawing/2014/main" id="{7FD920FD-0635-4E68-B8F0-FE1679634C22}"/>
                </a:ext>
              </a:extLst>
            </p:cNvPr>
            <p:cNvSpPr>
              <a:spLocks/>
            </p:cNvSpPr>
            <p:nvPr/>
          </p:nvSpPr>
          <p:spPr bwMode="auto">
            <a:xfrm>
              <a:off x="3627" y="1818"/>
              <a:ext cx="431" cy="686"/>
            </a:xfrm>
            <a:custGeom>
              <a:avLst/>
              <a:gdLst>
                <a:gd name="T0" fmla="*/ 181 w 181"/>
                <a:gd name="T1" fmla="*/ 185 h 288"/>
                <a:gd name="T2" fmla="*/ 165 w 181"/>
                <a:gd name="T3" fmla="*/ 228 h 288"/>
                <a:gd name="T4" fmla="*/ 115 w 181"/>
                <a:gd name="T5" fmla="*/ 251 h 288"/>
                <a:gd name="T6" fmla="*/ 115 w 181"/>
                <a:gd name="T7" fmla="*/ 288 h 288"/>
                <a:gd name="T8" fmla="*/ 65 w 181"/>
                <a:gd name="T9" fmla="*/ 288 h 288"/>
                <a:gd name="T10" fmla="*/ 65 w 181"/>
                <a:gd name="T11" fmla="*/ 250 h 288"/>
                <a:gd name="T12" fmla="*/ 15 w 181"/>
                <a:gd name="T13" fmla="*/ 220 h 288"/>
                <a:gd name="T14" fmla="*/ 0 w 181"/>
                <a:gd name="T15" fmla="*/ 182 h 288"/>
                <a:gd name="T16" fmla="*/ 60 w 181"/>
                <a:gd name="T17" fmla="*/ 182 h 288"/>
                <a:gd name="T18" fmla="*/ 92 w 181"/>
                <a:gd name="T19" fmla="*/ 210 h 288"/>
                <a:gd name="T20" fmla="*/ 119 w 181"/>
                <a:gd name="T21" fmla="*/ 192 h 288"/>
                <a:gd name="T22" fmla="*/ 109 w 181"/>
                <a:gd name="T23" fmla="*/ 175 h 288"/>
                <a:gd name="T24" fmla="*/ 77 w 181"/>
                <a:gd name="T25" fmla="*/ 165 h 288"/>
                <a:gd name="T26" fmla="*/ 22 w 181"/>
                <a:gd name="T27" fmla="*/ 138 h 288"/>
                <a:gd name="T28" fmla="*/ 7 w 181"/>
                <a:gd name="T29" fmla="*/ 97 h 288"/>
                <a:gd name="T30" fmla="*/ 23 w 181"/>
                <a:gd name="T31" fmla="*/ 56 h 288"/>
                <a:gd name="T32" fmla="*/ 65 w 181"/>
                <a:gd name="T33" fmla="*/ 36 h 288"/>
                <a:gd name="T34" fmla="*/ 65 w 181"/>
                <a:gd name="T35" fmla="*/ 0 h 288"/>
                <a:gd name="T36" fmla="*/ 115 w 181"/>
                <a:gd name="T37" fmla="*/ 0 h 288"/>
                <a:gd name="T38" fmla="*/ 115 w 181"/>
                <a:gd name="T39" fmla="*/ 36 h 288"/>
                <a:gd name="T40" fmla="*/ 177 w 181"/>
                <a:gd name="T41" fmla="*/ 98 h 288"/>
                <a:gd name="T42" fmla="*/ 118 w 181"/>
                <a:gd name="T43" fmla="*/ 98 h 288"/>
                <a:gd name="T44" fmla="*/ 110 w 181"/>
                <a:gd name="T45" fmla="*/ 81 h 288"/>
                <a:gd name="T46" fmla="*/ 91 w 181"/>
                <a:gd name="T47" fmla="*/ 75 h 288"/>
                <a:gd name="T48" fmla="*/ 75 w 181"/>
                <a:gd name="T49" fmla="*/ 80 h 288"/>
                <a:gd name="T50" fmla="*/ 70 w 181"/>
                <a:gd name="T51" fmla="*/ 92 h 288"/>
                <a:gd name="T52" fmla="*/ 77 w 181"/>
                <a:gd name="T53" fmla="*/ 107 h 288"/>
                <a:gd name="T54" fmla="*/ 103 w 181"/>
                <a:gd name="T55" fmla="*/ 115 h 288"/>
                <a:gd name="T56" fmla="*/ 165 w 181"/>
                <a:gd name="T57" fmla="*/ 143 h 288"/>
                <a:gd name="T58" fmla="*/ 181 w 181"/>
                <a:gd name="T59" fmla="*/ 18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1" h="288">
                  <a:moveTo>
                    <a:pt x="181" y="185"/>
                  </a:moveTo>
                  <a:cubicBezTo>
                    <a:pt x="181" y="202"/>
                    <a:pt x="176" y="217"/>
                    <a:pt x="165" y="228"/>
                  </a:cubicBezTo>
                  <a:cubicBezTo>
                    <a:pt x="153" y="240"/>
                    <a:pt x="137" y="248"/>
                    <a:pt x="115" y="251"/>
                  </a:cubicBezTo>
                  <a:cubicBezTo>
                    <a:pt x="115" y="288"/>
                    <a:pt x="115" y="288"/>
                    <a:pt x="115" y="288"/>
                  </a:cubicBezTo>
                  <a:cubicBezTo>
                    <a:pt x="65" y="288"/>
                    <a:pt x="65" y="288"/>
                    <a:pt x="65" y="288"/>
                  </a:cubicBezTo>
                  <a:cubicBezTo>
                    <a:pt x="65" y="250"/>
                    <a:pt x="65" y="250"/>
                    <a:pt x="65" y="250"/>
                  </a:cubicBezTo>
                  <a:cubicBezTo>
                    <a:pt x="43" y="246"/>
                    <a:pt x="26" y="236"/>
                    <a:pt x="15" y="220"/>
                  </a:cubicBezTo>
                  <a:cubicBezTo>
                    <a:pt x="7" y="210"/>
                    <a:pt x="2" y="197"/>
                    <a:pt x="0" y="182"/>
                  </a:cubicBezTo>
                  <a:cubicBezTo>
                    <a:pt x="60" y="182"/>
                    <a:pt x="60" y="182"/>
                    <a:pt x="60" y="182"/>
                  </a:cubicBezTo>
                  <a:cubicBezTo>
                    <a:pt x="63" y="201"/>
                    <a:pt x="74" y="210"/>
                    <a:pt x="92" y="210"/>
                  </a:cubicBezTo>
                  <a:cubicBezTo>
                    <a:pt x="110" y="210"/>
                    <a:pt x="119" y="204"/>
                    <a:pt x="119" y="192"/>
                  </a:cubicBezTo>
                  <a:cubicBezTo>
                    <a:pt x="119" y="184"/>
                    <a:pt x="115" y="179"/>
                    <a:pt x="109" y="175"/>
                  </a:cubicBezTo>
                  <a:cubicBezTo>
                    <a:pt x="103" y="172"/>
                    <a:pt x="93" y="169"/>
                    <a:pt x="77" y="165"/>
                  </a:cubicBezTo>
                  <a:cubicBezTo>
                    <a:pt x="51" y="158"/>
                    <a:pt x="33" y="149"/>
                    <a:pt x="22" y="138"/>
                  </a:cubicBezTo>
                  <a:cubicBezTo>
                    <a:pt x="12" y="127"/>
                    <a:pt x="7" y="114"/>
                    <a:pt x="7" y="97"/>
                  </a:cubicBezTo>
                  <a:cubicBezTo>
                    <a:pt x="7" y="80"/>
                    <a:pt x="13" y="67"/>
                    <a:pt x="23" y="56"/>
                  </a:cubicBezTo>
                  <a:cubicBezTo>
                    <a:pt x="33" y="46"/>
                    <a:pt x="47" y="39"/>
                    <a:pt x="65" y="36"/>
                  </a:cubicBezTo>
                  <a:cubicBezTo>
                    <a:pt x="65" y="0"/>
                    <a:pt x="65" y="0"/>
                    <a:pt x="65" y="0"/>
                  </a:cubicBezTo>
                  <a:cubicBezTo>
                    <a:pt x="115" y="0"/>
                    <a:pt x="115" y="0"/>
                    <a:pt x="115" y="0"/>
                  </a:cubicBezTo>
                  <a:cubicBezTo>
                    <a:pt x="115" y="36"/>
                    <a:pt x="115" y="36"/>
                    <a:pt x="115" y="36"/>
                  </a:cubicBezTo>
                  <a:cubicBezTo>
                    <a:pt x="150" y="42"/>
                    <a:pt x="170" y="62"/>
                    <a:pt x="177" y="98"/>
                  </a:cubicBezTo>
                  <a:cubicBezTo>
                    <a:pt x="118" y="98"/>
                    <a:pt x="118" y="98"/>
                    <a:pt x="118" y="98"/>
                  </a:cubicBezTo>
                  <a:cubicBezTo>
                    <a:pt x="117" y="90"/>
                    <a:pt x="114" y="84"/>
                    <a:pt x="110" y="81"/>
                  </a:cubicBezTo>
                  <a:cubicBezTo>
                    <a:pt x="105" y="77"/>
                    <a:pt x="99" y="75"/>
                    <a:pt x="91" y="75"/>
                  </a:cubicBezTo>
                  <a:cubicBezTo>
                    <a:pt x="84" y="75"/>
                    <a:pt x="79" y="77"/>
                    <a:pt x="75" y="80"/>
                  </a:cubicBezTo>
                  <a:cubicBezTo>
                    <a:pt x="72" y="82"/>
                    <a:pt x="70" y="86"/>
                    <a:pt x="70" y="92"/>
                  </a:cubicBezTo>
                  <a:cubicBezTo>
                    <a:pt x="70" y="99"/>
                    <a:pt x="72" y="104"/>
                    <a:pt x="77" y="107"/>
                  </a:cubicBezTo>
                  <a:cubicBezTo>
                    <a:pt x="82" y="109"/>
                    <a:pt x="90" y="112"/>
                    <a:pt x="103" y="115"/>
                  </a:cubicBezTo>
                  <a:cubicBezTo>
                    <a:pt x="133" y="122"/>
                    <a:pt x="153" y="131"/>
                    <a:pt x="165" y="143"/>
                  </a:cubicBezTo>
                  <a:cubicBezTo>
                    <a:pt x="176" y="153"/>
                    <a:pt x="181" y="167"/>
                    <a:pt x="181" y="185"/>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511" fontAlgn="auto">
                <a:spcBef>
                  <a:spcPts val="0"/>
                </a:spcBef>
                <a:spcAft>
                  <a:spcPts val="0"/>
                </a:spcAft>
              </a:pPr>
              <a:endParaRPr lang="en-US" sz="1425" dirty="0">
                <a:solidFill>
                  <a:srgbClr val="282828"/>
                </a:solidFill>
                <a:latin typeface="CiscoSansTT ExtraLight"/>
                <a:ea typeface="+mn-ea"/>
                <a:cs typeface="+mn-cs"/>
              </a:endParaRPr>
            </a:p>
          </p:txBody>
        </p:sp>
      </p:grpSp>
      <p:grpSp>
        <p:nvGrpSpPr>
          <p:cNvPr id="43" name="Group 25">
            <a:extLst>
              <a:ext uri="{FF2B5EF4-FFF2-40B4-BE49-F238E27FC236}">
                <a16:creationId xmlns:a16="http://schemas.microsoft.com/office/drawing/2014/main" id="{ADA45BF9-9456-4DD7-B6C8-EC24569E3E5C}"/>
              </a:ext>
            </a:extLst>
          </p:cNvPr>
          <p:cNvGrpSpPr>
            <a:grpSpLocks noChangeAspect="1"/>
          </p:cNvGrpSpPr>
          <p:nvPr/>
        </p:nvGrpSpPr>
        <p:grpSpPr bwMode="auto">
          <a:xfrm>
            <a:off x="3465851" y="1709357"/>
            <a:ext cx="432054" cy="432054"/>
            <a:chOff x="3386" y="1708"/>
            <a:chExt cx="906" cy="906"/>
          </a:xfrm>
        </p:grpSpPr>
        <p:sp>
          <p:nvSpPr>
            <p:cNvPr id="44" name="Oval 26">
              <a:extLst>
                <a:ext uri="{FF2B5EF4-FFF2-40B4-BE49-F238E27FC236}">
                  <a16:creationId xmlns:a16="http://schemas.microsoft.com/office/drawing/2014/main" id="{736F88D1-54B3-4B3D-8584-AC2925E39569}"/>
                </a:ext>
              </a:extLst>
            </p:cNvPr>
            <p:cNvSpPr>
              <a:spLocks noChangeArrowheads="1"/>
            </p:cNvSpPr>
            <p:nvPr/>
          </p:nvSpPr>
          <p:spPr bwMode="auto">
            <a:xfrm>
              <a:off x="3386" y="1708"/>
              <a:ext cx="906" cy="90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511" fontAlgn="auto">
                <a:spcBef>
                  <a:spcPts val="0"/>
                </a:spcBef>
                <a:spcAft>
                  <a:spcPts val="0"/>
                </a:spcAft>
              </a:pPr>
              <a:endParaRPr lang="en-US" sz="1425" dirty="0">
                <a:solidFill>
                  <a:srgbClr val="282828"/>
                </a:solidFill>
                <a:latin typeface="CiscoSansTT ExtraLight"/>
                <a:ea typeface="+mn-ea"/>
                <a:cs typeface="+mn-cs"/>
              </a:endParaRPr>
            </a:p>
          </p:txBody>
        </p:sp>
        <p:sp>
          <p:nvSpPr>
            <p:cNvPr id="45" name="Freeform 27">
              <a:extLst>
                <a:ext uri="{FF2B5EF4-FFF2-40B4-BE49-F238E27FC236}">
                  <a16:creationId xmlns:a16="http://schemas.microsoft.com/office/drawing/2014/main" id="{2D615591-30D5-45ED-B7D9-6821F9894527}"/>
                </a:ext>
              </a:extLst>
            </p:cNvPr>
            <p:cNvSpPr>
              <a:spLocks/>
            </p:cNvSpPr>
            <p:nvPr/>
          </p:nvSpPr>
          <p:spPr bwMode="auto">
            <a:xfrm>
              <a:off x="3584" y="1792"/>
              <a:ext cx="708" cy="822"/>
            </a:xfrm>
            <a:custGeom>
              <a:avLst/>
              <a:gdLst>
                <a:gd name="T0" fmla="*/ 136 w 297"/>
                <a:gd name="T1" fmla="*/ 10 h 345"/>
                <a:gd name="T2" fmla="*/ 114 w 297"/>
                <a:gd name="T3" fmla="*/ 8 h 345"/>
                <a:gd name="T4" fmla="*/ 5 w 297"/>
                <a:gd name="T5" fmla="*/ 173 h 345"/>
                <a:gd name="T6" fmla="*/ 11 w 297"/>
                <a:gd name="T7" fmla="*/ 191 h 345"/>
                <a:gd name="T8" fmla="*/ 79 w 297"/>
                <a:gd name="T9" fmla="*/ 259 h 345"/>
                <a:gd name="T10" fmla="*/ 79 w 297"/>
                <a:gd name="T11" fmla="*/ 296 h 345"/>
                <a:gd name="T12" fmla="*/ 89 w 297"/>
                <a:gd name="T13" fmla="*/ 308 h 345"/>
                <a:gd name="T14" fmla="*/ 126 w 297"/>
                <a:gd name="T15" fmla="*/ 345 h 345"/>
                <a:gd name="T16" fmla="*/ 297 w 297"/>
                <a:gd name="T17" fmla="*/ 171 h 345"/>
                <a:gd name="T18" fmla="*/ 136 w 297"/>
                <a:gd name="T19" fmla="*/ 10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7" h="345">
                  <a:moveTo>
                    <a:pt x="136" y="10"/>
                  </a:moveTo>
                  <a:cubicBezTo>
                    <a:pt x="132" y="2"/>
                    <a:pt x="120" y="0"/>
                    <a:pt x="114" y="8"/>
                  </a:cubicBezTo>
                  <a:cubicBezTo>
                    <a:pt x="5" y="173"/>
                    <a:pt x="5" y="173"/>
                    <a:pt x="5" y="173"/>
                  </a:cubicBezTo>
                  <a:cubicBezTo>
                    <a:pt x="0" y="180"/>
                    <a:pt x="4" y="189"/>
                    <a:pt x="11" y="191"/>
                  </a:cubicBezTo>
                  <a:cubicBezTo>
                    <a:pt x="79" y="259"/>
                    <a:pt x="79" y="259"/>
                    <a:pt x="79" y="259"/>
                  </a:cubicBezTo>
                  <a:cubicBezTo>
                    <a:pt x="79" y="296"/>
                    <a:pt x="79" y="296"/>
                    <a:pt x="79" y="296"/>
                  </a:cubicBezTo>
                  <a:cubicBezTo>
                    <a:pt x="79" y="303"/>
                    <a:pt x="84" y="308"/>
                    <a:pt x="89" y="308"/>
                  </a:cubicBezTo>
                  <a:cubicBezTo>
                    <a:pt x="126" y="345"/>
                    <a:pt x="126" y="345"/>
                    <a:pt x="126" y="345"/>
                  </a:cubicBezTo>
                  <a:cubicBezTo>
                    <a:pt x="217" y="336"/>
                    <a:pt x="289" y="263"/>
                    <a:pt x="297" y="171"/>
                  </a:cubicBezTo>
                  <a:lnTo>
                    <a:pt x="136" y="10"/>
                  </a:ln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511" fontAlgn="auto">
                <a:spcBef>
                  <a:spcPts val="0"/>
                </a:spcBef>
                <a:spcAft>
                  <a:spcPts val="0"/>
                </a:spcAft>
              </a:pPr>
              <a:endParaRPr lang="en-US" sz="1425" dirty="0">
                <a:solidFill>
                  <a:srgbClr val="282828"/>
                </a:solidFill>
                <a:latin typeface="CiscoSansTT ExtraLight"/>
                <a:ea typeface="+mn-ea"/>
                <a:cs typeface="+mn-cs"/>
              </a:endParaRPr>
            </a:p>
          </p:txBody>
        </p:sp>
        <p:sp>
          <p:nvSpPr>
            <p:cNvPr id="46" name="Freeform 28">
              <a:extLst>
                <a:ext uri="{FF2B5EF4-FFF2-40B4-BE49-F238E27FC236}">
                  <a16:creationId xmlns:a16="http://schemas.microsoft.com/office/drawing/2014/main" id="{E9B2E196-4BE7-4261-92F8-EDA213E6706B}"/>
                </a:ext>
              </a:extLst>
            </p:cNvPr>
            <p:cNvSpPr>
              <a:spLocks/>
            </p:cNvSpPr>
            <p:nvPr/>
          </p:nvSpPr>
          <p:spPr bwMode="auto">
            <a:xfrm>
              <a:off x="3581" y="1787"/>
              <a:ext cx="518" cy="751"/>
            </a:xfrm>
            <a:custGeom>
              <a:avLst/>
              <a:gdLst>
                <a:gd name="T0" fmla="*/ 202 w 217"/>
                <a:gd name="T1" fmla="*/ 121 h 315"/>
                <a:gd name="T2" fmla="*/ 150 w 217"/>
                <a:gd name="T3" fmla="*/ 121 h 315"/>
                <a:gd name="T4" fmla="*/ 138 w 217"/>
                <a:gd name="T5" fmla="*/ 109 h 315"/>
                <a:gd name="T6" fmla="*/ 138 w 217"/>
                <a:gd name="T7" fmla="*/ 17 h 315"/>
                <a:gd name="T8" fmla="*/ 115 w 217"/>
                <a:gd name="T9" fmla="*/ 10 h 315"/>
                <a:gd name="T10" fmla="*/ 6 w 217"/>
                <a:gd name="T11" fmla="*/ 175 h 315"/>
                <a:gd name="T12" fmla="*/ 16 w 217"/>
                <a:gd name="T13" fmla="*/ 194 h 315"/>
                <a:gd name="T14" fmla="*/ 68 w 217"/>
                <a:gd name="T15" fmla="*/ 194 h 315"/>
                <a:gd name="T16" fmla="*/ 80 w 217"/>
                <a:gd name="T17" fmla="*/ 206 h 315"/>
                <a:gd name="T18" fmla="*/ 80 w 217"/>
                <a:gd name="T19" fmla="*/ 298 h 315"/>
                <a:gd name="T20" fmla="*/ 102 w 217"/>
                <a:gd name="T21" fmla="*/ 305 h 315"/>
                <a:gd name="T22" fmla="*/ 212 w 217"/>
                <a:gd name="T23" fmla="*/ 140 h 315"/>
                <a:gd name="T24" fmla="*/ 202 w 217"/>
                <a:gd name="T25" fmla="*/ 121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7" h="315">
                  <a:moveTo>
                    <a:pt x="202" y="121"/>
                  </a:moveTo>
                  <a:cubicBezTo>
                    <a:pt x="150" y="121"/>
                    <a:pt x="150" y="121"/>
                    <a:pt x="150" y="121"/>
                  </a:cubicBezTo>
                  <a:cubicBezTo>
                    <a:pt x="143" y="121"/>
                    <a:pt x="138" y="116"/>
                    <a:pt x="138" y="109"/>
                  </a:cubicBezTo>
                  <a:cubicBezTo>
                    <a:pt x="138" y="17"/>
                    <a:pt x="138" y="17"/>
                    <a:pt x="138" y="17"/>
                  </a:cubicBezTo>
                  <a:cubicBezTo>
                    <a:pt x="138" y="5"/>
                    <a:pt x="122" y="0"/>
                    <a:pt x="115" y="10"/>
                  </a:cubicBezTo>
                  <a:cubicBezTo>
                    <a:pt x="6" y="175"/>
                    <a:pt x="6" y="175"/>
                    <a:pt x="6" y="175"/>
                  </a:cubicBezTo>
                  <a:cubicBezTo>
                    <a:pt x="0" y="183"/>
                    <a:pt x="6" y="194"/>
                    <a:pt x="16" y="194"/>
                  </a:cubicBezTo>
                  <a:cubicBezTo>
                    <a:pt x="68" y="194"/>
                    <a:pt x="68" y="194"/>
                    <a:pt x="68" y="194"/>
                  </a:cubicBezTo>
                  <a:cubicBezTo>
                    <a:pt x="74" y="194"/>
                    <a:pt x="80" y="199"/>
                    <a:pt x="80" y="206"/>
                  </a:cubicBezTo>
                  <a:cubicBezTo>
                    <a:pt x="80" y="298"/>
                    <a:pt x="80" y="298"/>
                    <a:pt x="80" y="298"/>
                  </a:cubicBezTo>
                  <a:cubicBezTo>
                    <a:pt x="80" y="310"/>
                    <a:pt x="95" y="315"/>
                    <a:pt x="102" y="305"/>
                  </a:cubicBezTo>
                  <a:cubicBezTo>
                    <a:pt x="212" y="140"/>
                    <a:pt x="212" y="140"/>
                    <a:pt x="212" y="140"/>
                  </a:cubicBezTo>
                  <a:cubicBezTo>
                    <a:pt x="217" y="132"/>
                    <a:pt x="212" y="121"/>
                    <a:pt x="202" y="12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511" fontAlgn="auto">
                <a:spcBef>
                  <a:spcPts val="0"/>
                </a:spcBef>
                <a:spcAft>
                  <a:spcPts val="0"/>
                </a:spcAft>
              </a:pPr>
              <a:endParaRPr lang="en-US" sz="1425" dirty="0">
                <a:solidFill>
                  <a:srgbClr val="282828"/>
                </a:solidFill>
                <a:latin typeface="CiscoSansTT ExtraLight"/>
                <a:ea typeface="+mn-ea"/>
                <a:cs typeface="+mn-cs"/>
              </a:endParaRPr>
            </a:p>
          </p:txBody>
        </p:sp>
      </p:grpSp>
    </p:spTree>
    <p:extLst>
      <p:ext uri="{BB962C8B-B14F-4D97-AF65-F5344CB8AC3E}">
        <p14:creationId xmlns:p14="http://schemas.microsoft.com/office/powerpoint/2010/main" val="72399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3"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6" presetClass="emph" presetSubtype="0" fill="hold" grpId="0" nodeType="withEffect">
                                  <p:stCondLst>
                                    <p:cond delay="0"/>
                                  </p:stCondLst>
                                  <p:childTnLst>
                                    <p:animScale>
                                      <p:cBhvr>
                                        <p:cTn id="9" dur="10" fill="hold"/>
                                        <p:tgtEl>
                                          <p:spTgt spid="23"/>
                                        </p:tgtEl>
                                      </p:cBhvr>
                                      <p:by x="1000" y="1000"/>
                                    </p:animScale>
                                  </p:childTnLst>
                                </p:cTn>
                              </p:par>
                              <p:par>
                                <p:cTn id="10" presetID="6" presetClass="emph" presetSubtype="0" decel="100000" fill="hold" grpId="1" nodeType="withEffect">
                                  <p:stCondLst>
                                    <p:cond delay="0"/>
                                  </p:stCondLst>
                                  <p:childTnLst>
                                    <p:animScale>
                                      <p:cBhvr>
                                        <p:cTn id="11" dur="1000" fill="hold"/>
                                        <p:tgtEl>
                                          <p:spTgt spid="23"/>
                                        </p:tgtEl>
                                      </p:cBhvr>
                                      <p:by x="9999000" y="9999000"/>
                                    </p:animScale>
                                  </p:childTnLst>
                                </p:cTn>
                              </p:par>
                              <p:par>
                                <p:cTn id="12" presetID="42" presetClass="path" presetSubtype="0" decel="100000" fill="hold" grpId="2" nodeType="withEffect">
                                  <p:stCondLst>
                                    <p:cond delay="0"/>
                                  </p:stCondLst>
                                  <p:childTnLst>
                                    <p:animMotion origin="layout" path="M 1.875E-6 -4.07407E-6 L -0.02904 0.02778 " pathEditMode="relative" rAng="0" ptsTypes="AA">
                                      <p:cBhvr>
                                        <p:cTn id="13" dur="1000" spd="-100000" fill="hold"/>
                                        <p:tgtEl>
                                          <p:spTgt spid="23"/>
                                        </p:tgtEl>
                                        <p:attrNameLst>
                                          <p:attrName>ppt_x</p:attrName>
                                          <p:attrName>ppt_y</p:attrName>
                                        </p:attrNameLst>
                                      </p:cBhvr>
                                      <p:rCtr x="-1445" y="1343"/>
                                    </p:animMotion>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6" presetClass="emph" presetSubtype="0" fill="hold" grpId="1" nodeType="withEffect">
                                  <p:stCondLst>
                                    <p:cond delay="0"/>
                                  </p:stCondLst>
                                  <p:childTnLst>
                                    <p:animScale>
                                      <p:cBhvr>
                                        <p:cTn id="18" dur="10" fill="hold"/>
                                        <p:tgtEl>
                                          <p:spTgt spid="22"/>
                                        </p:tgtEl>
                                      </p:cBhvr>
                                      <p:by x="1000" y="1000"/>
                                    </p:animScale>
                                  </p:childTnLst>
                                </p:cTn>
                              </p:par>
                              <p:par>
                                <p:cTn id="19" presetID="6" presetClass="emph" presetSubtype="0" decel="100000" fill="hold" grpId="2" nodeType="withEffect">
                                  <p:stCondLst>
                                    <p:cond delay="0"/>
                                  </p:stCondLst>
                                  <p:childTnLst>
                                    <p:animScale>
                                      <p:cBhvr>
                                        <p:cTn id="20" dur="1000" fill="hold"/>
                                        <p:tgtEl>
                                          <p:spTgt spid="22"/>
                                        </p:tgtEl>
                                      </p:cBhvr>
                                      <p:by x="9999000" y="9999000"/>
                                    </p:animScale>
                                  </p:childTnLst>
                                </p:cTn>
                              </p:par>
                              <p:par>
                                <p:cTn id="21" presetID="42" presetClass="path" presetSubtype="0" decel="100000" fill="hold" grpId="3" nodeType="withEffect">
                                  <p:stCondLst>
                                    <p:cond delay="0"/>
                                  </p:stCondLst>
                                  <p:childTnLst>
                                    <p:animMotion origin="layout" path="M 3.95833E-6 -4.07407E-6 L 0.02852 0.02778 " pathEditMode="relative" rAng="0" ptsTypes="AA">
                                      <p:cBhvr>
                                        <p:cTn id="22" dur="1000" spd="-100000" fill="hold"/>
                                        <p:tgtEl>
                                          <p:spTgt spid="22"/>
                                        </p:tgtEl>
                                        <p:attrNameLst>
                                          <p:attrName>ppt_x</p:attrName>
                                          <p:attrName>ppt_y</p:attrName>
                                        </p:attrNameLst>
                                      </p:cBhvr>
                                      <p:rCtr x="1380" y="1458"/>
                                    </p:animMotion>
                                  </p:childTnLst>
                                </p:cTn>
                              </p:par>
                              <p:par>
                                <p:cTn id="23" presetID="10"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6" presetClass="emph" presetSubtype="0" fill="hold" grpId="1" nodeType="withEffect">
                                  <p:stCondLst>
                                    <p:cond delay="0"/>
                                  </p:stCondLst>
                                  <p:childTnLst>
                                    <p:animScale>
                                      <p:cBhvr>
                                        <p:cTn id="27" dur="10" fill="hold"/>
                                        <p:tgtEl>
                                          <p:spTgt spid="24"/>
                                        </p:tgtEl>
                                      </p:cBhvr>
                                      <p:by x="1000" y="1000"/>
                                    </p:animScale>
                                  </p:childTnLst>
                                </p:cTn>
                              </p:par>
                              <p:par>
                                <p:cTn id="28" presetID="6" presetClass="emph" presetSubtype="0" decel="100000" fill="hold" grpId="2" nodeType="withEffect">
                                  <p:stCondLst>
                                    <p:cond delay="0"/>
                                  </p:stCondLst>
                                  <p:childTnLst>
                                    <p:animScale>
                                      <p:cBhvr>
                                        <p:cTn id="29" dur="1000" fill="hold"/>
                                        <p:tgtEl>
                                          <p:spTgt spid="24"/>
                                        </p:tgtEl>
                                      </p:cBhvr>
                                      <p:by x="9999000" y="9999000"/>
                                    </p:animScale>
                                  </p:childTnLst>
                                </p:cTn>
                              </p:par>
                              <p:par>
                                <p:cTn id="30" presetID="42" presetClass="path" presetSubtype="0" decel="100000" fill="hold" grpId="3" nodeType="withEffect">
                                  <p:stCondLst>
                                    <p:cond delay="0"/>
                                  </p:stCondLst>
                                  <p:childTnLst>
                                    <p:animMotion origin="layout" path="M -0.00157 -0.04838 L -4.16667E-6 0.00023 " pathEditMode="relative" rAng="0" ptsTypes="AA">
                                      <p:cBhvr>
                                        <p:cTn id="31" dur="1000" fill="hold"/>
                                        <p:tgtEl>
                                          <p:spTgt spid="24"/>
                                        </p:tgtEl>
                                        <p:attrNameLst>
                                          <p:attrName>ppt_x</p:attrName>
                                          <p:attrName>ppt_y</p:attrName>
                                        </p:attrNameLst>
                                      </p:cBhvr>
                                      <p:rCtr x="26" y="2616"/>
                                    </p:animMotion>
                                  </p:childTnLst>
                                </p:cTn>
                              </p:par>
                              <p:par>
                                <p:cTn id="32" presetID="10"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6" presetClass="emph" presetSubtype="0" fill="hold" nodeType="withEffect">
                                  <p:stCondLst>
                                    <p:cond delay="0"/>
                                  </p:stCondLst>
                                  <p:childTnLst>
                                    <p:animScale>
                                      <p:cBhvr>
                                        <p:cTn id="36" dur="10" fill="hold"/>
                                        <p:tgtEl>
                                          <p:spTgt spid="25"/>
                                        </p:tgtEl>
                                      </p:cBhvr>
                                      <p:by x="50000" y="50000"/>
                                    </p:animScale>
                                  </p:childTnLst>
                                </p:cTn>
                              </p:par>
                              <p:par>
                                <p:cTn id="37" presetID="6" presetClass="emph" presetSubtype="0" decel="100000" fill="hold" nodeType="withEffect">
                                  <p:stCondLst>
                                    <p:cond delay="0"/>
                                  </p:stCondLst>
                                  <p:childTnLst>
                                    <p:animScale>
                                      <p:cBhvr>
                                        <p:cTn id="38" dur="1000" fill="hold"/>
                                        <p:tgtEl>
                                          <p:spTgt spid="25"/>
                                        </p:tgtEl>
                                      </p:cBhvr>
                                      <p:by x="200000" y="200000"/>
                                    </p:animScale>
                                  </p:childTnLst>
                                </p:cTn>
                              </p:par>
                              <p:par>
                                <p:cTn id="39" presetID="10"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10" presetClass="entr" presetSubtype="0" fill="hold" nodeType="with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fade">
                                      <p:cBhvr>
                                        <p:cTn id="50" dur="500"/>
                                        <p:tgtEl>
                                          <p:spTgt spid="43"/>
                                        </p:tgtEl>
                                      </p:cBhvr>
                                    </p:animEffect>
                                  </p:childTnLst>
                                </p:cTn>
                              </p:par>
                              <p:par>
                                <p:cTn id="51" presetID="6" presetClass="emph" presetSubtype="0" fill="hold" nodeType="withEffect">
                                  <p:stCondLst>
                                    <p:cond delay="0"/>
                                  </p:stCondLst>
                                  <p:childTnLst>
                                    <p:animScale>
                                      <p:cBhvr>
                                        <p:cTn id="52" dur="10" fill="hold"/>
                                        <p:tgtEl>
                                          <p:spTgt spid="43"/>
                                        </p:tgtEl>
                                      </p:cBhvr>
                                      <p:by x="1000" y="1000"/>
                                    </p:animScale>
                                  </p:childTnLst>
                                </p:cTn>
                              </p:par>
                              <p:par>
                                <p:cTn id="53" presetID="6" presetClass="emph" presetSubtype="0" decel="100000" fill="hold" nodeType="withEffect">
                                  <p:stCondLst>
                                    <p:cond delay="0"/>
                                  </p:stCondLst>
                                  <p:childTnLst>
                                    <p:animScale>
                                      <p:cBhvr>
                                        <p:cTn id="54" dur="1000" fill="hold"/>
                                        <p:tgtEl>
                                          <p:spTgt spid="43"/>
                                        </p:tgtEl>
                                      </p:cBhvr>
                                      <p:by x="9999000" y="9999000"/>
                                    </p:animScale>
                                  </p:childTnLst>
                                </p:cTn>
                              </p:par>
                              <p:par>
                                <p:cTn id="55" presetID="42" presetClass="path" presetSubtype="0" decel="100000" fill="hold" nodeType="withEffect">
                                  <p:stCondLst>
                                    <p:cond delay="0"/>
                                  </p:stCondLst>
                                  <p:childTnLst>
                                    <p:animMotion origin="layout" path="M 2.91667E-6 -1.85185E-6 L 0.17239 0.20671 " pathEditMode="relative" rAng="0" ptsTypes="AA">
                                      <p:cBhvr>
                                        <p:cTn id="56" dur="1000" spd="-100000" fill="hold"/>
                                        <p:tgtEl>
                                          <p:spTgt spid="43"/>
                                        </p:tgtEl>
                                        <p:attrNameLst>
                                          <p:attrName>ppt_x</p:attrName>
                                          <p:attrName>ppt_y</p:attrName>
                                        </p:attrNameLst>
                                      </p:cBhvr>
                                      <p:rCtr x="8620" y="10324"/>
                                    </p:animMotion>
                                  </p:childTnLst>
                                </p:cTn>
                              </p:par>
                              <p:par>
                                <p:cTn id="57" presetID="10" presetClass="entr" presetSubtype="0" fill="hold" nodeType="with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fade">
                                      <p:cBhvr>
                                        <p:cTn id="59" dur="500"/>
                                        <p:tgtEl>
                                          <p:spTgt spid="39"/>
                                        </p:tgtEl>
                                      </p:cBhvr>
                                    </p:animEffect>
                                  </p:childTnLst>
                                </p:cTn>
                              </p:par>
                              <p:par>
                                <p:cTn id="60" presetID="6" presetClass="emph" presetSubtype="0" fill="hold" nodeType="withEffect">
                                  <p:stCondLst>
                                    <p:cond delay="0"/>
                                  </p:stCondLst>
                                  <p:childTnLst>
                                    <p:animScale>
                                      <p:cBhvr>
                                        <p:cTn id="61" dur="10" fill="hold"/>
                                        <p:tgtEl>
                                          <p:spTgt spid="39"/>
                                        </p:tgtEl>
                                      </p:cBhvr>
                                      <p:by x="1000" y="1000"/>
                                    </p:animScale>
                                  </p:childTnLst>
                                </p:cTn>
                              </p:par>
                              <p:par>
                                <p:cTn id="62" presetID="6" presetClass="emph" presetSubtype="0" decel="100000" fill="hold" nodeType="withEffect">
                                  <p:stCondLst>
                                    <p:cond delay="0"/>
                                  </p:stCondLst>
                                  <p:childTnLst>
                                    <p:animScale>
                                      <p:cBhvr>
                                        <p:cTn id="63" dur="1000" fill="hold"/>
                                        <p:tgtEl>
                                          <p:spTgt spid="39"/>
                                        </p:tgtEl>
                                      </p:cBhvr>
                                      <p:by x="9999000" y="9999000"/>
                                    </p:animScale>
                                  </p:childTnLst>
                                </p:cTn>
                              </p:par>
                              <p:par>
                                <p:cTn id="64" presetID="42" presetClass="path" presetSubtype="0" decel="100000" fill="hold" nodeType="withEffect">
                                  <p:stCondLst>
                                    <p:cond delay="0"/>
                                  </p:stCondLst>
                                  <p:childTnLst>
                                    <p:animMotion origin="layout" path="M 4.58333E-6 -1.85185E-6 L -0.17631 0.20996 " pathEditMode="relative" rAng="0" ptsTypes="AA">
                                      <p:cBhvr>
                                        <p:cTn id="65" dur="1000" spd="-100000" fill="hold"/>
                                        <p:tgtEl>
                                          <p:spTgt spid="39"/>
                                        </p:tgtEl>
                                        <p:attrNameLst>
                                          <p:attrName>ppt_x</p:attrName>
                                          <p:attrName>ppt_y</p:attrName>
                                        </p:attrNameLst>
                                      </p:cBhvr>
                                      <p:rCtr x="-8815" y="10486"/>
                                    </p:animMotion>
                                  </p:childTnLst>
                                </p:cTn>
                              </p:par>
                              <p:par>
                                <p:cTn id="66" presetID="10" presetClass="entr" presetSubtype="0" fill="hold" nodeType="with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500"/>
                                        <p:tgtEl>
                                          <p:spTgt spid="32"/>
                                        </p:tgtEl>
                                      </p:cBhvr>
                                    </p:animEffect>
                                  </p:childTnLst>
                                </p:cTn>
                              </p:par>
                              <p:par>
                                <p:cTn id="69" presetID="6" presetClass="emph" presetSubtype="0" fill="hold" nodeType="withEffect">
                                  <p:stCondLst>
                                    <p:cond delay="0"/>
                                  </p:stCondLst>
                                  <p:childTnLst>
                                    <p:animScale>
                                      <p:cBhvr>
                                        <p:cTn id="70" dur="10" fill="hold"/>
                                        <p:tgtEl>
                                          <p:spTgt spid="32"/>
                                        </p:tgtEl>
                                      </p:cBhvr>
                                      <p:by x="1000" y="1000"/>
                                    </p:animScale>
                                  </p:childTnLst>
                                </p:cTn>
                              </p:par>
                              <p:par>
                                <p:cTn id="71" presetID="6" presetClass="emph" presetSubtype="0" decel="100000" fill="hold" nodeType="withEffect">
                                  <p:stCondLst>
                                    <p:cond delay="0"/>
                                  </p:stCondLst>
                                  <p:childTnLst>
                                    <p:animScale>
                                      <p:cBhvr>
                                        <p:cTn id="72" dur="1000" fill="hold"/>
                                        <p:tgtEl>
                                          <p:spTgt spid="32"/>
                                        </p:tgtEl>
                                      </p:cBhvr>
                                      <p:by x="9999000" y="9999000"/>
                                    </p:animScale>
                                  </p:childTnLst>
                                </p:cTn>
                              </p:par>
                              <p:par>
                                <p:cTn id="73" presetID="42" presetClass="path" presetSubtype="0" decel="100000" fill="hold" nodeType="withEffect">
                                  <p:stCondLst>
                                    <p:cond delay="0"/>
                                  </p:stCondLst>
                                  <p:childTnLst>
                                    <p:animMotion origin="layout" path="M -0.00156 -0.37569 L -3.75E-6 0.00024 " pathEditMode="relative" rAng="0" ptsTypes="AA">
                                      <p:cBhvr>
                                        <p:cTn id="74" dur="1000" fill="hold"/>
                                        <p:tgtEl>
                                          <p:spTgt spid="32"/>
                                        </p:tgtEl>
                                        <p:attrNameLst>
                                          <p:attrName>ppt_x</p:attrName>
                                          <p:attrName>ppt_y</p:attrName>
                                        </p:attrNameLst>
                                      </p:cBhvr>
                                      <p:rCtr x="78" y="187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2" grpId="2" animBg="1"/>
      <p:bldP spid="22" grpId="3" animBg="1"/>
      <p:bldP spid="23" grpId="0" animBg="1"/>
      <p:bldP spid="23" grpId="1" animBg="1"/>
      <p:bldP spid="23" grpId="2" animBg="1"/>
      <p:bldP spid="23" grpId="3" animBg="1"/>
      <p:bldP spid="24" grpId="0" animBg="1"/>
      <p:bldP spid="24" grpId="1" animBg="1"/>
      <p:bldP spid="24" grpId="2" animBg="1"/>
      <p:bldP spid="24" grpId="3" animBg="1"/>
      <p:bldP spid="29" grpId="0"/>
      <p:bldP spid="30"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a:xfrm>
            <a:off x="472159" y="3567572"/>
            <a:ext cx="2588939" cy="65487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a:spcAft>
                <a:spcPts val="600"/>
              </a:spcAft>
            </a:pPr>
            <a:r>
              <a:rPr lang="en-US" sz="1200" dirty="0">
                <a:solidFill>
                  <a:srgbClr val="676767"/>
                </a:solidFill>
                <a:cs typeface="Calibri"/>
              </a:rPr>
              <a:t>Unified Network and Management</a:t>
            </a:r>
          </a:p>
        </p:txBody>
      </p:sp>
      <p:sp>
        <p:nvSpPr>
          <p:cNvPr id="143" name="Rectangle 142"/>
          <p:cNvSpPr/>
          <p:nvPr/>
        </p:nvSpPr>
        <p:spPr>
          <a:xfrm>
            <a:off x="3281146" y="3567572"/>
            <a:ext cx="2588939" cy="65487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a:spcAft>
                <a:spcPts val="600"/>
              </a:spcAft>
            </a:pPr>
            <a:r>
              <a:rPr lang="en-US" sz="1200" dirty="0">
                <a:solidFill>
                  <a:srgbClr val="676767"/>
                </a:solidFill>
                <a:cs typeface="Calibri"/>
              </a:rPr>
              <a:t>Advanced File System</a:t>
            </a:r>
          </a:p>
        </p:txBody>
      </p:sp>
      <p:sp>
        <p:nvSpPr>
          <p:cNvPr id="66" name="Rectangle 65"/>
          <p:cNvSpPr/>
          <p:nvPr/>
        </p:nvSpPr>
        <p:spPr>
          <a:xfrm>
            <a:off x="472752" y="3035317"/>
            <a:ext cx="2587752" cy="65679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solidFill>
                  <a:schemeClr val="accent1"/>
                </a:solidFill>
                <a:ea typeface="ＭＳ Ｐゴシック" pitchFamily="34" charset="-128"/>
              </a:rPr>
              <a:t>Complete</a:t>
            </a:r>
          </a:p>
        </p:txBody>
      </p:sp>
      <p:sp>
        <p:nvSpPr>
          <p:cNvPr id="144" name="Rectangle 143"/>
          <p:cNvSpPr/>
          <p:nvPr/>
        </p:nvSpPr>
        <p:spPr>
          <a:xfrm>
            <a:off x="3274397" y="3035317"/>
            <a:ext cx="2588939" cy="65679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solidFill>
                  <a:schemeClr val="accent1"/>
                </a:solidFill>
                <a:ea typeface="ＭＳ Ｐゴシック" pitchFamily="34" charset="-128"/>
              </a:rPr>
              <a:t>Next-Gen Data Platform</a:t>
            </a:r>
          </a:p>
        </p:txBody>
      </p:sp>
      <p:sp>
        <p:nvSpPr>
          <p:cNvPr id="145" name="Rectangle 144"/>
          <p:cNvSpPr/>
          <p:nvPr/>
        </p:nvSpPr>
        <p:spPr>
          <a:xfrm>
            <a:off x="6058812" y="3567572"/>
            <a:ext cx="2639772" cy="65487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a:spcAft>
                <a:spcPts val="600"/>
              </a:spcAft>
            </a:pPr>
            <a:r>
              <a:rPr lang="en-US" sz="1200" dirty="0">
                <a:solidFill>
                  <a:srgbClr val="676767"/>
                </a:solidFill>
                <a:cs typeface="Calibri"/>
              </a:rPr>
              <a:t>Integrating into Existing and </a:t>
            </a:r>
            <a:br>
              <a:rPr lang="en-US" sz="1200" dirty="0">
                <a:solidFill>
                  <a:srgbClr val="676767"/>
                </a:solidFill>
                <a:cs typeface="Calibri"/>
              </a:rPr>
            </a:br>
            <a:r>
              <a:rPr lang="en-US" sz="1200" dirty="0">
                <a:solidFill>
                  <a:srgbClr val="676767"/>
                </a:solidFill>
                <a:cs typeface="Calibri"/>
              </a:rPr>
              <a:t>Future Infrastructures</a:t>
            </a:r>
          </a:p>
        </p:txBody>
      </p:sp>
      <p:sp>
        <p:nvSpPr>
          <p:cNvPr id="6" name="Title 5">
            <a:extLst>
              <a:ext uri="{FF2B5EF4-FFF2-40B4-BE49-F238E27FC236}">
                <a16:creationId xmlns:a16="http://schemas.microsoft.com/office/drawing/2014/main" id="{3A051938-D321-4601-9E35-50E2AB36C800}"/>
              </a:ext>
            </a:extLst>
          </p:cNvPr>
          <p:cNvSpPr>
            <a:spLocks noGrp="1"/>
          </p:cNvSpPr>
          <p:nvPr>
            <p:ph type="title"/>
          </p:nvPr>
        </p:nvSpPr>
        <p:spPr/>
        <p:txBody>
          <a:bodyPr/>
          <a:lstStyle/>
          <a:p>
            <a:r>
              <a:rPr lang="en-US"/>
              <a:t>Requirements for Next Generation Hyperconvergence </a:t>
            </a:r>
            <a:endParaRPr lang="en-US" dirty="0"/>
          </a:p>
        </p:txBody>
      </p:sp>
      <p:sp>
        <p:nvSpPr>
          <p:cNvPr id="58" name="Rectangle 57">
            <a:extLst>
              <a:ext uri="{FF2B5EF4-FFF2-40B4-BE49-F238E27FC236}">
                <a16:creationId xmlns:a16="http://schemas.microsoft.com/office/drawing/2014/main" id="{E3968552-0F7E-4CCF-8013-0A24ECDE64C7}"/>
              </a:ext>
            </a:extLst>
          </p:cNvPr>
          <p:cNvSpPr/>
          <p:nvPr/>
        </p:nvSpPr>
        <p:spPr>
          <a:xfrm>
            <a:off x="6084229" y="3035317"/>
            <a:ext cx="2588939" cy="65679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solidFill>
                  <a:schemeClr val="accent1"/>
                </a:solidFill>
                <a:ea typeface="ＭＳ Ｐゴシック" pitchFamily="34" charset="-128"/>
              </a:rPr>
              <a:t>Convergence on a</a:t>
            </a:r>
          </a:p>
          <a:p>
            <a:pPr algn="ctr"/>
            <a:r>
              <a:rPr lang="en-US" sz="1600" dirty="0">
                <a:solidFill>
                  <a:schemeClr val="accent1"/>
                </a:solidFill>
                <a:ea typeface="ＭＳ Ｐゴシック" pitchFamily="34" charset="-128"/>
              </a:rPr>
              <a:t>Common Platform</a:t>
            </a:r>
          </a:p>
        </p:txBody>
      </p:sp>
      <p:grpSp>
        <p:nvGrpSpPr>
          <p:cNvPr id="59" name="Group 4">
            <a:extLst>
              <a:ext uri="{FF2B5EF4-FFF2-40B4-BE49-F238E27FC236}">
                <a16:creationId xmlns:a16="http://schemas.microsoft.com/office/drawing/2014/main" id="{B1939782-7206-476B-889B-CC4BAB05E6E0}"/>
              </a:ext>
            </a:extLst>
          </p:cNvPr>
          <p:cNvGrpSpPr>
            <a:grpSpLocks noChangeAspect="1"/>
          </p:cNvGrpSpPr>
          <p:nvPr/>
        </p:nvGrpSpPr>
        <p:grpSpPr bwMode="auto">
          <a:xfrm>
            <a:off x="6575192" y="1503161"/>
            <a:ext cx="1607013" cy="1607013"/>
            <a:chOff x="2541" y="1277"/>
            <a:chExt cx="682" cy="682"/>
          </a:xfrm>
        </p:grpSpPr>
        <p:sp>
          <p:nvSpPr>
            <p:cNvPr id="60" name="Oval 5">
              <a:extLst>
                <a:ext uri="{FF2B5EF4-FFF2-40B4-BE49-F238E27FC236}">
                  <a16:creationId xmlns:a16="http://schemas.microsoft.com/office/drawing/2014/main" id="{669866A4-FE2B-43CA-A7A8-0699E4101B76}"/>
                </a:ext>
              </a:extLst>
            </p:cNvPr>
            <p:cNvSpPr>
              <a:spLocks noChangeArrowheads="1"/>
            </p:cNvSpPr>
            <p:nvPr/>
          </p:nvSpPr>
          <p:spPr bwMode="auto">
            <a:xfrm>
              <a:off x="2541" y="1277"/>
              <a:ext cx="682" cy="682"/>
            </a:xfrm>
            <a:prstGeom prst="ellipse">
              <a:avLst/>
            </a:pr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6">
              <a:extLst>
                <a:ext uri="{FF2B5EF4-FFF2-40B4-BE49-F238E27FC236}">
                  <a16:creationId xmlns:a16="http://schemas.microsoft.com/office/drawing/2014/main" id="{354EDC65-281B-42E5-956A-BBAF57788563}"/>
                </a:ext>
              </a:extLst>
            </p:cNvPr>
            <p:cNvSpPr>
              <a:spLocks/>
            </p:cNvSpPr>
            <p:nvPr/>
          </p:nvSpPr>
          <p:spPr bwMode="auto">
            <a:xfrm>
              <a:off x="2678" y="1421"/>
              <a:ext cx="545" cy="538"/>
            </a:xfrm>
            <a:custGeom>
              <a:avLst/>
              <a:gdLst>
                <a:gd name="T0" fmla="*/ 307 w 307"/>
                <a:gd name="T1" fmla="*/ 111 h 303"/>
                <a:gd name="T2" fmla="*/ 303 w 307"/>
                <a:gd name="T3" fmla="*/ 71 h 303"/>
                <a:gd name="T4" fmla="*/ 232 w 307"/>
                <a:gd name="T5" fmla="*/ 0 h 303"/>
                <a:gd name="T6" fmla="*/ 0 w 307"/>
                <a:gd name="T7" fmla="*/ 226 h 303"/>
                <a:gd name="T8" fmla="*/ 74 w 307"/>
                <a:gd name="T9" fmla="*/ 299 h 303"/>
                <a:gd name="T10" fmla="*/ 115 w 307"/>
                <a:gd name="T11" fmla="*/ 303 h 303"/>
                <a:gd name="T12" fmla="*/ 307 w 307"/>
                <a:gd name="T13" fmla="*/ 111 h 303"/>
              </a:gdLst>
              <a:ahLst/>
              <a:cxnLst>
                <a:cxn ang="0">
                  <a:pos x="T0" y="T1"/>
                </a:cxn>
                <a:cxn ang="0">
                  <a:pos x="T2" y="T3"/>
                </a:cxn>
                <a:cxn ang="0">
                  <a:pos x="T4" y="T5"/>
                </a:cxn>
                <a:cxn ang="0">
                  <a:pos x="T6" y="T7"/>
                </a:cxn>
                <a:cxn ang="0">
                  <a:pos x="T8" y="T9"/>
                </a:cxn>
                <a:cxn ang="0">
                  <a:pos x="T10" y="T11"/>
                </a:cxn>
                <a:cxn ang="0">
                  <a:pos x="T12" y="T13"/>
                </a:cxn>
              </a:cxnLst>
              <a:rect l="0" t="0" r="r" b="b"/>
              <a:pathLst>
                <a:path w="307" h="303">
                  <a:moveTo>
                    <a:pt x="307" y="111"/>
                  </a:moveTo>
                  <a:cubicBezTo>
                    <a:pt x="307" y="97"/>
                    <a:pt x="305" y="84"/>
                    <a:pt x="303" y="71"/>
                  </a:cubicBezTo>
                  <a:cubicBezTo>
                    <a:pt x="232" y="0"/>
                    <a:pt x="232" y="0"/>
                    <a:pt x="232" y="0"/>
                  </a:cubicBezTo>
                  <a:cubicBezTo>
                    <a:pt x="0" y="226"/>
                    <a:pt x="0" y="226"/>
                    <a:pt x="0" y="226"/>
                  </a:cubicBezTo>
                  <a:cubicBezTo>
                    <a:pt x="74" y="299"/>
                    <a:pt x="74" y="299"/>
                    <a:pt x="74" y="299"/>
                  </a:cubicBezTo>
                  <a:cubicBezTo>
                    <a:pt x="87" y="302"/>
                    <a:pt x="101" y="303"/>
                    <a:pt x="115" y="303"/>
                  </a:cubicBezTo>
                  <a:cubicBezTo>
                    <a:pt x="221" y="303"/>
                    <a:pt x="307" y="217"/>
                    <a:pt x="307" y="111"/>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7">
              <a:extLst>
                <a:ext uri="{FF2B5EF4-FFF2-40B4-BE49-F238E27FC236}">
                  <a16:creationId xmlns:a16="http://schemas.microsoft.com/office/drawing/2014/main" id="{91E97C69-8AA1-48F6-BF01-4A21CFBD8C7A}"/>
                </a:ext>
              </a:extLst>
            </p:cNvPr>
            <p:cNvSpPr>
              <a:spLocks noEditPoints="1"/>
            </p:cNvSpPr>
            <p:nvPr/>
          </p:nvSpPr>
          <p:spPr bwMode="auto">
            <a:xfrm>
              <a:off x="2715" y="1700"/>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8">
              <a:extLst>
                <a:ext uri="{FF2B5EF4-FFF2-40B4-BE49-F238E27FC236}">
                  <a16:creationId xmlns:a16="http://schemas.microsoft.com/office/drawing/2014/main" id="{C162D497-C0F3-4E0B-AA2C-C09D49441901}"/>
                </a:ext>
              </a:extLst>
            </p:cNvPr>
            <p:cNvSpPr>
              <a:spLocks/>
            </p:cNvSpPr>
            <p:nvPr/>
          </p:nvSpPr>
          <p:spPr bwMode="auto">
            <a:xfrm>
              <a:off x="2704" y="172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002E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9">
              <a:extLst>
                <a:ext uri="{FF2B5EF4-FFF2-40B4-BE49-F238E27FC236}">
                  <a16:creationId xmlns:a16="http://schemas.microsoft.com/office/drawing/2014/main" id="{D774F5C6-A2A3-4297-B9A8-6E5B7BAB0741}"/>
                </a:ext>
              </a:extLst>
            </p:cNvPr>
            <p:cNvSpPr>
              <a:spLocks/>
            </p:cNvSpPr>
            <p:nvPr/>
          </p:nvSpPr>
          <p:spPr bwMode="auto">
            <a:xfrm>
              <a:off x="2704" y="172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002E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10">
              <a:extLst>
                <a:ext uri="{FF2B5EF4-FFF2-40B4-BE49-F238E27FC236}">
                  <a16:creationId xmlns:a16="http://schemas.microsoft.com/office/drawing/2014/main" id="{A2051F6C-F6C6-4FA4-BB69-2679A48C3429}"/>
                </a:ext>
              </a:extLst>
            </p:cNvPr>
            <p:cNvSpPr>
              <a:spLocks noEditPoints="1"/>
            </p:cNvSpPr>
            <p:nvPr/>
          </p:nvSpPr>
          <p:spPr bwMode="auto">
            <a:xfrm>
              <a:off x="3056" y="1535"/>
              <a:ext cx="2" cy="0"/>
            </a:xfrm>
            <a:custGeom>
              <a:avLst/>
              <a:gdLst>
                <a:gd name="T0" fmla="*/ 1 w 1"/>
                <a:gd name="T1" fmla="*/ 1 w 1"/>
                <a:gd name="T2" fmla="*/ 1 w 1"/>
                <a:gd name="T3" fmla="*/ 1 w 1"/>
                <a:gd name="T4" fmla="*/ 0 w 1"/>
                <a:gd name="T5" fmla="*/ 1 w 1"/>
              </a:gdLst>
              <a:ahLst/>
              <a:cxnLst>
                <a:cxn ang="0">
                  <a:pos x="T0" y="0"/>
                </a:cxn>
                <a:cxn ang="0">
                  <a:pos x="T1" y="0"/>
                </a:cxn>
                <a:cxn ang="0">
                  <a:pos x="T2" y="0"/>
                </a:cxn>
                <a:cxn ang="0">
                  <a:pos x="T3" y="0"/>
                </a:cxn>
                <a:cxn ang="0">
                  <a:pos x="T4" y="0"/>
                </a:cxn>
                <a:cxn ang="0">
                  <a:pos x="T5" y="0"/>
                </a:cxn>
              </a:cxnLst>
              <a:rect l="0" t="0" r="r" b="b"/>
              <a:pathLst>
                <a:path w="1">
                  <a:moveTo>
                    <a:pt x="1" y="0"/>
                  </a:moveTo>
                  <a:cubicBezTo>
                    <a:pt x="1" y="0"/>
                    <a:pt x="1" y="0"/>
                    <a:pt x="1" y="0"/>
                  </a:cubicBezTo>
                  <a:cubicBezTo>
                    <a:pt x="1" y="0"/>
                    <a:pt x="1" y="0"/>
                    <a:pt x="1" y="0"/>
                  </a:cubicBezTo>
                  <a:moveTo>
                    <a:pt x="1" y="0"/>
                  </a:moveTo>
                  <a:cubicBezTo>
                    <a:pt x="1" y="0"/>
                    <a:pt x="1" y="0"/>
                    <a:pt x="0" y="0"/>
                  </a:cubicBezTo>
                  <a:cubicBezTo>
                    <a:pt x="1" y="0"/>
                    <a:pt x="1" y="0"/>
                    <a:pt x="1" y="0"/>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Line 11">
              <a:extLst>
                <a:ext uri="{FF2B5EF4-FFF2-40B4-BE49-F238E27FC236}">
                  <a16:creationId xmlns:a16="http://schemas.microsoft.com/office/drawing/2014/main" id="{42862530-45CD-4010-A665-FA4BF61ACBBB}"/>
                </a:ext>
              </a:extLst>
            </p:cNvPr>
            <p:cNvSpPr>
              <a:spLocks noChangeShapeType="1"/>
            </p:cNvSpPr>
            <p:nvPr/>
          </p:nvSpPr>
          <p:spPr bwMode="auto">
            <a:xfrm>
              <a:off x="2686" y="182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Line 12">
              <a:extLst>
                <a:ext uri="{FF2B5EF4-FFF2-40B4-BE49-F238E27FC236}">
                  <a16:creationId xmlns:a16="http://schemas.microsoft.com/office/drawing/2014/main" id="{3DC6CF34-3F5C-41AB-B112-4E78DDA722B9}"/>
                </a:ext>
              </a:extLst>
            </p:cNvPr>
            <p:cNvSpPr>
              <a:spLocks noChangeShapeType="1"/>
            </p:cNvSpPr>
            <p:nvPr/>
          </p:nvSpPr>
          <p:spPr bwMode="auto">
            <a:xfrm>
              <a:off x="2686" y="182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13">
              <a:extLst>
                <a:ext uri="{FF2B5EF4-FFF2-40B4-BE49-F238E27FC236}">
                  <a16:creationId xmlns:a16="http://schemas.microsoft.com/office/drawing/2014/main" id="{E7D9138D-4F68-49CA-9B75-1754A27648DB}"/>
                </a:ext>
              </a:extLst>
            </p:cNvPr>
            <p:cNvSpPr>
              <a:spLocks noChangeArrowheads="1"/>
            </p:cNvSpPr>
            <p:nvPr/>
          </p:nvSpPr>
          <p:spPr bwMode="auto">
            <a:xfrm>
              <a:off x="2807" y="1544"/>
              <a:ext cx="149" cy="14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14">
              <a:extLst>
                <a:ext uri="{FF2B5EF4-FFF2-40B4-BE49-F238E27FC236}">
                  <a16:creationId xmlns:a16="http://schemas.microsoft.com/office/drawing/2014/main" id="{3759B6F3-7C00-425B-ABDC-5FA166496018}"/>
                </a:ext>
              </a:extLst>
            </p:cNvPr>
            <p:cNvSpPr>
              <a:spLocks/>
            </p:cNvSpPr>
            <p:nvPr/>
          </p:nvSpPr>
          <p:spPr bwMode="auto">
            <a:xfrm>
              <a:off x="2903" y="1405"/>
              <a:ext cx="192" cy="192"/>
            </a:xfrm>
            <a:custGeom>
              <a:avLst/>
              <a:gdLst>
                <a:gd name="T0" fmla="*/ 103 w 108"/>
                <a:gd name="T1" fmla="*/ 27 h 108"/>
                <a:gd name="T2" fmla="*/ 51 w 108"/>
                <a:gd name="T3" fmla="*/ 78 h 108"/>
                <a:gd name="T4" fmla="*/ 60 w 108"/>
                <a:gd name="T5" fmla="*/ 78 h 108"/>
                <a:gd name="T6" fmla="*/ 75 w 108"/>
                <a:gd name="T7" fmla="*/ 93 h 108"/>
                <a:gd name="T8" fmla="*/ 60 w 108"/>
                <a:gd name="T9" fmla="*/ 108 h 108"/>
                <a:gd name="T10" fmla="*/ 15 w 108"/>
                <a:gd name="T11" fmla="*/ 108 h 108"/>
                <a:gd name="T12" fmla="*/ 7 w 108"/>
                <a:gd name="T13" fmla="*/ 106 h 108"/>
                <a:gd name="T14" fmla="*/ 7 w 108"/>
                <a:gd name="T15" fmla="*/ 106 h 108"/>
                <a:gd name="T16" fmla="*/ 6 w 108"/>
                <a:gd name="T17" fmla="*/ 105 h 108"/>
                <a:gd name="T18" fmla="*/ 5 w 108"/>
                <a:gd name="T19" fmla="*/ 105 h 108"/>
                <a:gd name="T20" fmla="*/ 3 w 108"/>
                <a:gd name="T21" fmla="*/ 103 h 108"/>
                <a:gd name="T22" fmla="*/ 3 w 108"/>
                <a:gd name="T23" fmla="*/ 102 h 108"/>
                <a:gd name="T24" fmla="*/ 2 w 108"/>
                <a:gd name="T25" fmla="*/ 101 h 108"/>
                <a:gd name="T26" fmla="*/ 2 w 108"/>
                <a:gd name="T27" fmla="*/ 101 h 108"/>
                <a:gd name="T28" fmla="*/ 0 w 108"/>
                <a:gd name="T29" fmla="*/ 93 h 108"/>
                <a:gd name="T30" fmla="*/ 0 w 108"/>
                <a:gd name="T31" fmla="*/ 48 h 108"/>
                <a:gd name="T32" fmla="*/ 15 w 108"/>
                <a:gd name="T33" fmla="*/ 33 h 108"/>
                <a:gd name="T34" fmla="*/ 30 w 108"/>
                <a:gd name="T35" fmla="*/ 48 h 108"/>
                <a:gd name="T36" fmla="*/ 30 w 108"/>
                <a:gd name="T37" fmla="*/ 57 h 108"/>
                <a:gd name="T38" fmla="*/ 81 w 108"/>
                <a:gd name="T39" fmla="*/ 5 h 108"/>
                <a:gd name="T40" fmla="*/ 103 w 108"/>
                <a:gd name="T41" fmla="*/ 5 h 108"/>
                <a:gd name="T42" fmla="*/ 103 w 108"/>
                <a:gd name="T43" fmla="*/ 2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8" h="108">
                  <a:moveTo>
                    <a:pt x="103" y="27"/>
                  </a:moveTo>
                  <a:cubicBezTo>
                    <a:pt x="51" y="78"/>
                    <a:pt x="51" y="78"/>
                    <a:pt x="51" y="78"/>
                  </a:cubicBezTo>
                  <a:cubicBezTo>
                    <a:pt x="60" y="78"/>
                    <a:pt x="60" y="78"/>
                    <a:pt x="60" y="78"/>
                  </a:cubicBezTo>
                  <a:cubicBezTo>
                    <a:pt x="68" y="78"/>
                    <a:pt x="75" y="85"/>
                    <a:pt x="75" y="93"/>
                  </a:cubicBezTo>
                  <a:cubicBezTo>
                    <a:pt x="75" y="101"/>
                    <a:pt x="68" y="108"/>
                    <a:pt x="60" y="108"/>
                  </a:cubicBezTo>
                  <a:cubicBezTo>
                    <a:pt x="15" y="108"/>
                    <a:pt x="15" y="108"/>
                    <a:pt x="15" y="108"/>
                  </a:cubicBezTo>
                  <a:cubicBezTo>
                    <a:pt x="12" y="108"/>
                    <a:pt x="9" y="107"/>
                    <a:pt x="7" y="106"/>
                  </a:cubicBezTo>
                  <a:cubicBezTo>
                    <a:pt x="7" y="106"/>
                    <a:pt x="7" y="106"/>
                    <a:pt x="7" y="106"/>
                  </a:cubicBezTo>
                  <a:cubicBezTo>
                    <a:pt x="6" y="105"/>
                    <a:pt x="6" y="105"/>
                    <a:pt x="6" y="105"/>
                  </a:cubicBezTo>
                  <a:cubicBezTo>
                    <a:pt x="6" y="105"/>
                    <a:pt x="5" y="105"/>
                    <a:pt x="5" y="105"/>
                  </a:cubicBezTo>
                  <a:cubicBezTo>
                    <a:pt x="5" y="104"/>
                    <a:pt x="4" y="103"/>
                    <a:pt x="3" y="103"/>
                  </a:cubicBezTo>
                  <a:cubicBezTo>
                    <a:pt x="3" y="102"/>
                    <a:pt x="3" y="102"/>
                    <a:pt x="3" y="102"/>
                  </a:cubicBezTo>
                  <a:cubicBezTo>
                    <a:pt x="3" y="102"/>
                    <a:pt x="3" y="102"/>
                    <a:pt x="2" y="101"/>
                  </a:cubicBezTo>
                  <a:cubicBezTo>
                    <a:pt x="2" y="101"/>
                    <a:pt x="2" y="101"/>
                    <a:pt x="2" y="101"/>
                  </a:cubicBezTo>
                  <a:cubicBezTo>
                    <a:pt x="1" y="99"/>
                    <a:pt x="0" y="96"/>
                    <a:pt x="0" y="93"/>
                  </a:cubicBezTo>
                  <a:cubicBezTo>
                    <a:pt x="0" y="48"/>
                    <a:pt x="0" y="48"/>
                    <a:pt x="0" y="48"/>
                  </a:cubicBezTo>
                  <a:cubicBezTo>
                    <a:pt x="0" y="40"/>
                    <a:pt x="7" y="33"/>
                    <a:pt x="15" y="33"/>
                  </a:cubicBezTo>
                  <a:cubicBezTo>
                    <a:pt x="23" y="33"/>
                    <a:pt x="30" y="40"/>
                    <a:pt x="30" y="48"/>
                  </a:cubicBezTo>
                  <a:cubicBezTo>
                    <a:pt x="30" y="57"/>
                    <a:pt x="30" y="57"/>
                    <a:pt x="30" y="57"/>
                  </a:cubicBezTo>
                  <a:cubicBezTo>
                    <a:pt x="81" y="5"/>
                    <a:pt x="81" y="5"/>
                    <a:pt x="81" y="5"/>
                  </a:cubicBezTo>
                  <a:cubicBezTo>
                    <a:pt x="87" y="0"/>
                    <a:pt x="97" y="0"/>
                    <a:pt x="103" y="5"/>
                  </a:cubicBezTo>
                  <a:cubicBezTo>
                    <a:pt x="108" y="11"/>
                    <a:pt x="108" y="21"/>
                    <a:pt x="103" y="27"/>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15">
              <a:extLst>
                <a:ext uri="{FF2B5EF4-FFF2-40B4-BE49-F238E27FC236}">
                  <a16:creationId xmlns:a16="http://schemas.microsoft.com/office/drawing/2014/main" id="{3581E565-B607-4940-8925-33F73018555E}"/>
                </a:ext>
              </a:extLst>
            </p:cNvPr>
            <p:cNvSpPr>
              <a:spLocks/>
            </p:cNvSpPr>
            <p:nvPr/>
          </p:nvSpPr>
          <p:spPr bwMode="auto">
            <a:xfrm>
              <a:off x="2942" y="1544"/>
              <a:ext cx="52" cy="49"/>
            </a:xfrm>
            <a:custGeom>
              <a:avLst/>
              <a:gdLst>
                <a:gd name="T0" fmla="*/ 0 w 29"/>
                <a:gd name="T1" fmla="*/ 28 h 28"/>
                <a:gd name="T2" fmla="*/ 8 w 29"/>
                <a:gd name="T3" fmla="*/ 15 h 28"/>
                <a:gd name="T4" fmla="*/ 8 w 29"/>
                <a:gd name="T5" fmla="*/ 0 h 28"/>
                <a:gd name="T6" fmla="*/ 29 w 29"/>
                <a:gd name="T7" fmla="*/ 0 h 28"/>
                <a:gd name="T8" fmla="*/ 29 w 29"/>
                <a:gd name="T9" fmla="*/ 0 h 28"/>
                <a:gd name="T10" fmla="*/ 3 w 29"/>
                <a:gd name="T11" fmla="*/ 26 h 28"/>
                <a:gd name="T12" fmla="*/ 0 w 29"/>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29" h="28">
                  <a:moveTo>
                    <a:pt x="0" y="28"/>
                  </a:moveTo>
                  <a:cubicBezTo>
                    <a:pt x="4" y="26"/>
                    <a:pt x="8" y="21"/>
                    <a:pt x="8" y="15"/>
                  </a:cubicBezTo>
                  <a:cubicBezTo>
                    <a:pt x="8" y="0"/>
                    <a:pt x="8" y="0"/>
                    <a:pt x="8" y="0"/>
                  </a:cubicBezTo>
                  <a:cubicBezTo>
                    <a:pt x="29" y="0"/>
                    <a:pt x="29" y="0"/>
                    <a:pt x="29" y="0"/>
                  </a:cubicBezTo>
                  <a:cubicBezTo>
                    <a:pt x="29" y="0"/>
                    <a:pt x="29" y="0"/>
                    <a:pt x="29" y="0"/>
                  </a:cubicBezTo>
                  <a:cubicBezTo>
                    <a:pt x="3" y="26"/>
                    <a:pt x="3" y="26"/>
                    <a:pt x="3" y="26"/>
                  </a:cubicBezTo>
                  <a:cubicBezTo>
                    <a:pt x="2" y="27"/>
                    <a:pt x="1" y="28"/>
                    <a:pt x="0" y="28"/>
                  </a:cubicBezTo>
                </a:path>
              </a:pathLst>
            </a:custGeom>
            <a:solidFill>
              <a:srgbClr val="013F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16">
              <a:extLst>
                <a:ext uri="{FF2B5EF4-FFF2-40B4-BE49-F238E27FC236}">
                  <a16:creationId xmlns:a16="http://schemas.microsoft.com/office/drawing/2014/main" id="{F342B2B1-6396-4BF3-B216-A4864B0FE59F}"/>
                </a:ext>
              </a:extLst>
            </p:cNvPr>
            <p:cNvSpPr>
              <a:spLocks/>
            </p:cNvSpPr>
            <p:nvPr/>
          </p:nvSpPr>
          <p:spPr bwMode="auto">
            <a:xfrm>
              <a:off x="2910" y="1506"/>
              <a:ext cx="46" cy="45"/>
            </a:xfrm>
            <a:custGeom>
              <a:avLst/>
              <a:gdLst>
                <a:gd name="T0" fmla="*/ 0 w 26"/>
                <a:gd name="T1" fmla="*/ 25 h 25"/>
                <a:gd name="T2" fmla="*/ 0 w 26"/>
                <a:gd name="T3" fmla="*/ 25 h 25"/>
                <a:gd name="T4" fmla="*/ 26 w 26"/>
                <a:gd name="T5" fmla="*/ 0 h 25"/>
                <a:gd name="T6" fmla="*/ 26 w 26"/>
                <a:gd name="T7" fmla="*/ 21 h 25"/>
                <a:gd name="T8" fmla="*/ 11 w 26"/>
                <a:gd name="T9" fmla="*/ 21 h 25"/>
                <a:gd name="T10" fmla="*/ 0 w 26"/>
                <a:gd name="T11" fmla="*/ 25 h 25"/>
              </a:gdLst>
              <a:ahLst/>
              <a:cxnLst>
                <a:cxn ang="0">
                  <a:pos x="T0" y="T1"/>
                </a:cxn>
                <a:cxn ang="0">
                  <a:pos x="T2" y="T3"/>
                </a:cxn>
                <a:cxn ang="0">
                  <a:pos x="T4" y="T5"/>
                </a:cxn>
                <a:cxn ang="0">
                  <a:pos x="T6" y="T7"/>
                </a:cxn>
                <a:cxn ang="0">
                  <a:pos x="T8" y="T9"/>
                </a:cxn>
                <a:cxn ang="0">
                  <a:pos x="T10" y="T11"/>
                </a:cxn>
              </a:cxnLst>
              <a:rect l="0" t="0" r="r" b="b"/>
              <a:pathLst>
                <a:path w="26" h="25">
                  <a:moveTo>
                    <a:pt x="0" y="25"/>
                  </a:moveTo>
                  <a:cubicBezTo>
                    <a:pt x="0" y="25"/>
                    <a:pt x="0" y="25"/>
                    <a:pt x="0" y="25"/>
                  </a:cubicBezTo>
                  <a:cubicBezTo>
                    <a:pt x="26" y="0"/>
                    <a:pt x="26" y="0"/>
                    <a:pt x="26" y="0"/>
                  </a:cubicBezTo>
                  <a:cubicBezTo>
                    <a:pt x="26" y="21"/>
                    <a:pt x="26" y="21"/>
                    <a:pt x="26" y="21"/>
                  </a:cubicBezTo>
                  <a:cubicBezTo>
                    <a:pt x="11" y="21"/>
                    <a:pt x="11" y="21"/>
                    <a:pt x="11" y="21"/>
                  </a:cubicBezTo>
                  <a:cubicBezTo>
                    <a:pt x="7" y="21"/>
                    <a:pt x="3" y="23"/>
                    <a:pt x="0" y="25"/>
                  </a:cubicBezTo>
                </a:path>
              </a:pathLst>
            </a:custGeom>
            <a:solidFill>
              <a:srgbClr val="013F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17">
              <a:extLst>
                <a:ext uri="{FF2B5EF4-FFF2-40B4-BE49-F238E27FC236}">
                  <a16:creationId xmlns:a16="http://schemas.microsoft.com/office/drawing/2014/main" id="{B3F08944-76A8-48AF-8BC6-9E1AB4D78FBC}"/>
                </a:ext>
              </a:extLst>
            </p:cNvPr>
            <p:cNvSpPr>
              <a:spLocks/>
            </p:cNvSpPr>
            <p:nvPr/>
          </p:nvSpPr>
          <p:spPr bwMode="auto">
            <a:xfrm>
              <a:off x="2901" y="1544"/>
              <a:ext cx="55" cy="53"/>
            </a:xfrm>
            <a:custGeom>
              <a:avLst/>
              <a:gdLst>
                <a:gd name="T0" fmla="*/ 5 w 31"/>
                <a:gd name="T1" fmla="*/ 26 h 30"/>
                <a:gd name="T2" fmla="*/ 4 w 31"/>
                <a:gd name="T3" fmla="*/ 24 h 30"/>
                <a:gd name="T4" fmla="*/ 4 w 31"/>
                <a:gd name="T5" fmla="*/ 24 h 30"/>
                <a:gd name="T6" fmla="*/ 3 w 31"/>
                <a:gd name="T7" fmla="*/ 23 h 30"/>
                <a:gd name="T8" fmla="*/ 3 w 31"/>
                <a:gd name="T9" fmla="*/ 23 h 30"/>
                <a:gd name="T10" fmla="*/ 2 w 31"/>
                <a:gd name="T11" fmla="*/ 22 h 30"/>
                <a:gd name="T12" fmla="*/ 5 w 31"/>
                <a:gd name="T13" fmla="*/ 4 h 30"/>
                <a:gd name="T14" fmla="*/ 16 w 31"/>
                <a:gd name="T15" fmla="*/ 0 h 30"/>
                <a:gd name="T16" fmla="*/ 31 w 31"/>
                <a:gd name="T17" fmla="*/ 0 h 30"/>
                <a:gd name="T18" fmla="*/ 31 w 31"/>
                <a:gd name="T19" fmla="*/ 15 h 30"/>
                <a:gd name="T20" fmla="*/ 22 w 31"/>
                <a:gd name="T21" fmla="*/ 28 h 30"/>
                <a:gd name="T22" fmla="*/ 9 w 31"/>
                <a:gd name="T23" fmla="*/ 28 h 30"/>
                <a:gd name="T24" fmla="*/ 8 w 31"/>
                <a:gd name="T25" fmla="*/ 27 h 30"/>
                <a:gd name="T26" fmla="*/ 7 w 31"/>
                <a:gd name="T27" fmla="*/ 27 h 30"/>
                <a:gd name="T28" fmla="*/ 6 w 31"/>
                <a:gd name="T29" fmla="*/ 27 h 30"/>
                <a:gd name="T30" fmla="*/ 6 w 31"/>
                <a:gd name="T31" fmla="*/ 27 h 30"/>
                <a:gd name="T32" fmla="*/ 5 w 31"/>
                <a:gd name="T33"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30">
                  <a:moveTo>
                    <a:pt x="5" y="26"/>
                  </a:moveTo>
                  <a:cubicBezTo>
                    <a:pt x="5" y="25"/>
                    <a:pt x="4" y="25"/>
                    <a:pt x="4" y="24"/>
                  </a:cubicBezTo>
                  <a:cubicBezTo>
                    <a:pt x="4" y="24"/>
                    <a:pt x="4" y="24"/>
                    <a:pt x="4" y="24"/>
                  </a:cubicBezTo>
                  <a:cubicBezTo>
                    <a:pt x="4" y="24"/>
                    <a:pt x="3" y="24"/>
                    <a:pt x="3" y="23"/>
                  </a:cubicBezTo>
                  <a:cubicBezTo>
                    <a:pt x="3" y="23"/>
                    <a:pt x="3" y="23"/>
                    <a:pt x="3" y="23"/>
                  </a:cubicBezTo>
                  <a:cubicBezTo>
                    <a:pt x="3" y="23"/>
                    <a:pt x="3" y="22"/>
                    <a:pt x="2" y="22"/>
                  </a:cubicBezTo>
                  <a:cubicBezTo>
                    <a:pt x="0" y="16"/>
                    <a:pt x="1" y="9"/>
                    <a:pt x="5" y="4"/>
                  </a:cubicBezTo>
                  <a:cubicBezTo>
                    <a:pt x="8" y="2"/>
                    <a:pt x="12" y="0"/>
                    <a:pt x="16" y="0"/>
                  </a:cubicBezTo>
                  <a:cubicBezTo>
                    <a:pt x="31" y="0"/>
                    <a:pt x="31" y="0"/>
                    <a:pt x="31" y="0"/>
                  </a:cubicBezTo>
                  <a:cubicBezTo>
                    <a:pt x="31" y="15"/>
                    <a:pt x="31" y="15"/>
                    <a:pt x="31" y="15"/>
                  </a:cubicBezTo>
                  <a:cubicBezTo>
                    <a:pt x="31" y="21"/>
                    <a:pt x="27" y="26"/>
                    <a:pt x="22" y="28"/>
                  </a:cubicBezTo>
                  <a:cubicBezTo>
                    <a:pt x="18" y="30"/>
                    <a:pt x="13" y="30"/>
                    <a:pt x="9" y="28"/>
                  </a:cubicBezTo>
                  <a:cubicBezTo>
                    <a:pt x="8" y="28"/>
                    <a:pt x="8" y="28"/>
                    <a:pt x="8" y="27"/>
                  </a:cubicBezTo>
                  <a:cubicBezTo>
                    <a:pt x="7" y="27"/>
                    <a:pt x="7" y="27"/>
                    <a:pt x="7" y="27"/>
                  </a:cubicBezTo>
                  <a:cubicBezTo>
                    <a:pt x="7" y="27"/>
                    <a:pt x="7" y="27"/>
                    <a:pt x="6" y="27"/>
                  </a:cubicBezTo>
                  <a:cubicBezTo>
                    <a:pt x="6" y="27"/>
                    <a:pt x="6" y="27"/>
                    <a:pt x="6" y="27"/>
                  </a:cubicBezTo>
                  <a:cubicBezTo>
                    <a:pt x="6" y="26"/>
                    <a:pt x="5" y="26"/>
                    <a:pt x="5" y="26"/>
                  </a:cubicBezTo>
                </a:path>
              </a:pathLst>
            </a:custGeom>
            <a:solidFill>
              <a:srgbClr val="012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18">
              <a:extLst>
                <a:ext uri="{FF2B5EF4-FFF2-40B4-BE49-F238E27FC236}">
                  <a16:creationId xmlns:a16="http://schemas.microsoft.com/office/drawing/2014/main" id="{9238BABA-CC33-47FE-8E33-72EB41A18F67}"/>
                </a:ext>
              </a:extLst>
            </p:cNvPr>
            <p:cNvSpPr>
              <a:spLocks/>
            </p:cNvSpPr>
            <p:nvPr/>
          </p:nvSpPr>
          <p:spPr bwMode="auto">
            <a:xfrm>
              <a:off x="2667" y="1640"/>
              <a:ext cx="193" cy="193"/>
            </a:xfrm>
            <a:custGeom>
              <a:avLst/>
              <a:gdLst>
                <a:gd name="T0" fmla="*/ 6 w 109"/>
                <a:gd name="T1" fmla="*/ 82 h 109"/>
                <a:gd name="T2" fmla="*/ 58 w 109"/>
                <a:gd name="T3" fmla="*/ 30 h 109"/>
                <a:gd name="T4" fmla="*/ 49 w 109"/>
                <a:gd name="T5" fmla="*/ 30 h 109"/>
                <a:gd name="T6" fmla="*/ 34 w 109"/>
                <a:gd name="T7" fmla="*/ 15 h 109"/>
                <a:gd name="T8" fmla="*/ 49 w 109"/>
                <a:gd name="T9" fmla="*/ 0 h 109"/>
                <a:gd name="T10" fmla="*/ 94 w 109"/>
                <a:gd name="T11" fmla="*/ 0 h 109"/>
                <a:gd name="T12" fmla="*/ 102 w 109"/>
                <a:gd name="T13" fmla="*/ 2 h 109"/>
                <a:gd name="T14" fmla="*/ 102 w 109"/>
                <a:gd name="T15" fmla="*/ 3 h 109"/>
                <a:gd name="T16" fmla="*/ 103 w 109"/>
                <a:gd name="T17" fmla="*/ 3 h 109"/>
                <a:gd name="T18" fmla="*/ 103 w 109"/>
                <a:gd name="T19" fmla="*/ 3 h 109"/>
                <a:gd name="T20" fmla="*/ 105 w 109"/>
                <a:gd name="T21" fmla="*/ 6 h 109"/>
                <a:gd name="T22" fmla="*/ 106 w 109"/>
                <a:gd name="T23" fmla="*/ 6 h 109"/>
                <a:gd name="T24" fmla="*/ 106 w 109"/>
                <a:gd name="T25" fmla="*/ 7 h 109"/>
                <a:gd name="T26" fmla="*/ 106 w 109"/>
                <a:gd name="T27" fmla="*/ 7 h 109"/>
                <a:gd name="T28" fmla="*/ 109 w 109"/>
                <a:gd name="T29" fmla="*/ 15 h 109"/>
                <a:gd name="T30" fmla="*/ 109 w 109"/>
                <a:gd name="T31" fmla="*/ 60 h 109"/>
                <a:gd name="T32" fmla="*/ 94 w 109"/>
                <a:gd name="T33" fmla="*/ 75 h 109"/>
                <a:gd name="T34" fmla="*/ 79 w 109"/>
                <a:gd name="T35" fmla="*/ 60 h 109"/>
                <a:gd name="T36" fmla="*/ 79 w 109"/>
                <a:gd name="T37" fmla="*/ 51 h 109"/>
                <a:gd name="T38" fmla="*/ 27 w 109"/>
                <a:gd name="T39" fmla="*/ 103 h 109"/>
                <a:gd name="T40" fmla="*/ 6 w 109"/>
                <a:gd name="T41" fmla="*/ 103 h 109"/>
                <a:gd name="T42" fmla="*/ 6 w 109"/>
                <a:gd name="T43" fmla="*/ 8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9" h="109">
                  <a:moveTo>
                    <a:pt x="6" y="82"/>
                  </a:moveTo>
                  <a:cubicBezTo>
                    <a:pt x="58" y="30"/>
                    <a:pt x="58" y="30"/>
                    <a:pt x="58" y="30"/>
                  </a:cubicBezTo>
                  <a:cubicBezTo>
                    <a:pt x="49" y="30"/>
                    <a:pt x="49" y="30"/>
                    <a:pt x="49" y="30"/>
                  </a:cubicBezTo>
                  <a:cubicBezTo>
                    <a:pt x="41" y="30"/>
                    <a:pt x="34" y="23"/>
                    <a:pt x="34" y="15"/>
                  </a:cubicBezTo>
                  <a:cubicBezTo>
                    <a:pt x="34" y="7"/>
                    <a:pt x="41" y="0"/>
                    <a:pt x="49" y="0"/>
                  </a:cubicBezTo>
                  <a:cubicBezTo>
                    <a:pt x="94" y="0"/>
                    <a:pt x="94" y="0"/>
                    <a:pt x="94" y="0"/>
                  </a:cubicBezTo>
                  <a:cubicBezTo>
                    <a:pt x="97" y="0"/>
                    <a:pt x="100" y="1"/>
                    <a:pt x="102" y="2"/>
                  </a:cubicBezTo>
                  <a:cubicBezTo>
                    <a:pt x="102" y="3"/>
                    <a:pt x="102" y="3"/>
                    <a:pt x="102" y="3"/>
                  </a:cubicBezTo>
                  <a:cubicBezTo>
                    <a:pt x="102" y="3"/>
                    <a:pt x="103" y="3"/>
                    <a:pt x="103" y="3"/>
                  </a:cubicBezTo>
                  <a:cubicBezTo>
                    <a:pt x="103" y="3"/>
                    <a:pt x="103" y="3"/>
                    <a:pt x="103" y="3"/>
                  </a:cubicBezTo>
                  <a:cubicBezTo>
                    <a:pt x="104" y="4"/>
                    <a:pt x="105" y="5"/>
                    <a:pt x="105" y="6"/>
                  </a:cubicBezTo>
                  <a:cubicBezTo>
                    <a:pt x="106" y="6"/>
                    <a:pt x="106" y="6"/>
                    <a:pt x="106" y="6"/>
                  </a:cubicBezTo>
                  <a:cubicBezTo>
                    <a:pt x="106" y="6"/>
                    <a:pt x="106" y="6"/>
                    <a:pt x="106" y="7"/>
                  </a:cubicBezTo>
                  <a:cubicBezTo>
                    <a:pt x="106" y="7"/>
                    <a:pt x="106" y="7"/>
                    <a:pt x="106" y="7"/>
                  </a:cubicBezTo>
                  <a:cubicBezTo>
                    <a:pt x="108" y="9"/>
                    <a:pt x="109" y="12"/>
                    <a:pt x="109" y="15"/>
                  </a:cubicBezTo>
                  <a:cubicBezTo>
                    <a:pt x="109" y="60"/>
                    <a:pt x="109" y="60"/>
                    <a:pt x="109" y="60"/>
                  </a:cubicBezTo>
                  <a:cubicBezTo>
                    <a:pt x="109" y="68"/>
                    <a:pt x="102" y="75"/>
                    <a:pt x="94" y="75"/>
                  </a:cubicBezTo>
                  <a:cubicBezTo>
                    <a:pt x="86" y="75"/>
                    <a:pt x="79" y="68"/>
                    <a:pt x="79" y="60"/>
                  </a:cubicBezTo>
                  <a:cubicBezTo>
                    <a:pt x="79" y="51"/>
                    <a:pt x="79" y="51"/>
                    <a:pt x="79" y="51"/>
                  </a:cubicBezTo>
                  <a:cubicBezTo>
                    <a:pt x="27" y="103"/>
                    <a:pt x="27" y="103"/>
                    <a:pt x="27" y="103"/>
                  </a:cubicBezTo>
                  <a:cubicBezTo>
                    <a:pt x="22" y="109"/>
                    <a:pt x="12" y="109"/>
                    <a:pt x="6" y="103"/>
                  </a:cubicBezTo>
                  <a:cubicBezTo>
                    <a:pt x="0" y="97"/>
                    <a:pt x="0" y="87"/>
                    <a:pt x="6" y="82"/>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19">
              <a:extLst>
                <a:ext uri="{FF2B5EF4-FFF2-40B4-BE49-F238E27FC236}">
                  <a16:creationId xmlns:a16="http://schemas.microsoft.com/office/drawing/2014/main" id="{0520A326-3275-4892-85E4-D1130C1D6BB7}"/>
                </a:ext>
              </a:extLst>
            </p:cNvPr>
            <p:cNvSpPr>
              <a:spLocks/>
            </p:cNvSpPr>
            <p:nvPr/>
          </p:nvSpPr>
          <p:spPr bwMode="auto">
            <a:xfrm>
              <a:off x="2770" y="1643"/>
              <a:ext cx="51" cy="50"/>
            </a:xfrm>
            <a:custGeom>
              <a:avLst/>
              <a:gdLst>
                <a:gd name="T0" fmla="*/ 29 w 29"/>
                <a:gd name="T1" fmla="*/ 0 h 28"/>
                <a:gd name="T2" fmla="*/ 21 w 29"/>
                <a:gd name="T3" fmla="*/ 13 h 28"/>
                <a:gd name="T4" fmla="*/ 21 w 29"/>
                <a:gd name="T5" fmla="*/ 28 h 28"/>
                <a:gd name="T6" fmla="*/ 0 w 29"/>
                <a:gd name="T7" fmla="*/ 28 h 28"/>
                <a:gd name="T8" fmla="*/ 0 w 29"/>
                <a:gd name="T9" fmla="*/ 28 h 28"/>
                <a:gd name="T10" fmla="*/ 25 w 29"/>
                <a:gd name="T11" fmla="*/ 2 h 28"/>
                <a:gd name="T12" fmla="*/ 29 w 29"/>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29" h="28">
                  <a:moveTo>
                    <a:pt x="29" y="0"/>
                  </a:moveTo>
                  <a:cubicBezTo>
                    <a:pt x="24" y="2"/>
                    <a:pt x="21" y="7"/>
                    <a:pt x="21" y="13"/>
                  </a:cubicBezTo>
                  <a:cubicBezTo>
                    <a:pt x="21" y="28"/>
                    <a:pt x="21" y="28"/>
                    <a:pt x="21" y="28"/>
                  </a:cubicBezTo>
                  <a:cubicBezTo>
                    <a:pt x="0" y="28"/>
                    <a:pt x="0" y="28"/>
                    <a:pt x="0" y="28"/>
                  </a:cubicBezTo>
                  <a:cubicBezTo>
                    <a:pt x="0" y="28"/>
                    <a:pt x="0" y="28"/>
                    <a:pt x="0" y="28"/>
                  </a:cubicBezTo>
                  <a:cubicBezTo>
                    <a:pt x="25" y="2"/>
                    <a:pt x="25" y="2"/>
                    <a:pt x="25" y="2"/>
                  </a:cubicBezTo>
                  <a:cubicBezTo>
                    <a:pt x="26" y="1"/>
                    <a:pt x="28" y="0"/>
                    <a:pt x="29" y="0"/>
                  </a:cubicBezTo>
                </a:path>
              </a:pathLst>
            </a:custGeom>
            <a:solidFill>
              <a:srgbClr val="013F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20">
              <a:extLst>
                <a:ext uri="{FF2B5EF4-FFF2-40B4-BE49-F238E27FC236}">
                  <a16:creationId xmlns:a16="http://schemas.microsoft.com/office/drawing/2014/main" id="{0576B4E5-9353-4455-8B88-6766824FBC01}"/>
                </a:ext>
              </a:extLst>
            </p:cNvPr>
            <p:cNvSpPr>
              <a:spLocks/>
            </p:cNvSpPr>
            <p:nvPr/>
          </p:nvSpPr>
          <p:spPr bwMode="auto">
            <a:xfrm>
              <a:off x="2807" y="1686"/>
              <a:ext cx="45" cy="44"/>
            </a:xfrm>
            <a:custGeom>
              <a:avLst/>
              <a:gdLst>
                <a:gd name="T0" fmla="*/ 25 w 25"/>
                <a:gd name="T1" fmla="*/ 0 h 25"/>
                <a:gd name="T2" fmla="*/ 25 w 25"/>
                <a:gd name="T3" fmla="*/ 0 h 25"/>
                <a:gd name="T4" fmla="*/ 0 w 25"/>
                <a:gd name="T5" fmla="*/ 25 h 25"/>
                <a:gd name="T6" fmla="*/ 0 w 25"/>
                <a:gd name="T7" fmla="*/ 4 h 25"/>
                <a:gd name="T8" fmla="*/ 15 w 25"/>
                <a:gd name="T9" fmla="*/ 4 h 25"/>
                <a:gd name="T10" fmla="*/ 25 w 25"/>
                <a:gd name="T11" fmla="*/ 0 h 25"/>
              </a:gdLst>
              <a:ahLst/>
              <a:cxnLst>
                <a:cxn ang="0">
                  <a:pos x="T0" y="T1"/>
                </a:cxn>
                <a:cxn ang="0">
                  <a:pos x="T2" y="T3"/>
                </a:cxn>
                <a:cxn ang="0">
                  <a:pos x="T4" y="T5"/>
                </a:cxn>
                <a:cxn ang="0">
                  <a:pos x="T6" y="T7"/>
                </a:cxn>
                <a:cxn ang="0">
                  <a:pos x="T8" y="T9"/>
                </a:cxn>
                <a:cxn ang="0">
                  <a:pos x="T10" y="T11"/>
                </a:cxn>
              </a:cxnLst>
              <a:rect l="0" t="0" r="r" b="b"/>
              <a:pathLst>
                <a:path w="25" h="25">
                  <a:moveTo>
                    <a:pt x="25" y="0"/>
                  </a:moveTo>
                  <a:cubicBezTo>
                    <a:pt x="25" y="0"/>
                    <a:pt x="25" y="0"/>
                    <a:pt x="25" y="0"/>
                  </a:cubicBezTo>
                  <a:cubicBezTo>
                    <a:pt x="0" y="25"/>
                    <a:pt x="0" y="25"/>
                    <a:pt x="0" y="25"/>
                  </a:cubicBezTo>
                  <a:cubicBezTo>
                    <a:pt x="0" y="4"/>
                    <a:pt x="0" y="4"/>
                    <a:pt x="0" y="4"/>
                  </a:cubicBezTo>
                  <a:cubicBezTo>
                    <a:pt x="15" y="4"/>
                    <a:pt x="15" y="4"/>
                    <a:pt x="15" y="4"/>
                  </a:cubicBezTo>
                  <a:cubicBezTo>
                    <a:pt x="19" y="4"/>
                    <a:pt x="23" y="2"/>
                    <a:pt x="25" y="0"/>
                  </a:cubicBezTo>
                </a:path>
              </a:pathLst>
            </a:custGeom>
            <a:solidFill>
              <a:srgbClr val="013F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21">
              <a:extLst>
                <a:ext uri="{FF2B5EF4-FFF2-40B4-BE49-F238E27FC236}">
                  <a16:creationId xmlns:a16="http://schemas.microsoft.com/office/drawing/2014/main" id="{50AE8263-66F0-4DE8-9B70-F264B92721FC}"/>
                </a:ext>
              </a:extLst>
            </p:cNvPr>
            <p:cNvSpPr>
              <a:spLocks/>
            </p:cNvSpPr>
            <p:nvPr/>
          </p:nvSpPr>
          <p:spPr bwMode="auto">
            <a:xfrm>
              <a:off x="2807" y="1640"/>
              <a:ext cx="55" cy="53"/>
            </a:xfrm>
            <a:custGeom>
              <a:avLst/>
              <a:gdLst>
                <a:gd name="T0" fmla="*/ 26 w 31"/>
                <a:gd name="T1" fmla="*/ 5 h 30"/>
                <a:gd name="T2" fmla="*/ 27 w 31"/>
                <a:gd name="T3" fmla="*/ 6 h 30"/>
                <a:gd name="T4" fmla="*/ 27 w 31"/>
                <a:gd name="T5" fmla="*/ 6 h 30"/>
                <a:gd name="T6" fmla="*/ 27 w 31"/>
                <a:gd name="T7" fmla="*/ 7 h 30"/>
                <a:gd name="T8" fmla="*/ 28 w 31"/>
                <a:gd name="T9" fmla="*/ 7 h 30"/>
                <a:gd name="T10" fmla="*/ 28 w 31"/>
                <a:gd name="T11" fmla="*/ 8 h 30"/>
                <a:gd name="T12" fmla="*/ 25 w 31"/>
                <a:gd name="T13" fmla="*/ 26 h 30"/>
                <a:gd name="T14" fmla="*/ 15 w 31"/>
                <a:gd name="T15" fmla="*/ 30 h 30"/>
                <a:gd name="T16" fmla="*/ 0 w 31"/>
                <a:gd name="T17" fmla="*/ 30 h 30"/>
                <a:gd name="T18" fmla="*/ 0 w 31"/>
                <a:gd name="T19" fmla="*/ 15 h 30"/>
                <a:gd name="T20" fmla="*/ 8 w 31"/>
                <a:gd name="T21" fmla="*/ 2 h 30"/>
                <a:gd name="T22" fmla="*/ 22 w 31"/>
                <a:gd name="T23" fmla="*/ 2 h 30"/>
                <a:gd name="T24" fmla="*/ 23 w 31"/>
                <a:gd name="T25" fmla="*/ 3 h 30"/>
                <a:gd name="T26" fmla="*/ 23 w 31"/>
                <a:gd name="T27" fmla="*/ 3 h 30"/>
                <a:gd name="T28" fmla="*/ 24 w 31"/>
                <a:gd name="T29" fmla="*/ 3 h 30"/>
                <a:gd name="T30" fmla="*/ 24 w 31"/>
                <a:gd name="T31" fmla="*/ 4 h 30"/>
                <a:gd name="T32" fmla="*/ 26 w 31"/>
                <a:gd name="T33"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30">
                  <a:moveTo>
                    <a:pt x="26" y="5"/>
                  </a:moveTo>
                  <a:cubicBezTo>
                    <a:pt x="26" y="5"/>
                    <a:pt x="26" y="5"/>
                    <a:pt x="27" y="6"/>
                  </a:cubicBezTo>
                  <a:cubicBezTo>
                    <a:pt x="27" y="6"/>
                    <a:pt x="27" y="6"/>
                    <a:pt x="27" y="6"/>
                  </a:cubicBezTo>
                  <a:cubicBezTo>
                    <a:pt x="27" y="6"/>
                    <a:pt x="27" y="7"/>
                    <a:pt x="27" y="7"/>
                  </a:cubicBezTo>
                  <a:cubicBezTo>
                    <a:pt x="28" y="7"/>
                    <a:pt x="28" y="7"/>
                    <a:pt x="28" y="7"/>
                  </a:cubicBezTo>
                  <a:cubicBezTo>
                    <a:pt x="28" y="7"/>
                    <a:pt x="28" y="8"/>
                    <a:pt x="28" y="8"/>
                  </a:cubicBezTo>
                  <a:cubicBezTo>
                    <a:pt x="31" y="14"/>
                    <a:pt x="30" y="21"/>
                    <a:pt x="25" y="26"/>
                  </a:cubicBezTo>
                  <a:cubicBezTo>
                    <a:pt x="23" y="28"/>
                    <a:pt x="19" y="30"/>
                    <a:pt x="15" y="30"/>
                  </a:cubicBezTo>
                  <a:cubicBezTo>
                    <a:pt x="0" y="30"/>
                    <a:pt x="0" y="30"/>
                    <a:pt x="0" y="30"/>
                  </a:cubicBezTo>
                  <a:cubicBezTo>
                    <a:pt x="0" y="15"/>
                    <a:pt x="0" y="15"/>
                    <a:pt x="0" y="15"/>
                  </a:cubicBezTo>
                  <a:cubicBezTo>
                    <a:pt x="0" y="9"/>
                    <a:pt x="4" y="4"/>
                    <a:pt x="8" y="2"/>
                  </a:cubicBezTo>
                  <a:cubicBezTo>
                    <a:pt x="13" y="0"/>
                    <a:pt x="18" y="0"/>
                    <a:pt x="22" y="2"/>
                  </a:cubicBezTo>
                  <a:cubicBezTo>
                    <a:pt x="22" y="2"/>
                    <a:pt x="23" y="2"/>
                    <a:pt x="23" y="3"/>
                  </a:cubicBezTo>
                  <a:cubicBezTo>
                    <a:pt x="23" y="3"/>
                    <a:pt x="23" y="3"/>
                    <a:pt x="23" y="3"/>
                  </a:cubicBezTo>
                  <a:cubicBezTo>
                    <a:pt x="24" y="3"/>
                    <a:pt x="24" y="3"/>
                    <a:pt x="24" y="3"/>
                  </a:cubicBezTo>
                  <a:cubicBezTo>
                    <a:pt x="24" y="3"/>
                    <a:pt x="24" y="4"/>
                    <a:pt x="24" y="4"/>
                  </a:cubicBezTo>
                  <a:cubicBezTo>
                    <a:pt x="25" y="4"/>
                    <a:pt x="25" y="4"/>
                    <a:pt x="26" y="5"/>
                  </a:cubicBezTo>
                </a:path>
              </a:pathLst>
            </a:custGeom>
            <a:solidFill>
              <a:srgbClr val="012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22">
              <a:extLst>
                <a:ext uri="{FF2B5EF4-FFF2-40B4-BE49-F238E27FC236}">
                  <a16:creationId xmlns:a16="http://schemas.microsoft.com/office/drawing/2014/main" id="{0E1874BA-F3EE-44BE-81A9-ED774C94C17F}"/>
                </a:ext>
              </a:extLst>
            </p:cNvPr>
            <p:cNvSpPr>
              <a:spLocks/>
            </p:cNvSpPr>
            <p:nvPr/>
          </p:nvSpPr>
          <p:spPr bwMode="auto">
            <a:xfrm>
              <a:off x="2903" y="1640"/>
              <a:ext cx="192" cy="193"/>
            </a:xfrm>
            <a:custGeom>
              <a:avLst/>
              <a:gdLst>
                <a:gd name="T0" fmla="*/ 81 w 108"/>
                <a:gd name="T1" fmla="*/ 103 h 109"/>
                <a:gd name="T2" fmla="*/ 30 w 108"/>
                <a:gd name="T3" fmla="*/ 51 h 109"/>
                <a:gd name="T4" fmla="*/ 30 w 108"/>
                <a:gd name="T5" fmla="*/ 60 h 109"/>
                <a:gd name="T6" fmla="*/ 15 w 108"/>
                <a:gd name="T7" fmla="*/ 75 h 109"/>
                <a:gd name="T8" fmla="*/ 0 w 108"/>
                <a:gd name="T9" fmla="*/ 60 h 109"/>
                <a:gd name="T10" fmla="*/ 0 w 108"/>
                <a:gd name="T11" fmla="*/ 15 h 109"/>
                <a:gd name="T12" fmla="*/ 2 w 108"/>
                <a:gd name="T13" fmla="*/ 7 h 109"/>
                <a:gd name="T14" fmla="*/ 2 w 108"/>
                <a:gd name="T15" fmla="*/ 7 h 109"/>
                <a:gd name="T16" fmla="*/ 3 w 108"/>
                <a:gd name="T17" fmla="*/ 6 h 109"/>
                <a:gd name="T18" fmla="*/ 3 w 108"/>
                <a:gd name="T19" fmla="*/ 6 h 109"/>
                <a:gd name="T20" fmla="*/ 5 w 108"/>
                <a:gd name="T21" fmla="*/ 3 h 109"/>
                <a:gd name="T22" fmla="*/ 6 w 108"/>
                <a:gd name="T23" fmla="*/ 3 h 109"/>
                <a:gd name="T24" fmla="*/ 7 w 108"/>
                <a:gd name="T25" fmla="*/ 3 h 109"/>
                <a:gd name="T26" fmla="*/ 7 w 108"/>
                <a:gd name="T27" fmla="*/ 2 h 109"/>
                <a:gd name="T28" fmla="*/ 15 w 108"/>
                <a:gd name="T29" fmla="*/ 0 h 109"/>
                <a:gd name="T30" fmla="*/ 60 w 108"/>
                <a:gd name="T31" fmla="*/ 0 h 109"/>
                <a:gd name="T32" fmla="*/ 75 w 108"/>
                <a:gd name="T33" fmla="*/ 15 h 109"/>
                <a:gd name="T34" fmla="*/ 60 w 108"/>
                <a:gd name="T35" fmla="*/ 30 h 109"/>
                <a:gd name="T36" fmla="*/ 51 w 108"/>
                <a:gd name="T37" fmla="*/ 30 h 109"/>
                <a:gd name="T38" fmla="*/ 103 w 108"/>
                <a:gd name="T39" fmla="*/ 82 h 109"/>
                <a:gd name="T40" fmla="*/ 103 w 108"/>
                <a:gd name="T41" fmla="*/ 103 h 109"/>
                <a:gd name="T42" fmla="*/ 81 w 108"/>
                <a:gd name="T43" fmla="*/ 10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8" h="109">
                  <a:moveTo>
                    <a:pt x="81" y="103"/>
                  </a:moveTo>
                  <a:cubicBezTo>
                    <a:pt x="30" y="51"/>
                    <a:pt x="30" y="51"/>
                    <a:pt x="30" y="51"/>
                  </a:cubicBezTo>
                  <a:cubicBezTo>
                    <a:pt x="30" y="60"/>
                    <a:pt x="30" y="60"/>
                    <a:pt x="30" y="60"/>
                  </a:cubicBezTo>
                  <a:cubicBezTo>
                    <a:pt x="30" y="68"/>
                    <a:pt x="23" y="75"/>
                    <a:pt x="15" y="75"/>
                  </a:cubicBezTo>
                  <a:cubicBezTo>
                    <a:pt x="7" y="75"/>
                    <a:pt x="0" y="68"/>
                    <a:pt x="0" y="60"/>
                  </a:cubicBezTo>
                  <a:cubicBezTo>
                    <a:pt x="0" y="15"/>
                    <a:pt x="0" y="15"/>
                    <a:pt x="0" y="15"/>
                  </a:cubicBezTo>
                  <a:cubicBezTo>
                    <a:pt x="0" y="12"/>
                    <a:pt x="1" y="9"/>
                    <a:pt x="2" y="7"/>
                  </a:cubicBezTo>
                  <a:cubicBezTo>
                    <a:pt x="2" y="7"/>
                    <a:pt x="2" y="7"/>
                    <a:pt x="2" y="7"/>
                  </a:cubicBezTo>
                  <a:cubicBezTo>
                    <a:pt x="3" y="6"/>
                    <a:pt x="3" y="6"/>
                    <a:pt x="3" y="6"/>
                  </a:cubicBezTo>
                  <a:cubicBezTo>
                    <a:pt x="3" y="6"/>
                    <a:pt x="3" y="6"/>
                    <a:pt x="3" y="6"/>
                  </a:cubicBezTo>
                  <a:cubicBezTo>
                    <a:pt x="4" y="5"/>
                    <a:pt x="5" y="4"/>
                    <a:pt x="5" y="3"/>
                  </a:cubicBezTo>
                  <a:cubicBezTo>
                    <a:pt x="5" y="3"/>
                    <a:pt x="6" y="3"/>
                    <a:pt x="6" y="3"/>
                  </a:cubicBezTo>
                  <a:cubicBezTo>
                    <a:pt x="6" y="3"/>
                    <a:pt x="6" y="3"/>
                    <a:pt x="7" y="3"/>
                  </a:cubicBezTo>
                  <a:cubicBezTo>
                    <a:pt x="7" y="2"/>
                    <a:pt x="7" y="2"/>
                    <a:pt x="7" y="2"/>
                  </a:cubicBezTo>
                  <a:cubicBezTo>
                    <a:pt x="9" y="1"/>
                    <a:pt x="12" y="0"/>
                    <a:pt x="15" y="0"/>
                  </a:cubicBezTo>
                  <a:cubicBezTo>
                    <a:pt x="60" y="0"/>
                    <a:pt x="60" y="0"/>
                    <a:pt x="60" y="0"/>
                  </a:cubicBezTo>
                  <a:cubicBezTo>
                    <a:pt x="68" y="0"/>
                    <a:pt x="75" y="7"/>
                    <a:pt x="75" y="15"/>
                  </a:cubicBezTo>
                  <a:cubicBezTo>
                    <a:pt x="75" y="23"/>
                    <a:pt x="68" y="30"/>
                    <a:pt x="60" y="30"/>
                  </a:cubicBezTo>
                  <a:cubicBezTo>
                    <a:pt x="51" y="30"/>
                    <a:pt x="51" y="30"/>
                    <a:pt x="51" y="30"/>
                  </a:cubicBezTo>
                  <a:cubicBezTo>
                    <a:pt x="103" y="82"/>
                    <a:pt x="103" y="82"/>
                    <a:pt x="103" y="82"/>
                  </a:cubicBezTo>
                  <a:cubicBezTo>
                    <a:pt x="108" y="87"/>
                    <a:pt x="108" y="97"/>
                    <a:pt x="103" y="103"/>
                  </a:cubicBezTo>
                  <a:cubicBezTo>
                    <a:pt x="97" y="109"/>
                    <a:pt x="87" y="109"/>
                    <a:pt x="81" y="103"/>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23">
              <a:extLst>
                <a:ext uri="{FF2B5EF4-FFF2-40B4-BE49-F238E27FC236}">
                  <a16:creationId xmlns:a16="http://schemas.microsoft.com/office/drawing/2014/main" id="{7932AFDC-7641-4202-A066-4D83D3446B79}"/>
                </a:ext>
              </a:extLst>
            </p:cNvPr>
            <p:cNvSpPr>
              <a:spLocks/>
            </p:cNvSpPr>
            <p:nvPr/>
          </p:nvSpPr>
          <p:spPr bwMode="auto">
            <a:xfrm>
              <a:off x="2905" y="1679"/>
              <a:ext cx="51" cy="51"/>
            </a:xfrm>
            <a:custGeom>
              <a:avLst/>
              <a:gdLst>
                <a:gd name="T0" fmla="*/ 0 w 29"/>
                <a:gd name="T1" fmla="*/ 0 h 29"/>
                <a:gd name="T2" fmla="*/ 14 w 29"/>
                <a:gd name="T3" fmla="*/ 8 h 29"/>
                <a:gd name="T4" fmla="*/ 29 w 29"/>
                <a:gd name="T5" fmla="*/ 8 h 29"/>
                <a:gd name="T6" fmla="*/ 29 w 29"/>
                <a:gd name="T7" fmla="*/ 29 h 29"/>
                <a:gd name="T8" fmla="*/ 29 w 29"/>
                <a:gd name="T9" fmla="*/ 29 h 29"/>
                <a:gd name="T10" fmla="*/ 3 w 29"/>
                <a:gd name="T11" fmla="*/ 4 h 29"/>
                <a:gd name="T12" fmla="*/ 0 w 29"/>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9" h="29">
                  <a:moveTo>
                    <a:pt x="0" y="0"/>
                  </a:moveTo>
                  <a:cubicBezTo>
                    <a:pt x="3" y="5"/>
                    <a:pt x="8" y="8"/>
                    <a:pt x="14" y="8"/>
                  </a:cubicBezTo>
                  <a:cubicBezTo>
                    <a:pt x="29" y="8"/>
                    <a:pt x="29" y="8"/>
                    <a:pt x="29" y="8"/>
                  </a:cubicBezTo>
                  <a:cubicBezTo>
                    <a:pt x="29" y="29"/>
                    <a:pt x="29" y="29"/>
                    <a:pt x="29" y="29"/>
                  </a:cubicBezTo>
                  <a:cubicBezTo>
                    <a:pt x="29" y="29"/>
                    <a:pt x="29" y="29"/>
                    <a:pt x="29" y="29"/>
                  </a:cubicBezTo>
                  <a:cubicBezTo>
                    <a:pt x="3" y="4"/>
                    <a:pt x="3" y="4"/>
                    <a:pt x="3" y="4"/>
                  </a:cubicBezTo>
                  <a:cubicBezTo>
                    <a:pt x="2" y="3"/>
                    <a:pt x="1" y="1"/>
                    <a:pt x="0" y="0"/>
                  </a:cubicBezTo>
                </a:path>
              </a:pathLst>
            </a:custGeom>
            <a:solidFill>
              <a:srgbClr val="013F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24">
              <a:extLst>
                <a:ext uri="{FF2B5EF4-FFF2-40B4-BE49-F238E27FC236}">
                  <a16:creationId xmlns:a16="http://schemas.microsoft.com/office/drawing/2014/main" id="{3EA14009-CD96-4961-9275-02533F9B175F}"/>
                </a:ext>
              </a:extLst>
            </p:cNvPr>
            <p:cNvSpPr>
              <a:spLocks/>
            </p:cNvSpPr>
            <p:nvPr/>
          </p:nvSpPr>
          <p:spPr bwMode="auto">
            <a:xfrm>
              <a:off x="2948" y="1647"/>
              <a:ext cx="46" cy="46"/>
            </a:xfrm>
            <a:custGeom>
              <a:avLst/>
              <a:gdLst>
                <a:gd name="T0" fmla="*/ 0 w 26"/>
                <a:gd name="T1" fmla="*/ 0 h 26"/>
                <a:gd name="T2" fmla="*/ 0 w 26"/>
                <a:gd name="T3" fmla="*/ 0 h 26"/>
                <a:gd name="T4" fmla="*/ 26 w 26"/>
                <a:gd name="T5" fmla="*/ 26 h 26"/>
                <a:gd name="T6" fmla="*/ 5 w 26"/>
                <a:gd name="T7" fmla="*/ 26 h 26"/>
                <a:gd name="T8" fmla="*/ 5 w 26"/>
                <a:gd name="T9" fmla="*/ 11 h 26"/>
                <a:gd name="T10" fmla="*/ 0 w 26"/>
                <a:gd name="T11" fmla="*/ 0 h 26"/>
              </a:gdLst>
              <a:ahLst/>
              <a:cxnLst>
                <a:cxn ang="0">
                  <a:pos x="T0" y="T1"/>
                </a:cxn>
                <a:cxn ang="0">
                  <a:pos x="T2" y="T3"/>
                </a:cxn>
                <a:cxn ang="0">
                  <a:pos x="T4" y="T5"/>
                </a:cxn>
                <a:cxn ang="0">
                  <a:pos x="T6" y="T7"/>
                </a:cxn>
                <a:cxn ang="0">
                  <a:pos x="T8" y="T9"/>
                </a:cxn>
                <a:cxn ang="0">
                  <a:pos x="T10" y="T11"/>
                </a:cxn>
              </a:cxnLst>
              <a:rect l="0" t="0" r="r" b="b"/>
              <a:pathLst>
                <a:path w="26" h="26">
                  <a:moveTo>
                    <a:pt x="0" y="0"/>
                  </a:moveTo>
                  <a:cubicBezTo>
                    <a:pt x="0" y="0"/>
                    <a:pt x="0" y="0"/>
                    <a:pt x="0" y="0"/>
                  </a:cubicBezTo>
                  <a:cubicBezTo>
                    <a:pt x="26" y="26"/>
                    <a:pt x="26" y="26"/>
                    <a:pt x="26" y="26"/>
                  </a:cubicBezTo>
                  <a:cubicBezTo>
                    <a:pt x="5" y="26"/>
                    <a:pt x="5" y="26"/>
                    <a:pt x="5" y="26"/>
                  </a:cubicBezTo>
                  <a:cubicBezTo>
                    <a:pt x="5" y="11"/>
                    <a:pt x="5" y="11"/>
                    <a:pt x="5" y="11"/>
                  </a:cubicBezTo>
                  <a:cubicBezTo>
                    <a:pt x="5" y="7"/>
                    <a:pt x="3" y="3"/>
                    <a:pt x="0" y="0"/>
                  </a:cubicBezTo>
                </a:path>
              </a:pathLst>
            </a:custGeom>
            <a:solidFill>
              <a:srgbClr val="013F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25">
              <a:extLst>
                <a:ext uri="{FF2B5EF4-FFF2-40B4-BE49-F238E27FC236}">
                  <a16:creationId xmlns:a16="http://schemas.microsoft.com/office/drawing/2014/main" id="{523A7F73-52B2-407A-A17C-3ADCF1E15001}"/>
                </a:ext>
              </a:extLst>
            </p:cNvPr>
            <p:cNvSpPr>
              <a:spLocks/>
            </p:cNvSpPr>
            <p:nvPr/>
          </p:nvSpPr>
          <p:spPr bwMode="auto">
            <a:xfrm>
              <a:off x="2903" y="1638"/>
              <a:ext cx="53" cy="55"/>
            </a:xfrm>
            <a:custGeom>
              <a:avLst/>
              <a:gdLst>
                <a:gd name="T0" fmla="*/ 4 w 30"/>
                <a:gd name="T1" fmla="*/ 5 h 31"/>
                <a:gd name="T2" fmla="*/ 5 w 30"/>
                <a:gd name="T3" fmla="*/ 4 h 31"/>
                <a:gd name="T4" fmla="*/ 6 w 30"/>
                <a:gd name="T5" fmla="*/ 4 h 31"/>
                <a:gd name="T6" fmla="*/ 7 w 30"/>
                <a:gd name="T7" fmla="*/ 3 h 31"/>
                <a:gd name="T8" fmla="*/ 7 w 30"/>
                <a:gd name="T9" fmla="*/ 3 h 31"/>
                <a:gd name="T10" fmla="*/ 8 w 30"/>
                <a:gd name="T11" fmla="*/ 3 h 31"/>
                <a:gd name="T12" fmla="*/ 25 w 30"/>
                <a:gd name="T13" fmla="*/ 5 h 31"/>
                <a:gd name="T14" fmla="*/ 30 w 30"/>
                <a:gd name="T15" fmla="*/ 16 h 31"/>
                <a:gd name="T16" fmla="*/ 30 w 30"/>
                <a:gd name="T17" fmla="*/ 31 h 31"/>
                <a:gd name="T18" fmla="*/ 15 w 30"/>
                <a:gd name="T19" fmla="*/ 31 h 31"/>
                <a:gd name="T20" fmla="*/ 2 w 30"/>
                <a:gd name="T21" fmla="*/ 22 h 31"/>
                <a:gd name="T22" fmla="*/ 2 w 30"/>
                <a:gd name="T23" fmla="*/ 9 h 31"/>
                <a:gd name="T24" fmla="*/ 2 w 30"/>
                <a:gd name="T25" fmla="*/ 8 h 31"/>
                <a:gd name="T26" fmla="*/ 2 w 30"/>
                <a:gd name="T27" fmla="*/ 8 h 31"/>
                <a:gd name="T28" fmla="*/ 3 w 30"/>
                <a:gd name="T29" fmla="*/ 7 h 31"/>
                <a:gd name="T30" fmla="*/ 3 w 30"/>
                <a:gd name="T31" fmla="*/ 6 h 31"/>
                <a:gd name="T32" fmla="*/ 4 w 30"/>
                <a:gd name="T33" fmla="*/ 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31">
                  <a:moveTo>
                    <a:pt x="4" y="5"/>
                  </a:moveTo>
                  <a:cubicBezTo>
                    <a:pt x="5" y="5"/>
                    <a:pt x="5" y="5"/>
                    <a:pt x="5" y="4"/>
                  </a:cubicBezTo>
                  <a:cubicBezTo>
                    <a:pt x="6" y="4"/>
                    <a:pt x="6" y="4"/>
                    <a:pt x="6" y="4"/>
                  </a:cubicBezTo>
                  <a:cubicBezTo>
                    <a:pt x="6" y="4"/>
                    <a:pt x="6" y="4"/>
                    <a:pt x="7" y="3"/>
                  </a:cubicBezTo>
                  <a:cubicBezTo>
                    <a:pt x="7" y="3"/>
                    <a:pt x="7" y="3"/>
                    <a:pt x="7" y="3"/>
                  </a:cubicBezTo>
                  <a:cubicBezTo>
                    <a:pt x="7" y="3"/>
                    <a:pt x="8" y="3"/>
                    <a:pt x="8" y="3"/>
                  </a:cubicBezTo>
                  <a:cubicBezTo>
                    <a:pt x="14" y="0"/>
                    <a:pt x="21" y="1"/>
                    <a:pt x="25" y="5"/>
                  </a:cubicBezTo>
                  <a:cubicBezTo>
                    <a:pt x="28" y="8"/>
                    <a:pt x="30" y="12"/>
                    <a:pt x="30" y="16"/>
                  </a:cubicBezTo>
                  <a:cubicBezTo>
                    <a:pt x="30" y="31"/>
                    <a:pt x="30" y="31"/>
                    <a:pt x="30" y="31"/>
                  </a:cubicBezTo>
                  <a:cubicBezTo>
                    <a:pt x="15" y="31"/>
                    <a:pt x="15" y="31"/>
                    <a:pt x="15" y="31"/>
                  </a:cubicBezTo>
                  <a:cubicBezTo>
                    <a:pt x="9" y="31"/>
                    <a:pt x="4" y="27"/>
                    <a:pt x="2" y="22"/>
                  </a:cubicBezTo>
                  <a:cubicBezTo>
                    <a:pt x="0" y="18"/>
                    <a:pt x="0" y="13"/>
                    <a:pt x="2" y="9"/>
                  </a:cubicBezTo>
                  <a:cubicBezTo>
                    <a:pt x="2" y="9"/>
                    <a:pt x="2" y="8"/>
                    <a:pt x="2" y="8"/>
                  </a:cubicBezTo>
                  <a:cubicBezTo>
                    <a:pt x="2" y="8"/>
                    <a:pt x="2" y="8"/>
                    <a:pt x="2" y="8"/>
                  </a:cubicBezTo>
                  <a:cubicBezTo>
                    <a:pt x="3" y="7"/>
                    <a:pt x="3" y="7"/>
                    <a:pt x="3" y="7"/>
                  </a:cubicBezTo>
                  <a:cubicBezTo>
                    <a:pt x="3" y="7"/>
                    <a:pt x="3" y="7"/>
                    <a:pt x="3" y="6"/>
                  </a:cubicBezTo>
                  <a:cubicBezTo>
                    <a:pt x="4" y="6"/>
                    <a:pt x="4" y="6"/>
                    <a:pt x="4" y="5"/>
                  </a:cubicBezTo>
                </a:path>
              </a:pathLst>
            </a:custGeom>
            <a:solidFill>
              <a:srgbClr val="012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26">
              <a:extLst>
                <a:ext uri="{FF2B5EF4-FFF2-40B4-BE49-F238E27FC236}">
                  <a16:creationId xmlns:a16="http://schemas.microsoft.com/office/drawing/2014/main" id="{D9E82FC4-564A-4A0E-8672-9B24A7C73822}"/>
                </a:ext>
              </a:extLst>
            </p:cNvPr>
            <p:cNvSpPr>
              <a:spLocks/>
            </p:cNvSpPr>
            <p:nvPr/>
          </p:nvSpPr>
          <p:spPr bwMode="auto">
            <a:xfrm>
              <a:off x="2667" y="1405"/>
              <a:ext cx="193" cy="192"/>
            </a:xfrm>
            <a:custGeom>
              <a:avLst/>
              <a:gdLst>
                <a:gd name="T0" fmla="*/ 27 w 109"/>
                <a:gd name="T1" fmla="*/ 5 h 108"/>
                <a:gd name="T2" fmla="*/ 79 w 109"/>
                <a:gd name="T3" fmla="*/ 57 h 108"/>
                <a:gd name="T4" fmla="*/ 79 w 109"/>
                <a:gd name="T5" fmla="*/ 48 h 108"/>
                <a:gd name="T6" fmla="*/ 94 w 109"/>
                <a:gd name="T7" fmla="*/ 33 h 108"/>
                <a:gd name="T8" fmla="*/ 109 w 109"/>
                <a:gd name="T9" fmla="*/ 48 h 108"/>
                <a:gd name="T10" fmla="*/ 109 w 109"/>
                <a:gd name="T11" fmla="*/ 93 h 108"/>
                <a:gd name="T12" fmla="*/ 106 w 109"/>
                <a:gd name="T13" fmla="*/ 101 h 108"/>
                <a:gd name="T14" fmla="*/ 106 w 109"/>
                <a:gd name="T15" fmla="*/ 101 h 108"/>
                <a:gd name="T16" fmla="*/ 106 w 109"/>
                <a:gd name="T17" fmla="*/ 102 h 108"/>
                <a:gd name="T18" fmla="*/ 105 w 109"/>
                <a:gd name="T19" fmla="*/ 103 h 108"/>
                <a:gd name="T20" fmla="*/ 103 w 109"/>
                <a:gd name="T21" fmla="*/ 105 h 108"/>
                <a:gd name="T22" fmla="*/ 103 w 109"/>
                <a:gd name="T23" fmla="*/ 105 h 108"/>
                <a:gd name="T24" fmla="*/ 102 w 109"/>
                <a:gd name="T25" fmla="*/ 106 h 108"/>
                <a:gd name="T26" fmla="*/ 102 w 109"/>
                <a:gd name="T27" fmla="*/ 106 h 108"/>
                <a:gd name="T28" fmla="*/ 94 w 109"/>
                <a:gd name="T29" fmla="*/ 108 h 108"/>
                <a:gd name="T30" fmla="*/ 49 w 109"/>
                <a:gd name="T31" fmla="*/ 108 h 108"/>
                <a:gd name="T32" fmla="*/ 34 w 109"/>
                <a:gd name="T33" fmla="*/ 93 h 108"/>
                <a:gd name="T34" fmla="*/ 49 w 109"/>
                <a:gd name="T35" fmla="*/ 78 h 108"/>
                <a:gd name="T36" fmla="*/ 58 w 109"/>
                <a:gd name="T37" fmla="*/ 78 h 108"/>
                <a:gd name="T38" fmla="*/ 6 w 109"/>
                <a:gd name="T39" fmla="*/ 27 h 108"/>
                <a:gd name="T40" fmla="*/ 6 w 109"/>
                <a:gd name="T41" fmla="*/ 5 h 108"/>
                <a:gd name="T42" fmla="*/ 27 w 109"/>
                <a:gd name="T43" fmla="*/ 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9" h="108">
                  <a:moveTo>
                    <a:pt x="27" y="5"/>
                  </a:moveTo>
                  <a:cubicBezTo>
                    <a:pt x="79" y="57"/>
                    <a:pt x="79" y="57"/>
                    <a:pt x="79" y="57"/>
                  </a:cubicBezTo>
                  <a:cubicBezTo>
                    <a:pt x="79" y="48"/>
                    <a:pt x="79" y="48"/>
                    <a:pt x="79" y="48"/>
                  </a:cubicBezTo>
                  <a:cubicBezTo>
                    <a:pt x="79" y="40"/>
                    <a:pt x="86" y="33"/>
                    <a:pt x="94" y="33"/>
                  </a:cubicBezTo>
                  <a:cubicBezTo>
                    <a:pt x="102" y="33"/>
                    <a:pt x="109" y="40"/>
                    <a:pt x="109" y="48"/>
                  </a:cubicBezTo>
                  <a:cubicBezTo>
                    <a:pt x="109" y="93"/>
                    <a:pt x="109" y="93"/>
                    <a:pt x="109" y="93"/>
                  </a:cubicBezTo>
                  <a:cubicBezTo>
                    <a:pt x="109" y="96"/>
                    <a:pt x="108" y="99"/>
                    <a:pt x="106" y="101"/>
                  </a:cubicBezTo>
                  <a:cubicBezTo>
                    <a:pt x="106" y="101"/>
                    <a:pt x="106" y="101"/>
                    <a:pt x="106" y="101"/>
                  </a:cubicBezTo>
                  <a:cubicBezTo>
                    <a:pt x="106" y="102"/>
                    <a:pt x="106" y="102"/>
                    <a:pt x="106" y="102"/>
                  </a:cubicBezTo>
                  <a:cubicBezTo>
                    <a:pt x="106" y="102"/>
                    <a:pt x="106" y="102"/>
                    <a:pt x="105" y="103"/>
                  </a:cubicBezTo>
                  <a:cubicBezTo>
                    <a:pt x="105" y="103"/>
                    <a:pt x="104" y="104"/>
                    <a:pt x="103" y="105"/>
                  </a:cubicBezTo>
                  <a:cubicBezTo>
                    <a:pt x="103" y="105"/>
                    <a:pt x="103" y="105"/>
                    <a:pt x="103" y="105"/>
                  </a:cubicBezTo>
                  <a:cubicBezTo>
                    <a:pt x="103" y="105"/>
                    <a:pt x="102" y="105"/>
                    <a:pt x="102" y="106"/>
                  </a:cubicBezTo>
                  <a:cubicBezTo>
                    <a:pt x="102" y="106"/>
                    <a:pt x="102" y="106"/>
                    <a:pt x="102" y="106"/>
                  </a:cubicBezTo>
                  <a:cubicBezTo>
                    <a:pt x="100" y="107"/>
                    <a:pt x="97" y="108"/>
                    <a:pt x="94" y="108"/>
                  </a:cubicBezTo>
                  <a:cubicBezTo>
                    <a:pt x="49" y="108"/>
                    <a:pt x="49" y="108"/>
                    <a:pt x="49" y="108"/>
                  </a:cubicBezTo>
                  <a:cubicBezTo>
                    <a:pt x="41" y="108"/>
                    <a:pt x="34" y="101"/>
                    <a:pt x="34" y="93"/>
                  </a:cubicBezTo>
                  <a:cubicBezTo>
                    <a:pt x="34" y="85"/>
                    <a:pt x="41" y="78"/>
                    <a:pt x="49" y="78"/>
                  </a:cubicBezTo>
                  <a:cubicBezTo>
                    <a:pt x="58" y="78"/>
                    <a:pt x="58" y="78"/>
                    <a:pt x="58" y="78"/>
                  </a:cubicBezTo>
                  <a:cubicBezTo>
                    <a:pt x="6" y="27"/>
                    <a:pt x="6" y="27"/>
                    <a:pt x="6" y="27"/>
                  </a:cubicBezTo>
                  <a:cubicBezTo>
                    <a:pt x="0" y="21"/>
                    <a:pt x="0" y="11"/>
                    <a:pt x="6" y="5"/>
                  </a:cubicBezTo>
                  <a:cubicBezTo>
                    <a:pt x="12" y="0"/>
                    <a:pt x="22" y="0"/>
                    <a:pt x="27" y="5"/>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27">
              <a:extLst>
                <a:ext uri="{FF2B5EF4-FFF2-40B4-BE49-F238E27FC236}">
                  <a16:creationId xmlns:a16="http://schemas.microsoft.com/office/drawing/2014/main" id="{6E8506A0-E8E1-4A7E-B430-13F97C0CD0F1}"/>
                </a:ext>
              </a:extLst>
            </p:cNvPr>
            <p:cNvSpPr>
              <a:spLocks/>
            </p:cNvSpPr>
            <p:nvPr/>
          </p:nvSpPr>
          <p:spPr bwMode="auto">
            <a:xfrm>
              <a:off x="2807" y="1506"/>
              <a:ext cx="50" cy="52"/>
            </a:xfrm>
            <a:custGeom>
              <a:avLst/>
              <a:gdLst>
                <a:gd name="T0" fmla="*/ 28 w 28"/>
                <a:gd name="T1" fmla="*/ 29 h 29"/>
                <a:gd name="T2" fmla="*/ 15 w 28"/>
                <a:gd name="T3" fmla="*/ 21 h 29"/>
                <a:gd name="T4" fmla="*/ 0 w 28"/>
                <a:gd name="T5" fmla="*/ 21 h 29"/>
                <a:gd name="T6" fmla="*/ 0 w 28"/>
                <a:gd name="T7" fmla="*/ 0 h 29"/>
                <a:gd name="T8" fmla="*/ 0 w 28"/>
                <a:gd name="T9" fmla="*/ 0 h 29"/>
                <a:gd name="T10" fmla="*/ 25 w 28"/>
                <a:gd name="T11" fmla="*/ 25 h 29"/>
                <a:gd name="T12" fmla="*/ 28 w 28"/>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28" y="29"/>
                  </a:moveTo>
                  <a:cubicBezTo>
                    <a:pt x="26" y="24"/>
                    <a:pt x="21" y="21"/>
                    <a:pt x="15" y="21"/>
                  </a:cubicBezTo>
                  <a:cubicBezTo>
                    <a:pt x="0" y="21"/>
                    <a:pt x="0" y="21"/>
                    <a:pt x="0" y="21"/>
                  </a:cubicBezTo>
                  <a:cubicBezTo>
                    <a:pt x="0" y="0"/>
                    <a:pt x="0" y="0"/>
                    <a:pt x="0" y="0"/>
                  </a:cubicBezTo>
                  <a:cubicBezTo>
                    <a:pt x="0" y="0"/>
                    <a:pt x="0" y="0"/>
                    <a:pt x="0" y="0"/>
                  </a:cubicBezTo>
                  <a:cubicBezTo>
                    <a:pt x="25" y="25"/>
                    <a:pt x="25" y="25"/>
                    <a:pt x="25" y="25"/>
                  </a:cubicBezTo>
                  <a:cubicBezTo>
                    <a:pt x="27" y="27"/>
                    <a:pt x="28" y="28"/>
                    <a:pt x="28" y="29"/>
                  </a:cubicBezTo>
                </a:path>
              </a:pathLst>
            </a:custGeom>
            <a:solidFill>
              <a:srgbClr val="013F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28">
              <a:extLst>
                <a:ext uri="{FF2B5EF4-FFF2-40B4-BE49-F238E27FC236}">
                  <a16:creationId xmlns:a16="http://schemas.microsoft.com/office/drawing/2014/main" id="{AC8A6198-9EC3-4F0F-8E98-888B57166ABC}"/>
                </a:ext>
              </a:extLst>
            </p:cNvPr>
            <p:cNvSpPr>
              <a:spLocks/>
            </p:cNvSpPr>
            <p:nvPr/>
          </p:nvSpPr>
          <p:spPr bwMode="auto">
            <a:xfrm>
              <a:off x="2770" y="1544"/>
              <a:ext cx="44" cy="46"/>
            </a:xfrm>
            <a:custGeom>
              <a:avLst/>
              <a:gdLst>
                <a:gd name="T0" fmla="*/ 25 w 25"/>
                <a:gd name="T1" fmla="*/ 26 h 26"/>
                <a:gd name="T2" fmla="*/ 25 w 25"/>
                <a:gd name="T3" fmla="*/ 26 h 26"/>
                <a:gd name="T4" fmla="*/ 0 w 25"/>
                <a:gd name="T5" fmla="*/ 0 h 26"/>
                <a:gd name="T6" fmla="*/ 21 w 25"/>
                <a:gd name="T7" fmla="*/ 0 h 26"/>
                <a:gd name="T8" fmla="*/ 21 w 25"/>
                <a:gd name="T9" fmla="*/ 15 h 26"/>
                <a:gd name="T10" fmla="*/ 25 w 25"/>
                <a:gd name="T11" fmla="*/ 26 h 26"/>
              </a:gdLst>
              <a:ahLst/>
              <a:cxnLst>
                <a:cxn ang="0">
                  <a:pos x="T0" y="T1"/>
                </a:cxn>
                <a:cxn ang="0">
                  <a:pos x="T2" y="T3"/>
                </a:cxn>
                <a:cxn ang="0">
                  <a:pos x="T4" y="T5"/>
                </a:cxn>
                <a:cxn ang="0">
                  <a:pos x="T6" y="T7"/>
                </a:cxn>
                <a:cxn ang="0">
                  <a:pos x="T8" y="T9"/>
                </a:cxn>
                <a:cxn ang="0">
                  <a:pos x="T10" y="T11"/>
                </a:cxn>
              </a:cxnLst>
              <a:rect l="0" t="0" r="r" b="b"/>
              <a:pathLst>
                <a:path w="25" h="26">
                  <a:moveTo>
                    <a:pt x="25" y="26"/>
                  </a:moveTo>
                  <a:cubicBezTo>
                    <a:pt x="25" y="26"/>
                    <a:pt x="25" y="26"/>
                    <a:pt x="25" y="26"/>
                  </a:cubicBezTo>
                  <a:cubicBezTo>
                    <a:pt x="0" y="0"/>
                    <a:pt x="0" y="0"/>
                    <a:pt x="0" y="0"/>
                  </a:cubicBezTo>
                  <a:cubicBezTo>
                    <a:pt x="21" y="0"/>
                    <a:pt x="21" y="0"/>
                    <a:pt x="21" y="0"/>
                  </a:cubicBezTo>
                  <a:cubicBezTo>
                    <a:pt x="21" y="15"/>
                    <a:pt x="21" y="15"/>
                    <a:pt x="21" y="15"/>
                  </a:cubicBezTo>
                  <a:cubicBezTo>
                    <a:pt x="21" y="19"/>
                    <a:pt x="23" y="23"/>
                    <a:pt x="25" y="26"/>
                  </a:cubicBezTo>
                </a:path>
              </a:pathLst>
            </a:custGeom>
            <a:solidFill>
              <a:srgbClr val="013F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29">
              <a:extLst>
                <a:ext uri="{FF2B5EF4-FFF2-40B4-BE49-F238E27FC236}">
                  <a16:creationId xmlns:a16="http://schemas.microsoft.com/office/drawing/2014/main" id="{9DB5AD1E-3CB8-403D-AFDE-EBB6DA1829FE}"/>
                </a:ext>
              </a:extLst>
            </p:cNvPr>
            <p:cNvSpPr>
              <a:spLocks/>
            </p:cNvSpPr>
            <p:nvPr/>
          </p:nvSpPr>
          <p:spPr bwMode="auto">
            <a:xfrm>
              <a:off x="2807" y="1544"/>
              <a:ext cx="53" cy="55"/>
            </a:xfrm>
            <a:custGeom>
              <a:avLst/>
              <a:gdLst>
                <a:gd name="T0" fmla="*/ 25 w 30"/>
                <a:gd name="T1" fmla="*/ 26 h 31"/>
                <a:gd name="T2" fmla="*/ 24 w 30"/>
                <a:gd name="T3" fmla="*/ 27 h 31"/>
                <a:gd name="T4" fmla="*/ 24 w 30"/>
                <a:gd name="T5" fmla="*/ 27 h 31"/>
                <a:gd name="T6" fmla="*/ 23 w 30"/>
                <a:gd name="T7" fmla="*/ 28 h 31"/>
                <a:gd name="T8" fmla="*/ 23 w 30"/>
                <a:gd name="T9" fmla="*/ 28 h 31"/>
                <a:gd name="T10" fmla="*/ 22 w 30"/>
                <a:gd name="T11" fmla="*/ 28 h 31"/>
                <a:gd name="T12" fmla="*/ 4 w 30"/>
                <a:gd name="T13" fmla="*/ 26 h 31"/>
                <a:gd name="T14" fmla="*/ 0 w 30"/>
                <a:gd name="T15" fmla="*/ 15 h 31"/>
                <a:gd name="T16" fmla="*/ 0 w 30"/>
                <a:gd name="T17" fmla="*/ 0 h 31"/>
                <a:gd name="T18" fmla="*/ 15 w 30"/>
                <a:gd name="T19" fmla="*/ 0 h 31"/>
                <a:gd name="T20" fmla="*/ 28 w 30"/>
                <a:gd name="T21" fmla="*/ 9 h 31"/>
                <a:gd name="T22" fmla="*/ 28 w 30"/>
                <a:gd name="T23" fmla="*/ 22 h 31"/>
                <a:gd name="T24" fmla="*/ 27 w 30"/>
                <a:gd name="T25" fmla="*/ 23 h 31"/>
                <a:gd name="T26" fmla="*/ 27 w 30"/>
                <a:gd name="T27" fmla="*/ 23 h 31"/>
                <a:gd name="T28" fmla="*/ 27 w 30"/>
                <a:gd name="T29" fmla="*/ 24 h 31"/>
                <a:gd name="T30" fmla="*/ 26 w 30"/>
                <a:gd name="T31" fmla="*/ 25 h 31"/>
                <a:gd name="T32" fmla="*/ 25 w 30"/>
                <a:gd name="T33" fmla="*/ 2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31">
                  <a:moveTo>
                    <a:pt x="25" y="26"/>
                  </a:moveTo>
                  <a:cubicBezTo>
                    <a:pt x="25" y="26"/>
                    <a:pt x="25" y="26"/>
                    <a:pt x="24" y="27"/>
                  </a:cubicBezTo>
                  <a:cubicBezTo>
                    <a:pt x="24" y="27"/>
                    <a:pt x="24" y="27"/>
                    <a:pt x="24" y="27"/>
                  </a:cubicBezTo>
                  <a:cubicBezTo>
                    <a:pt x="24" y="27"/>
                    <a:pt x="23" y="27"/>
                    <a:pt x="23" y="28"/>
                  </a:cubicBezTo>
                  <a:cubicBezTo>
                    <a:pt x="23" y="28"/>
                    <a:pt x="23" y="28"/>
                    <a:pt x="23" y="28"/>
                  </a:cubicBezTo>
                  <a:cubicBezTo>
                    <a:pt x="22" y="28"/>
                    <a:pt x="22" y="28"/>
                    <a:pt x="22" y="28"/>
                  </a:cubicBezTo>
                  <a:cubicBezTo>
                    <a:pt x="16" y="31"/>
                    <a:pt x="9" y="30"/>
                    <a:pt x="4" y="26"/>
                  </a:cubicBezTo>
                  <a:cubicBezTo>
                    <a:pt x="2" y="23"/>
                    <a:pt x="0" y="19"/>
                    <a:pt x="0" y="15"/>
                  </a:cubicBezTo>
                  <a:cubicBezTo>
                    <a:pt x="0" y="0"/>
                    <a:pt x="0" y="0"/>
                    <a:pt x="0" y="0"/>
                  </a:cubicBezTo>
                  <a:cubicBezTo>
                    <a:pt x="15" y="0"/>
                    <a:pt x="15" y="0"/>
                    <a:pt x="15" y="0"/>
                  </a:cubicBezTo>
                  <a:cubicBezTo>
                    <a:pt x="20" y="0"/>
                    <a:pt x="26" y="4"/>
                    <a:pt x="28" y="9"/>
                  </a:cubicBezTo>
                  <a:cubicBezTo>
                    <a:pt x="30" y="13"/>
                    <a:pt x="30" y="18"/>
                    <a:pt x="28" y="22"/>
                  </a:cubicBezTo>
                  <a:cubicBezTo>
                    <a:pt x="28" y="22"/>
                    <a:pt x="28" y="23"/>
                    <a:pt x="27" y="23"/>
                  </a:cubicBezTo>
                  <a:cubicBezTo>
                    <a:pt x="27" y="23"/>
                    <a:pt x="27" y="23"/>
                    <a:pt x="27" y="23"/>
                  </a:cubicBezTo>
                  <a:cubicBezTo>
                    <a:pt x="27" y="24"/>
                    <a:pt x="27" y="24"/>
                    <a:pt x="27" y="24"/>
                  </a:cubicBezTo>
                  <a:cubicBezTo>
                    <a:pt x="26" y="25"/>
                    <a:pt x="26" y="25"/>
                    <a:pt x="26" y="25"/>
                  </a:cubicBezTo>
                  <a:cubicBezTo>
                    <a:pt x="26" y="25"/>
                    <a:pt x="26" y="25"/>
                    <a:pt x="25" y="26"/>
                  </a:cubicBezTo>
                </a:path>
              </a:pathLst>
            </a:custGeom>
            <a:solidFill>
              <a:srgbClr val="012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6" name="Group 32">
            <a:extLst>
              <a:ext uri="{FF2B5EF4-FFF2-40B4-BE49-F238E27FC236}">
                <a16:creationId xmlns:a16="http://schemas.microsoft.com/office/drawing/2014/main" id="{13BE2497-2A04-4480-8720-21908189A8B0}"/>
              </a:ext>
            </a:extLst>
          </p:cNvPr>
          <p:cNvGrpSpPr>
            <a:grpSpLocks noChangeAspect="1"/>
          </p:cNvGrpSpPr>
          <p:nvPr/>
        </p:nvGrpSpPr>
        <p:grpSpPr bwMode="auto">
          <a:xfrm>
            <a:off x="3779646" y="1530809"/>
            <a:ext cx="1571933" cy="1571933"/>
            <a:chOff x="2541" y="1279"/>
            <a:chExt cx="682" cy="682"/>
          </a:xfrm>
        </p:grpSpPr>
        <p:sp>
          <p:nvSpPr>
            <p:cNvPr id="107" name="Freeform 33">
              <a:extLst>
                <a:ext uri="{FF2B5EF4-FFF2-40B4-BE49-F238E27FC236}">
                  <a16:creationId xmlns:a16="http://schemas.microsoft.com/office/drawing/2014/main" id="{D60265B8-43FB-4763-ABE4-CFC9EF0E205F}"/>
                </a:ext>
              </a:extLst>
            </p:cNvPr>
            <p:cNvSpPr>
              <a:spLocks/>
            </p:cNvSpPr>
            <p:nvPr/>
          </p:nvSpPr>
          <p:spPr bwMode="auto">
            <a:xfrm>
              <a:off x="2541" y="1279"/>
              <a:ext cx="680" cy="682"/>
            </a:xfrm>
            <a:custGeom>
              <a:avLst/>
              <a:gdLst>
                <a:gd name="T0" fmla="*/ 192 w 383"/>
                <a:gd name="T1" fmla="*/ 0 h 383"/>
                <a:gd name="T2" fmla="*/ 0 w 383"/>
                <a:gd name="T3" fmla="*/ 191 h 383"/>
                <a:gd name="T4" fmla="*/ 187 w 383"/>
                <a:gd name="T5" fmla="*/ 383 h 383"/>
                <a:gd name="T6" fmla="*/ 192 w 383"/>
                <a:gd name="T7" fmla="*/ 383 h 383"/>
                <a:gd name="T8" fmla="*/ 383 w 383"/>
                <a:gd name="T9" fmla="*/ 203 h 383"/>
                <a:gd name="T10" fmla="*/ 383 w 383"/>
                <a:gd name="T11" fmla="*/ 191 h 383"/>
                <a:gd name="T12" fmla="*/ 192 w 383"/>
                <a:gd name="T13" fmla="*/ 0 h 383"/>
              </a:gdLst>
              <a:ahLst/>
              <a:cxnLst>
                <a:cxn ang="0">
                  <a:pos x="T0" y="T1"/>
                </a:cxn>
                <a:cxn ang="0">
                  <a:pos x="T2" y="T3"/>
                </a:cxn>
                <a:cxn ang="0">
                  <a:pos x="T4" y="T5"/>
                </a:cxn>
                <a:cxn ang="0">
                  <a:pos x="T6" y="T7"/>
                </a:cxn>
                <a:cxn ang="0">
                  <a:pos x="T8" y="T9"/>
                </a:cxn>
                <a:cxn ang="0">
                  <a:pos x="T10" y="T11"/>
                </a:cxn>
                <a:cxn ang="0">
                  <a:pos x="T12" y="T13"/>
                </a:cxn>
              </a:cxnLst>
              <a:rect l="0" t="0" r="r" b="b"/>
              <a:pathLst>
                <a:path w="383" h="383">
                  <a:moveTo>
                    <a:pt x="192" y="0"/>
                  </a:moveTo>
                  <a:cubicBezTo>
                    <a:pt x="86" y="0"/>
                    <a:pt x="0" y="85"/>
                    <a:pt x="0" y="191"/>
                  </a:cubicBezTo>
                  <a:cubicBezTo>
                    <a:pt x="0" y="296"/>
                    <a:pt x="83" y="381"/>
                    <a:pt x="187" y="383"/>
                  </a:cubicBezTo>
                  <a:cubicBezTo>
                    <a:pt x="189" y="383"/>
                    <a:pt x="190" y="383"/>
                    <a:pt x="192" y="383"/>
                  </a:cubicBezTo>
                  <a:cubicBezTo>
                    <a:pt x="294" y="383"/>
                    <a:pt x="377" y="303"/>
                    <a:pt x="383" y="203"/>
                  </a:cubicBezTo>
                  <a:cubicBezTo>
                    <a:pt x="383" y="199"/>
                    <a:pt x="383" y="195"/>
                    <a:pt x="383" y="191"/>
                  </a:cubicBezTo>
                  <a:cubicBezTo>
                    <a:pt x="383" y="85"/>
                    <a:pt x="298" y="0"/>
                    <a:pt x="192"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34">
              <a:extLst>
                <a:ext uri="{FF2B5EF4-FFF2-40B4-BE49-F238E27FC236}">
                  <a16:creationId xmlns:a16="http://schemas.microsoft.com/office/drawing/2014/main" id="{B3E5A1FE-525F-4903-8FC7-C3FC3DCE4D66}"/>
                </a:ext>
              </a:extLst>
            </p:cNvPr>
            <p:cNvSpPr>
              <a:spLocks/>
            </p:cNvSpPr>
            <p:nvPr/>
          </p:nvSpPr>
          <p:spPr bwMode="auto">
            <a:xfrm>
              <a:off x="2708" y="1445"/>
              <a:ext cx="515" cy="516"/>
            </a:xfrm>
            <a:custGeom>
              <a:avLst/>
              <a:gdLst>
                <a:gd name="T0" fmla="*/ 98 w 290"/>
                <a:gd name="T1" fmla="*/ 290 h 290"/>
                <a:gd name="T2" fmla="*/ 288 w 290"/>
                <a:gd name="T3" fmla="*/ 124 h 290"/>
                <a:gd name="T4" fmla="*/ 289 w 290"/>
                <a:gd name="T5" fmla="*/ 91 h 290"/>
                <a:gd name="T6" fmla="*/ 196 w 290"/>
                <a:gd name="T7" fmla="*/ 0 h 290"/>
                <a:gd name="T8" fmla="*/ 0 w 290"/>
                <a:gd name="T9" fmla="*/ 201 h 290"/>
                <a:gd name="T10" fmla="*/ 93 w 290"/>
                <a:gd name="T11" fmla="*/ 290 h 290"/>
                <a:gd name="T12" fmla="*/ 98 w 290"/>
                <a:gd name="T13" fmla="*/ 290 h 290"/>
              </a:gdLst>
              <a:ahLst/>
              <a:cxnLst>
                <a:cxn ang="0">
                  <a:pos x="T0" y="T1"/>
                </a:cxn>
                <a:cxn ang="0">
                  <a:pos x="T2" y="T3"/>
                </a:cxn>
                <a:cxn ang="0">
                  <a:pos x="T4" y="T5"/>
                </a:cxn>
                <a:cxn ang="0">
                  <a:pos x="T6" y="T7"/>
                </a:cxn>
                <a:cxn ang="0">
                  <a:pos x="T8" y="T9"/>
                </a:cxn>
                <a:cxn ang="0">
                  <a:pos x="T10" y="T11"/>
                </a:cxn>
                <a:cxn ang="0">
                  <a:pos x="T12" y="T13"/>
                </a:cxn>
              </a:cxnLst>
              <a:rect l="0" t="0" r="r" b="b"/>
              <a:pathLst>
                <a:path w="290" h="290">
                  <a:moveTo>
                    <a:pt x="98" y="290"/>
                  </a:moveTo>
                  <a:cubicBezTo>
                    <a:pt x="195" y="290"/>
                    <a:pt x="275" y="218"/>
                    <a:pt x="288" y="124"/>
                  </a:cubicBezTo>
                  <a:cubicBezTo>
                    <a:pt x="288" y="124"/>
                    <a:pt x="290" y="108"/>
                    <a:pt x="289" y="91"/>
                  </a:cubicBezTo>
                  <a:cubicBezTo>
                    <a:pt x="196" y="0"/>
                    <a:pt x="196" y="0"/>
                    <a:pt x="196" y="0"/>
                  </a:cubicBezTo>
                  <a:cubicBezTo>
                    <a:pt x="0" y="201"/>
                    <a:pt x="0" y="201"/>
                    <a:pt x="0" y="201"/>
                  </a:cubicBezTo>
                  <a:cubicBezTo>
                    <a:pt x="0" y="201"/>
                    <a:pt x="87" y="290"/>
                    <a:pt x="93" y="290"/>
                  </a:cubicBezTo>
                  <a:cubicBezTo>
                    <a:pt x="95" y="290"/>
                    <a:pt x="96" y="290"/>
                    <a:pt x="98" y="290"/>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Rectangle 35">
              <a:extLst>
                <a:ext uri="{FF2B5EF4-FFF2-40B4-BE49-F238E27FC236}">
                  <a16:creationId xmlns:a16="http://schemas.microsoft.com/office/drawing/2014/main" id="{0C94196B-09CF-4A71-A118-77CFF6961230}"/>
                </a:ext>
              </a:extLst>
            </p:cNvPr>
            <p:cNvSpPr>
              <a:spLocks noChangeArrowheads="1"/>
            </p:cNvSpPr>
            <p:nvPr/>
          </p:nvSpPr>
          <p:spPr bwMode="auto">
            <a:xfrm>
              <a:off x="2699" y="1562"/>
              <a:ext cx="364" cy="1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36">
              <a:extLst>
                <a:ext uri="{FF2B5EF4-FFF2-40B4-BE49-F238E27FC236}">
                  <a16:creationId xmlns:a16="http://schemas.microsoft.com/office/drawing/2014/main" id="{3194F744-1D2A-4099-852E-D51ABEBDBFB8}"/>
                </a:ext>
              </a:extLst>
            </p:cNvPr>
            <p:cNvSpPr>
              <a:spLocks/>
            </p:cNvSpPr>
            <p:nvPr/>
          </p:nvSpPr>
          <p:spPr bwMode="auto">
            <a:xfrm>
              <a:off x="2699" y="1429"/>
              <a:ext cx="364" cy="112"/>
            </a:xfrm>
            <a:custGeom>
              <a:avLst/>
              <a:gdLst>
                <a:gd name="T0" fmla="*/ 205 w 205"/>
                <a:gd name="T1" fmla="*/ 19 h 63"/>
                <a:gd name="T2" fmla="*/ 187 w 205"/>
                <a:gd name="T3" fmla="*/ 0 h 63"/>
                <a:gd name="T4" fmla="*/ 18 w 205"/>
                <a:gd name="T5" fmla="*/ 0 h 63"/>
                <a:gd name="T6" fmla="*/ 0 w 205"/>
                <a:gd name="T7" fmla="*/ 19 h 63"/>
                <a:gd name="T8" fmla="*/ 0 w 205"/>
                <a:gd name="T9" fmla="*/ 63 h 63"/>
                <a:gd name="T10" fmla="*/ 205 w 205"/>
                <a:gd name="T11" fmla="*/ 63 h 63"/>
                <a:gd name="T12" fmla="*/ 205 w 205"/>
                <a:gd name="T13" fmla="*/ 19 h 63"/>
              </a:gdLst>
              <a:ahLst/>
              <a:cxnLst>
                <a:cxn ang="0">
                  <a:pos x="T0" y="T1"/>
                </a:cxn>
                <a:cxn ang="0">
                  <a:pos x="T2" y="T3"/>
                </a:cxn>
                <a:cxn ang="0">
                  <a:pos x="T4" y="T5"/>
                </a:cxn>
                <a:cxn ang="0">
                  <a:pos x="T6" y="T7"/>
                </a:cxn>
                <a:cxn ang="0">
                  <a:pos x="T8" y="T9"/>
                </a:cxn>
                <a:cxn ang="0">
                  <a:pos x="T10" y="T11"/>
                </a:cxn>
                <a:cxn ang="0">
                  <a:pos x="T12" y="T13"/>
                </a:cxn>
              </a:cxnLst>
              <a:rect l="0" t="0" r="r" b="b"/>
              <a:pathLst>
                <a:path w="205" h="63">
                  <a:moveTo>
                    <a:pt x="205" y="19"/>
                  </a:moveTo>
                  <a:cubicBezTo>
                    <a:pt x="205" y="9"/>
                    <a:pt x="197" y="0"/>
                    <a:pt x="187" y="0"/>
                  </a:cubicBezTo>
                  <a:cubicBezTo>
                    <a:pt x="18" y="0"/>
                    <a:pt x="18" y="0"/>
                    <a:pt x="18" y="0"/>
                  </a:cubicBezTo>
                  <a:cubicBezTo>
                    <a:pt x="8" y="0"/>
                    <a:pt x="0" y="9"/>
                    <a:pt x="0" y="19"/>
                  </a:cubicBezTo>
                  <a:cubicBezTo>
                    <a:pt x="0" y="63"/>
                    <a:pt x="0" y="63"/>
                    <a:pt x="0" y="63"/>
                  </a:cubicBezTo>
                  <a:cubicBezTo>
                    <a:pt x="205" y="63"/>
                    <a:pt x="205" y="63"/>
                    <a:pt x="205" y="63"/>
                  </a:cubicBezTo>
                  <a:lnTo>
                    <a:pt x="205"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37">
              <a:extLst>
                <a:ext uri="{FF2B5EF4-FFF2-40B4-BE49-F238E27FC236}">
                  <a16:creationId xmlns:a16="http://schemas.microsoft.com/office/drawing/2014/main" id="{BB501BAA-C986-4C22-9EEC-F105195C0E42}"/>
                </a:ext>
              </a:extLst>
            </p:cNvPr>
            <p:cNvSpPr>
              <a:spLocks/>
            </p:cNvSpPr>
            <p:nvPr/>
          </p:nvSpPr>
          <p:spPr bwMode="auto">
            <a:xfrm>
              <a:off x="2699" y="1697"/>
              <a:ext cx="364" cy="112"/>
            </a:xfrm>
            <a:custGeom>
              <a:avLst/>
              <a:gdLst>
                <a:gd name="T0" fmla="*/ 0 w 205"/>
                <a:gd name="T1" fmla="*/ 45 h 63"/>
                <a:gd name="T2" fmla="*/ 18 w 205"/>
                <a:gd name="T3" fmla="*/ 63 h 63"/>
                <a:gd name="T4" fmla="*/ 187 w 205"/>
                <a:gd name="T5" fmla="*/ 63 h 63"/>
                <a:gd name="T6" fmla="*/ 205 w 205"/>
                <a:gd name="T7" fmla="*/ 45 h 63"/>
                <a:gd name="T8" fmla="*/ 205 w 205"/>
                <a:gd name="T9" fmla="*/ 0 h 63"/>
                <a:gd name="T10" fmla="*/ 0 w 205"/>
                <a:gd name="T11" fmla="*/ 0 h 63"/>
                <a:gd name="T12" fmla="*/ 0 w 205"/>
                <a:gd name="T13" fmla="*/ 45 h 63"/>
              </a:gdLst>
              <a:ahLst/>
              <a:cxnLst>
                <a:cxn ang="0">
                  <a:pos x="T0" y="T1"/>
                </a:cxn>
                <a:cxn ang="0">
                  <a:pos x="T2" y="T3"/>
                </a:cxn>
                <a:cxn ang="0">
                  <a:pos x="T4" y="T5"/>
                </a:cxn>
                <a:cxn ang="0">
                  <a:pos x="T6" y="T7"/>
                </a:cxn>
                <a:cxn ang="0">
                  <a:pos x="T8" y="T9"/>
                </a:cxn>
                <a:cxn ang="0">
                  <a:pos x="T10" y="T11"/>
                </a:cxn>
                <a:cxn ang="0">
                  <a:pos x="T12" y="T13"/>
                </a:cxn>
              </a:cxnLst>
              <a:rect l="0" t="0" r="r" b="b"/>
              <a:pathLst>
                <a:path w="205" h="63">
                  <a:moveTo>
                    <a:pt x="0" y="45"/>
                  </a:moveTo>
                  <a:cubicBezTo>
                    <a:pt x="0" y="55"/>
                    <a:pt x="8" y="63"/>
                    <a:pt x="18" y="63"/>
                  </a:cubicBezTo>
                  <a:cubicBezTo>
                    <a:pt x="187" y="63"/>
                    <a:pt x="187" y="63"/>
                    <a:pt x="187" y="63"/>
                  </a:cubicBezTo>
                  <a:cubicBezTo>
                    <a:pt x="197" y="63"/>
                    <a:pt x="205" y="55"/>
                    <a:pt x="205" y="45"/>
                  </a:cubicBezTo>
                  <a:cubicBezTo>
                    <a:pt x="205" y="0"/>
                    <a:pt x="205" y="0"/>
                    <a:pt x="205" y="0"/>
                  </a:cubicBezTo>
                  <a:cubicBezTo>
                    <a:pt x="0" y="0"/>
                    <a:pt x="0" y="0"/>
                    <a:pt x="0" y="0"/>
                  </a:cubicBezTo>
                  <a:lnTo>
                    <a:pt x="0" y="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Rectangle 38">
              <a:extLst>
                <a:ext uri="{FF2B5EF4-FFF2-40B4-BE49-F238E27FC236}">
                  <a16:creationId xmlns:a16="http://schemas.microsoft.com/office/drawing/2014/main" id="{31462BB9-2AA3-45D5-B5B0-0C534A9908B1}"/>
                </a:ext>
              </a:extLst>
            </p:cNvPr>
            <p:cNvSpPr>
              <a:spLocks noChangeArrowheads="1"/>
            </p:cNvSpPr>
            <p:nvPr/>
          </p:nvSpPr>
          <p:spPr bwMode="auto">
            <a:xfrm>
              <a:off x="2951" y="1395"/>
              <a:ext cx="1" cy="1"/>
            </a:xfrm>
            <a:prstGeom prst="rect">
              <a:avLst/>
            </a:prstGeom>
            <a:solidFill>
              <a:srgbClr val="0050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Rectangle 39">
              <a:extLst>
                <a:ext uri="{FF2B5EF4-FFF2-40B4-BE49-F238E27FC236}">
                  <a16:creationId xmlns:a16="http://schemas.microsoft.com/office/drawing/2014/main" id="{C83B418D-CDB5-4CF0-847D-91C690821D18}"/>
                </a:ext>
              </a:extLst>
            </p:cNvPr>
            <p:cNvSpPr>
              <a:spLocks noChangeArrowheads="1"/>
            </p:cNvSpPr>
            <p:nvPr/>
          </p:nvSpPr>
          <p:spPr bwMode="auto">
            <a:xfrm>
              <a:off x="2699" y="1541"/>
              <a:ext cx="364" cy="21"/>
            </a:xfrm>
            <a:prstGeom prst="rect">
              <a:avLst/>
            </a:prstGeom>
            <a:solidFill>
              <a:srgbClr val="0050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Rectangle 40">
              <a:extLst>
                <a:ext uri="{FF2B5EF4-FFF2-40B4-BE49-F238E27FC236}">
                  <a16:creationId xmlns:a16="http://schemas.microsoft.com/office/drawing/2014/main" id="{75A0D00A-40CF-4208-B8A0-0B672027CE9D}"/>
                </a:ext>
              </a:extLst>
            </p:cNvPr>
            <p:cNvSpPr>
              <a:spLocks noChangeArrowheads="1"/>
            </p:cNvSpPr>
            <p:nvPr/>
          </p:nvSpPr>
          <p:spPr bwMode="auto">
            <a:xfrm>
              <a:off x="2699" y="1676"/>
              <a:ext cx="364" cy="21"/>
            </a:xfrm>
            <a:prstGeom prst="rect">
              <a:avLst/>
            </a:prstGeom>
            <a:solidFill>
              <a:srgbClr val="0050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41">
              <a:extLst>
                <a:ext uri="{FF2B5EF4-FFF2-40B4-BE49-F238E27FC236}">
                  <a16:creationId xmlns:a16="http://schemas.microsoft.com/office/drawing/2014/main" id="{DFA38561-C103-4BFA-9172-1E4093838E1A}"/>
                </a:ext>
              </a:extLst>
            </p:cNvPr>
            <p:cNvSpPr>
              <a:spLocks noEditPoints="1"/>
            </p:cNvSpPr>
            <p:nvPr/>
          </p:nvSpPr>
          <p:spPr bwMode="auto">
            <a:xfrm>
              <a:off x="2727" y="1457"/>
              <a:ext cx="54" cy="54"/>
            </a:xfrm>
            <a:custGeom>
              <a:avLst/>
              <a:gdLst>
                <a:gd name="T0" fmla="*/ 15 w 30"/>
                <a:gd name="T1" fmla="*/ 6 h 30"/>
                <a:gd name="T2" fmla="*/ 24 w 30"/>
                <a:gd name="T3" fmla="*/ 15 h 30"/>
                <a:gd name="T4" fmla="*/ 15 w 30"/>
                <a:gd name="T5" fmla="*/ 24 h 30"/>
                <a:gd name="T6" fmla="*/ 6 w 30"/>
                <a:gd name="T7" fmla="*/ 15 h 30"/>
                <a:gd name="T8" fmla="*/ 15 w 30"/>
                <a:gd name="T9" fmla="*/ 6 h 30"/>
                <a:gd name="T10" fmla="*/ 15 w 30"/>
                <a:gd name="T11" fmla="*/ 0 h 30"/>
                <a:gd name="T12" fmla="*/ 0 w 30"/>
                <a:gd name="T13" fmla="*/ 15 h 30"/>
                <a:gd name="T14" fmla="*/ 15 w 30"/>
                <a:gd name="T15" fmla="*/ 30 h 30"/>
                <a:gd name="T16" fmla="*/ 30 w 30"/>
                <a:gd name="T17" fmla="*/ 15 h 30"/>
                <a:gd name="T18" fmla="*/ 15 w 30"/>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0">
                  <a:moveTo>
                    <a:pt x="15" y="6"/>
                  </a:moveTo>
                  <a:cubicBezTo>
                    <a:pt x="20" y="6"/>
                    <a:pt x="24" y="10"/>
                    <a:pt x="24" y="15"/>
                  </a:cubicBezTo>
                  <a:cubicBezTo>
                    <a:pt x="24" y="20"/>
                    <a:pt x="20" y="24"/>
                    <a:pt x="15" y="24"/>
                  </a:cubicBezTo>
                  <a:cubicBezTo>
                    <a:pt x="10" y="24"/>
                    <a:pt x="6" y="20"/>
                    <a:pt x="6" y="15"/>
                  </a:cubicBezTo>
                  <a:cubicBezTo>
                    <a:pt x="6" y="10"/>
                    <a:pt x="10" y="6"/>
                    <a:pt x="15" y="6"/>
                  </a:cubicBezTo>
                  <a:moveTo>
                    <a:pt x="15" y="0"/>
                  </a:moveTo>
                  <a:cubicBezTo>
                    <a:pt x="6" y="0"/>
                    <a:pt x="0" y="6"/>
                    <a:pt x="0" y="15"/>
                  </a:cubicBezTo>
                  <a:cubicBezTo>
                    <a:pt x="0" y="23"/>
                    <a:pt x="6" y="30"/>
                    <a:pt x="15" y="30"/>
                  </a:cubicBezTo>
                  <a:cubicBezTo>
                    <a:pt x="23" y="30"/>
                    <a:pt x="30" y="23"/>
                    <a:pt x="30" y="15"/>
                  </a:cubicBezTo>
                  <a:cubicBezTo>
                    <a:pt x="30" y="6"/>
                    <a:pt x="23" y="0"/>
                    <a:pt x="15"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63" name="Group 103">
            <a:extLst>
              <a:ext uri="{FF2B5EF4-FFF2-40B4-BE49-F238E27FC236}">
                <a16:creationId xmlns:a16="http://schemas.microsoft.com/office/drawing/2014/main" id="{61810FBD-E956-4B1E-AA3B-638D620D9735}"/>
              </a:ext>
            </a:extLst>
          </p:cNvPr>
          <p:cNvGrpSpPr>
            <a:grpSpLocks noChangeAspect="1"/>
          </p:cNvGrpSpPr>
          <p:nvPr/>
        </p:nvGrpSpPr>
        <p:grpSpPr bwMode="auto">
          <a:xfrm>
            <a:off x="1002917" y="1539877"/>
            <a:ext cx="1568383" cy="1561513"/>
            <a:chOff x="2541" y="1279"/>
            <a:chExt cx="685" cy="682"/>
          </a:xfrm>
        </p:grpSpPr>
        <p:sp>
          <p:nvSpPr>
            <p:cNvPr id="264" name="Freeform 104">
              <a:extLst>
                <a:ext uri="{FF2B5EF4-FFF2-40B4-BE49-F238E27FC236}">
                  <a16:creationId xmlns:a16="http://schemas.microsoft.com/office/drawing/2014/main" id="{93BA178C-D179-48F4-9D07-9943361C1149}"/>
                </a:ext>
              </a:extLst>
            </p:cNvPr>
            <p:cNvSpPr>
              <a:spLocks/>
            </p:cNvSpPr>
            <p:nvPr/>
          </p:nvSpPr>
          <p:spPr bwMode="auto">
            <a:xfrm>
              <a:off x="2541" y="1279"/>
              <a:ext cx="682" cy="682"/>
            </a:xfrm>
            <a:custGeom>
              <a:avLst/>
              <a:gdLst>
                <a:gd name="T0" fmla="*/ 192 w 384"/>
                <a:gd name="T1" fmla="*/ 0 h 384"/>
                <a:gd name="T2" fmla="*/ 0 w 384"/>
                <a:gd name="T3" fmla="*/ 192 h 384"/>
                <a:gd name="T4" fmla="*/ 188 w 384"/>
                <a:gd name="T5" fmla="*/ 384 h 384"/>
                <a:gd name="T6" fmla="*/ 192 w 384"/>
                <a:gd name="T7" fmla="*/ 384 h 384"/>
                <a:gd name="T8" fmla="*/ 383 w 384"/>
                <a:gd name="T9" fmla="*/ 203 h 384"/>
                <a:gd name="T10" fmla="*/ 384 w 384"/>
                <a:gd name="T11" fmla="*/ 192 h 384"/>
                <a:gd name="T12" fmla="*/ 192 w 384"/>
                <a:gd name="T13" fmla="*/ 0 h 384"/>
              </a:gdLst>
              <a:ahLst/>
              <a:cxnLst>
                <a:cxn ang="0">
                  <a:pos x="T0" y="T1"/>
                </a:cxn>
                <a:cxn ang="0">
                  <a:pos x="T2" y="T3"/>
                </a:cxn>
                <a:cxn ang="0">
                  <a:pos x="T4" y="T5"/>
                </a:cxn>
                <a:cxn ang="0">
                  <a:pos x="T6" y="T7"/>
                </a:cxn>
                <a:cxn ang="0">
                  <a:pos x="T8" y="T9"/>
                </a:cxn>
                <a:cxn ang="0">
                  <a:pos x="T10" y="T11"/>
                </a:cxn>
                <a:cxn ang="0">
                  <a:pos x="T12" y="T13"/>
                </a:cxn>
              </a:cxnLst>
              <a:rect l="0" t="0" r="r" b="b"/>
              <a:pathLst>
                <a:path w="384" h="384">
                  <a:moveTo>
                    <a:pt x="192" y="0"/>
                  </a:moveTo>
                  <a:cubicBezTo>
                    <a:pt x="86" y="0"/>
                    <a:pt x="0" y="86"/>
                    <a:pt x="0" y="192"/>
                  </a:cubicBezTo>
                  <a:cubicBezTo>
                    <a:pt x="0" y="297"/>
                    <a:pt x="84" y="382"/>
                    <a:pt x="188" y="384"/>
                  </a:cubicBezTo>
                  <a:cubicBezTo>
                    <a:pt x="189" y="384"/>
                    <a:pt x="190" y="384"/>
                    <a:pt x="192" y="384"/>
                  </a:cubicBezTo>
                  <a:cubicBezTo>
                    <a:pt x="294" y="384"/>
                    <a:pt x="378" y="304"/>
                    <a:pt x="383" y="203"/>
                  </a:cubicBezTo>
                  <a:cubicBezTo>
                    <a:pt x="384" y="200"/>
                    <a:pt x="384" y="196"/>
                    <a:pt x="384" y="192"/>
                  </a:cubicBezTo>
                  <a:cubicBezTo>
                    <a:pt x="384" y="86"/>
                    <a:pt x="298" y="0"/>
                    <a:pt x="192" y="0"/>
                  </a:cubicBez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 name="Freeform 105">
              <a:extLst>
                <a:ext uri="{FF2B5EF4-FFF2-40B4-BE49-F238E27FC236}">
                  <a16:creationId xmlns:a16="http://schemas.microsoft.com/office/drawing/2014/main" id="{90572261-4CDE-43F4-8689-A239C9F078FC}"/>
                </a:ext>
              </a:extLst>
            </p:cNvPr>
            <p:cNvSpPr>
              <a:spLocks/>
            </p:cNvSpPr>
            <p:nvPr/>
          </p:nvSpPr>
          <p:spPr bwMode="auto">
            <a:xfrm>
              <a:off x="2541" y="1279"/>
              <a:ext cx="682" cy="680"/>
            </a:xfrm>
            <a:custGeom>
              <a:avLst/>
              <a:gdLst>
                <a:gd name="T0" fmla="*/ 294 w 384"/>
                <a:gd name="T1" fmla="*/ 130 h 383"/>
                <a:gd name="T2" fmla="*/ 382 w 384"/>
                <a:gd name="T3" fmla="*/ 218 h 383"/>
                <a:gd name="T4" fmla="*/ 383 w 384"/>
                <a:gd name="T5" fmla="*/ 203 h 383"/>
                <a:gd name="T6" fmla="*/ 384 w 384"/>
                <a:gd name="T7" fmla="*/ 192 h 383"/>
                <a:gd name="T8" fmla="*/ 192 w 384"/>
                <a:gd name="T9" fmla="*/ 0 h 383"/>
                <a:gd name="T10" fmla="*/ 0 w 384"/>
                <a:gd name="T11" fmla="*/ 192 h 383"/>
                <a:gd name="T12" fmla="*/ 169 w 384"/>
                <a:gd name="T13" fmla="*/ 383 h 383"/>
                <a:gd name="T14" fmla="*/ 106 w 384"/>
                <a:gd name="T15" fmla="*/ 320 h 383"/>
                <a:gd name="T16" fmla="*/ 294 w 384"/>
                <a:gd name="T17" fmla="*/ 13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4" h="383">
                  <a:moveTo>
                    <a:pt x="294" y="130"/>
                  </a:moveTo>
                  <a:cubicBezTo>
                    <a:pt x="382" y="218"/>
                    <a:pt x="382" y="218"/>
                    <a:pt x="382" y="218"/>
                  </a:cubicBezTo>
                  <a:cubicBezTo>
                    <a:pt x="383" y="213"/>
                    <a:pt x="383" y="208"/>
                    <a:pt x="383" y="203"/>
                  </a:cubicBezTo>
                  <a:cubicBezTo>
                    <a:pt x="384" y="200"/>
                    <a:pt x="384" y="196"/>
                    <a:pt x="384" y="192"/>
                  </a:cubicBezTo>
                  <a:cubicBezTo>
                    <a:pt x="384" y="86"/>
                    <a:pt x="298" y="0"/>
                    <a:pt x="192" y="0"/>
                  </a:cubicBezTo>
                  <a:cubicBezTo>
                    <a:pt x="86" y="0"/>
                    <a:pt x="0" y="86"/>
                    <a:pt x="0" y="192"/>
                  </a:cubicBezTo>
                  <a:cubicBezTo>
                    <a:pt x="0" y="291"/>
                    <a:pt x="74" y="372"/>
                    <a:pt x="169" y="383"/>
                  </a:cubicBezTo>
                  <a:cubicBezTo>
                    <a:pt x="106" y="320"/>
                    <a:pt x="106" y="320"/>
                    <a:pt x="106" y="320"/>
                  </a:cubicBezTo>
                  <a:lnTo>
                    <a:pt x="294" y="130"/>
                  </a:lnTo>
                  <a:close/>
                </a:path>
              </a:pathLst>
            </a:custGeom>
            <a:solidFill>
              <a:srgbClr val="00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 name="Freeform 106">
              <a:extLst>
                <a:ext uri="{FF2B5EF4-FFF2-40B4-BE49-F238E27FC236}">
                  <a16:creationId xmlns:a16="http://schemas.microsoft.com/office/drawing/2014/main" id="{06C389BE-9158-4AAD-822E-D3C6E085DCA2}"/>
                </a:ext>
              </a:extLst>
            </p:cNvPr>
            <p:cNvSpPr>
              <a:spLocks/>
            </p:cNvSpPr>
            <p:nvPr/>
          </p:nvSpPr>
          <p:spPr bwMode="auto">
            <a:xfrm>
              <a:off x="2711" y="1409"/>
              <a:ext cx="515" cy="552"/>
            </a:xfrm>
            <a:custGeom>
              <a:avLst/>
              <a:gdLst>
                <a:gd name="T0" fmla="*/ 96 w 290"/>
                <a:gd name="T1" fmla="*/ 311 h 311"/>
                <a:gd name="T2" fmla="*/ 286 w 290"/>
                <a:gd name="T3" fmla="*/ 145 h 311"/>
                <a:gd name="T4" fmla="*/ 286 w 290"/>
                <a:gd name="T5" fmla="*/ 93 h 311"/>
                <a:gd name="T6" fmla="*/ 194 w 290"/>
                <a:gd name="T7" fmla="*/ 0 h 311"/>
                <a:gd name="T8" fmla="*/ 0 w 290"/>
                <a:gd name="T9" fmla="*/ 242 h 311"/>
                <a:gd name="T10" fmla="*/ 73 w 290"/>
                <a:gd name="T11" fmla="*/ 310 h 311"/>
                <a:gd name="T12" fmla="*/ 92 w 290"/>
                <a:gd name="T13" fmla="*/ 311 h 311"/>
                <a:gd name="T14" fmla="*/ 96 w 290"/>
                <a:gd name="T15" fmla="*/ 311 h 3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311">
                  <a:moveTo>
                    <a:pt x="96" y="311"/>
                  </a:moveTo>
                  <a:cubicBezTo>
                    <a:pt x="193" y="311"/>
                    <a:pt x="273" y="239"/>
                    <a:pt x="286" y="145"/>
                  </a:cubicBezTo>
                  <a:cubicBezTo>
                    <a:pt x="286" y="145"/>
                    <a:pt x="290" y="120"/>
                    <a:pt x="286" y="93"/>
                  </a:cubicBezTo>
                  <a:cubicBezTo>
                    <a:pt x="194" y="0"/>
                    <a:pt x="194" y="0"/>
                    <a:pt x="194" y="0"/>
                  </a:cubicBezTo>
                  <a:cubicBezTo>
                    <a:pt x="0" y="242"/>
                    <a:pt x="0" y="242"/>
                    <a:pt x="0" y="242"/>
                  </a:cubicBezTo>
                  <a:cubicBezTo>
                    <a:pt x="73" y="310"/>
                    <a:pt x="73" y="310"/>
                    <a:pt x="73" y="310"/>
                  </a:cubicBezTo>
                  <a:cubicBezTo>
                    <a:pt x="79" y="310"/>
                    <a:pt x="86" y="311"/>
                    <a:pt x="92" y="311"/>
                  </a:cubicBezTo>
                  <a:cubicBezTo>
                    <a:pt x="93" y="311"/>
                    <a:pt x="94" y="311"/>
                    <a:pt x="96" y="311"/>
                  </a:cubicBezTo>
                  <a:close/>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 name="Freeform 107">
              <a:extLst>
                <a:ext uri="{FF2B5EF4-FFF2-40B4-BE49-F238E27FC236}">
                  <a16:creationId xmlns:a16="http://schemas.microsoft.com/office/drawing/2014/main" id="{28204FF6-3DF4-48CA-8FB5-9E6DA9A4F720}"/>
                </a:ext>
              </a:extLst>
            </p:cNvPr>
            <p:cNvSpPr>
              <a:spLocks/>
            </p:cNvSpPr>
            <p:nvPr/>
          </p:nvSpPr>
          <p:spPr bwMode="auto">
            <a:xfrm>
              <a:off x="2697" y="1394"/>
              <a:ext cx="368" cy="453"/>
            </a:xfrm>
            <a:custGeom>
              <a:avLst/>
              <a:gdLst>
                <a:gd name="T0" fmla="*/ 187 w 207"/>
                <a:gd name="T1" fmla="*/ 0 h 255"/>
                <a:gd name="T2" fmla="*/ 143 w 207"/>
                <a:gd name="T3" fmla="*/ 0 h 255"/>
                <a:gd name="T4" fmla="*/ 142 w 207"/>
                <a:gd name="T5" fmla="*/ 0 h 255"/>
                <a:gd name="T6" fmla="*/ 142 w 207"/>
                <a:gd name="T7" fmla="*/ 0 h 255"/>
                <a:gd name="T8" fmla="*/ 19 w 207"/>
                <a:gd name="T9" fmla="*/ 1 h 255"/>
                <a:gd name="T10" fmla="*/ 1 w 207"/>
                <a:gd name="T11" fmla="*/ 20 h 255"/>
                <a:gd name="T12" fmla="*/ 2 w 207"/>
                <a:gd name="T13" fmla="*/ 237 h 255"/>
                <a:gd name="T14" fmla="*/ 21 w 207"/>
                <a:gd name="T15" fmla="*/ 255 h 255"/>
                <a:gd name="T16" fmla="*/ 189 w 207"/>
                <a:gd name="T17" fmla="*/ 254 h 255"/>
                <a:gd name="T18" fmla="*/ 207 w 207"/>
                <a:gd name="T19" fmla="*/ 235 h 255"/>
                <a:gd name="T20" fmla="*/ 205 w 207"/>
                <a:gd name="T21" fmla="*/ 18 h 255"/>
                <a:gd name="T22" fmla="*/ 187 w 207"/>
                <a:gd name="T23"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 h="255">
                  <a:moveTo>
                    <a:pt x="187" y="0"/>
                  </a:moveTo>
                  <a:cubicBezTo>
                    <a:pt x="143" y="0"/>
                    <a:pt x="143" y="0"/>
                    <a:pt x="143" y="0"/>
                  </a:cubicBezTo>
                  <a:cubicBezTo>
                    <a:pt x="142" y="0"/>
                    <a:pt x="142" y="0"/>
                    <a:pt x="142" y="0"/>
                  </a:cubicBezTo>
                  <a:cubicBezTo>
                    <a:pt x="142" y="0"/>
                    <a:pt x="142" y="0"/>
                    <a:pt x="142" y="0"/>
                  </a:cubicBezTo>
                  <a:cubicBezTo>
                    <a:pt x="19" y="1"/>
                    <a:pt x="19" y="1"/>
                    <a:pt x="19" y="1"/>
                  </a:cubicBezTo>
                  <a:cubicBezTo>
                    <a:pt x="9" y="1"/>
                    <a:pt x="0" y="10"/>
                    <a:pt x="1" y="20"/>
                  </a:cubicBezTo>
                  <a:cubicBezTo>
                    <a:pt x="2" y="237"/>
                    <a:pt x="2" y="237"/>
                    <a:pt x="2" y="237"/>
                  </a:cubicBezTo>
                  <a:cubicBezTo>
                    <a:pt x="2" y="247"/>
                    <a:pt x="11" y="255"/>
                    <a:pt x="21" y="255"/>
                  </a:cubicBezTo>
                  <a:cubicBezTo>
                    <a:pt x="189" y="254"/>
                    <a:pt x="189" y="254"/>
                    <a:pt x="189" y="254"/>
                  </a:cubicBezTo>
                  <a:cubicBezTo>
                    <a:pt x="199" y="254"/>
                    <a:pt x="207" y="245"/>
                    <a:pt x="207" y="235"/>
                  </a:cubicBezTo>
                  <a:cubicBezTo>
                    <a:pt x="205" y="18"/>
                    <a:pt x="205" y="18"/>
                    <a:pt x="205" y="18"/>
                  </a:cubicBezTo>
                  <a:cubicBezTo>
                    <a:pt x="205" y="8"/>
                    <a:pt x="197" y="0"/>
                    <a:pt x="18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8" name="Line 108">
              <a:extLst>
                <a:ext uri="{FF2B5EF4-FFF2-40B4-BE49-F238E27FC236}">
                  <a16:creationId xmlns:a16="http://schemas.microsoft.com/office/drawing/2014/main" id="{491BFBCF-9736-4BD4-97DF-8165D5C9ADF5}"/>
                </a:ext>
              </a:extLst>
            </p:cNvPr>
            <p:cNvSpPr>
              <a:spLocks noChangeShapeType="1"/>
            </p:cNvSpPr>
            <p:nvPr/>
          </p:nvSpPr>
          <p:spPr bwMode="auto">
            <a:xfrm>
              <a:off x="2699" y="151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9" name="Line 109">
              <a:extLst>
                <a:ext uri="{FF2B5EF4-FFF2-40B4-BE49-F238E27FC236}">
                  <a16:creationId xmlns:a16="http://schemas.microsoft.com/office/drawing/2014/main" id="{B2B2FBF0-81AE-4D83-8CE9-F96638EACC27}"/>
                </a:ext>
              </a:extLst>
            </p:cNvPr>
            <p:cNvSpPr>
              <a:spLocks noChangeShapeType="1"/>
            </p:cNvSpPr>
            <p:nvPr/>
          </p:nvSpPr>
          <p:spPr bwMode="auto">
            <a:xfrm>
              <a:off x="2699" y="151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0" name="Freeform 110">
              <a:extLst>
                <a:ext uri="{FF2B5EF4-FFF2-40B4-BE49-F238E27FC236}">
                  <a16:creationId xmlns:a16="http://schemas.microsoft.com/office/drawing/2014/main" id="{85666B36-CB71-473D-8D62-C4274F6BABAE}"/>
                </a:ext>
              </a:extLst>
            </p:cNvPr>
            <p:cNvSpPr>
              <a:spLocks noEditPoints="1"/>
            </p:cNvSpPr>
            <p:nvPr/>
          </p:nvSpPr>
          <p:spPr bwMode="auto">
            <a:xfrm>
              <a:off x="2772" y="1329"/>
              <a:ext cx="220" cy="94"/>
            </a:xfrm>
            <a:custGeom>
              <a:avLst/>
              <a:gdLst>
                <a:gd name="T0" fmla="*/ 124 w 124"/>
                <a:gd name="T1" fmla="*/ 50 h 53"/>
                <a:gd name="T2" fmla="*/ 104 w 124"/>
                <a:gd name="T3" fmla="*/ 14 h 53"/>
                <a:gd name="T4" fmla="*/ 102 w 124"/>
                <a:gd name="T5" fmla="*/ 13 h 53"/>
                <a:gd name="T6" fmla="*/ 79 w 124"/>
                <a:gd name="T7" fmla="*/ 13 h 53"/>
                <a:gd name="T8" fmla="*/ 62 w 124"/>
                <a:gd name="T9" fmla="*/ 0 h 53"/>
                <a:gd name="T10" fmla="*/ 44 w 124"/>
                <a:gd name="T11" fmla="*/ 13 h 53"/>
                <a:gd name="T12" fmla="*/ 22 w 124"/>
                <a:gd name="T13" fmla="*/ 13 h 53"/>
                <a:gd name="T14" fmla="*/ 20 w 124"/>
                <a:gd name="T15" fmla="*/ 14 h 53"/>
                <a:gd name="T16" fmla="*/ 0 w 124"/>
                <a:gd name="T17" fmla="*/ 50 h 53"/>
                <a:gd name="T18" fmla="*/ 0 w 124"/>
                <a:gd name="T19" fmla="*/ 52 h 53"/>
                <a:gd name="T20" fmla="*/ 2 w 124"/>
                <a:gd name="T21" fmla="*/ 53 h 53"/>
                <a:gd name="T22" fmla="*/ 122 w 124"/>
                <a:gd name="T23" fmla="*/ 53 h 53"/>
                <a:gd name="T24" fmla="*/ 124 w 124"/>
                <a:gd name="T25" fmla="*/ 52 h 53"/>
                <a:gd name="T26" fmla="*/ 124 w 124"/>
                <a:gd name="T27" fmla="*/ 50 h 53"/>
                <a:gd name="T28" fmla="*/ 62 w 124"/>
                <a:gd name="T29" fmla="*/ 28 h 53"/>
                <a:gd name="T30" fmla="*/ 53 w 124"/>
                <a:gd name="T31" fmla="*/ 19 h 53"/>
                <a:gd name="T32" fmla="*/ 62 w 124"/>
                <a:gd name="T33" fmla="*/ 9 h 53"/>
                <a:gd name="T34" fmla="*/ 71 w 124"/>
                <a:gd name="T35" fmla="*/ 19 h 53"/>
                <a:gd name="T36" fmla="*/ 62 w 124"/>
                <a:gd name="T37" fmla="*/ 2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 h="53">
                  <a:moveTo>
                    <a:pt x="124" y="50"/>
                  </a:moveTo>
                  <a:cubicBezTo>
                    <a:pt x="104" y="14"/>
                    <a:pt x="104" y="14"/>
                    <a:pt x="104" y="14"/>
                  </a:cubicBezTo>
                  <a:cubicBezTo>
                    <a:pt x="103" y="13"/>
                    <a:pt x="103" y="13"/>
                    <a:pt x="102" y="13"/>
                  </a:cubicBezTo>
                  <a:cubicBezTo>
                    <a:pt x="79" y="13"/>
                    <a:pt x="79" y="13"/>
                    <a:pt x="79" y="13"/>
                  </a:cubicBezTo>
                  <a:cubicBezTo>
                    <a:pt x="77" y="6"/>
                    <a:pt x="70" y="0"/>
                    <a:pt x="62" y="0"/>
                  </a:cubicBezTo>
                  <a:cubicBezTo>
                    <a:pt x="54" y="0"/>
                    <a:pt x="47" y="6"/>
                    <a:pt x="44" y="13"/>
                  </a:cubicBezTo>
                  <a:cubicBezTo>
                    <a:pt x="22" y="13"/>
                    <a:pt x="22" y="13"/>
                    <a:pt x="22" y="13"/>
                  </a:cubicBezTo>
                  <a:cubicBezTo>
                    <a:pt x="21" y="13"/>
                    <a:pt x="20" y="13"/>
                    <a:pt x="20" y="14"/>
                  </a:cubicBezTo>
                  <a:cubicBezTo>
                    <a:pt x="0" y="50"/>
                    <a:pt x="0" y="50"/>
                    <a:pt x="0" y="50"/>
                  </a:cubicBezTo>
                  <a:cubicBezTo>
                    <a:pt x="0" y="50"/>
                    <a:pt x="0" y="51"/>
                    <a:pt x="0" y="52"/>
                  </a:cubicBezTo>
                  <a:cubicBezTo>
                    <a:pt x="1" y="52"/>
                    <a:pt x="1" y="53"/>
                    <a:pt x="2" y="53"/>
                  </a:cubicBezTo>
                  <a:cubicBezTo>
                    <a:pt x="122" y="53"/>
                    <a:pt x="122" y="53"/>
                    <a:pt x="122" y="53"/>
                  </a:cubicBezTo>
                  <a:cubicBezTo>
                    <a:pt x="123" y="53"/>
                    <a:pt x="123" y="52"/>
                    <a:pt x="124" y="52"/>
                  </a:cubicBezTo>
                  <a:cubicBezTo>
                    <a:pt x="124" y="51"/>
                    <a:pt x="124" y="50"/>
                    <a:pt x="124" y="50"/>
                  </a:cubicBezTo>
                  <a:close/>
                  <a:moveTo>
                    <a:pt x="62" y="28"/>
                  </a:moveTo>
                  <a:cubicBezTo>
                    <a:pt x="57" y="28"/>
                    <a:pt x="53" y="24"/>
                    <a:pt x="53" y="19"/>
                  </a:cubicBezTo>
                  <a:cubicBezTo>
                    <a:pt x="53" y="13"/>
                    <a:pt x="57" y="9"/>
                    <a:pt x="62" y="9"/>
                  </a:cubicBezTo>
                  <a:cubicBezTo>
                    <a:pt x="67" y="9"/>
                    <a:pt x="71" y="13"/>
                    <a:pt x="71" y="19"/>
                  </a:cubicBezTo>
                  <a:cubicBezTo>
                    <a:pt x="71" y="24"/>
                    <a:pt x="67" y="28"/>
                    <a:pt x="62" y="28"/>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1" name="Freeform 111">
              <a:extLst>
                <a:ext uri="{FF2B5EF4-FFF2-40B4-BE49-F238E27FC236}">
                  <a16:creationId xmlns:a16="http://schemas.microsoft.com/office/drawing/2014/main" id="{B179AF01-9F28-4067-9DA3-67F793EC3D71}"/>
                </a:ext>
              </a:extLst>
            </p:cNvPr>
            <p:cNvSpPr>
              <a:spLocks noEditPoints="1"/>
            </p:cNvSpPr>
            <p:nvPr/>
          </p:nvSpPr>
          <p:spPr bwMode="auto">
            <a:xfrm>
              <a:off x="2752" y="1490"/>
              <a:ext cx="259" cy="260"/>
            </a:xfrm>
            <a:custGeom>
              <a:avLst/>
              <a:gdLst>
                <a:gd name="T0" fmla="*/ 135 w 146"/>
                <a:gd name="T1" fmla="*/ 68 h 146"/>
                <a:gd name="T2" fmla="*/ 132 w 146"/>
                <a:gd name="T3" fmla="*/ 54 h 146"/>
                <a:gd name="T4" fmla="*/ 138 w 146"/>
                <a:gd name="T5" fmla="*/ 43 h 146"/>
                <a:gd name="T6" fmla="*/ 136 w 146"/>
                <a:gd name="T7" fmla="*/ 39 h 146"/>
                <a:gd name="T8" fmla="*/ 122 w 146"/>
                <a:gd name="T9" fmla="*/ 20 h 146"/>
                <a:gd name="T10" fmla="*/ 119 w 146"/>
                <a:gd name="T11" fmla="*/ 17 h 146"/>
                <a:gd name="T12" fmla="*/ 107 w 146"/>
                <a:gd name="T13" fmla="*/ 21 h 146"/>
                <a:gd name="T14" fmla="*/ 94 w 146"/>
                <a:gd name="T15" fmla="*/ 15 h 146"/>
                <a:gd name="T16" fmla="*/ 89 w 146"/>
                <a:gd name="T17" fmla="*/ 3 h 146"/>
                <a:gd name="T18" fmla="*/ 84 w 146"/>
                <a:gd name="T19" fmla="*/ 2 h 146"/>
                <a:gd name="T20" fmla="*/ 61 w 146"/>
                <a:gd name="T21" fmla="*/ 2 h 146"/>
                <a:gd name="T22" fmla="*/ 56 w 146"/>
                <a:gd name="T23" fmla="*/ 3 h 146"/>
                <a:gd name="T24" fmla="*/ 52 w 146"/>
                <a:gd name="T25" fmla="*/ 15 h 146"/>
                <a:gd name="T26" fmla="*/ 39 w 146"/>
                <a:gd name="T27" fmla="*/ 21 h 146"/>
                <a:gd name="T28" fmla="*/ 27 w 146"/>
                <a:gd name="T29" fmla="*/ 17 h 146"/>
                <a:gd name="T30" fmla="*/ 24 w 146"/>
                <a:gd name="T31" fmla="*/ 20 h 146"/>
                <a:gd name="T32" fmla="*/ 9 w 146"/>
                <a:gd name="T33" fmla="*/ 39 h 146"/>
                <a:gd name="T34" fmla="*/ 7 w 146"/>
                <a:gd name="T35" fmla="*/ 43 h 146"/>
                <a:gd name="T36" fmla="*/ 13 w 146"/>
                <a:gd name="T37" fmla="*/ 53 h 146"/>
                <a:gd name="T38" fmla="*/ 10 w 146"/>
                <a:gd name="T39" fmla="*/ 68 h 146"/>
                <a:gd name="T40" fmla="*/ 0 w 146"/>
                <a:gd name="T41" fmla="*/ 75 h 146"/>
                <a:gd name="T42" fmla="*/ 0 w 146"/>
                <a:gd name="T43" fmla="*/ 80 h 146"/>
                <a:gd name="T44" fmla="*/ 5 w 146"/>
                <a:gd name="T45" fmla="*/ 102 h 146"/>
                <a:gd name="T46" fmla="*/ 7 w 146"/>
                <a:gd name="T47" fmla="*/ 106 h 146"/>
                <a:gd name="T48" fmla="*/ 19 w 146"/>
                <a:gd name="T49" fmla="*/ 108 h 146"/>
                <a:gd name="T50" fmla="*/ 28 w 146"/>
                <a:gd name="T51" fmla="*/ 119 h 146"/>
                <a:gd name="T52" fmla="*/ 27 w 146"/>
                <a:gd name="T53" fmla="*/ 132 h 146"/>
                <a:gd name="T54" fmla="*/ 31 w 146"/>
                <a:gd name="T55" fmla="*/ 135 h 146"/>
                <a:gd name="T56" fmla="*/ 52 w 146"/>
                <a:gd name="T57" fmla="*/ 145 h 146"/>
                <a:gd name="T58" fmla="*/ 56 w 146"/>
                <a:gd name="T59" fmla="*/ 146 h 146"/>
                <a:gd name="T60" fmla="*/ 66 w 146"/>
                <a:gd name="T61" fmla="*/ 137 h 146"/>
                <a:gd name="T62" fmla="*/ 79 w 146"/>
                <a:gd name="T63" fmla="*/ 137 h 146"/>
                <a:gd name="T64" fmla="*/ 89 w 146"/>
                <a:gd name="T65" fmla="*/ 146 h 146"/>
                <a:gd name="T66" fmla="*/ 93 w 146"/>
                <a:gd name="T67" fmla="*/ 145 h 146"/>
                <a:gd name="T68" fmla="*/ 115 w 146"/>
                <a:gd name="T69" fmla="*/ 135 h 146"/>
                <a:gd name="T70" fmla="*/ 118 w 146"/>
                <a:gd name="T71" fmla="*/ 132 h 146"/>
                <a:gd name="T72" fmla="*/ 117 w 146"/>
                <a:gd name="T73" fmla="*/ 119 h 146"/>
                <a:gd name="T74" fmla="*/ 126 w 146"/>
                <a:gd name="T75" fmla="*/ 108 h 146"/>
                <a:gd name="T76" fmla="*/ 138 w 146"/>
                <a:gd name="T77" fmla="*/ 106 h 146"/>
                <a:gd name="T78" fmla="*/ 140 w 146"/>
                <a:gd name="T79" fmla="*/ 102 h 146"/>
                <a:gd name="T80" fmla="*/ 146 w 146"/>
                <a:gd name="T81" fmla="*/ 80 h 146"/>
                <a:gd name="T82" fmla="*/ 146 w 146"/>
                <a:gd name="T83" fmla="*/ 75 h 146"/>
                <a:gd name="T84" fmla="*/ 135 w 146"/>
                <a:gd name="T85" fmla="*/ 68 h 146"/>
                <a:gd name="T86" fmla="*/ 80 w 146"/>
                <a:gd name="T87" fmla="*/ 108 h 146"/>
                <a:gd name="T88" fmla="*/ 37 w 146"/>
                <a:gd name="T89" fmla="*/ 71 h 146"/>
                <a:gd name="T90" fmla="*/ 70 w 146"/>
                <a:gd name="T91" fmla="*/ 37 h 146"/>
                <a:gd name="T92" fmla="*/ 108 w 146"/>
                <a:gd name="T93" fmla="*/ 80 h 146"/>
                <a:gd name="T94" fmla="*/ 80 w 146"/>
                <a:gd name="T95" fmla="*/ 10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6" h="146">
                  <a:moveTo>
                    <a:pt x="135" y="68"/>
                  </a:moveTo>
                  <a:cubicBezTo>
                    <a:pt x="135" y="63"/>
                    <a:pt x="134" y="58"/>
                    <a:pt x="132" y="54"/>
                  </a:cubicBezTo>
                  <a:cubicBezTo>
                    <a:pt x="138" y="43"/>
                    <a:pt x="138" y="43"/>
                    <a:pt x="138" y="43"/>
                  </a:cubicBezTo>
                  <a:cubicBezTo>
                    <a:pt x="136" y="39"/>
                    <a:pt x="136" y="39"/>
                    <a:pt x="136" y="39"/>
                  </a:cubicBezTo>
                  <a:cubicBezTo>
                    <a:pt x="133" y="32"/>
                    <a:pt x="128" y="25"/>
                    <a:pt x="122" y="20"/>
                  </a:cubicBezTo>
                  <a:cubicBezTo>
                    <a:pt x="119" y="17"/>
                    <a:pt x="119" y="17"/>
                    <a:pt x="119" y="17"/>
                  </a:cubicBezTo>
                  <a:cubicBezTo>
                    <a:pt x="107" y="21"/>
                    <a:pt x="107" y="21"/>
                    <a:pt x="107" y="21"/>
                  </a:cubicBezTo>
                  <a:cubicBezTo>
                    <a:pt x="102" y="18"/>
                    <a:pt x="98" y="16"/>
                    <a:pt x="94" y="15"/>
                  </a:cubicBezTo>
                  <a:cubicBezTo>
                    <a:pt x="89" y="3"/>
                    <a:pt x="89" y="3"/>
                    <a:pt x="89" y="3"/>
                  </a:cubicBezTo>
                  <a:cubicBezTo>
                    <a:pt x="84" y="2"/>
                    <a:pt x="84" y="2"/>
                    <a:pt x="84" y="2"/>
                  </a:cubicBezTo>
                  <a:cubicBezTo>
                    <a:pt x="77" y="0"/>
                    <a:pt x="69" y="0"/>
                    <a:pt x="61" y="2"/>
                  </a:cubicBezTo>
                  <a:cubicBezTo>
                    <a:pt x="56" y="3"/>
                    <a:pt x="56" y="3"/>
                    <a:pt x="56" y="3"/>
                  </a:cubicBezTo>
                  <a:cubicBezTo>
                    <a:pt x="52" y="15"/>
                    <a:pt x="52" y="15"/>
                    <a:pt x="52" y="15"/>
                  </a:cubicBezTo>
                  <a:cubicBezTo>
                    <a:pt x="48" y="16"/>
                    <a:pt x="43" y="18"/>
                    <a:pt x="39" y="21"/>
                  </a:cubicBezTo>
                  <a:cubicBezTo>
                    <a:pt x="27" y="17"/>
                    <a:pt x="27" y="17"/>
                    <a:pt x="27" y="17"/>
                  </a:cubicBezTo>
                  <a:cubicBezTo>
                    <a:pt x="24" y="20"/>
                    <a:pt x="24" y="20"/>
                    <a:pt x="24" y="20"/>
                  </a:cubicBezTo>
                  <a:cubicBezTo>
                    <a:pt x="18" y="25"/>
                    <a:pt x="13" y="32"/>
                    <a:pt x="9" y="39"/>
                  </a:cubicBezTo>
                  <a:cubicBezTo>
                    <a:pt x="7" y="43"/>
                    <a:pt x="7" y="43"/>
                    <a:pt x="7" y="43"/>
                  </a:cubicBezTo>
                  <a:cubicBezTo>
                    <a:pt x="13" y="53"/>
                    <a:pt x="13" y="53"/>
                    <a:pt x="13" y="53"/>
                  </a:cubicBezTo>
                  <a:cubicBezTo>
                    <a:pt x="12" y="58"/>
                    <a:pt x="11" y="63"/>
                    <a:pt x="10" y="68"/>
                  </a:cubicBezTo>
                  <a:cubicBezTo>
                    <a:pt x="0" y="75"/>
                    <a:pt x="0" y="75"/>
                    <a:pt x="0" y="75"/>
                  </a:cubicBezTo>
                  <a:cubicBezTo>
                    <a:pt x="0" y="80"/>
                    <a:pt x="0" y="80"/>
                    <a:pt x="0" y="80"/>
                  </a:cubicBezTo>
                  <a:cubicBezTo>
                    <a:pt x="1" y="88"/>
                    <a:pt x="2" y="95"/>
                    <a:pt x="5" y="102"/>
                  </a:cubicBezTo>
                  <a:cubicBezTo>
                    <a:pt x="7" y="106"/>
                    <a:pt x="7" y="106"/>
                    <a:pt x="7" y="106"/>
                  </a:cubicBezTo>
                  <a:cubicBezTo>
                    <a:pt x="19" y="108"/>
                    <a:pt x="19" y="108"/>
                    <a:pt x="19" y="108"/>
                  </a:cubicBezTo>
                  <a:cubicBezTo>
                    <a:pt x="22" y="112"/>
                    <a:pt x="25" y="116"/>
                    <a:pt x="28" y="119"/>
                  </a:cubicBezTo>
                  <a:cubicBezTo>
                    <a:pt x="27" y="132"/>
                    <a:pt x="27" y="132"/>
                    <a:pt x="27" y="132"/>
                  </a:cubicBezTo>
                  <a:cubicBezTo>
                    <a:pt x="31" y="135"/>
                    <a:pt x="31" y="135"/>
                    <a:pt x="31" y="135"/>
                  </a:cubicBezTo>
                  <a:cubicBezTo>
                    <a:pt x="38" y="140"/>
                    <a:pt x="45" y="143"/>
                    <a:pt x="52" y="145"/>
                  </a:cubicBezTo>
                  <a:cubicBezTo>
                    <a:pt x="56" y="146"/>
                    <a:pt x="56" y="146"/>
                    <a:pt x="56" y="146"/>
                  </a:cubicBezTo>
                  <a:cubicBezTo>
                    <a:pt x="66" y="137"/>
                    <a:pt x="66" y="137"/>
                    <a:pt x="66" y="137"/>
                  </a:cubicBezTo>
                  <a:cubicBezTo>
                    <a:pt x="71" y="138"/>
                    <a:pt x="74" y="138"/>
                    <a:pt x="79" y="137"/>
                  </a:cubicBezTo>
                  <a:cubicBezTo>
                    <a:pt x="89" y="146"/>
                    <a:pt x="89" y="146"/>
                    <a:pt x="89" y="146"/>
                  </a:cubicBezTo>
                  <a:cubicBezTo>
                    <a:pt x="93" y="145"/>
                    <a:pt x="93" y="145"/>
                    <a:pt x="93" y="145"/>
                  </a:cubicBezTo>
                  <a:cubicBezTo>
                    <a:pt x="101" y="143"/>
                    <a:pt x="108" y="140"/>
                    <a:pt x="115" y="135"/>
                  </a:cubicBezTo>
                  <a:cubicBezTo>
                    <a:pt x="118" y="132"/>
                    <a:pt x="118" y="132"/>
                    <a:pt x="118" y="132"/>
                  </a:cubicBezTo>
                  <a:cubicBezTo>
                    <a:pt x="117" y="119"/>
                    <a:pt x="117" y="119"/>
                    <a:pt x="117" y="119"/>
                  </a:cubicBezTo>
                  <a:cubicBezTo>
                    <a:pt x="120" y="116"/>
                    <a:pt x="123" y="113"/>
                    <a:pt x="126" y="108"/>
                  </a:cubicBezTo>
                  <a:cubicBezTo>
                    <a:pt x="138" y="106"/>
                    <a:pt x="138" y="106"/>
                    <a:pt x="138" y="106"/>
                  </a:cubicBezTo>
                  <a:cubicBezTo>
                    <a:pt x="140" y="102"/>
                    <a:pt x="140" y="102"/>
                    <a:pt x="140" y="102"/>
                  </a:cubicBezTo>
                  <a:cubicBezTo>
                    <a:pt x="144" y="94"/>
                    <a:pt x="145" y="86"/>
                    <a:pt x="146" y="80"/>
                  </a:cubicBezTo>
                  <a:cubicBezTo>
                    <a:pt x="146" y="75"/>
                    <a:pt x="146" y="75"/>
                    <a:pt x="146" y="75"/>
                  </a:cubicBezTo>
                  <a:lnTo>
                    <a:pt x="135" y="68"/>
                  </a:lnTo>
                  <a:close/>
                  <a:moveTo>
                    <a:pt x="80" y="108"/>
                  </a:moveTo>
                  <a:cubicBezTo>
                    <a:pt x="56" y="113"/>
                    <a:pt x="36" y="94"/>
                    <a:pt x="37" y="71"/>
                  </a:cubicBezTo>
                  <a:cubicBezTo>
                    <a:pt x="38" y="53"/>
                    <a:pt x="53" y="38"/>
                    <a:pt x="70" y="37"/>
                  </a:cubicBezTo>
                  <a:cubicBezTo>
                    <a:pt x="94" y="36"/>
                    <a:pt x="113" y="56"/>
                    <a:pt x="108" y="80"/>
                  </a:cubicBezTo>
                  <a:cubicBezTo>
                    <a:pt x="105" y="94"/>
                    <a:pt x="94" y="105"/>
                    <a:pt x="80" y="108"/>
                  </a:cubicBezTo>
                  <a:close/>
                </a:path>
              </a:pathLst>
            </a:custGeom>
            <a:solidFill>
              <a:srgbClr val="01BB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2" name="Freeform 112">
              <a:extLst>
                <a:ext uri="{FF2B5EF4-FFF2-40B4-BE49-F238E27FC236}">
                  <a16:creationId xmlns:a16="http://schemas.microsoft.com/office/drawing/2014/main" id="{01D94340-DA76-49B0-8F52-66E6C990F93C}"/>
                </a:ext>
              </a:extLst>
            </p:cNvPr>
            <p:cNvSpPr>
              <a:spLocks/>
            </p:cNvSpPr>
            <p:nvPr/>
          </p:nvSpPr>
          <p:spPr bwMode="auto">
            <a:xfrm>
              <a:off x="2834" y="1556"/>
              <a:ext cx="115" cy="110"/>
            </a:xfrm>
            <a:custGeom>
              <a:avLst/>
              <a:gdLst>
                <a:gd name="T0" fmla="*/ 60 w 65"/>
                <a:gd name="T1" fmla="*/ 2 h 62"/>
                <a:gd name="T2" fmla="*/ 47 w 65"/>
                <a:gd name="T3" fmla="*/ 5 h 62"/>
                <a:gd name="T4" fmla="*/ 26 w 65"/>
                <a:gd name="T5" fmla="*/ 37 h 62"/>
                <a:gd name="T6" fmla="*/ 18 w 65"/>
                <a:gd name="T7" fmla="*/ 24 h 62"/>
                <a:gd name="T8" fmla="*/ 6 w 65"/>
                <a:gd name="T9" fmla="*/ 21 h 62"/>
                <a:gd name="T10" fmla="*/ 3 w 65"/>
                <a:gd name="T11" fmla="*/ 34 h 62"/>
                <a:gd name="T12" fmla="*/ 19 w 65"/>
                <a:gd name="T13" fmla="*/ 58 h 62"/>
                <a:gd name="T14" fmla="*/ 19 w 65"/>
                <a:gd name="T15" fmla="*/ 58 h 62"/>
                <a:gd name="T16" fmla="*/ 20 w 65"/>
                <a:gd name="T17" fmla="*/ 59 h 62"/>
                <a:gd name="T18" fmla="*/ 20 w 65"/>
                <a:gd name="T19" fmla="*/ 59 h 62"/>
                <a:gd name="T20" fmla="*/ 20 w 65"/>
                <a:gd name="T21" fmla="*/ 59 h 62"/>
                <a:gd name="T22" fmla="*/ 21 w 65"/>
                <a:gd name="T23" fmla="*/ 60 h 62"/>
                <a:gd name="T24" fmla="*/ 21 w 65"/>
                <a:gd name="T25" fmla="*/ 60 h 62"/>
                <a:gd name="T26" fmla="*/ 21 w 65"/>
                <a:gd name="T27" fmla="*/ 60 h 62"/>
                <a:gd name="T28" fmla="*/ 21 w 65"/>
                <a:gd name="T29" fmla="*/ 60 h 62"/>
                <a:gd name="T30" fmla="*/ 22 w 65"/>
                <a:gd name="T31" fmla="*/ 61 h 62"/>
                <a:gd name="T32" fmla="*/ 22 w 65"/>
                <a:gd name="T33" fmla="*/ 61 h 62"/>
                <a:gd name="T34" fmla="*/ 23 w 65"/>
                <a:gd name="T35" fmla="*/ 61 h 62"/>
                <a:gd name="T36" fmla="*/ 24 w 65"/>
                <a:gd name="T37" fmla="*/ 61 h 62"/>
                <a:gd name="T38" fmla="*/ 24 w 65"/>
                <a:gd name="T39" fmla="*/ 62 h 62"/>
                <a:gd name="T40" fmla="*/ 25 w 65"/>
                <a:gd name="T41" fmla="*/ 62 h 62"/>
                <a:gd name="T42" fmla="*/ 25 w 65"/>
                <a:gd name="T43" fmla="*/ 62 h 62"/>
                <a:gd name="T44" fmla="*/ 26 w 65"/>
                <a:gd name="T45" fmla="*/ 62 h 62"/>
                <a:gd name="T46" fmla="*/ 26 w 65"/>
                <a:gd name="T47" fmla="*/ 62 h 62"/>
                <a:gd name="T48" fmla="*/ 26 w 65"/>
                <a:gd name="T49" fmla="*/ 62 h 62"/>
                <a:gd name="T50" fmla="*/ 26 w 65"/>
                <a:gd name="T51" fmla="*/ 62 h 62"/>
                <a:gd name="T52" fmla="*/ 26 w 65"/>
                <a:gd name="T53" fmla="*/ 62 h 62"/>
                <a:gd name="T54" fmla="*/ 28 w 65"/>
                <a:gd name="T55" fmla="*/ 62 h 62"/>
                <a:gd name="T56" fmla="*/ 28 w 65"/>
                <a:gd name="T57" fmla="*/ 62 h 62"/>
                <a:gd name="T58" fmla="*/ 29 w 65"/>
                <a:gd name="T59" fmla="*/ 62 h 62"/>
                <a:gd name="T60" fmla="*/ 29 w 65"/>
                <a:gd name="T61" fmla="*/ 61 h 62"/>
                <a:gd name="T62" fmla="*/ 30 w 65"/>
                <a:gd name="T63" fmla="*/ 61 h 62"/>
                <a:gd name="T64" fmla="*/ 30 w 65"/>
                <a:gd name="T65" fmla="*/ 61 h 62"/>
                <a:gd name="T66" fmla="*/ 31 w 65"/>
                <a:gd name="T67" fmla="*/ 61 h 62"/>
                <a:gd name="T68" fmla="*/ 31 w 65"/>
                <a:gd name="T69" fmla="*/ 60 h 62"/>
                <a:gd name="T70" fmla="*/ 31 w 65"/>
                <a:gd name="T71" fmla="*/ 60 h 62"/>
                <a:gd name="T72" fmla="*/ 32 w 65"/>
                <a:gd name="T73" fmla="*/ 60 h 62"/>
                <a:gd name="T74" fmla="*/ 32 w 65"/>
                <a:gd name="T75" fmla="*/ 60 h 62"/>
                <a:gd name="T76" fmla="*/ 32 w 65"/>
                <a:gd name="T77" fmla="*/ 59 h 62"/>
                <a:gd name="T78" fmla="*/ 33 w 65"/>
                <a:gd name="T79" fmla="*/ 59 h 62"/>
                <a:gd name="T80" fmla="*/ 33 w 65"/>
                <a:gd name="T81" fmla="*/ 59 h 62"/>
                <a:gd name="T82" fmla="*/ 34 w 65"/>
                <a:gd name="T83" fmla="*/ 58 h 62"/>
                <a:gd name="T84" fmla="*/ 34 w 65"/>
                <a:gd name="T85" fmla="*/ 58 h 62"/>
                <a:gd name="T86" fmla="*/ 62 w 65"/>
                <a:gd name="T87" fmla="*/ 15 h 62"/>
                <a:gd name="T88" fmla="*/ 60 w 65"/>
                <a:gd name="T89" fmla="*/ 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5" h="62">
                  <a:moveTo>
                    <a:pt x="60" y="2"/>
                  </a:moveTo>
                  <a:cubicBezTo>
                    <a:pt x="56" y="0"/>
                    <a:pt x="50" y="1"/>
                    <a:pt x="47" y="5"/>
                  </a:cubicBezTo>
                  <a:cubicBezTo>
                    <a:pt x="26" y="37"/>
                    <a:pt x="26" y="37"/>
                    <a:pt x="26" y="37"/>
                  </a:cubicBezTo>
                  <a:cubicBezTo>
                    <a:pt x="18" y="24"/>
                    <a:pt x="18" y="24"/>
                    <a:pt x="18" y="24"/>
                  </a:cubicBezTo>
                  <a:cubicBezTo>
                    <a:pt x="15" y="20"/>
                    <a:pt x="10" y="19"/>
                    <a:pt x="6" y="21"/>
                  </a:cubicBezTo>
                  <a:cubicBezTo>
                    <a:pt x="1" y="24"/>
                    <a:pt x="0" y="29"/>
                    <a:pt x="3" y="34"/>
                  </a:cubicBezTo>
                  <a:cubicBezTo>
                    <a:pt x="19" y="58"/>
                    <a:pt x="19" y="58"/>
                    <a:pt x="19" y="58"/>
                  </a:cubicBezTo>
                  <a:cubicBezTo>
                    <a:pt x="19" y="58"/>
                    <a:pt x="19" y="58"/>
                    <a:pt x="19" y="58"/>
                  </a:cubicBezTo>
                  <a:cubicBezTo>
                    <a:pt x="19" y="58"/>
                    <a:pt x="19" y="58"/>
                    <a:pt x="20" y="59"/>
                  </a:cubicBezTo>
                  <a:cubicBezTo>
                    <a:pt x="20" y="59"/>
                    <a:pt x="20" y="59"/>
                    <a:pt x="20" y="59"/>
                  </a:cubicBezTo>
                  <a:cubicBezTo>
                    <a:pt x="20" y="59"/>
                    <a:pt x="20" y="59"/>
                    <a:pt x="20" y="59"/>
                  </a:cubicBezTo>
                  <a:cubicBezTo>
                    <a:pt x="20" y="60"/>
                    <a:pt x="20" y="60"/>
                    <a:pt x="21" y="60"/>
                  </a:cubicBezTo>
                  <a:cubicBezTo>
                    <a:pt x="21" y="60"/>
                    <a:pt x="21" y="60"/>
                    <a:pt x="21" y="60"/>
                  </a:cubicBezTo>
                  <a:cubicBezTo>
                    <a:pt x="21" y="60"/>
                    <a:pt x="21" y="60"/>
                    <a:pt x="21" y="60"/>
                  </a:cubicBezTo>
                  <a:cubicBezTo>
                    <a:pt x="21" y="60"/>
                    <a:pt x="21" y="60"/>
                    <a:pt x="21" y="60"/>
                  </a:cubicBezTo>
                  <a:cubicBezTo>
                    <a:pt x="22" y="60"/>
                    <a:pt x="22" y="61"/>
                    <a:pt x="22" y="61"/>
                  </a:cubicBezTo>
                  <a:cubicBezTo>
                    <a:pt x="22" y="61"/>
                    <a:pt x="22" y="61"/>
                    <a:pt x="22" y="61"/>
                  </a:cubicBezTo>
                  <a:cubicBezTo>
                    <a:pt x="23" y="61"/>
                    <a:pt x="23" y="61"/>
                    <a:pt x="23" y="61"/>
                  </a:cubicBezTo>
                  <a:cubicBezTo>
                    <a:pt x="23" y="61"/>
                    <a:pt x="23" y="61"/>
                    <a:pt x="24" y="61"/>
                  </a:cubicBezTo>
                  <a:cubicBezTo>
                    <a:pt x="24" y="61"/>
                    <a:pt x="24" y="62"/>
                    <a:pt x="24" y="62"/>
                  </a:cubicBezTo>
                  <a:cubicBezTo>
                    <a:pt x="24" y="62"/>
                    <a:pt x="25" y="62"/>
                    <a:pt x="25" y="62"/>
                  </a:cubicBezTo>
                  <a:cubicBezTo>
                    <a:pt x="25" y="62"/>
                    <a:pt x="25" y="62"/>
                    <a:pt x="25" y="62"/>
                  </a:cubicBezTo>
                  <a:cubicBezTo>
                    <a:pt x="26" y="62"/>
                    <a:pt x="26" y="62"/>
                    <a:pt x="26" y="62"/>
                  </a:cubicBezTo>
                  <a:cubicBezTo>
                    <a:pt x="26" y="62"/>
                    <a:pt x="26" y="62"/>
                    <a:pt x="26" y="62"/>
                  </a:cubicBezTo>
                  <a:cubicBezTo>
                    <a:pt x="26" y="62"/>
                    <a:pt x="26" y="62"/>
                    <a:pt x="26" y="62"/>
                  </a:cubicBezTo>
                  <a:cubicBezTo>
                    <a:pt x="26" y="62"/>
                    <a:pt x="26" y="62"/>
                    <a:pt x="26" y="62"/>
                  </a:cubicBezTo>
                  <a:cubicBezTo>
                    <a:pt x="26" y="62"/>
                    <a:pt x="26" y="62"/>
                    <a:pt x="26" y="62"/>
                  </a:cubicBezTo>
                  <a:cubicBezTo>
                    <a:pt x="27" y="62"/>
                    <a:pt x="27" y="62"/>
                    <a:pt x="28" y="62"/>
                  </a:cubicBezTo>
                  <a:cubicBezTo>
                    <a:pt x="28" y="62"/>
                    <a:pt x="28" y="62"/>
                    <a:pt x="28" y="62"/>
                  </a:cubicBezTo>
                  <a:cubicBezTo>
                    <a:pt x="28" y="62"/>
                    <a:pt x="28" y="62"/>
                    <a:pt x="29" y="62"/>
                  </a:cubicBezTo>
                  <a:cubicBezTo>
                    <a:pt x="29" y="62"/>
                    <a:pt x="29" y="61"/>
                    <a:pt x="29" y="61"/>
                  </a:cubicBezTo>
                  <a:cubicBezTo>
                    <a:pt x="29" y="61"/>
                    <a:pt x="30" y="61"/>
                    <a:pt x="30" y="61"/>
                  </a:cubicBezTo>
                  <a:cubicBezTo>
                    <a:pt x="30" y="61"/>
                    <a:pt x="30" y="61"/>
                    <a:pt x="30" y="61"/>
                  </a:cubicBezTo>
                  <a:cubicBezTo>
                    <a:pt x="31" y="61"/>
                    <a:pt x="31" y="61"/>
                    <a:pt x="31" y="61"/>
                  </a:cubicBezTo>
                  <a:cubicBezTo>
                    <a:pt x="31" y="61"/>
                    <a:pt x="31" y="61"/>
                    <a:pt x="31" y="60"/>
                  </a:cubicBezTo>
                  <a:cubicBezTo>
                    <a:pt x="31" y="60"/>
                    <a:pt x="31" y="60"/>
                    <a:pt x="31" y="60"/>
                  </a:cubicBezTo>
                  <a:cubicBezTo>
                    <a:pt x="31" y="60"/>
                    <a:pt x="32" y="60"/>
                    <a:pt x="32" y="60"/>
                  </a:cubicBezTo>
                  <a:cubicBezTo>
                    <a:pt x="32" y="60"/>
                    <a:pt x="32" y="60"/>
                    <a:pt x="32" y="60"/>
                  </a:cubicBezTo>
                  <a:cubicBezTo>
                    <a:pt x="32" y="60"/>
                    <a:pt x="32" y="60"/>
                    <a:pt x="32" y="59"/>
                  </a:cubicBezTo>
                  <a:cubicBezTo>
                    <a:pt x="33" y="59"/>
                    <a:pt x="33" y="59"/>
                    <a:pt x="33" y="59"/>
                  </a:cubicBezTo>
                  <a:cubicBezTo>
                    <a:pt x="33" y="59"/>
                    <a:pt x="33" y="59"/>
                    <a:pt x="33" y="59"/>
                  </a:cubicBezTo>
                  <a:cubicBezTo>
                    <a:pt x="33" y="58"/>
                    <a:pt x="34" y="58"/>
                    <a:pt x="34" y="58"/>
                  </a:cubicBezTo>
                  <a:cubicBezTo>
                    <a:pt x="34" y="58"/>
                    <a:pt x="34" y="58"/>
                    <a:pt x="34" y="58"/>
                  </a:cubicBezTo>
                  <a:cubicBezTo>
                    <a:pt x="62" y="15"/>
                    <a:pt x="62" y="15"/>
                    <a:pt x="62" y="15"/>
                  </a:cubicBezTo>
                  <a:cubicBezTo>
                    <a:pt x="65" y="10"/>
                    <a:pt x="64" y="5"/>
                    <a:pt x="60" y="2"/>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3" name="Freeform 113">
              <a:extLst>
                <a:ext uri="{FF2B5EF4-FFF2-40B4-BE49-F238E27FC236}">
                  <a16:creationId xmlns:a16="http://schemas.microsoft.com/office/drawing/2014/main" id="{9775B14D-C750-4DC6-B567-1804F0283568}"/>
                </a:ext>
              </a:extLst>
            </p:cNvPr>
            <p:cNvSpPr>
              <a:spLocks/>
            </p:cNvSpPr>
            <p:nvPr/>
          </p:nvSpPr>
          <p:spPr bwMode="auto">
            <a:xfrm>
              <a:off x="2889" y="1663"/>
              <a:ext cx="0" cy="1"/>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0"/>
                    <a:pt x="0" y="1"/>
                    <a:pt x="0" y="1"/>
                  </a:cubicBezTo>
                  <a:cubicBezTo>
                    <a:pt x="0" y="1"/>
                    <a:pt x="0" y="1"/>
                    <a:pt x="0"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4" name="Freeform 114">
              <a:extLst>
                <a:ext uri="{FF2B5EF4-FFF2-40B4-BE49-F238E27FC236}">
                  <a16:creationId xmlns:a16="http://schemas.microsoft.com/office/drawing/2014/main" id="{49B18E24-40DA-4D90-8501-AB0B6D9DCF68}"/>
                </a:ext>
              </a:extLst>
            </p:cNvPr>
            <p:cNvSpPr>
              <a:spLocks/>
            </p:cNvSpPr>
            <p:nvPr/>
          </p:nvSpPr>
          <p:spPr bwMode="auto">
            <a:xfrm>
              <a:off x="2876" y="1666"/>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5" name="Freeform 115">
              <a:extLst>
                <a:ext uri="{FF2B5EF4-FFF2-40B4-BE49-F238E27FC236}">
                  <a16:creationId xmlns:a16="http://schemas.microsoft.com/office/drawing/2014/main" id="{CCBD623D-5B94-43B7-9432-7CEB44509163}"/>
                </a:ext>
              </a:extLst>
            </p:cNvPr>
            <p:cNvSpPr>
              <a:spLocks/>
            </p:cNvSpPr>
            <p:nvPr/>
          </p:nvSpPr>
          <p:spPr bwMode="auto">
            <a:xfrm>
              <a:off x="2891" y="166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 name="Freeform 116">
              <a:extLst>
                <a:ext uri="{FF2B5EF4-FFF2-40B4-BE49-F238E27FC236}">
                  <a16:creationId xmlns:a16="http://schemas.microsoft.com/office/drawing/2014/main" id="{A56EBD54-903F-41B4-88C9-A3512BAAF97A}"/>
                </a:ext>
              </a:extLst>
            </p:cNvPr>
            <p:cNvSpPr>
              <a:spLocks/>
            </p:cNvSpPr>
            <p:nvPr/>
          </p:nvSpPr>
          <p:spPr bwMode="auto">
            <a:xfrm>
              <a:off x="2873" y="166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 name="Freeform 117">
              <a:extLst>
                <a:ext uri="{FF2B5EF4-FFF2-40B4-BE49-F238E27FC236}">
                  <a16:creationId xmlns:a16="http://schemas.microsoft.com/office/drawing/2014/main" id="{60C5D4E1-E004-4E4F-A2AF-47F957BBFC44}"/>
                </a:ext>
              </a:extLst>
            </p:cNvPr>
            <p:cNvSpPr>
              <a:spLocks/>
            </p:cNvSpPr>
            <p:nvPr/>
          </p:nvSpPr>
          <p:spPr bwMode="auto">
            <a:xfrm>
              <a:off x="2885" y="1664"/>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8" name="Freeform 118">
              <a:extLst>
                <a:ext uri="{FF2B5EF4-FFF2-40B4-BE49-F238E27FC236}">
                  <a16:creationId xmlns:a16="http://schemas.microsoft.com/office/drawing/2014/main" id="{AA99ABD0-5379-4B7D-AB76-F2A4755EF567}"/>
                </a:ext>
              </a:extLst>
            </p:cNvPr>
            <p:cNvSpPr>
              <a:spLocks/>
            </p:cNvSpPr>
            <p:nvPr/>
          </p:nvSpPr>
          <p:spPr bwMode="auto">
            <a:xfrm>
              <a:off x="2878" y="1666"/>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9" name="Freeform 119">
              <a:extLst>
                <a:ext uri="{FF2B5EF4-FFF2-40B4-BE49-F238E27FC236}">
                  <a16:creationId xmlns:a16="http://schemas.microsoft.com/office/drawing/2014/main" id="{C05D1CF3-66D9-44EB-86A3-F0CB1848AD09}"/>
                </a:ext>
              </a:extLst>
            </p:cNvPr>
            <p:cNvSpPr>
              <a:spLocks/>
            </p:cNvSpPr>
            <p:nvPr/>
          </p:nvSpPr>
          <p:spPr bwMode="auto">
            <a:xfrm>
              <a:off x="2884" y="166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0" name="Freeform 120">
              <a:extLst>
                <a:ext uri="{FF2B5EF4-FFF2-40B4-BE49-F238E27FC236}">
                  <a16:creationId xmlns:a16="http://schemas.microsoft.com/office/drawing/2014/main" id="{C809903F-8D96-4C26-86B3-E2C1EDEB70E0}"/>
                </a:ext>
              </a:extLst>
            </p:cNvPr>
            <p:cNvSpPr>
              <a:spLocks/>
            </p:cNvSpPr>
            <p:nvPr/>
          </p:nvSpPr>
          <p:spPr bwMode="auto">
            <a:xfrm>
              <a:off x="2880" y="166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1" name="Freeform 121">
              <a:extLst>
                <a:ext uri="{FF2B5EF4-FFF2-40B4-BE49-F238E27FC236}">
                  <a16:creationId xmlns:a16="http://schemas.microsoft.com/office/drawing/2014/main" id="{000A4763-C9E8-470F-9782-9D766810FAE7}"/>
                </a:ext>
              </a:extLst>
            </p:cNvPr>
            <p:cNvSpPr>
              <a:spLocks/>
            </p:cNvSpPr>
            <p:nvPr/>
          </p:nvSpPr>
          <p:spPr bwMode="auto">
            <a:xfrm>
              <a:off x="2887" y="166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2" name="Freeform 122">
              <a:extLst>
                <a:ext uri="{FF2B5EF4-FFF2-40B4-BE49-F238E27FC236}">
                  <a16:creationId xmlns:a16="http://schemas.microsoft.com/office/drawing/2014/main" id="{6F14CD44-9866-4681-9FC3-6DBAD0EB3802}"/>
                </a:ext>
              </a:extLst>
            </p:cNvPr>
            <p:cNvSpPr>
              <a:spLocks/>
            </p:cNvSpPr>
            <p:nvPr/>
          </p:nvSpPr>
          <p:spPr bwMode="auto">
            <a:xfrm>
              <a:off x="2875" y="1664"/>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3" name="Freeform 123">
              <a:extLst>
                <a:ext uri="{FF2B5EF4-FFF2-40B4-BE49-F238E27FC236}">
                  <a16:creationId xmlns:a16="http://schemas.microsoft.com/office/drawing/2014/main" id="{65BE1F3B-1F5D-4258-8C5C-AE899DF2CB36}"/>
                </a:ext>
              </a:extLst>
            </p:cNvPr>
            <p:cNvSpPr>
              <a:spLocks/>
            </p:cNvSpPr>
            <p:nvPr/>
          </p:nvSpPr>
          <p:spPr bwMode="auto">
            <a:xfrm>
              <a:off x="2891" y="1661"/>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4" name="Freeform 124">
              <a:extLst>
                <a:ext uri="{FF2B5EF4-FFF2-40B4-BE49-F238E27FC236}">
                  <a16:creationId xmlns:a16="http://schemas.microsoft.com/office/drawing/2014/main" id="{327B9F92-5562-4920-B41E-815A7F7B0DE6}"/>
                </a:ext>
              </a:extLst>
            </p:cNvPr>
            <p:cNvSpPr>
              <a:spLocks/>
            </p:cNvSpPr>
            <p:nvPr/>
          </p:nvSpPr>
          <p:spPr bwMode="auto">
            <a:xfrm>
              <a:off x="2871" y="166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5" name="Freeform 125">
              <a:extLst>
                <a:ext uri="{FF2B5EF4-FFF2-40B4-BE49-F238E27FC236}">
                  <a16:creationId xmlns:a16="http://schemas.microsoft.com/office/drawing/2014/main" id="{D79F24B8-BC33-481B-8823-198A7A3A477D}"/>
                </a:ext>
              </a:extLst>
            </p:cNvPr>
            <p:cNvSpPr>
              <a:spLocks/>
            </p:cNvSpPr>
            <p:nvPr/>
          </p:nvSpPr>
          <p:spPr bwMode="auto">
            <a:xfrm>
              <a:off x="2869" y="1661"/>
              <a:ext cx="2" cy="2"/>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1"/>
                    <a:pt x="0" y="1"/>
                    <a:pt x="0" y="0"/>
                  </a:cubicBezTo>
                  <a:cubicBezTo>
                    <a:pt x="0" y="1"/>
                    <a:pt x="0" y="1"/>
                    <a:pt x="1" y="1"/>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 name="Freeform 126">
              <a:extLst>
                <a:ext uri="{FF2B5EF4-FFF2-40B4-BE49-F238E27FC236}">
                  <a16:creationId xmlns:a16="http://schemas.microsoft.com/office/drawing/2014/main" id="{2BF26610-18C7-4942-8331-FDD1ED9F269A}"/>
                </a:ext>
              </a:extLst>
            </p:cNvPr>
            <p:cNvSpPr>
              <a:spLocks/>
            </p:cNvSpPr>
            <p:nvPr/>
          </p:nvSpPr>
          <p:spPr bwMode="auto">
            <a:xfrm>
              <a:off x="2892" y="1659"/>
              <a:ext cx="2"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0"/>
                    <a:pt x="0" y="1"/>
                  </a:cubicBezTo>
                  <a:cubicBezTo>
                    <a:pt x="0" y="0"/>
                    <a:pt x="1" y="0"/>
                    <a:pt x="1"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 name="Freeform 127">
              <a:extLst>
                <a:ext uri="{FF2B5EF4-FFF2-40B4-BE49-F238E27FC236}">
                  <a16:creationId xmlns:a16="http://schemas.microsoft.com/office/drawing/2014/main" id="{6ECF84E8-63F0-420F-BBF1-08B3EF629777}"/>
                </a:ext>
              </a:extLst>
            </p:cNvPr>
            <p:cNvSpPr>
              <a:spLocks/>
            </p:cNvSpPr>
            <p:nvPr/>
          </p:nvSpPr>
          <p:spPr bwMode="auto">
            <a:xfrm>
              <a:off x="2834" y="1590"/>
              <a:ext cx="46" cy="69"/>
            </a:xfrm>
            <a:custGeom>
              <a:avLst/>
              <a:gdLst>
                <a:gd name="T0" fmla="*/ 19 w 26"/>
                <a:gd name="T1" fmla="*/ 29 h 39"/>
                <a:gd name="T2" fmla="*/ 26 w 26"/>
                <a:gd name="T3" fmla="*/ 18 h 39"/>
                <a:gd name="T4" fmla="*/ 18 w 26"/>
                <a:gd name="T5" fmla="*/ 5 h 39"/>
                <a:gd name="T6" fmla="*/ 6 w 26"/>
                <a:gd name="T7" fmla="*/ 2 h 39"/>
                <a:gd name="T8" fmla="*/ 3 w 26"/>
                <a:gd name="T9" fmla="*/ 15 h 39"/>
                <a:gd name="T10" fmla="*/ 19 w 26"/>
                <a:gd name="T11" fmla="*/ 39 h 39"/>
                <a:gd name="T12" fmla="*/ 19 w 26"/>
                <a:gd name="T13" fmla="*/ 39 h 39"/>
                <a:gd name="T14" fmla="*/ 19 w 26"/>
                <a:gd name="T15" fmla="*/ 2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9">
                  <a:moveTo>
                    <a:pt x="19" y="29"/>
                  </a:moveTo>
                  <a:cubicBezTo>
                    <a:pt x="26" y="18"/>
                    <a:pt x="26" y="18"/>
                    <a:pt x="26" y="18"/>
                  </a:cubicBezTo>
                  <a:cubicBezTo>
                    <a:pt x="18" y="5"/>
                    <a:pt x="18" y="5"/>
                    <a:pt x="18" y="5"/>
                  </a:cubicBezTo>
                  <a:cubicBezTo>
                    <a:pt x="15" y="1"/>
                    <a:pt x="10" y="0"/>
                    <a:pt x="6" y="2"/>
                  </a:cubicBezTo>
                  <a:cubicBezTo>
                    <a:pt x="1" y="5"/>
                    <a:pt x="0" y="10"/>
                    <a:pt x="3" y="15"/>
                  </a:cubicBezTo>
                  <a:cubicBezTo>
                    <a:pt x="19" y="39"/>
                    <a:pt x="19" y="39"/>
                    <a:pt x="19" y="39"/>
                  </a:cubicBezTo>
                  <a:cubicBezTo>
                    <a:pt x="19" y="39"/>
                    <a:pt x="19" y="39"/>
                    <a:pt x="19" y="39"/>
                  </a:cubicBezTo>
                  <a:cubicBezTo>
                    <a:pt x="17" y="36"/>
                    <a:pt x="17" y="32"/>
                    <a:pt x="19" y="29"/>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 name="Freeform 128">
              <a:extLst>
                <a:ext uri="{FF2B5EF4-FFF2-40B4-BE49-F238E27FC236}">
                  <a16:creationId xmlns:a16="http://schemas.microsoft.com/office/drawing/2014/main" id="{C46FAA88-52E6-4519-A31F-C032A6E310FF}"/>
                </a:ext>
              </a:extLst>
            </p:cNvPr>
            <p:cNvSpPr>
              <a:spLocks/>
            </p:cNvSpPr>
            <p:nvPr/>
          </p:nvSpPr>
          <p:spPr bwMode="auto">
            <a:xfrm>
              <a:off x="2869" y="166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9" name="Freeform 129">
              <a:extLst>
                <a:ext uri="{FF2B5EF4-FFF2-40B4-BE49-F238E27FC236}">
                  <a16:creationId xmlns:a16="http://schemas.microsoft.com/office/drawing/2014/main" id="{397A1B06-EA5E-4717-B34C-C2D35B92E5C9}"/>
                </a:ext>
              </a:extLst>
            </p:cNvPr>
            <p:cNvSpPr>
              <a:spLocks/>
            </p:cNvSpPr>
            <p:nvPr/>
          </p:nvSpPr>
          <p:spPr bwMode="auto">
            <a:xfrm>
              <a:off x="2885" y="1664"/>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0" name="Freeform 130">
              <a:extLst>
                <a:ext uri="{FF2B5EF4-FFF2-40B4-BE49-F238E27FC236}">
                  <a16:creationId xmlns:a16="http://schemas.microsoft.com/office/drawing/2014/main" id="{E2163FB9-4F63-475E-ADFC-0B062CFD6279}"/>
                </a:ext>
              </a:extLst>
            </p:cNvPr>
            <p:cNvSpPr>
              <a:spLocks/>
            </p:cNvSpPr>
            <p:nvPr/>
          </p:nvSpPr>
          <p:spPr bwMode="auto">
            <a:xfrm>
              <a:off x="2887" y="1664"/>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1" name="Freeform 131">
              <a:extLst>
                <a:ext uri="{FF2B5EF4-FFF2-40B4-BE49-F238E27FC236}">
                  <a16:creationId xmlns:a16="http://schemas.microsoft.com/office/drawing/2014/main" id="{87F47E90-E1D1-4254-AD76-3748854E0F8E}"/>
                </a:ext>
              </a:extLst>
            </p:cNvPr>
            <p:cNvSpPr>
              <a:spLocks/>
            </p:cNvSpPr>
            <p:nvPr/>
          </p:nvSpPr>
          <p:spPr bwMode="auto">
            <a:xfrm>
              <a:off x="2892" y="166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2" name="Freeform 132">
              <a:extLst>
                <a:ext uri="{FF2B5EF4-FFF2-40B4-BE49-F238E27FC236}">
                  <a16:creationId xmlns:a16="http://schemas.microsoft.com/office/drawing/2014/main" id="{3783A7BD-C33C-4002-9CFB-2033A2AE47D9}"/>
                </a:ext>
              </a:extLst>
            </p:cNvPr>
            <p:cNvSpPr>
              <a:spLocks/>
            </p:cNvSpPr>
            <p:nvPr/>
          </p:nvSpPr>
          <p:spPr bwMode="auto">
            <a:xfrm>
              <a:off x="2889" y="1663"/>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3" name="Freeform 133">
              <a:extLst>
                <a:ext uri="{FF2B5EF4-FFF2-40B4-BE49-F238E27FC236}">
                  <a16:creationId xmlns:a16="http://schemas.microsoft.com/office/drawing/2014/main" id="{0E4F0847-F383-49BA-BF5E-57DD52AB5372}"/>
                </a:ext>
              </a:extLst>
            </p:cNvPr>
            <p:cNvSpPr>
              <a:spLocks/>
            </p:cNvSpPr>
            <p:nvPr/>
          </p:nvSpPr>
          <p:spPr bwMode="auto">
            <a:xfrm>
              <a:off x="2891" y="1661"/>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4" name="Freeform 134">
              <a:extLst>
                <a:ext uri="{FF2B5EF4-FFF2-40B4-BE49-F238E27FC236}">
                  <a16:creationId xmlns:a16="http://schemas.microsoft.com/office/drawing/2014/main" id="{CA4444A2-E175-420B-9B57-1CFC089B3B36}"/>
                </a:ext>
              </a:extLst>
            </p:cNvPr>
            <p:cNvSpPr>
              <a:spLocks/>
            </p:cNvSpPr>
            <p:nvPr/>
          </p:nvSpPr>
          <p:spPr bwMode="auto">
            <a:xfrm>
              <a:off x="2869" y="166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5" name="Freeform 135">
              <a:extLst>
                <a:ext uri="{FF2B5EF4-FFF2-40B4-BE49-F238E27FC236}">
                  <a16:creationId xmlns:a16="http://schemas.microsoft.com/office/drawing/2014/main" id="{6FF74252-B933-4FCB-8E8C-3E1B6DA99411}"/>
                </a:ext>
              </a:extLst>
            </p:cNvPr>
            <p:cNvSpPr>
              <a:spLocks/>
            </p:cNvSpPr>
            <p:nvPr/>
          </p:nvSpPr>
          <p:spPr bwMode="auto">
            <a:xfrm>
              <a:off x="2871" y="1663"/>
              <a:ext cx="2" cy="1"/>
            </a:xfrm>
            <a:custGeom>
              <a:avLst/>
              <a:gdLst>
                <a:gd name="T0" fmla="*/ 0 w 1"/>
                <a:gd name="T1" fmla="*/ 0 h 1"/>
                <a:gd name="T2" fmla="*/ 1 w 1"/>
                <a:gd name="T3" fmla="*/ 1 h 1"/>
                <a:gd name="T4" fmla="*/ 0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1" y="0"/>
                    <a:pt x="1" y="1"/>
                    <a:pt x="1" y="1"/>
                  </a:cubicBezTo>
                  <a:cubicBezTo>
                    <a:pt x="1" y="1"/>
                    <a:pt x="1" y="0"/>
                    <a:pt x="0" y="0"/>
                  </a:cubicBezTo>
                  <a:cubicBezTo>
                    <a:pt x="0" y="0"/>
                    <a:pt x="0" y="0"/>
                    <a:pt x="0"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6" name="Freeform 136">
              <a:extLst>
                <a:ext uri="{FF2B5EF4-FFF2-40B4-BE49-F238E27FC236}">
                  <a16:creationId xmlns:a16="http://schemas.microsoft.com/office/drawing/2014/main" id="{A089B9DB-5F30-4587-A47B-BEF21A137382}"/>
                </a:ext>
              </a:extLst>
            </p:cNvPr>
            <p:cNvSpPr>
              <a:spLocks/>
            </p:cNvSpPr>
            <p:nvPr/>
          </p:nvSpPr>
          <p:spPr bwMode="auto">
            <a:xfrm>
              <a:off x="2871" y="166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7" name="Freeform 137">
              <a:extLst>
                <a:ext uri="{FF2B5EF4-FFF2-40B4-BE49-F238E27FC236}">
                  <a16:creationId xmlns:a16="http://schemas.microsoft.com/office/drawing/2014/main" id="{9B2AEBC2-B581-4956-9E76-9E654CB26663}"/>
                </a:ext>
              </a:extLst>
            </p:cNvPr>
            <p:cNvSpPr>
              <a:spLocks/>
            </p:cNvSpPr>
            <p:nvPr/>
          </p:nvSpPr>
          <p:spPr bwMode="auto">
            <a:xfrm>
              <a:off x="2873" y="1664"/>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8" name="Freeform 138">
              <a:extLst>
                <a:ext uri="{FF2B5EF4-FFF2-40B4-BE49-F238E27FC236}">
                  <a16:creationId xmlns:a16="http://schemas.microsoft.com/office/drawing/2014/main" id="{1666DD77-DD34-4299-B741-F0B394FA0308}"/>
                </a:ext>
              </a:extLst>
            </p:cNvPr>
            <p:cNvSpPr>
              <a:spLocks/>
            </p:cNvSpPr>
            <p:nvPr/>
          </p:nvSpPr>
          <p:spPr bwMode="auto">
            <a:xfrm>
              <a:off x="2868" y="1659"/>
              <a:ext cx="1" cy="2"/>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0"/>
                    <a:pt x="0" y="0"/>
                    <a:pt x="0" y="0"/>
                  </a:cubicBezTo>
                  <a:cubicBezTo>
                    <a:pt x="0" y="0"/>
                    <a:pt x="0" y="0"/>
                    <a:pt x="1" y="1"/>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9" name="Freeform 139">
              <a:extLst>
                <a:ext uri="{FF2B5EF4-FFF2-40B4-BE49-F238E27FC236}">
                  <a16:creationId xmlns:a16="http://schemas.microsoft.com/office/drawing/2014/main" id="{18DF00C4-46E8-4AE8-A22F-E432A3848CB4}"/>
                </a:ext>
              </a:extLst>
            </p:cNvPr>
            <p:cNvSpPr>
              <a:spLocks/>
            </p:cNvSpPr>
            <p:nvPr/>
          </p:nvSpPr>
          <p:spPr bwMode="auto">
            <a:xfrm>
              <a:off x="2880" y="1556"/>
              <a:ext cx="69" cy="103"/>
            </a:xfrm>
            <a:custGeom>
              <a:avLst/>
              <a:gdLst>
                <a:gd name="T0" fmla="*/ 34 w 39"/>
                <a:gd name="T1" fmla="*/ 2 h 58"/>
                <a:gd name="T2" fmla="*/ 21 w 39"/>
                <a:gd name="T3" fmla="*/ 5 h 58"/>
                <a:gd name="T4" fmla="*/ 0 w 39"/>
                <a:gd name="T5" fmla="*/ 37 h 58"/>
                <a:gd name="T6" fmla="*/ 8 w 39"/>
                <a:gd name="T7" fmla="*/ 48 h 58"/>
                <a:gd name="T8" fmla="*/ 8 w 39"/>
                <a:gd name="T9" fmla="*/ 58 h 58"/>
                <a:gd name="T10" fmla="*/ 8 w 39"/>
                <a:gd name="T11" fmla="*/ 58 h 58"/>
                <a:gd name="T12" fmla="*/ 36 w 39"/>
                <a:gd name="T13" fmla="*/ 15 h 58"/>
                <a:gd name="T14" fmla="*/ 34 w 39"/>
                <a:gd name="T15" fmla="*/ 2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58">
                  <a:moveTo>
                    <a:pt x="34" y="2"/>
                  </a:moveTo>
                  <a:cubicBezTo>
                    <a:pt x="30" y="0"/>
                    <a:pt x="24" y="1"/>
                    <a:pt x="21" y="5"/>
                  </a:cubicBezTo>
                  <a:cubicBezTo>
                    <a:pt x="0" y="37"/>
                    <a:pt x="0" y="37"/>
                    <a:pt x="0" y="37"/>
                  </a:cubicBezTo>
                  <a:cubicBezTo>
                    <a:pt x="8" y="48"/>
                    <a:pt x="8" y="48"/>
                    <a:pt x="8" y="48"/>
                  </a:cubicBezTo>
                  <a:cubicBezTo>
                    <a:pt x="10" y="51"/>
                    <a:pt x="10" y="55"/>
                    <a:pt x="8" y="58"/>
                  </a:cubicBezTo>
                  <a:cubicBezTo>
                    <a:pt x="8" y="58"/>
                    <a:pt x="8" y="58"/>
                    <a:pt x="8" y="58"/>
                  </a:cubicBezTo>
                  <a:cubicBezTo>
                    <a:pt x="36" y="15"/>
                    <a:pt x="36" y="15"/>
                    <a:pt x="36" y="15"/>
                  </a:cubicBezTo>
                  <a:cubicBezTo>
                    <a:pt x="39" y="10"/>
                    <a:pt x="38" y="5"/>
                    <a:pt x="34" y="2"/>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0" name="Freeform 140">
              <a:extLst>
                <a:ext uri="{FF2B5EF4-FFF2-40B4-BE49-F238E27FC236}">
                  <a16:creationId xmlns:a16="http://schemas.microsoft.com/office/drawing/2014/main" id="{A7690296-B318-49B0-86D0-FB33551DA7BD}"/>
                </a:ext>
              </a:extLst>
            </p:cNvPr>
            <p:cNvSpPr>
              <a:spLocks/>
            </p:cNvSpPr>
            <p:nvPr/>
          </p:nvSpPr>
          <p:spPr bwMode="auto">
            <a:xfrm>
              <a:off x="2876" y="1664"/>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1" name="Freeform 141">
              <a:extLst>
                <a:ext uri="{FF2B5EF4-FFF2-40B4-BE49-F238E27FC236}">
                  <a16:creationId xmlns:a16="http://schemas.microsoft.com/office/drawing/2014/main" id="{485F54C5-74C2-4DE9-A052-5D61A1ACF52A}"/>
                </a:ext>
              </a:extLst>
            </p:cNvPr>
            <p:cNvSpPr>
              <a:spLocks/>
            </p:cNvSpPr>
            <p:nvPr/>
          </p:nvSpPr>
          <p:spPr bwMode="auto">
            <a:xfrm>
              <a:off x="2880" y="166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2" name="Freeform 142">
              <a:extLst>
                <a:ext uri="{FF2B5EF4-FFF2-40B4-BE49-F238E27FC236}">
                  <a16:creationId xmlns:a16="http://schemas.microsoft.com/office/drawing/2014/main" id="{C86B65C4-B1F2-4C07-BD05-FD1F549DE406}"/>
                </a:ext>
              </a:extLst>
            </p:cNvPr>
            <p:cNvSpPr>
              <a:spLocks/>
            </p:cNvSpPr>
            <p:nvPr/>
          </p:nvSpPr>
          <p:spPr bwMode="auto">
            <a:xfrm>
              <a:off x="2880" y="1666"/>
              <a:ext cx="4"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3" name="Freeform 143">
              <a:extLst>
                <a:ext uri="{FF2B5EF4-FFF2-40B4-BE49-F238E27FC236}">
                  <a16:creationId xmlns:a16="http://schemas.microsoft.com/office/drawing/2014/main" id="{A0BA215F-531E-4A86-B3E4-849CCBD0D920}"/>
                </a:ext>
              </a:extLst>
            </p:cNvPr>
            <p:cNvSpPr>
              <a:spLocks/>
            </p:cNvSpPr>
            <p:nvPr/>
          </p:nvSpPr>
          <p:spPr bwMode="auto">
            <a:xfrm>
              <a:off x="2884" y="1666"/>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4" name="Freeform 144">
              <a:extLst>
                <a:ext uri="{FF2B5EF4-FFF2-40B4-BE49-F238E27FC236}">
                  <a16:creationId xmlns:a16="http://schemas.microsoft.com/office/drawing/2014/main" id="{227167E9-0306-4B4A-B99F-C0489990793A}"/>
                </a:ext>
              </a:extLst>
            </p:cNvPr>
            <p:cNvSpPr>
              <a:spLocks/>
            </p:cNvSpPr>
            <p:nvPr/>
          </p:nvSpPr>
          <p:spPr bwMode="auto">
            <a:xfrm>
              <a:off x="2878" y="166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5" name="Freeform 145">
              <a:extLst>
                <a:ext uri="{FF2B5EF4-FFF2-40B4-BE49-F238E27FC236}">
                  <a16:creationId xmlns:a16="http://schemas.microsoft.com/office/drawing/2014/main" id="{96EDBD2E-9BE1-4872-8173-BD4B120B967C}"/>
                </a:ext>
              </a:extLst>
            </p:cNvPr>
            <p:cNvSpPr>
              <a:spLocks/>
            </p:cNvSpPr>
            <p:nvPr/>
          </p:nvSpPr>
          <p:spPr bwMode="auto">
            <a:xfrm>
              <a:off x="2864" y="1622"/>
              <a:ext cx="34" cy="44"/>
            </a:xfrm>
            <a:custGeom>
              <a:avLst/>
              <a:gdLst>
                <a:gd name="T0" fmla="*/ 17 w 19"/>
                <a:gd name="T1" fmla="*/ 11 h 25"/>
                <a:gd name="T2" fmla="*/ 9 w 19"/>
                <a:gd name="T3" fmla="*/ 0 h 25"/>
                <a:gd name="T4" fmla="*/ 2 w 19"/>
                <a:gd name="T5" fmla="*/ 11 h 25"/>
                <a:gd name="T6" fmla="*/ 2 w 19"/>
                <a:gd name="T7" fmla="*/ 21 h 25"/>
                <a:gd name="T8" fmla="*/ 3 w 19"/>
                <a:gd name="T9" fmla="*/ 22 h 25"/>
                <a:gd name="T10" fmla="*/ 3 w 19"/>
                <a:gd name="T11" fmla="*/ 22 h 25"/>
                <a:gd name="T12" fmla="*/ 3 w 19"/>
                <a:gd name="T13" fmla="*/ 22 h 25"/>
                <a:gd name="T14" fmla="*/ 4 w 19"/>
                <a:gd name="T15" fmla="*/ 23 h 25"/>
                <a:gd name="T16" fmla="*/ 4 w 19"/>
                <a:gd name="T17" fmla="*/ 23 h 25"/>
                <a:gd name="T18" fmla="*/ 4 w 19"/>
                <a:gd name="T19" fmla="*/ 23 h 25"/>
                <a:gd name="T20" fmla="*/ 5 w 19"/>
                <a:gd name="T21" fmla="*/ 24 h 25"/>
                <a:gd name="T22" fmla="*/ 5 w 19"/>
                <a:gd name="T23" fmla="*/ 24 h 25"/>
                <a:gd name="T24" fmla="*/ 6 w 19"/>
                <a:gd name="T25" fmla="*/ 24 h 25"/>
                <a:gd name="T26" fmla="*/ 7 w 19"/>
                <a:gd name="T27" fmla="*/ 24 h 25"/>
                <a:gd name="T28" fmla="*/ 7 w 19"/>
                <a:gd name="T29" fmla="*/ 25 h 25"/>
                <a:gd name="T30" fmla="*/ 8 w 19"/>
                <a:gd name="T31" fmla="*/ 25 h 25"/>
                <a:gd name="T32" fmla="*/ 8 w 19"/>
                <a:gd name="T33" fmla="*/ 25 h 25"/>
                <a:gd name="T34" fmla="*/ 9 w 19"/>
                <a:gd name="T35" fmla="*/ 25 h 25"/>
                <a:gd name="T36" fmla="*/ 9 w 19"/>
                <a:gd name="T37" fmla="*/ 25 h 25"/>
                <a:gd name="T38" fmla="*/ 9 w 19"/>
                <a:gd name="T39" fmla="*/ 25 h 25"/>
                <a:gd name="T40" fmla="*/ 11 w 19"/>
                <a:gd name="T41" fmla="*/ 25 h 25"/>
                <a:gd name="T42" fmla="*/ 11 w 19"/>
                <a:gd name="T43" fmla="*/ 25 h 25"/>
                <a:gd name="T44" fmla="*/ 12 w 19"/>
                <a:gd name="T45" fmla="*/ 25 h 25"/>
                <a:gd name="T46" fmla="*/ 12 w 19"/>
                <a:gd name="T47" fmla="*/ 24 h 25"/>
                <a:gd name="T48" fmla="*/ 13 w 19"/>
                <a:gd name="T49" fmla="*/ 24 h 25"/>
                <a:gd name="T50" fmla="*/ 13 w 19"/>
                <a:gd name="T51" fmla="*/ 24 h 25"/>
                <a:gd name="T52" fmla="*/ 14 w 19"/>
                <a:gd name="T53" fmla="*/ 24 h 25"/>
                <a:gd name="T54" fmla="*/ 14 w 19"/>
                <a:gd name="T55" fmla="*/ 23 h 25"/>
                <a:gd name="T56" fmla="*/ 15 w 19"/>
                <a:gd name="T57" fmla="*/ 23 h 25"/>
                <a:gd name="T58" fmla="*/ 15 w 19"/>
                <a:gd name="T59" fmla="*/ 23 h 25"/>
                <a:gd name="T60" fmla="*/ 15 w 19"/>
                <a:gd name="T61" fmla="*/ 22 h 25"/>
                <a:gd name="T62" fmla="*/ 16 w 19"/>
                <a:gd name="T63" fmla="*/ 22 h 25"/>
                <a:gd name="T64" fmla="*/ 16 w 19"/>
                <a:gd name="T65" fmla="*/ 22 h 25"/>
                <a:gd name="T66" fmla="*/ 17 w 19"/>
                <a:gd name="T67" fmla="*/ 21 h 25"/>
                <a:gd name="T68" fmla="*/ 17 w 19"/>
                <a:gd name="T69" fmla="*/ 1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 h="25">
                  <a:moveTo>
                    <a:pt x="17" y="11"/>
                  </a:moveTo>
                  <a:cubicBezTo>
                    <a:pt x="9" y="0"/>
                    <a:pt x="9" y="0"/>
                    <a:pt x="9" y="0"/>
                  </a:cubicBezTo>
                  <a:cubicBezTo>
                    <a:pt x="2" y="11"/>
                    <a:pt x="2" y="11"/>
                    <a:pt x="2" y="11"/>
                  </a:cubicBezTo>
                  <a:cubicBezTo>
                    <a:pt x="0" y="14"/>
                    <a:pt x="0" y="18"/>
                    <a:pt x="2" y="21"/>
                  </a:cubicBezTo>
                  <a:cubicBezTo>
                    <a:pt x="2" y="21"/>
                    <a:pt x="2" y="21"/>
                    <a:pt x="3" y="22"/>
                  </a:cubicBezTo>
                  <a:cubicBezTo>
                    <a:pt x="3" y="22"/>
                    <a:pt x="3" y="22"/>
                    <a:pt x="3" y="22"/>
                  </a:cubicBezTo>
                  <a:cubicBezTo>
                    <a:pt x="3" y="22"/>
                    <a:pt x="3" y="22"/>
                    <a:pt x="3" y="22"/>
                  </a:cubicBezTo>
                  <a:cubicBezTo>
                    <a:pt x="3" y="23"/>
                    <a:pt x="3" y="23"/>
                    <a:pt x="4" y="23"/>
                  </a:cubicBezTo>
                  <a:cubicBezTo>
                    <a:pt x="4" y="23"/>
                    <a:pt x="4" y="23"/>
                    <a:pt x="4" y="23"/>
                  </a:cubicBezTo>
                  <a:cubicBezTo>
                    <a:pt x="4" y="23"/>
                    <a:pt x="4" y="23"/>
                    <a:pt x="4" y="23"/>
                  </a:cubicBezTo>
                  <a:cubicBezTo>
                    <a:pt x="5" y="23"/>
                    <a:pt x="5" y="24"/>
                    <a:pt x="5" y="24"/>
                  </a:cubicBezTo>
                  <a:cubicBezTo>
                    <a:pt x="5" y="24"/>
                    <a:pt x="5" y="24"/>
                    <a:pt x="5" y="24"/>
                  </a:cubicBezTo>
                  <a:cubicBezTo>
                    <a:pt x="6" y="24"/>
                    <a:pt x="6" y="24"/>
                    <a:pt x="6" y="24"/>
                  </a:cubicBezTo>
                  <a:cubicBezTo>
                    <a:pt x="6" y="24"/>
                    <a:pt x="6" y="24"/>
                    <a:pt x="7" y="24"/>
                  </a:cubicBezTo>
                  <a:cubicBezTo>
                    <a:pt x="7" y="24"/>
                    <a:pt x="7" y="25"/>
                    <a:pt x="7" y="25"/>
                  </a:cubicBezTo>
                  <a:cubicBezTo>
                    <a:pt x="7" y="25"/>
                    <a:pt x="8" y="25"/>
                    <a:pt x="8" y="25"/>
                  </a:cubicBezTo>
                  <a:cubicBezTo>
                    <a:pt x="8" y="25"/>
                    <a:pt x="8" y="25"/>
                    <a:pt x="8" y="25"/>
                  </a:cubicBezTo>
                  <a:cubicBezTo>
                    <a:pt x="9" y="25"/>
                    <a:pt x="9" y="25"/>
                    <a:pt x="9" y="25"/>
                  </a:cubicBezTo>
                  <a:cubicBezTo>
                    <a:pt x="9" y="25"/>
                    <a:pt x="9" y="25"/>
                    <a:pt x="9" y="25"/>
                  </a:cubicBezTo>
                  <a:cubicBezTo>
                    <a:pt x="9" y="25"/>
                    <a:pt x="9" y="25"/>
                    <a:pt x="9" y="25"/>
                  </a:cubicBezTo>
                  <a:cubicBezTo>
                    <a:pt x="10" y="25"/>
                    <a:pt x="10" y="25"/>
                    <a:pt x="11" y="25"/>
                  </a:cubicBezTo>
                  <a:cubicBezTo>
                    <a:pt x="11" y="25"/>
                    <a:pt x="11" y="25"/>
                    <a:pt x="11" y="25"/>
                  </a:cubicBezTo>
                  <a:cubicBezTo>
                    <a:pt x="11" y="25"/>
                    <a:pt x="11" y="25"/>
                    <a:pt x="12" y="25"/>
                  </a:cubicBezTo>
                  <a:cubicBezTo>
                    <a:pt x="12" y="25"/>
                    <a:pt x="12" y="24"/>
                    <a:pt x="12" y="24"/>
                  </a:cubicBezTo>
                  <a:cubicBezTo>
                    <a:pt x="12" y="24"/>
                    <a:pt x="13" y="24"/>
                    <a:pt x="13" y="24"/>
                  </a:cubicBezTo>
                  <a:cubicBezTo>
                    <a:pt x="13" y="24"/>
                    <a:pt x="13" y="24"/>
                    <a:pt x="13" y="24"/>
                  </a:cubicBezTo>
                  <a:cubicBezTo>
                    <a:pt x="14" y="24"/>
                    <a:pt x="14" y="24"/>
                    <a:pt x="14" y="24"/>
                  </a:cubicBezTo>
                  <a:cubicBezTo>
                    <a:pt x="14" y="24"/>
                    <a:pt x="14" y="23"/>
                    <a:pt x="14" y="23"/>
                  </a:cubicBezTo>
                  <a:cubicBezTo>
                    <a:pt x="14" y="23"/>
                    <a:pt x="15" y="23"/>
                    <a:pt x="15" y="23"/>
                  </a:cubicBezTo>
                  <a:cubicBezTo>
                    <a:pt x="15" y="23"/>
                    <a:pt x="15" y="23"/>
                    <a:pt x="15" y="23"/>
                  </a:cubicBezTo>
                  <a:cubicBezTo>
                    <a:pt x="15" y="23"/>
                    <a:pt x="15" y="23"/>
                    <a:pt x="15" y="22"/>
                  </a:cubicBezTo>
                  <a:cubicBezTo>
                    <a:pt x="16" y="22"/>
                    <a:pt x="16" y="22"/>
                    <a:pt x="16" y="22"/>
                  </a:cubicBezTo>
                  <a:cubicBezTo>
                    <a:pt x="16" y="22"/>
                    <a:pt x="16" y="22"/>
                    <a:pt x="16" y="22"/>
                  </a:cubicBezTo>
                  <a:cubicBezTo>
                    <a:pt x="16" y="21"/>
                    <a:pt x="17" y="21"/>
                    <a:pt x="17" y="21"/>
                  </a:cubicBezTo>
                  <a:cubicBezTo>
                    <a:pt x="19" y="18"/>
                    <a:pt x="19" y="14"/>
                    <a:pt x="17" y="11"/>
                  </a:cubicBezTo>
                  <a:close/>
                </a:path>
              </a:pathLst>
            </a:custGeom>
            <a:solidFill>
              <a:srgbClr val="012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7034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BE13D7-06A7-E141-B448-9DAC48A5D4E1}"/>
              </a:ext>
            </a:extLst>
          </p:cNvPr>
          <p:cNvSpPr>
            <a:spLocks noGrp="1"/>
          </p:cNvSpPr>
          <p:nvPr>
            <p:ph type="title"/>
          </p:nvPr>
        </p:nvSpPr>
        <p:spPr>
          <a:xfrm>
            <a:off x="437766" y="62109"/>
            <a:ext cx="8345488" cy="731837"/>
          </a:xfrm>
        </p:spPr>
        <p:txBody>
          <a:bodyPr/>
          <a:lstStyle/>
          <a:p>
            <a:r>
              <a:rPr lang="en-US" dirty="0"/>
              <a:t>Cisco </a:t>
            </a:r>
            <a:r>
              <a:rPr lang="en-US" dirty="0" err="1"/>
              <a:t>HyperFlex</a:t>
            </a:r>
            <a:r>
              <a:rPr lang="en-US" dirty="0"/>
              <a:t> : HCI Engineered on UCS </a:t>
            </a:r>
          </a:p>
        </p:txBody>
      </p:sp>
      <p:grpSp>
        <p:nvGrpSpPr>
          <p:cNvPr id="4" name="Group 4">
            <a:extLst>
              <a:ext uri="{FF2B5EF4-FFF2-40B4-BE49-F238E27FC236}">
                <a16:creationId xmlns:a16="http://schemas.microsoft.com/office/drawing/2014/main" id="{0CC94071-90AB-1C41-A33A-6C67ABBEC0C2}"/>
              </a:ext>
            </a:extLst>
          </p:cNvPr>
          <p:cNvGrpSpPr>
            <a:grpSpLocks noChangeAspect="1"/>
          </p:cNvGrpSpPr>
          <p:nvPr/>
        </p:nvGrpSpPr>
        <p:grpSpPr bwMode="auto">
          <a:xfrm>
            <a:off x="442364" y="3241849"/>
            <a:ext cx="422545" cy="422545"/>
            <a:chOff x="2430" y="1172"/>
            <a:chExt cx="898" cy="898"/>
          </a:xfrm>
        </p:grpSpPr>
        <p:sp>
          <p:nvSpPr>
            <p:cNvPr id="5" name="Oval 4">
              <a:extLst>
                <a:ext uri="{FF2B5EF4-FFF2-40B4-BE49-F238E27FC236}">
                  <a16:creationId xmlns:a16="http://schemas.microsoft.com/office/drawing/2014/main" id="{632FF290-9B1C-564F-B2D7-0B18D39F37F8}"/>
                </a:ext>
              </a:extLst>
            </p:cNvPr>
            <p:cNvSpPr>
              <a:spLocks noChangeArrowheads="1"/>
            </p:cNvSpPr>
            <p:nvPr/>
          </p:nvSpPr>
          <p:spPr bwMode="auto">
            <a:xfrm>
              <a:off x="2430" y="1172"/>
              <a:ext cx="898" cy="898"/>
            </a:xfrm>
            <a:prstGeom prst="ellipse">
              <a:avLst/>
            </a:prstGeom>
            <a:solidFill>
              <a:schemeClr val="bg2">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6" name="Freeform 6">
              <a:extLst>
                <a:ext uri="{FF2B5EF4-FFF2-40B4-BE49-F238E27FC236}">
                  <a16:creationId xmlns:a16="http://schemas.microsoft.com/office/drawing/2014/main" id="{2B18A8DE-B9A2-6449-B269-D5CBB583C60C}"/>
                </a:ext>
              </a:extLst>
            </p:cNvPr>
            <p:cNvSpPr>
              <a:spLocks/>
            </p:cNvSpPr>
            <p:nvPr/>
          </p:nvSpPr>
          <p:spPr bwMode="auto">
            <a:xfrm>
              <a:off x="2482" y="1223"/>
              <a:ext cx="795" cy="796"/>
            </a:xfrm>
            <a:custGeom>
              <a:avLst/>
              <a:gdLst>
                <a:gd name="T0" fmla="*/ 224 w 448"/>
                <a:gd name="T1" fmla="*/ 0 h 448"/>
                <a:gd name="T2" fmla="*/ 0 w 448"/>
                <a:gd name="T3" fmla="*/ 224 h 448"/>
                <a:gd name="T4" fmla="*/ 219 w 448"/>
                <a:gd name="T5" fmla="*/ 448 h 448"/>
                <a:gd name="T6" fmla="*/ 224 w 448"/>
                <a:gd name="T7" fmla="*/ 448 h 448"/>
                <a:gd name="T8" fmla="*/ 448 w 448"/>
                <a:gd name="T9" fmla="*/ 237 h 448"/>
                <a:gd name="T10" fmla="*/ 448 w 448"/>
                <a:gd name="T11" fmla="*/ 224 h 448"/>
                <a:gd name="T12" fmla="*/ 224 w 448"/>
                <a:gd name="T13" fmla="*/ 0 h 448"/>
              </a:gdLst>
              <a:ahLst/>
              <a:cxnLst>
                <a:cxn ang="0">
                  <a:pos x="T0" y="T1"/>
                </a:cxn>
                <a:cxn ang="0">
                  <a:pos x="T2" y="T3"/>
                </a:cxn>
                <a:cxn ang="0">
                  <a:pos x="T4" y="T5"/>
                </a:cxn>
                <a:cxn ang="0">
                  <a:pos x="T6" y="T7"/>
                </a:cxn>
                <a:cxn ang="0">
                  <a:pos x="T8" y="T9"/>
                </a:cxn>
                <a:cxn ang="0">
                  <a:pos x="T10" y="T11"/>
                </a:cxn>
                <a:cxn ang="0">
                  <a:pos x="T12" y="T13"/>
                </a:cxn>
              </a:cxnLst>
              <a:rect l="0" t="0" r="r" b="b"/>
              <a:pathLst>
                <a:path w="448" h="448">
                  <a:moveTo>
                    <a:pt x="224" y="0"/>
                  </a:moveTo>
                  <a:cubicBezTo>
                    <a:pt x="100" y="0"/>
                    <a:pt x="0" y="100"/>
                    <a:pt x="0" y="224"/>
                  </a:cubicBezTo>
                  <a:cubicBezTo>
                    <a:pt x="0" y="347"/>
                    <a:pt x="98" y="446"/>
                    <a:pt x="219" y="448"/>
                  </a:cubicBezTo>
                  <a:cubicBezTo>
                    <a:pt x="220" y="448"/>
                    <a:pt x="223" y="448"/>
                    <a:pt x="224" y="448"/>
                  </a:cubicBezTo>
                  <a:cubicBezTo>
                    <a:pt x="343" y="448"/>
                    <a:pt x="441" y="355"/>
                    <a:pt x="448" y="237"/>
                  </a:cubicBezTo>
                  <a:cubicBezTo>
                    <a:pt x="448" y="232"/>
                    <a:pt x="448" y="229"/>
                    <a:pt x="448" y="224"/>
                  </a:cubicBezTo>
                  <a:cubicBezTo>
                    <a:pt x="448" y="100"/>
                    <a:pt x="347" y="0"/>
                    <a:pt x="224"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7" name="Freeform 7">
              <a:extLst>
                <a:ext uri="{FF2B5EF4-FFF2-40B4-BE49-F238E27FC236}">
                  <a16:creationId xmlns:a16="http://schemas.microsoft.com/office/drawing/2014/main" id="{F21ECE4C-DBCB-0B43-94A0-BBAA80FB199E}"/>
                </a:ext>
              </a:extLst>
            </p:cNvPr>
            <p:cNvSpPr>
              <a:spLocks/>
            </p:cNvSpPr>
            <p:nvPr/>
          </p:nvSpPr>
          <p:spPr bwMode="auto">
            <a:xfrm>
              <a:off x="2657" y="1461"/>
              <a:ext cx="620" cy="558"/>
            </a:xfrm>
            <a:custGeom>
              <a:avLst/>
              <a:gdLst>
                <a:gd name="T0" fmla="*/ 349 w 349"/>
                <a:gd name="T1" fmla="*/ 100 h 314"/>
                <a:gd name="T2" fmla="*/ 248 w 349"/>
                <a:gd name="T3" fmla="*/ 0 h 314"/>
                <a:gd name="T4" fmla="*/ 0 w 349"/>
                <a:gd name="T5" fmla="*/ 146 h 314"/>
                <a:gd name="T6" fmla="*/ 12 w 349"/>
                <a:gd name="T7" fmla="*/ 206 h 314"/>
                <a:gd name="T8" fmla="*/ 120 w 349"/>
                <a:gd name="T9" fmla="*/ 314 h 314"/>
                <a:gd name="T10" fmla="*/ 125 w 349"/>
                <a:gd name="T11" fmla="*/ 314 h 314"/>
                <a:gd name="T12" fmla="*/ 349 w 349"/>
                <a:gd name="T13" fmla="*/ 100 h 314"/>
              </a:gdLst>
              <a:ahLst/>
              <a:cxnLst>
                <a:cxn ang="0">
                  <a:pos x="T0" y="T1"/>
                </a:cxn>
                <a:cxn ang="0">
                  <a:pos x="T2" y="T3"/>
                </a:cxn>
                <a:cxn ang="0">
                  <a:pos x="T4" y="T5"/>
                </a:cxn>
                <a:cxn ang="0">
                  <a:pos x="T6" y="T7"/>
                </a:cxn>
                <a:cxn ang="0">
                  <a:pos x="T8" y="T9"/>
                </a:cxn>
                <a:cxn ang="0">
                  <a:pos x="T10" y="T11"/>
                </a:cxn>
                <a:cxn ang="0">
                  <a:pos x="T12" y="T13"/>
                </a:cxn>
              </a:cxnLst>
              <a:rect l="0" t="0" r="r" b="b"/>
              <a:pathLst>
                <a:path w="349" h="314">
                  <a:moveTo>
                    <a:pt x="349" y="100"/>
                  </a:moveTo>
                  <a:cubicBezTo>
                    <a:pt x="248" y="0"/>
                    <a:pt x="248" y="0"/>
                    <a:pt x="248" y="0"/>
                  </a:cubicBezTo>
                  <a:cubicBezTo>
                    <a:pt x="0" y="146"/>
                    <a:pt x="0" y="146"/>
                    <a:pt x="0" y="146"/>
                  </a:cubicBezTo>
                  <a:cubicBezTo>
                    <a:pt x="12" y="206"/>
                    <a:pt x="12" y="206"/>
                    <a:pt x="12" y="206"/>
                  </a:cubicBezTo>
                  <a:cubicBezTo>
                    <a:pt x="120" y="314"/>
                    <a:pt x="120" y="314"/>
                    <a:pt x="120" y="314"/>
                  </a:cubicBezTo>
                  <a:cubicBezTo>
                    <a:pt x="122" y="314"/>
                    <a:pt x="123" y="314"/>
                    <a:pt x="125" y="314"/>
                  </a:cubicBezTo>
                  <a:cubicBezTo>
                    <a:pt x="245" y="314"/>
                    <a:pt x="342" y="220"/>
                    <a:pt x="349" y="100"/>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8" name="Freeform 8">
              <a:extLst>
                <a:ext uri="{FF2B5EF4-FFF2-40B4-BE49-F238E27FC236}">
                  <a16:creationId xmlns:a16="http://schemas.microsoft.com/office/drawing/2014/main" id="{647FAFBE-C0DD-0047-8311-AA0213324CD2}"/>
                </a:ext>
              </a:extLst>
            </p:cNvPr>
            <p:cNvSpPr>
              <a:spLocks/>
            </p:cNvSpPr>
            <p:nvPr/>
          </p:nvSpPr>
          <p:spPr bwMode="auto">
            <a:xfrm>
              <a:off x="2595" y="1337"/>
              <a:ext cx="579" cy="568"/>
            </a:xfrm>
            <a:custGeom>
              <a:avLst/>
              <a:gdLst>
                <a:gd name="T0" fmla="*/ 163 w 326"/>
                <a:gd name="T1" fmla="*/ 0 h 320"/>
                <a:gd name="T2" fmla="*/ 0 w 326"/>
                <a:gd name="T3" fmla="*/ 160 h 320"/>
                <a:gd name="T4" fmla="*/ 159 w 326"/>
                <a:gd name="T5" fmla="*/ 320 h 320"/>
                <a:gd name="T6" fmla="*/ 163 w 326"/>
                <a:gd name="T7" fmla="*/ 320 h 320"/>
                <a:gd name="T8" fmla="*/ 326 w 326"/>
                <a:gd name="T9" fmla="*/ 169 h 320"/>
                <a:gd name="T10" fmla="*/ 326 w 326"/>
                <a:gd name="T11" fmla="*/ 160 h 320"/>
                <a:gd name="T12" fmla="*/ 163 w 326"/>
                <a:gd name="T13" fmla="*/ 0 h 320"/>
              </a:gdLst>
              <a:ahLst/>
              <a:cxnLst>
                <a:cxn ang="0">
                  <a:pos x="T0" y="T1"/>
                </a:cxn>
                <a:cxn ang="0">
                  <a:pos x="T2" y="T3"/>
                </a:cxn>
                <a:cxn ang="0">
                  <a:pos x="T4" y="T5"/>
                </a:cxn>
                <a:cxn ang="0">
                  <a:pos x="T6" y="T7"/>
                </a:cxn>
                <a:cxn ang="0">
                  <a:pos x="T8" y="T9"/>
                </a:cxn>
                <a:cxn ang="0">
                  <a:pos x="T10" y="T11"/>
                </a:cxn>
                <a:cxn ang="0">
                  <a:pos x="T12" y="T13"/>
                </a:cxn>
              </a:cxnLst>
              <a:rect l="0" t="0" r="r" b="b"/>
              <a:pathLst>
                <a:path w="326" h="320">
                  <a:moveTo>
                    <a:pt x="163" y="0"/>
                  </a:moveTo>
                  <a:cubicBezTo>
                    <a:pt x="73" y="0"/>
                    <a:pt x="0" y="72"/>
                    <a:pt x="0" y="160"/>
                  </a:cubicBezTo>
                  <a:cubicBezTo>
                    <a:pt x="0" y="247"/>
                    <a:pt x="71" y="319"/>
                    <a:pt x="159" y="320"/>
                  </a:cubicBezTo>
                  <a:cubicBezTo>
                    <a:pt x="160" y="320"/>
                    <a:pt x="161" y="320"/>
                    <a:pt x="163" y="320"/>
                  </a:cubicBezTo>
                  <a:cubicBezTo>
                    <a:pt x="250" y="320"/>
                    <a:pt x="321" y="254"/>
                    <a:pt x="326" y="169"/>
                  </a:cubicBezTo>
                  <a:cubicBezTo>
                    <a:pt x="326" y="166"/>
                    <a:pt x="326" y="164"/>
                    <a:pt x="326" y="160"/>
                  </a:cubicBezTo>
                  <a:cubicBezTo>
                    <a:pt x="326" y="72"/>
                    <a:pt x="252" y="0"/>
                    <a:pt x="16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9" name="Freeform 9">
              <a:extLst>
                <a:ext uri="{FF2B5EF4-FFF2-40B4-BE49-F238E27FC236}">
                  <a16:creationId xmlns:a16="http://schemas.microsoft.com/office/drawing/2014/main" id="{B47A4C75-EA7B-7747-A4F8-AB0B2BDA5881}"/>
                </a:ext>
              </a:extLst>
            </p:cNvPr>
            <p:cNvSpPr>
              <a:spLocks/>
            </p:cNvSpPr>
            <p:nvPr/>
          </p:nvSpPr>
          <p:spPr bwMode="auto">
            <a:xfrm>
              <a:off x="2812" y="1483"/>
              <a:ext cx="154" cy="268"/>
            </a:xfrm>
            <a:custGeom>
              <a:avLst/>
              <a:gdLst>
                <a:gd name="T0" fmla="*/ 72 w 87"/>
                <a:gd name="T1" fmla="*/ 120 h 151"/>
                <a:gd name="T2" fmla="*/ 60 w 87"/>
                <a:gd name="T3" fmla="*/ 120 h 151"/>
                <a:gd name="T4" fmla="*/ 60 w 87"/>
                <a:gd name="T5" fmla="*/ 16 h 151"/>
                <a:gd name="T6" fmla="*/ 60 w 87"/>
                <a:gd name="T7" fmla="*/ 15 h 151"/>
                <a:gd name="T8" fmla="*/ 45 w 87"/>
                <a:gd name="T9" fmla="*/ 0 h 151"/>
                <a:gd name="T10" fmla="*/ 45 w 87"/>
                <a:gd name="T11" fmla="*/ 0 h 151"/>
                <a:gd name="T12" fmla="*/ 17 w 87"/>
                <a:gd name="T13" fmla="*/ 1 h 151"/>
                <a:gd name="T14" fmla="*/ 3 w 87"/>
                <a:gd name="T15" fmla="*/ 16 h 151"/>
                <a:gd name="T16" fmla="*/ 18 w 87"/>
                <a:gd name="T17" fmla="*/ 31 h 151"/>
                <a:gd name="T18" fmla="*/ 18 w 87"/>
                <a:gd name="T19" fmla="*/ 31 h 151"/>
                <a:gd name="T20" fmla="*/ 30 w 87"/>
                <a:gd name="T21" fmla="*/ 31 h 151"/>
                <a:gd name="T22" fmla="*/ 30 w 87"/>
                <a:gd name="T23" fmla="*/ 120 h 151"/>
                <a:gd name="T24" fmla="*/ 15 w 87"/>
                <a:gd name="T25" fmla="*/ 120 h 151"/>
                <a:gd name="T26" fmla="*/ 0 w 87"/>
                <a:gd name="T27" fmla="*/ 135 h 151"/>
                <a:gd name="T28" fmla="*/ 15 w 87"/>
                <a:gd name="T29" fmla="*/ 151 h 151"/>
                <a:gd name="T30" fmla="*/ 72 w 87"/>
                <a:gd name="T31" fmla="*/ 151 h 151"/>
                <a:gd name="T32" fmla="*/ 87 w 87"/>
                <a:gd name="T33" fmla="*/ 135 h 151"/>
                <a:gd name="T34" fmla="*/ 72 w 87"/>
                <a:gd name="T35" fmla="*/ 12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51">
                  <a:moveTo>
                    <a:pt x="72" y="120"/>
                  </a:moveTo>
                  <a:cubicBezTo>
                    <a:pt x="60" y="120"/>
                    <a:pt x="60" y="120"/>
                    <a:pt x="60" y="120"/>
                  </a:cubicBezTo>
                  <a:cubicBezTo>
                    <a:pt x="60" y="16"/>
                    <a:pt x="60" y="16"/>
                    <a:pt x="60" y="16"/>
                  </a:cubicBezTo>
                  <a:cubicBezTo>
                    <a:pt x="60" y="15"/>
                    <a:pt x="60" y="15"/>
                    <a:pt x="60" y="15"/>
                  </a:cubicBezTo>
                  <a:cubicBezTo>
                    <a:pt x="58" y="7"/>
                    <a:pt x="53" y="0"/>
                    <a:pt x="45" y="0"/>
                  </a:cubicBezTo>
                  <a:cubicBezTo>
                    <a:pt x="45" y="0"/>
                    <a:pt x="45" y="0"/>
                    <a:pt x="45" y="0"/>
                  </a:cubicBezTo>
                  <a:cubicBezTo>
                    <a:pt x="17" y="1"/>
                    <a:pt x="17" y="1"/>
                    <a:pt x="17" y="1"/>
                  </a:cubicBezTo>
                  <a:cubicBezTo>
                    <a:pt x="9" y="1"/>
                    <a:pt x="3" y="8"/>
                    <a:pt x="3" y="16"/>
                  </a:cubicBezTo>
                  <a:cubicBezTo>
                    <a:pt x="3" y="25"/>
                    <a:pt x="10" y="31"/>
                    <a:pt x="18" y="31"/>
                  </a:cubicBezTo>
                  <a:cubicBezTo>
                    <a:pt x="18" y="31"/>
                    <a:pt x="18" y="31"/>
                    <a:pt x="18" y="31"/>
                  </a:cubicBezTo>
                  <a:cubicBezTo>
                    <a:pt x="30" y="31"/>
                    <a:pt x="30" y="31"/>
                    <a:pt x="30" y="31"/>
                  </a:cubicBezTo>
                  <a:cubicBezTo>
                    <a:pt x="30" y="120"/>
                    <a:pt x="30" y="120"/>
                    <a:pt x="30" y="120"/>
                  </a:cubicBezTo>
                  <a:cubicBezTo>
                    <a:pt x="15" y="120"/>
                    <a:pt x="15" y="120"/>
                    <a:pt x="15" y="120"/>
                  </a:cubicBezTo>
                  <a:cubicBezTo>
                    <a:pt x="7" y="120"/>
                    <a:pt x="0" y="127"/>
                    <a:pt x="0" y="135"/>
                  </a:cubicBezTo>
                  <a:cubicBezTo>
                    <a:pt x="0" y="144"/>
                    <a:pt x="7" y="151"/>
                    <a:pt x="15" y="151"/>
                  </a:cubicBezTo>
                  <a:cubicBezTo>
                    <a:pt x="72" y="151"/>
                    <a:pt x="72" y="151"/>
                    <a:pt x="72" y="151"/>
                  </a:cubicBezTo>
                  <a:cubicBezTo>
                    <a:pt x="80" y="151"/>
                    <a:pt x="87" y="144"/>
                    <a:pt x="87" y="135"/>
                  </a:cubicBezTo>
                  <a:cubicBezTo>
                    <a:pt x="87" y="127"/>
                    <a:pt x="80" y="120"/>
                    <a:pt x="72" y="120"/>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grpSp>
      <p:sp>
        <p:nvSpPr>
          <p:cNvPr id="10" name="Rectangle 9">
            <a:extLst>
              <a:ext uri="{FF2B5EF4-FFF2-40B4-BE49-F238E27FC236}">
                <a16:creationId xmlns:a16="http://schemas.microsoft.com/office/drawing/2014/main" id="{F239AEA3-79FA-5E42-8E19-A18FA2B5AA29}"/>
              </a:ext>
            </a:extLst>
          </p:cNvPr>
          <p:cNvSpPr/>
          <p:nvPr/>
        </p:nvSpPr>
        <p:spPr>
          <a:xfrm>
            <a:off x="835181" y="3241848"/>
            <a:ext cx="1952152" cy="1011987"/>
          </a:xfrm>
          <a:prstGeom prst="rect">
            <a:avLst/>
          </a:prstGeom>
          <a:noFill/>
          <a:ln w="25400" cap="flat" cmpd="sng" algn="ctr">
            <a:noFill/>
            <a:prstDash val="solid"/>
          </a:ln>
          <a:effectLst/>
        </p:spPr>
        <p:txBody>
          <a:bodyPr lIns="137160" rIns="0" rtlCol="0" anchor="t">
            <a:noAutofit/>
          </a:bodyPr>
          <a:lstStyle/>
          <a:p>
            <a:pPr defTabSz="457178">
              <a:spcAft>
                <a:spcPts val="600"/>
              </a:spcAft>
              <a:defRPr/>
            </a:pPr>
            <a:r>
              <a:rPr lang="en-US" sz="1400" kern="0" dirty="0">
                <a:solidFill>
                  <a:schemeClr val="accent5">
                    <a:lumMod val="75000"/>
                  </a:schemeClr>
                </a:solidFill>
                <a:latin typeface="CiscoSansTT ExtraLight"/>
                <a:ea typeface="ＭＳ Ｐゴシック" pitchFamily="34" charset="-128"/>
              </a:rPr>
              <a:t>Complete Hyperconvergence</a:t>
            </a:r>
          </a:p>
          <a:p>
            <a:pPr defTabSz="457178">
              <a:spcAft>
                <a:spcPts val="600"/>
              </a:spcAft>
              <a:defRPr/>
            </a:pPr>
            <a:r>
              <a:rPr lang="en-US" sz="1100" kern="0" dirty="0">
                <a:solidFill>
                  <a:srgbClr val="58585B"/>
                </a:solidFill>
                <a:latin typeface="CiscoSansTT ExtraLight"/>
                <a:ea typeface="ＭＳ Ｐゴシック" pitchFamily="34" charset="-128"/>
              </a:rPr>
              <a:t>Unified Compute and Network Infrastructure</a:t>
            </a:r>
          </a:p>
        </p:txBody>
      </p:sp>
      <p:grpSp>
        <p:nvGrpSpPr>
          <p:cNvPr id="11" name="Group 12">
            <a:extLst>
              <a:ext uri="{FF2B5EF4-FFF2-40B4-BE49-F238E27FC236}">
                <a16:creationId xmlns:a16="http://schemas.microsoft.com/office/drawing/2014/main" id="{7A5DD498-7904-E44C-8512-02C87A6C1F1F}"/>
              </a:ext>
            </a:extLst>
          </p:cNvPr>
          <p:cNvGrpSpPr>
            <a:grpSpLocks noChangeAspect="1"/>
          </p:cNvGrpSpPr>
          <p:nvPr/>
        </p:nvGrpSpPr>
        <p:grpSpPr bwMode="auto">
          <a:xfrm>
            <a:off x="437767" y="2026873"/>
            <a:ext cx="422545" cy="422545"/>
            <a:chOff x="2430" y="1170"/>
            <a:chExt cx="898" cy="898"/>
          </a:xfrm>
        </p:grpSpPr>
        <p:sp>
          <p:nvSpPr>
            <p:cNvPr id="12" name="Oval 11">
              <a:extLst>
                <a:ext uri="{FF2B5EF4-FFF2-40B4-BE49-F238E27FC236}">
                  <a16:creationId xmlns:a16="http://schemas.microsoft.com/office/drawing/2014/main" id="{6D21E887-16EE-3145-8CEF-887D6B679BA1}"/>
                </a:ext>
              </a:extLst>
            </p:cNvPr>
            <p:cNvSpPr>
              <a:spLocks noChangeArrowheads="1"/>
            </p:cNvSpPr>
            <p:nvPr/>
          </p:nvSpPr>
          <p:spPr bwMode="auto">
            <a:xfrm>
              <a:off x="2430" y="1170"/>
              <a:ext cx="898" cy="898"/>
            </a:xfrm>
            <a:prstGeom prst="ellipse">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13" name="Freeform 14">
              <a:extLst>
                <a:ext uri="{FF2B5EF4-FFF2-40B4-BE49-F238E27FC236}">
                  <a16:creationId xmlns:a16="http://schemas.microsoft.com/office/drawing/2014/main" id="{D6EFD46E-8CA3-5141-89A5-056256ED853B}"/>
                </a:ext>
              </a:extLst>
            </p:cNvPr>
            <p:cNvSpPr>
              <a:spLocks/>
            </p:cNvSpPr>
            <p:nvPr/>
          </p:nvSpPr>
          <p:spPr bwMode="auto">
            <a:xfrm>
              <a:off x="2482" y="1222"/>
              <a:ext cx="795" cy="805"/>
            </a:xfrm>
            <a:custGeom>
              <a:avLst/>
              <a:gdLst>
                <a:gd name="T0" fmla="*/ 224 w 448"/>
                <a:gd name="T1" fmla="*/ 0 h 454"/>
                <a:gd name="T2" fmla="*/ 0 w 448"/>
                <a:gd name="T3" fmla="*/ 227 h 454"/>
                <a:gd name="T4" fmla="*/ 219 w 448"/>
                <a:gd name="T5" fmla="*/ 454 h 454"/>
                <a:gd name="T6" fmla="*/ 224 w 448"/>
                <a:gd name="T7" fmla="*/ 454 h 454"/>
                <a:gd name="T8" fmla="*/ 448 w 448"/>
                <a:gd name="T9" fmla="*/ 240 h 454"/>
                <a:gd name="T10" fmla="*/ 448 w 448"/>
                <a:gd name="T11" fmla="*/ 227 h 454"/>
                <a:gd name="T12" fmla="*/ 224 w 448"/>
                <a:gd name="T13" fmla="*/ 0 h 454"/>
              </a:gdLst>
              <a:ahLst/>
              <a:cxnLst>
                <a:cxn ang="0">
                  <a:pos x="T0" y="T1"/>
                </a:cxn>
                <a:cxn ang="0">
                  <a:pos x="T2" y="T3"/>
                </a:cxn>
                <a:cxn ang="0">
                  <a:pos x="T4" y="T5"/>
                </a:cxn>
                <a:cxn ang="0">
                  <a:pos x="T6" y="T7"/>
                </a:cxn>
                <a:cxn ang="0">
                  <a:pos x="T8" y="T9"/>
                </a:cxn>
                <a:cxn ang="0">
                  <a:pos x="T10" y="T11"/>
                </a:cxn>
                <a:cxn ang="0">
                  <a:pos x="T12" y="T13"/>
                </a:cxn>
              </a:cxnLst>
              <a:rect l="0" t="0" r="r" b="b"/>
              <a:pathLst>
                <a:path w="448" h="454">
                  <a:moveTo>
                    <a:pt x="224" y="0"/>
                  </a:moveTo>
                  <a:cubicBezTo>
                    <a:pt x="100" y="0"/>
                    <a:pt x="0" y="102"/>
                    <a:pt x="0" y="227"/>
                  </a:cubicBezTo>
                  <a:cubicBezTo>
                    <a:pt x="0" y="351"/>
                    <a:pt x="98" y="452"/>
                    <a:pt x="219" y="454"/>
                  </a:cubicBezTo>
                  <a:cubicBezTo>
                    <a:pt x="220" y="454"/>
                    <a:pt x="223" y="454"/>
                    <a:pt x="224" y="454"/>
                  </a:cubicBezTo>
                  <a:cubicBezTo>
                    <a:pt x="343" y="454"/>
                    <a:pt x="441" y="359"/>
                    <a:pt x="448" y="240"/>
                  </a:cubicBezTo>
                  <a:cubicBezTo>
                    <a:pt x="448" y="235"/>
                    <a:pt x="448" y="232"/>
                    <a:pt x="448" y="227"/>
                  </a:cubicBezTo>
                  <a:cubicBezTo>
                    <a:pt x="448" y="102"/>
                    <a:pt x="347" y="0"/>
                    <a:pt x="224"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14" name="Freeform 15">
              <a:extLst>
                <a:ext uri="{FF2B5EF4-FFF2-40B4-BE49-F238E27FC236}">
                  <a16:creationId xmlns:a16="http://schemas.microsoft.com/office/drawing/2014/main" id="{A444C2B7-3B2A-AC4D-B240-67DFCAB28AFC}"/>
                </a:ext>
              </a:extLst>
            </p:cNvPr>
            <p:cNvSpPr>
              <a:spLocks/>
            </p:cNvSpPr>
            <p:nvPr/>
          </p:nvSpPr>
          <p:spPr bwMode="auto">
            <a:xfrm>
              <a:off x="2657" y="1470"/>
              <a:ext cx="620" cy="557"/>
            </a:xfrm>
            <a:custGeom>
              <a:avLst/>
              <a:gdLst>
                <a:gd name="T0" fmla="*/ 349 w 349"/>
                <a:gd name="T1" fmla="*/ 100 h 314"/>
                <a:gd name="T2" fmla="*/ 248 w 349"/>
                <a:gd name="T3" fmla="*/ 0 h 314"/>
                <a:gd name="T4" fmla="*/ 0 w 349"/>
                <a:gd name="T5" fmla="*/ 146 h 314"/>
                <a:gd name="T6" fmla="*/ 12 w 349"/>
                <a:gd name="T7" fmla="*/ 205 h 314"/>
                <a:gd name="T8" fmla="*/ 120 w 349"/>
                <a:gd name="T9" fmla="*/ 314 h 314"/>
                <a:gd name="T10" fmla="*/ 125 w 349"/>
                <a:gd name="T11" fmla="*/ 314 h 314"/>
                <a:gd name="T12" fmla="*/ 349 w 349"/>
                <a:gd name="T13" fmla="*/ 100 h 314"/>
              </a:gdLst>
              <a:ahLst/>
              <a:cxnLst>
                <a:cxn ang="0">
                  <a:pos x="T0" y="T1"/>
                </a:cxn>
                <a:cxn ang="0">
                  <a:pos x="T2" y="T3"/>
                </a:cxn>
                <a:cxn ang="0">
                  <a:pos x="T4" y="T5"/>
                </a:cxn>
                <a:cxn ang="0">
                  <a:pos x="T6" y="T7"/>
                </a:cxn>
                <a:cxn ang="0">
                  <a:pos x="T8" y="T9"/>
                </a:cxn>
                <a:cxn ang="0">
                  <a:pos x="T10" y="T11"/>
                </a:cxn>
                <a:cxn ang="0">
                  <a:pos x="T12" y="T13"/>
                </a:cxn>
              </a:cxnLst>
              <a:rect l="0" t="0" r="r" b="b"/>
              <a:pathLst>
                <a:path w="349" h="314">
                  <a:moveTo>
                    <a:pt x="349" y="100"/>
                  </a:moveTo>
                  <a:cubicBezTo>
                    <a:pt x="248" y="0"/>
                    <a:pt x="248" y="0"/>
                    <a:pt x="248" y="0"/>
                  </a:cubicBezTo>
                  <a:cubicBezTo>
                    <a:pt x="0" y="146"/>
                    <a:pt x="0" y="146"/>
                    <a:pt x="0" y="146"/>
                  </a:cubicBezTo>
                  <a:cubicBezTo>
                    <a:pt x="12" y="205"/>
                    <a:pt x="12" y="205"/>
                    <a:pt x="12" y="205"/>
                  </a:cubicBezTo>
                  <a:cubicBezTo>
                    <a:pt x="120" y="314"/>
                    <a:pt x="120" y="314"/>
                    <a:pt x="120" y="314"/>
                  </a:cubicBezTo>
                  <a:cubicBezTo>
                    <a:pt x="122" y="314"/>
                    <a:pt x="123" y="314"/>
                    <a:pt x="125" y="314"/>
                  </a:cubicBezTo>
                  <a:cubicBezTo>
                    <a:pt x="245" y="314"/>
                    <a:pt x="342" y="220"/>
                    <a:pt x="349" y="100"/>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15" name="Freeform 16">
              <a:extLst>
                <a:ext uri="{FF2B5EF4-FFF2-40B4-BE49-F238E27FC236}">
                  <a16:creationId xmlns:a16="http://schemas.microsoft.com/office/drawing/2014/main" id="{19EDAD0C-4BCC-BE48-A280-C802292A9FE4}"/>
                </a:ext>
              </a:extLst>
            </p:cNvPr>
            <p:cNvSpPr>
              <a:spLocks/>
            </p:cNvSpPr>
            <p:nvPr/>
          </p:nvSpPr>
          <p:spPr bwMode="auto">
            <a:xfrm>
              <a:off x="2595" y="1335"/>
              <a:ext cx="579" cy="579"/>
            </a:xfrm>
            <a:custGeom>
              <a:avLst/>
              <a:gdLst>
                <a:gd name="T0" fmla="*/ 163 w 326"/>
                <a:gd name="T1" fmla="*/ 0 h 326"/>
                <a:gd name="T2" fmla="*/ 0 w 326"/>
                <a:gd name="T3" fmla="*/ 163 h 326"/>
                <a:gd name="T4" fmla="*/ 159 w 326"/>
                <a:gd name="T5" fmla="*/ 326 h 326"/>
                <a:gd name="T6" fmla="*/ 163 w 326"/>
                <a:gd name="T7" fmla="*/ 326 h 326"/>
                <a:gd name="T8" fmla="*/ 326 w 326"/>
                <a:gd name="T9" fmla="*/ 173 h 326"/>
                <a:gd name="T10" fmla="*/ 326 w 326"/>
                <a:gd name="T11" fmla="*/ 163 h 326"/>
                <a:gd name="T12" fmla="*/ 163 w 326"/>
                <a:gd name="T13" fmla="*/ 0 h 326"/>
              </a:gdLst>
              <a:ahLst/>
              <a:cxnLst>
                <a:cxn ang="0">
                  <a:pos x="T0" y="T1"/>
                </a:cxn>
                <a:cxn ang="0">
                  <a:pos x="T2" y="T3"/>
                </a:cxn>
                <a:cxn ang="0">
                  <a:pos x="T4" y="T5"/>
                </a:cxn>
                <a:cxn ang="0">
                  <a:pos x="T6" y="T7"/>
                </a:cxn>
                <a:cxn ang="0">
                  <a:pos x="T8" y="T9"/>
                </a:cxn>
                <a:cxn ang="0">
                  <a:pos x="T10" y="T11"/>
                </a:cxn>
                <a:cxn ang="0">
                  <a:pos x="T12" y="T13"/>
                </a:cxn>
              </a:cxnLst>
              <a:rect l="0" t="0" r="r" b="b"/>
              <a:pathLst>
                <a:path w="326" h="326">
                  <a:moveTo>
                    <a:pt x="163" y="0"/>
                  </a:moveTo>
                  <a:cubicBezTo>
                    <a:pt x="73" y="0"/>
                    <a:pt x="0" y="73"/>
                    <a:pt x="0" y="163"/>
                  </a:cubicBezTo>
                  <a:cubicBezTo>
                    <a:pt x="0" y="252"/>
                    <a:pt x="71" y="325"/>
                    <a:pt x="159" y="326"/>
                  </a:cubicBezTo>
                  <a:cubicBezTo>
                    <a:pt x="160" y="326"/>
                    <a:pt x="161" y="326"/>
                    <a:pt x="163" y="326"/>
                  </a:cubicBezTo>
                  <a:cubicBezTo>
                    <a:pt x="250" y="326"/>
                    <a:pt x="321" y="259"/>
                    <a:pt x="326" y="173"/>
                  </a:cubicBezTo>
                  <a:cubicBezTo>
                    <a:pt x="326" y="169"/>
                    <a:pt x="326" y="167"/>
                    <a:pt x="326" y="163"/>
                  </a:cubicBezTo>
                  <a:cubicBezTo>
                    <a:pt x="326" y="73"/>
                    <a:pt x="252" y="0"/>
                    <a:pt x="16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16" name="Freeform 17">
              <a:extLst>
                <a:ext uri="{FF2B5EF4-FFF2-40B4-BE49-F238E27FC236}">
                  <a16:creationId xmlns:a16="http://schemas.microsoft.com/office/drawing/2014/main" id="{4CB3CF07-B42A-3241-ADDB-1EB63238DDE9}"/>
                </a:ext>
              </a:extLst>
            </p:cNvPr>
            <p:cNvSpPr>
              <a:spLocks/>
            </p:cNvSpPr>
            <p:nvPr/>
          </p:nvSpPr>
          <p:spPr bwMode="auto">
            <a:xfrm>
              <a:off x="2801" y="1490"/>
              <a:ext cx="176" cy="259"/>
            </a:xfrm>
            <a:custGeom>
              <a:avLst/>
              <a:gdLst>
                <a:gd name="T0" fmla="*/ 83 w 99"/>
                <a:gd name="T1" fmla="*/ 146 h 146"/>
                <a:gd name="T2" fmla="*/ 16 w 99"/>
                <a:gd name="T3" fmla="*/ 146 h 146"/>
                <a:gd name="T4" fmla="*/ 2 w 99"/>
                <a:gd name="T5" fmla="*/ 137 h 146"/>
                <a:gd name="T6" fmla="*/ 6 w 99"/>
                <a:gd name="T7" fmla="*/ 121 h 146"/>
                <a:gd name="T8" fmla="*/ 68 w 99"/>
                <a:gd name="T9" fmla="*/ 47 h 146"/>
                <a:gd name="T10" fmla="*/ 50 w 99"/>
                <a:gd name="T11" fmla="*/ 30 h 146"/>
                <a:gd name="T12" fmla="*/ 31 w 99"/>
                <a:gd name="T13" fmla="*/ 47 h 146"/>
                <a:gd name="T14" fmla="*/ 16 w 99"/>
                <a:gd name="T15" fmla="*/ 62 h 146"/>
                <a:gd name="T16" fmla="*/ 1 w 99"/>
                <a:gd name="T17" fmla="*/ 47 h 146"/>
                <a:gd name="T18" fmla="*/ 50 w 99"/>
                <a:gd name="T19" fmla="*/ 0 h 146"/>
                <a:gd name="T20" fmla="*/ 99 w 99"/>
                <a:gd name="T21" fmla="*/ 47 h 146"/>
                <a:gd name="T22" fmla="*/ 53 w 99"/>
                <a:gd name="T23" fmla="*/ 117 h 146"/>
                <a:gd name="T24" fmla="*/ 83 w 99"/>
                <a:gd name="T25" fmla="*/ 117 h 146"/>
                <a:gd name="T26" fmla="*/ 99 w 99"/>
                <a:gd name="T27" fmla="*/ 132 h 146"/>
                <a:gd name="T28" fmla="*/ 83 w 99"/>
                <a:gd name="T29"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 h="146">
                  <a:moveTo>
                    <a:pt x="83" y="146"/>
                  </a:moveTo>
                  <a:cubicBezTo>
                    <a:pt x="16" y="146"/>
                    <a:pt x="16" y="146"/>
                    <a:pt x="16" y="146"/>
                  </a:cubicBezTo>
                  <a:cubicBezTo>
                    <a:pt x="10" y="146"/>
                    <a:pt x="4" y="142"/>
                    <a:pt x="2" y="137"/>
                  </a:cubicBezTo>
                  <a:cubicBezTo>
                    <a:pt x="0" y="131"/>
                    <a:pt x="1" y="125"/>
                    <a:pt x="6" y="121"/>
                  </a:cubicBezTo>
                  <a:cubicBezTo>
                    <a:pt x="39" y="91"/>
                    <a:pt x="68" y="57"/>
                    <a:pt x="68" y="47"/>
                  </a:cubicBezTo>
                  <a:cubicBezTo>
                    <a:pt x="68" y="38"/>
                    <a:pt x="59" y="30"/>
                    <a:pt x="50" y="30"/>
                  </a:cubicBezTo>
                  <a:cubicBezTo>
                    <a:pt x="40" y="30"/>
                    <a:pt x="31" y="38"/>
                    <a:pt x="31" y="47"/>
                  </a:cubicBezTo>
                  <a:cubicBezTo>
                    <a:pt x="31" y="55"/>
                    <a:pt x="24" y="62"/>
                    <a:pt x="16" y="62"/>
                  </a:cubicBezTo>
                  <a:cubicBezTo>
                    <a:pt x="7" y="62"/>
                    <a:pt x="1" y="55"/>
                    <a:pt x="1" y="47"/>
                  </a:cubicBezTo>
                  <a:cubicBezTo>
                    <a:pt x="1" y="21"/>
                    <a:pt x="23" y="0"/>
                    <a:pt x="50" y="0"/>
                  </a:cubicBezTo>
                  <a:cubicBezTo>
                    <a:pt x="77" y="0"/>
                    <a:pt x="99" y="21"/>
                    <a:pt x="99" y="47"/>
                  </a:cubicBezTo>
                  <a:cubicBezTo>
                    <a:pt x="99" y="66"/>
                    <a:pt x="75" y="96"/>
                    <a:pt x="53" y="117"/>
                  </a:cubicBezTo>
                  <a:cubicBezTo>
                    <a:pt x="83" y="117"/>
                    <a:pt x="83" y="117"/>
                    <a:pt x="83" y="117"/>
                  </a:cubicBezTo>
                  <a:cubicBezTo>
                    <a:pt x="92" y="117"/>
                    <a:pt x="99" y="124"/>
                    <a:pt x="99" y="132"/>
                  </a:cubicBezTo>
                  <a:cubicBezTo>
                    <a:pt x="99" y="140"/>
                    <a:pt x="92" y="146"/>
                    <a:pt x="83" y="146"/>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grpSp>
      <p:sp>
        <p:nvSpPr>
          <p:cNvPr id="17" name="Rectangle 16">
            <a:extLst>
              <a:ext uri="{FF2B5EF4-FFF2-40B4-BE49-F238E27FC236}">
                <a16:creationId xmlns:a16="http://schemas.microsoft.com/office/drawing/2014/main" id="{076421AA-6C47-BB41-B532-0592DF98E315}"/>
              </a:ext>
            </a:extLst>
          </p:cNvPr>
          <p:cNvSpPr/>
          <p:nvPr/>
        </p:nvSpPr>
        <p:spPr>
          <a:xfrm>
            <a:off x="835181" y="2051340"/>
            <a:ext cx="1952152" cy="1011987"/>
          </a:xfrm>
          <a:prstGeom prst="rect">
            <a:avLst/>
          </a:prstGeom>
          <a:noFill/>
          <a:ln w="25400" cap="flat" cmpd="sng" algn="ctr">
            <a:noFill/>
            <a:prstDash val="solid"/>
          </a:ln>
          <a:effectLst/>
        </p:spPr>
        <p:txBody>
          <a:bodyPr lIns="137160" rIns="0" rtlCol="0" anchor="t">
            <a:noAutofit/>
          </a:bodyPr>
          <a:lstStyle/>
          <a:p>
            <a:pPr defTabSz="457178">
              <a:spcAft>
                <a:spcPts val="600"/>
              </a:spcAft>
              <a:defRPr/>
            </a:pPr>
            <a:r>
              <a:rPr lang="en-US" sz="1400" kern="0" dirty="0">
                <a:solidFill>
                  <a:schemeClr val="accent5">
                    <a:lumMod val="75000"/>
                  </a:schemeClr>
                </a:solidFill>
                <a:latin typeface="CiscoSansTT ExtraLight"/>
                <a:ea typeface="ＭＳ Ｐゴシック" pitchFamily="34" charset="-128"/>
              </a:rPr>
              <a:t>Next Gen </a:t>
            </a:r>
            <a:br>
              <a:rPr lang="en-US" sz="1400" kern="0" dirty="0">
                <a:solidFill>
                  <a:schemeClr val="accent5">
                    <a:lumMod val="75000"/>
                  </a:schemeClr>
                </a:solidFill>
                <a:latin typeface="CiscoSansTT ExtraLight"/>
                <a:ea typeface="ＭＳ Ｐゴシック" pitchFamily="34" charset="-128"/>
              </a:rPr>
            </a:br>
            <a:r>
              <a:rPr lang="en-US" sz="1400" kern="0" dirty="0">
                <a:solidFill>
                  <a:schemeClr val="accent5">
                    <a:lumMod val="75000"/>
                  </a:schemeClr>
                </a:solidFill>
                <a:latin typeface="CiscoSansTT ExtraLight"/>
                <a:ea typeface="ＭＳ Ｐゴシック" pitchFamily="34" charset="-128"/>
              </a:rPr>
              <a:t>Data Platform</a:t>
            </a:r>
          </a:p>
          <a:p>
            <a:pPr defTabSz="457178">
              <a:spcAft>
                <a:spcPts val="600"/>
              </a:spcAft>
              <a:defRPr/>
            </a:pPr>
            <a:r>
              <a:rPr lang="en-US" sz="1100" kern="0" dirty="0">
                <a:solidFill>
                  <a:srgbClr val="58585B"/>
                </a:solidFill>
                <a:latin typeface="CiscoSansTT ExtraLight"/>
                <a:ea typeface="ＭＳ Ｐゴシック" pitchFamily="34" charset="-128"/>
              </a:rPr>
              <a:t>Designed for </a:t>
            </a:r>
            <a:br>
              <a:rPr lang="en-US" sz="1100" kern="0" dirty="0">
                <a:solidFill>
                  <a:srgbClr val="58585B"/>
                </a:solidFill>
                <a:latin typeface="CiscoSansTT ExtraLight"/>
                <a:ea typeface="ＭＳ Ｐゴシック" pitchFamily="34" charset="-128"/>
              </a:rPr>
            </a:br>
            <a:r>
              <a:rPr lang="en-US" sz="1100" kern="0" dirty="0">
                <a:solidFill>
                  <a:srgbClr val="58585B"/>
                </a:solidFill>
                <a:latin typeface="CiscoSansTT ExtraLight"/>
                <a:ea typeface="ＭＳ Ｐゴシック" pitchFamily="34" charset="-128"/>
              </a:rPr>
              <a:t>Distributed Storage</a:t>
            </a:r>
          </a:p>
        </p:txBody>
      </p:sp>
      <p:grpSp>
        <p:nvGrpSpPr>
          <p:cNvPr id="18" name="Group 20">
            <a:extLst>
              <a:ext uri="{FF2B5EF4-FFF2-40B4-BE49-F238E27FC236}">
                <a16:creationId xmlns:a16="http://schemas.microsoft.com/office/drawing/2014/main" id="{BBCD97F1-9A13-E848-A46C-38BA7E470C3A}"/>
              </a:ext>
            </a:extLst>
          </p:cNvPr>
          <p:cNvGrpSpPr>
            <a:grpSpLocks noChangeAspect="1"/>
          </p:cNvGrpSpPr>
          <p:nvPr/>
        </p:nvGrpSpPr>
        <p:grpSpPr bwMode="auto">
          <a:xfrm>
            <a:off x="451505" y="836365"/>
            <a:ext cx="422545" cy="422545"/>
            <a:chOff x="2430" y="1171"/>
            <a:chExt cx="898" cy="898"/>
          </a:xfrm>
        </p:grpSpPr>
        <p:sp>
          <p:nvSpPr>
            <p:cNvPr id="19" name="Oval 21">
              <a:extLst>
                <a:ext uri="{FF2B5EF4-FFF2-40B4-BE49-F238E27FC236}">
                  <a16:creationId xmlns:a16="http://schemas.microsoft.com/office/drawing/2014/main" id="{06CA021A-06A3-F74D-9105-DEABFA8D47DF}"/>
                </a:ext>
              </a:extLst>
            </p:cNvPr>
            <p:cNvSpPr>
              <a:spLocks noChangeArrowheads="1"/>
            </p:cNvSpPr>
            <p:nvPr/>
          </p:nvSpPr>
          <p:spPr bwMode="auto">
            <a:xfrm>
              <a:off x="2430" y="1171"/>
              <a:ext cx="898" cy="898"/>
            </a:xfrm>
            <a:prstGeom prst="ellipse">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20" name="Freeform 22">
              <a:extLst>
                <a:ext uri="{FF2B5EF4-FFF2-40B4-BE49-F238E27FC236}">
                  <a16:creationId xmlns:a16="http://schemas.microsoft.com/office/drawing/2014/main" id="{5A4D535C-41DC-4349-A714-7D6E61D33AB2}"/>
                </a:ext>
              </a:extLst>
            </p:cNvPr>
            <p:cNvSpPr>
              <a:spLocks/>
            </p:cNvSpPr>
            <p:nvPr/>
          </p:nvSpPr>
          <p:spPr bwMode="auto">
            <a:xfrm>
              <a:off x="2482" y="1223"/>
              <a:ext cx="795" cy="794"/>
            </a:xfrm>
            <a:custGeom>
              <a:avLst/>
              <a:gdLst>
                <a:gd name="T0" fmla="*/ 224 w 448"/>
                <a:gd name="T1" fmla="*/ 0 h 448"/>
                <a:gd name="T2" fmla="*/ 0 w 448"/>
                <a:gd name="T3" fmla="*/ 224 h 448"/>
                <a:gd name="T4" fmla="*/ 219 w 448"/>
                <a:gd name="T5" fmla="*/ 448 h 448"/>
                <a:gd name="T6" fmla="*/ 224 w 448"/>
                <a:gd name="T7" fmla="*/ 448 h 448"/>
                <a:gd name="T8" fmla="*/ 447 w 448"/>
                <a:gd name="T9" fmla="*/ 237 h 448"/>
                <a:gd name="T10" fmla="*/ 448 w 448"/>
                <a:gd name="T11" fmla="*/ 224 h 448"/>
                <a:gd name="T12" fmla="*/ 224 w 448"/>
                <a:gd name="T13" fmla="*/ 0 h 448"/>
              </a:gdLst>
              <a:ahLst/>
              <a:cxnLst>
                <a:cxn ang="0">
                  <a:pos x="T0" y="T1"/>
                </a:cxn>
                <a:cxn ang="0">
                  <a:pos x="T2" y="T3"/>
                </a:cxn>
                <a:cxn ang="0">
                  <a:pos x="T4" y="T5"/>
                </a:cxn>
                <a:cxn ang="0">
                  <a:pos x="T6" y="T7"/>
                </a:cxn>
                <a:cxn ang="0">
                  <a:pos x="T8" y="T9"/>
                </a:cxn>
                <a:cxn ang="0">
                  <a:pos x="T10" y="T11"/>
                </a:cxn>
                <a:cxn ang="0">
                  <a:pos x="T12" y="T13"/>
                </a:cxn>
              </a:cxnLst>
              <a:rect l="0" t="0" r="r" b="b"/>
              <a:pathLst>
                <a:path w="448" h="448">
                  <a:moveTo>
                    <a:pt x="224" y="0"/>
                  </a:moveTo>
                  <a:cubicBezTo>
                    <a:pt x="100" y="0"/>
                    <a:pt x="0" y="100"/>
                    <a:pt x="0" y="224"/>
                  </a:cubicBezTo>
                  <a:cubicBezTo>
                    <a:pt x="0" y="347"/>
                    <a:pt x="98" y="446"/>
                    <a:pt x="219" y="448"/>
                  </a:cubicBezTo>
                  <a:cubicBezTo>
                    <a:pt x="220" y="448"/>
                    <a:pt x="221" y="448"/>
                    <a:pt x="224" y="448"/>
                  </a:cubicBezTo>
                  <a:cubicBezTo>
                    <a:pt x="343" y="448"/>
                    <a:pt x="441" y="355"/>
                    <a:pt x="447" y="237"/>
                  </a:cubicBezTo>
                  <a:cubicBezTo>
                    <a:pt x="448" y="232"/>
                    <a:pt x="448" y="229"/>
                    <a:pt x="448" y="224"/>
                  </a:cubicBezTo>
                  <a:cubicBezTo>
                    <a:pt x="448" y="100"/>
                    <a:pt x="347" y="0"/>
                    <a:pt x="224"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21" name="Freeform 23">
              <a:extLst>
                <a:ext uri="{FF2B5EF4-FFF2-40B4-BE49-F238E27FC236}">
                  <a16:creationId xmlns:a16="http://schemas.microsoft.com/office/drawing/2014/main" id="{AD53D693-B215-B742-8919-16E57ABD9A03}"/>
                </a:ext>
              </a:extLst>
            </p:cNvPr>
            <p:cNvSpPr>
              <a:spLocks/>
            </p:cNvSpPr>
            <p:nvPr/>
          </p:nvSpPr>
          <p:spPr bwMode="auto">
            <a:xfrm>
              <a:off x="2657" y="1460"/>
              <a:ext cx="620" cy="557"/>
            </a:xfrm>
            <a:custGeom>
              <a:avLst/>
              <a:gdLst>
                <a:gd name="T0" fmla="*/ 349 w 349"/>
                <a:gd name="T1" fmla="*/ 100 h 314"/>
                <a:gd name="T2" fmla="*/ 247 w 349"/>
                <a:gd name="T3" fmla="*/ 0 h 314"/>
                <a:gd name="T4" fmla="*/ 0 w 349"/>
                <a:gd name="T5" fmla="*/ 146 h 314"/>
                <a:gd name="T6" fmla="*/ 11 w 349"/>
                <a:gd name="T7" fmla="*/ 205 h 314"/>
                <a:gd name="T8" fmla="*/ 120 w 349"/>
                <a:gd name="T9" fmla="*/ 314 h 314"/>
                <a:gd name="T10" fmla="*/ 125 w 349"/>
                <a:gd name="T11" fmla="*/ 314 h 314"/>
                <a:gd name="T12" fmla="*/ 349 w 349"/>
                <a:gd name="T13" fmla="*/ 100 h 314"/>
              </a:gdLst>
              <a:ahLst/>
              <a:cxnLst>
                <a:cxn ang="0">
                  <a:pos x="T0" y="T1"/>
                </a:cxn>
                <a:cxn ang="0">
                  <a:pos x="T2" y="T3"/>
                </a:cxn>
                <a:cxn ang="0">
                  <a:pos x="T4" y="T5"/>
                </a:cxn>
                <a:cxn ang="0">
                  <a:pos x="T6" y="T7"/>
                </a:cxn>
                <a:cxn ang="0">
                  <a:pos x="T8" y="T9"/>
                </a:cxn>
                <a:cxn ang="0">
                  <a:pos x="T10" y="T11"/>
                </a:cxn>
                <a:cxn ang="0">
                  <a:pos x="T12" y="T13"/>
                </a:cxn>
              </a:cxnLst>
              <a:rect l="0" t="0" r="r" b="b"/>
              <a:pathLst>
                <a:path w="349" h="314">
                  <a:moveTo>
                    <a:pt x="349" y="100"/>
                  </a:moveTo>
                  <a:cubicBezTo>
                    <a:pt x="247" y="0"/>
                    <a:pt x="247" y="0"/>
                    <a:pt x="247" y="0"/>
                  </a:cubicBezTo>
                  <a:cubicBezTo>
                    <a:pt x="0" y="146"/>
                    <a:pt x="0" y="146"/>
                    <a:pt x="0" y="146"/>
                  </a:cubicBezTo>
                  <a:cubicBezTo>
                    <a:pt x="11" y="205"/>
                    <a:pt x="11" y="205"/>
                    <a:pt x="11" y="205"/>
                  </a:cubicBezTo>
                  <a:cubicBezTo>
                    <a:pt x="120" y="314"/>
                    <a:pt x="120" y="314"/>
                    <a:pt x="120" y="314"/>
                  </a:cubicBezTo>
                  <a:cubicBezTo>
                    <a:pt x="121" y="314"/>
                    <a:pt x="123" y="314"/>
                    <a:pt x="125" y="314"/>
                  </a:cubicBezTo>
                  <a:cubicBezTo>
                    <a:pt x="244" y="314"/>
                    <a:pt x="342" y="220"/>
                    <a:pt x="349" y="100"/>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22" name="Freeform 24">
              <a:extLst>
                <a:ext uri="{FF2B5EF4-FFF2-40B4-BE49-F238E27FC236}">
                  <a16:creationId xmlns:a16="http://schemas.microsoft.com/office/drawing/2014/main" id="{A5713360-F267-9E4D-8BE4-9BAC8CD94110}"/>
                </a:ext>
              </a:extLst>
            </p:cNvPr>
            <p:cNvSpPr>
              <a:spLocks/>
            </p:cNvSpPr>
            <p:nvPr/>
          </p:nvSpPr>
          <p:spPr bwMode="auto">
            <a:xfrm>
              <a:off x="2595" y="1336"/>
              <a:ext cx="579" cy="568"/>
            </a:xfrm>
            <a:custGeom>
              <a:avLst/>
              <a:gdLst>
                <a:gd name="T0" fmla="*/ 163 w 326"/>
                <a:gd name="T1" fmla="*/ 0 h 320"/>
                <a:gd name="T2" fmla="*/ 0 w 326"/>
                <a:gd name="T3" fmla="*/ 160 h 320"/>
                <a:gd name="T4" fmla="*/ 160 w 326"/>
                <a:gd name="T5" fmla="*/ 320 h 320"/>
                <a:gd name="T6" fmla="*/ 163 w 326"/>
                <a:gd name="T7" fmla="*/ 320 h 320"/>
                <a:gd name="T8" fmla="*/ 326 w 326"/>
                <a:gd name="T9" fmla="*/ 169 h 320"/>
                <a:gd name="T10" fmla="*/ 326 w 326"/>
                <a:gd name="T11" fmla="*/ 160 h 320"/>
                <a:gd name="T12" fmla="*/ 163 w 326"/>
                <a:gd name="T13" fmla="*/ 0 h 320"/>
              </a:gdLst>
              <a:ahLst/>
              <a:cxnLst>
                <a:cxn ang="0">
                  <a:pos x="T0" y="T1"/>
                </a:cxn>
                <a:cxn ang="0">
                  <a:pos x="T2" y="T3"/>
                </a:cxn>
                <a:cxn ang="0">
                  <a:pos x="T4" y="T5"/>
                </a:cxn>
                <a:cxn ang="0">
                  <a:pos x="T6" y="T7"/>
                </a:cxn>
                <a:cxn ang="0">
                  <a:pos x="T8" y="T9"/>
                </a:cxn>
                <a:cxn ang="0">
                  <a:pos x="T10" y="T11"/>
                </a:cxn>
                <a:cxn ang="0">
                  <a:pos x="T12" y="T13"/>
                </a:cxn>
              </a:cxnLst>
              <a:rect l="0" t="0" r="r" b="b"/>
              <a:pathLst>
                <a:path w="326" h="320">
                  <a:moveTo>
                    <a:pt x="163" y="0"/>
                  </a:moveTo>
                  <a:cubicBezTo>
                    <a:pt x="73" y="0"/>
                    <a:pt x="0" y="72"/>
                    <a:pt x="0" y="160"/>
                  </a:cubicBezTo>
                  <a:cubicBezTo>
                    <a:pt x="0" y="247"/>
                    <a:pt x="71" y="319"/>
                    <a:pt x="160" y="320"/>
                  </a:cubicBezTo>
                  <a:cubicBezTo>
                    <a:pt x="161" y="320"/>
                    <a:pt x="162" y="320"/>
                    <a:pt x="163" y="320"/>
                  </a:cubicBezTo>
                  <a:cubicBezTo>
                    <a:pt x="249" y="320"/>
                    <a:pt x="321" y="254"/>
                    <a:pt x="326" y="169"/>
                  </a:cubicBezTo>
                  <a:cubicBezTo>
                    <a:pt x="326" y="166"/>
                    <a:pt x="326" y="163"/>
                    <a:pt x="326" y="160"/>
                  </a:cubicBezTo>
                  <a:cubicBezTo>
                    <a:pt x="326" y="72"/>
                    <a:pt x="253" y="0"/>
                    <a:pt x="16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23" name="Freeform 25">
              <a:extLst>
                <a:ext uri="{FF2B5EF4-FFF2-40B4-BE49-F238E27FC236}">
                  <a16:creationId xmlns:a16="http://schemas.microsoft.com/office/drawing/2014/main" id="{9DBAFC51-C219-9D44-92AC-9DEC229FFC34}"/>
                </a:ext>
              </a:extLst>
            </p:cNvPr>
            <p:cNvSpPr>
              <a:spLocks noEditPoints="1"/>
            </p:cNvSpPr>
            <p:nvPr/>
          </p:nvSpPr>
          <p:spPr bwMode="auto">
            <a:xfrm>
              <a:off x="2790" y="1480"/>
              <a:ext cx="176" cy="270"/>
            </a:xfrm>
            <a:custGeom>
              <a:avLst/>
              <a:gdLst>
                <a:gd name="T0" fmla="*/ 49 w 99"/>
                <a:gd name="T1" fmla="*/ 152 h 152"/>
                <a:gd name="T2" fmla="*/ 3 w 99"/>
                <a:gd name="T3" fmla="*/ 119 h 152"/>
                <a:gd name="T4" fmla="*/ 12 w 99"/>
                <a:gd name="T5" fmla="*/ 100 h 152"/>
                <a:gd name="T6" fmla="*/ 30 w 99"/>
                <a:gd name="T7" fmla="*/ 110 h 152"/>
                <a:gd name="T8" fmla="*/ 49 w 99"/>
                <a:gd name="T9" fmla="*/ 122 h 152"/>
                <a:gd name="T10" fmla="*/ 70 w 99"/>
                <a:gd name="T11" fmla="*/ 107 h 152"/>
                <a:gd name="T12" fmla="*/ 52 w 99"/>
                <a:gd name="T13" fmla="*/ 90 h 152"/>
                <a:gd name="T14" fmla="*/ 37 w 99"/>
                <a:gd name="T15" fmla="*/ 74 h 152"/>
                <a:gd name="T16" fmla="*/ 52 w 99"/>
                <a:gd name="T17" fmla="*/ 60 h 152"/>
                <a:gd name="T18" fmla="*/ 62 w 99"/>
                <a:gd name="T19" fmla="*/ 44 h 152"/>
                <a:gd name="T20" fmla="*/ 55 w 99"/>
                <a:gd name="T21" fmla="*/ 34 h 152"/>
                <a:gd name="T22" fmla="*/ 34 w 99"/>
                <a:gd name="T23" fmla="*/ 47 h 152"/>
                <a:gd name="T24" fmla="*/ 14 w 99"/>
                <a:gd name="T25" fmla="*/ 54 h 152"/>
                <a:gd name="T26" fmla="*/ 7 w 99"/>
                <a:gd name="T27" fmla="*/ 33 h 152"/>
                <a:gd name="T28" fmla="*/ 62 w 99"/>
                <a:gd name="T29" fmla="*/ 5 h 152"/>
                <a:gd name="T30" fmla="*/ 92 w 99"/>
                <a:gd name="T31" fmla="*/ 44 h 152"/>
                <a:gd name="T32" fmla="*/ 84 w 99"/>
                <a:gd name="T33" fmla="*/ 71 h 152"/>
                <a:gd name="T34" fmla="*/ 99 w 99"/>
                <a:gd name="T35" fmla="*/ 107 h 152"/>
                <a:gd name="T36" fmla="*/ 49 w 99"/>
                <a:gd name="T37" fmla="*/ 152 h 152"/>
                <a:gd name="T38" fmla="*/ 52 w 99"/>
                <a:gd name="T39" fmla="*/ 60 h 152"/>
                <a:gd name="T40" fmla="*/ 52 w 99"/>
                <a:gd name="T41" fmla="*/ 60 h 152"/>
                <a:gd name="T42" fmla="*/ 52 w 99"/>
                <a:gd name="T43" fmla="*/ 60 h 152"/>
                <a:gd name="T44" fmla="*/ 52 w 99"/>
                <a:gd name="T45" fmla="*/ 6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9" h="152">
                  <a:moveTo>
                    <a:pt x="49" y="152"/>
                  </a:moveTo>
                  <a:cubicBezTo>
                    <a:pt x="27" y="152"/>
                    <a:pt x="9" y="140"/>
                    <a:pt x="3" y="119"/>
                  </a:cubicBezTo>
                  <a:cubicBezTo>
                    <a:pt x="0" y="111"/>
                    <a:pt x="4" y="102"/>
                    <a:pt x="12" y="100"/>
                  </a:cubicBezTo>
                  <a:cubicBezTo>
                    <a:pt x="20" y="98"/>
                    <a:pt x="28" y="101"/>
                    <a:pt x="30" y="110"/>
                  </a:cubicBezTo>
                  <a:cubicBezTo>
                    <a:pt x="34" y="118"/>
                    <a:pt x="39" y="122"/>
                    <a:pt x="49" y="122"/>
                  </a:cubicBezTo>
                  <a:cubicBezTo>
                    <a:pt x="58" y="122"/>
                    <a:pt x="70" y="117"/>
                    <a:pt x="70" y="107"/>
                  </a:cubicBezTo>
                  <a:cubicBezTo>
                    <a:pt x="70" y="101"/>
                    <a:pt x="70" y="90"/>
                    <a:pt x="52" y="90"/>
                  </a:cubicBezTo>
                  <a:cubicBezTo>
                    <a:pt x="44" y="90"/>
                    <a:pt x="37" y="83"/>
                    <a:pt x="37" y="74"/>
                  </a:cubicBezTo>
                  <a:cubicBezTo>
                    <a:pt x="37" y="67"/>
                    <a:pt x="44" y="60"/>
                    <a:pt x="52" y="60"/>
                  </a:cubicBezTo>
                  <a:cubicBezTo>
                    <a:pt x="53" y="59"/>
                    <a:pt x="62" y="57"/>
                    <a:pt x="62" y="44"/>
                  </a:cubicBezTo>
                  <a:cubicBezTo>
                    <a:pt x="62" y="41"/>
                    <a:pt x="62" y="37"/>
                    <a:pt x="55" y="34"/>
                  </a:cubicBezTo>
                  <a:cubicBezTo>
                    <a:pt x="49" y="33"/>
                    <a:pt x="39" y="37"/>
                    <a:pt x="34" y="47"/>
                  </a:cubicBezTo>
                  <a:cubicBezTo>
                    <a:pt x="30" y="54"/>
                    <a:pt x="21" y="58"/>
                    <a:pt x="14" y="54"/>
                  </a:cubicBezTo>
                  <a:cubicBezTo>
                    <a:pt x="7" y="50"/>
                    <a:pt x="4" y="41"/>
                    <a:pt x="7" y="33"/>
                  </a:cubicBezTo>
                  <a:cubicBezTo>
                    <a:pt x="19" y="12"/>
                    <a:pt x="42" y="0"/>
                    <a:pt x="62" y="5"/>
                  </a:cubicBezTo>
                  <a:cubicBezTo>
                    <a:pt x="81" y="10"/>
                    <a:pt x="92" y="25"/>
                    <a:pt x="92" y="44"/>
                  </a:cubicBezTo>
                  <a:cubicBezTo>
                    <a:pt x="92" y="54"/>
                    <a:pt x="89" y="64"/>
                    <a:pt x="84" y="71"/>
                  </a:cubicBezTo>
                  <a:cubicBezTo>
                    <a:pt x="93" y="78"/>
                    <a:pt x="99" y="90"/>
                    <a:pt x="99" y="107"/>
                  </a:cubicBezTo>
                  <a:cubicBezTo>
                    <a:pt x="99" y="135"/>
                    <a:pt x="74" y="152"/>
                    <a:pt x="49" y="152"/>
                  </a:cubicBezTo>
                  <a:close/>
                  <a:moveTo>
                    <a:pt x="52" y="60"/>
                  </a:moveTo>
                  <a:cubicBezTo>
                    <a:pt x="52" y="60"/>
                    <a:pt x="52" y="60"/>
                    <a:pt x="52" y="60"/>
                  </a:cubicBezTo>
                  <a:cubicBezTo>
                    <a:pt x="52" y="60"/>
                    <a:pt x="52" y="60"/>
                    <a:pt x="52" y="60"/>
                  </a:cubicBezTo>
                  <a:cubicBezTo>
                    <a:pt x="52" y="60"/>
                    <a:pt x="52" y="60"/>
                    <a:pt x="52" y="60"/>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grpSp>
      <p:sp>
        <p:nvSpPr>
          <p:cNvPr id="24" name="Rectangle 23">
            <a:extLst>
              <a:ext uri="{FF2B5EF4-FFF2-40B4-BE49-F238E27FC236}">
                <a16:creationId xmlns:a16="http://schemas.microsoft.com/office/drawing/2014/main" id="{76F8FEB7-67A5-4E49-B757-5441D626FEBE}"/>
              </a:ext>
            </a:extLst>
          </p:cNvPr>
          <p:cNvSpPr/>
          <p:nvPr/>
        </p:nvSpPr>
        <p:spPr>
          <a:xfrm>
            <a:off x="835181" y="836364"/>
            <a:ext cx="1952152" cy="1011987"/>
          </a:xfrm>
          <a:prstGeom prst="rect">
            <a:avLst/>
          </a:prstGeom>
          <a:noFill/>
          <a:ln w="25400" cap="flat" cmpd="sng" algn="ctr">
            <a:noFill/>
            <a:prstDash val="solid"/>
          </a:ln>
          <a:effectLst/>
        </p:spPr>
        <p:txBody>
          <a:bodyPr lIns="137160" rIns="0" rtlCol="0" anchor="t">
            <a:noAutofit/>
          </a:bodyPr>
          <a:lstStyle/>
          <a:p>
            <a:pPr defTabSz="457178">
              <a:spcAft>
                <a:spcPts val="600"/>
              </a:spcAft>
              <a:defRPr/>
            </a:pPr>
            <a:r>
              <a:rPr lang="en-US" sz="1400" kern="0" dirty="0">
                <a:solidFill>
                  <a:schemeClr val="accent5">
                    <a:lumMod val="75000"/>
                  </a:schemeClr>
                </a:solidFill>
                <a:latin typeface="CiscoSansTT ExtraLight"/>
                <a:ea typeface="ＭＳ Ｐゴシック" pitchFamily="34" charset="-128"/>
              </a:rPr>
              <a:t>Part of a Complete Data Center Strategy</a:t>
            </a:r>
          </a:p>
          <a:p>
            <a:pPr defTabSz="457178">
              <a:spcAft>
                <a:spcPts val="600"/>
              </a:spcAft>
              <a:defRPr/>
            </a:pPr>
            <a:r>
              <a:rPr lang="en-US" sz="1100" kern="0" dirty="0">
                <a:solidFill>
                  <a:srgbClr val="58585B"/>
                </a:solidFill>
                <a:latin typeface="CiscoSansTT ExtraLight"/>
                <a:ea typeface="ＭＳ Ｐゴシック" pitchFamily="34" charset="-128"/>
              </a:rPr>
              <a:t>Elastic and Secure at Enterprise Scale</a:t>
            </a:r>
          </a:p>
        </p:txBody>
      </p:sp>
      <p:grpSp>
        <p:nvGrpSpPr>
          <p:cNvPr id="25" name="Group 24">
            <a:extLst>
              <a:ext uri="{FF2B5EF4-FFF2-40B4-BE49-F238E27FC236}">
                <a16:creationId xmlns:a16="http://schemas.microsoft.com/office/drawing/2014/main" id="{2735A198-02A5-D745-BE2B-BDD5364F9A7B}"/>
              </a:ext>
            </a:extLst>
          </p:cNvPr>
          <p:cNvGrpSpPr/>
          <p:nvPr/>
        </p:nvGrpSpPr>
        <p:grpSpPr>
          <a:xfrm>
            <a:off x="2954206" y="745785"/>
            <a:ext cx="5800050" cy="1082346"/>
            <a:chOff x="2954206" y="1213426"/>
            <a:chExt cx="5800050" cy="1082346"/>
          </a:xfrm>
        </p:grpSpPr>
        <p:sp>
          <p:nvSpPr>
            <p:cNvPr id="26" name="Rectangle 25">
              <a:extLst>
                <a:ext uri="{FF2B5EF4-FFF2-40B4-BE49-F238E27FC236}">
                  <a16:creationId xmlns:a16="http://schemas.microsoft.com/office/drawing/2014/main" id="{D33D83DE-35A5-9B48-A5D8-ED438A4C5AD0}"/>
                </a:ext>
              </a:extLst>
            </p:cNvPr>
            <p:cNvSpPr/>
            <p:nvPr/>
          </p:nvSpPr>
          <p:spPr>
            <a:xfrm>
              <a:off x="5993163" y="1213426"/>
              <a:ext cx="1241614" cy="1082346"/>
            </a:xfrm>
            <a:prstGeom prst="rect">
              <a:avLst/>
            </a:prstGeom>
          </p:spPr>
          <p:txBody>
            <a:bodyPr wrap="square" lIns="91438" tIns="45719" rIns="91438" bIns="45719" anchor="ctr">
              <a:spAutoFit/>
            </a:bodyPr>
            <a:lstStyle/>
            <a:p>
              <a:pPr algn="ctr" defTabSz="457189">
                <a:lnSpc>
                  <a:spcPct val="85000"/>
                </a:lnSpc>
                <a:spcAft>
                  <a:spcPts val="400"/>
                </a:spcAft>
                <a:defRPr/>
              </a:pPr>
              <a:endParaRPr lang="en-US" sz="1200" b="1" dirty="0">
                <a:solidFill>
                  <a:srgbClr val="6E7484"/>
                </a:solidFill>
                <a:latin typeface="CiscoSansTT ExtraLight"/>
              </a:endParaRPr>
            </a:p>
            <a:p>
              <a:pPr algn="ctr" defTabSz="457189">
                <a:lnSpc>
                  <a:spcPct val="85000"/>
                </a:lnSpc>
                <a:spcAft>
                  <a:spcPts val="400"/>
                </a:spcAft>
                <a:defRPr/>
              </a:pPr>
              <a:r>
                <a:rPr lang="en-US" sz="1200" b="1" dirty="0">
                  <a:solidFill>
                    <a:srgbClr val="6E7484"/>
                  </a:solidFill>
                  <a:latin typeface="CiscoSansTT ExtraLight"/>
                </a:rPr>
                <a:t>CloudCenter</a:t>
              </a:r>
            </a:p>
            <a:p>
              <a:pPr algn="ctr" defTabSz="457189">
                <a:lnSpc>
                  <a:spcPct val="85000"/>
                </a:lnSpc>
                <a:spcAft>
                  <a:spcPts val="400"/>
                </a:spcAft>
                <a:defRPr/>
              </a:pPr>
              <a:r>
                <a:rPr lang="en-US" sz="1200" b="1" dirty="0">
                  <a:solidFill>
                    <a:srgbClr val="6E7484"/>
                  </a:solidFill>
                  <a:latin typeface="CiscoSansTT ExtraLight"/>
                </a:rPr>
                <a:t>AppDynamics</a:t>
              </a:r>
            </a:p>
            <a:p>
              <a:pPr algn="ctr" defTabSz="457189">
                <a:lnSpc>
                  <a:spcPct val="85000"/>
                </a:lnSpc>
                <a:spcAft>
                  <a:spcPts val="400"/>
                </a:spcAft>
                <a:defRPr/>
              </a:pPr>
              <a:r>
                <a:rPr lang="en-US" sz="1200" b="1" dirty="0">
                  <a:solidFill>
                    <a:srgbClr val="6E7484"/>
                  </a:solidFill>
                  <a:latin typeface="CiscoSansTT ExtraLight"/>
                </a:rPr>
                <a:t>CWOM</a:t>
              </a:r>
            </a:p>
            <a:p>
              <a:pPr algn="ctr" defTabSz="457189">
                <a:lnSpc>
                  <a:spcPct val="85000"/>
                </a:lnSpc>
                <a:spcAft>
                  <a:spcPts val="400"/>
                </a:spcAft>
                <a:defRPr/>
              </a:pPr>
              <a:endParaRPr lang="en-US" sz="1200" b="1" dirty="0">
                <a:solidFill>
                  <a:srgbClr val="6E7484"/>
                </a:solidFill>
                <a:latin typeface="CiscoSansTT ExtraLight"/>
              </a:endParaRPr>
            </a:p>
          </p:txBody>
        </p:sp>
        <p:sp>
          <p:nvSpPr>
            <p:cNvPr id="27" name="Rectangle 26">
              <a:extLst>
                <a:ext uri="{FF2B5EF4-FFF2-40B4-BE49-F238E27FC236}">
                  <a16:creationId xmlns:a16="http://schemas.microsoft.com/office/drawing/2014/main" id="{44BEC840-5C18-9B43-B4EE-ECCC60DDA3A3}"/>
                </a:ext>
              </a:extLst>
            </p:cNvPr>
            <p:cNvSpPr/>
            <p:nvPr/>
          </p:nvSpPr>
          <p:spPr>
            <a:xfrm>
              <a:off x="7512642" y="1622293"/>
              <a:ext cx="1241614" cy="249297"/>
            </a:xfrm>
            <a:prstGeom prst="rect">
              <a:avLst/>
            </a:prstGeom>
          </p:spPr>
          <p:txBody>
            <a:bodyPr wrap="square" lIns="91438" tIns="45719" rIns="91438" bIns="45719" anchor="ctr">
              <a:spAutoFit/>
            </a:bodyPr>
            <a:lstStyle/>
            <a:p>
              <a:pPr algn="ctr" defTabSz="457189">
                <a:lnSpc>
                  <a:spcPct val="85000"/>
                </a:lnSpc>
                <a:spcAft>
                  <a:spcPts val="400"/>
                </a:spcAft>
                <a:defRPr/>
              </a:pPr>
              <a:r>
                <a:rPr lang="en-US" sz="1200" b="1" dirty="0">
                  <a:solidFill>
                    <a:srgbClr val="6E7484"/>
                  </a:solidFill>
                  <a:latin typeface="CiscoSansTT ExtraLight"/>
                </a:rPr>
                <a:t>Security</a:t>
              </a:r>
            </a:p>
          </p:txBody>
        </p:sp>
        <p:sp>
          <p:nvSpPr>
            <p:cNvPr id="28" name="Rectangle 27">
              <a:extLst>
                <a:ext uri="{FF2B5EF4-FFF2-40B4-BE49-F238E27FC236}">
                  <a16:creationId xmlns:a16="http://schemas.microsoft.com/office/drawing/2014/main" id="{D9D0BDA1-7D1F-3345-A87B-30279E86012C}"/>
                </a:ext>
              </a:extLst>
            </p:cNvPr>
            <p:cNvSpPr/>
            <p:nvPr/>
          </p:nvSpPr>
          <p:spPr>
            <a:xfrm>
              <a:off x="4473685" y="1518161"/>
              <a:ext cx="1241614" cy="457559"/>
            </a:xfrm>
            <a:prstGeom prst="rect">
              <a:avLst/>
            </a:prstGeom>
          </p:spPr>
          <p:txBody>
            <a:bodyPr wrap="square" lIns="91438" tIns="45719" rIns="91438" bIns="45719" anchor="ctr">
              <a:spAutoFit/>
            </a:bodyPr>
            <a:lstStyle/>
            <a:p>
              <a:pPr algn="ctr" defTabSz="457189">
                <a:lnSpc>
                  <a:spcPct val="85000"/>
                </a:lnSpc>
                <a:spcAft>
                  <a:spcPts val="400"/>
                </a:spcAft>
                <a:defRPr/>
              </a:pPr>
              <a:r>
                <a:rPr lang="en-US" sz="1200" b="1" dirty="0">
                  <a:solidFill>
                    <a:srgbClr val="6E7484"/>
                  </a:solidFill>
                  <a:latin typeface="CiscoSansTT ExtraLight"/>
                </a:rPr>
                <a:t>UCS</a:t>
              </a:r>
            </a:p>
            <a:p>
              <a:pPr algn="ctr" defTabSz="457189">
                <a:lnSpc>
                  <a:spcPct val="85000"/>
                </a:lnSpc>
                <a:spcAft>
                  <a:spcPts val="400"/>
                </a:spcAft>
                <a:defRPr/>
              </a:pPr>
              <a:r>
                <a:rPr lang="en-US" sz="1200" b="1" dirty="0">
                  <a:solidFill>
                    <a:srgbClr val="6E7484"/>
                  </a:solidFill>
                  <a:latin typeface="CiscoSansTT ExtraLight"/>
                </a:rPr>
                <a:t>Intersight</a:t>
              </a:r>
            </a:p>
          </p:txBody>
        </p:sp>
        <p:sp>
          <p:nvSpPr>
            <p:cNvPr id="29" name="Rectangle 28">
              <a:extLst>
                <a:ext uri="{FF2B5EF4-FFF2-40B4-BE49-F238E27FC236}">
                  <a16:creationId xmlns:a16="http://schemas.microsoft.com/office/drawing/2014/main" id="{83E32155-4E36-AC4A-8C53-DFC7EFD3D1EF}"/>
                </a:ext>
              </a:extLst>
            </p:cNvPr>
            <p:cNvSpPr/>
            <p:nvPr/>
          </p:nvSpPr>
          <p:spPr>
            <a:xfrm>
              <a:off x="2954206" y="1518162"/>
              <a:ext cx="1241614" cy="457559"/>
            </a:xfrm>
            <a:prstGeom prst="rect">
              <a:avLst/>
            </a:prstGeom>
          </p:spPr>
          <p:txBody>
            <a:bodyPr wrap="square" lIns="91438" tIns="45719" rIns="91438" bIns="45719" anchor="ctr">
              <a:spAutoFit/>
            </a:bodyPr>
            <a:lstStyle/>
            <a:p>
              <a:pPr algn="ctr" defTabSz="457189">
                <a:lnSpc>
                  <a:spcPct val="85000"/>
                </a:lnSpc>
                <a:spcAft>
                  <a:spcPts val="400"/>
                </a:spcAft>
                <a:defRPr/>
              </a:pPr>
              <a:r>
                <a:rPr lang="en-US" sz="1200" b="1" dirty="0">
                  <a:solidFill>
                    <a:srgbClr val="6E7484"/>
                  </a:solidFill>
                  <a:latin typeface="CiscoSansTT ExtraLight"/>
                </a:rPr>
                <a:t>Tetration</a:t>
              </a:r>
            </a:p>
            <a:p>
              <a:pPr algn="ctr" defTabSz="457189">
                <a:lnSpc>
                  <a:spcPct val="85000"/>
                </a:lnSpc>
                <a:spcAft>
                  <a:spcPts val="400"/>
                </a:spcAft>
                <a:defRPr/>
              </a:pPr>
              <a:r>
                <a:rPr lang="en-US" sz="1200" b="1" dirty="0">
                  <a:solidFill>
                    <a:srgbClr val="6E7484"/>
                  </a:solidFill>
                  <a:latin typeface="CiscoSansTT ExtraLight"/>
                </a:rPr>
                <a:t>ACI</a:t>
              </a:r>
            </a:p>
          </p:txBody>
        </p:sp>
      </p:grpSp>
      <p:grpSp>
        <p:nvGrpSpPr>
          <p:cNvPr id="30" name="Group 29">
            <a:extLst>
              <a:ext uri="{FF2B5EF4-FFF2-40B4-BE49-F238E27FC236}">
                <a16:creationId xmlns:a16="http://schemas.microsoft.com/office/drawing/2014/main" id="{006E1D49-8EDA-FD4B-8E1B-6E8B5306E48C}"/>
              </a:ext>
            </a:extLst>
          </p:cNvPr>
          <p:cNvGrpSpPr/>
          <p:nvPr/>
        </p:nvGrpSpPr>
        <p:grpSpPr>
          <a:xfrm>
            <a:off x="2954207" y="905057"/>
            <a:ext cx="5800049" cy="748484"/>
            <a:chOff x="1174029" y="609519"/>
            <a:chExt cx="6795943" cy="808736"/>
          </a:xfrm>
        </p:grpSpPr>
        <p:cxnSp>
          <p:nvCxnSpPr>
            <p:cNvPr id="31" name="Straight Connector 30">
              <a:extLst>
                <a:ext uri="{FF2B5EF4-FFF2-40B4-BE49-F238E27FC236}">
                  <a16:creationId xmlns:a16="http://schemas.microsoft.com/office/drawing/2014/main" id="{7F77C9D4-289F-1641-A705-1ADCECE190A7}"/>
                </a:ext>
              </a:extLst>
            </p:cNvPr>
            <p:cNvCxnSpPr/>
            <p:nvPr/>
          </p:nvCxnSpPr>
          <p:spPr>
            <a:xfrm>
              <a:off x="1174029" y="609519"/>
              <a:ext cx="6795943" cy="0"/>
            </a:xfrm>
            <a:prstGeom prst="line">
              <a:avLst/>
            </a:prstGeom>
            <a:ln>
              <a:solidFill>
                <a:schemeClr val="bg2">
                  <a:lumMod val="9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3562FE6-5FDB-874F-A7C1-13F7A4817A72}"/>
                </a:ext>
              </a:extLst>
            </p:cNvPr>
            <p:cNvCxnSpPr/>
            <p:nvPr/>
          </p:nvCxnSpPr>
          <p:spPr>
            <a:xfrm>
              <a:off x="1174029" y="1418255"/>
              <a:ext cx="6795943" cy="0"/>
            </a:xfrm>
            <a:prstGeom prst="line">
              <a:avLst/>
            </a:prstGeom>
            <a:ln>
              <a:solidFill>
                <a:schemeClr val="bg2">
                  <a:lumMod val="95000"/>
                </a:schemeClr>
              </a:solidFill>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35771C55-B5F1-454E-A784-5DCED1437E49}"/>
              </a:ext>
            </a:extLst>
          </p:cNvPr>
          <p:cNvSpPr/>
          <p:nvPr/>
        </p:nvSpPr>
        <p:spPr>
          <a:xfrm>
            <a:off x="2954206" y="1874755"/>
            <a:ext cx="5800050" cy="2317896"/>
          </a:xfrm>
          <a:prstGeom prst="rect">
            <a:avLst/>
          </a:prstGeom>
          <a:solidFill>
            <a:schemeClr val="bg2">
              <a:lumMod val="95000"/>
            </a:schemeClr>
          </a:solidFill>
          <a:ln w="76200" cap="sq">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defRPr/>
            </a:pPr>
            <a:endParaRPr lang="en-US" dirty="0">
              <a:solidFill>
                <a:srgbClr val="005073"/>
              </a:solidFill>
              <a:latin typeface="CiscoSansTT ExtraLight"/>
            </a:endParaRPr>
          </a:p>
        </p:txBody>
      </p:sp>
      <p:sp>
        <p:nvSpPr>
          <p:cNvPr id="34" name="Rectangle 33">
            <a:extLst>
              <a:ext uri="{FF2B5EF4-FFF2-40B4-BE49-F238E27FC236}">
                <a16:creationId xmlns:a16="http://schemas.microsoft.com/office/drawing/2014/main" id="{339F3D97-AC97-C54F-9F8B-A12F593A510A}"/>
              </a:ext>
            </a:extLst>
          </p:cNvPr>
          <p:cNvSpPr/>
          <p:nvPr/>
        </p:nvSpPr>
        <p:spPr>
          <a:xfrm>
            <a:off x="3153024" y="1969543"/>
            <a:ext cx="5355733" cy="917110"/>
          </a:xfrm>
          <a:prstGeom prst="rect">
            <a:avLst/>
          </a:prstGeom>
          <a:solidFill>
            <a:schemeClr val="bg2"/>
          </a:solidFill>
          <a:ln>
            <a:solidFill>
              <a:schemeClr val="accent4">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005073"/>
              </a:solidFill>
              <a:latin typeface="CiscoSansTT ExtraLight"/>
            </a:endParaRPr>
          </a:p>
        </p:txBody>
      </p:sp>
      <p:sp>
        <p:nvSpPr>
          <p:cNvPr id="35" name="Rectangle: Top Corners Rounded 4">
            <a:extLst>
              <a:ext uri="{FF2B5EF4-FFF2-40B4-BE49-F238E27FC236}">
                <a16:creationId xmlns:a16="http://schemas.microsoft.com/office/drawing/2014/main" id="{E38D7F42-D8B0-EF44-B4F9-2AF2438DCD58}"/>
              </a:ext>
            </a:extLst>
          </p:cNvPr>
          <p:cNvSpPr/>
          <p:nvPr/>
        </p:nvSpPr>
        <p:spPr>
          <a:xfrm>
            <a:off x="4750693" y="3785389"/>
            <a:ext cx="2207685" cy="407263"/>
          </a:xfrm>
          <a:prstGeom prst="round2Same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005073"/>
              </a:solidFill>
              <a:latin typeface="CiscoSansTT ExtraLight"/>
            </a:endParaRPr>
          </a:p>
        </p:txBody>
      </p:sp>
      <p:grpSp>
        <p:nvGrpSpPr>
          <p:cNvPr id="36" name="Group 35">
            <a:extLst>
              <a:ext uri="{FF2B5EF4-FFF2-40B4-BE49-F238E27FC236}">
                <a16:creationId xmlns:a16="http://schemas.microsoft.com/office/drawing/2014/main" id="{63B7E022-B005-E849-B7C6-22980932948F}"/>
              </a:ext>
            </a:extLst>
          </p:cNvPr>
          <p:cNvGrpSpPr/>
          <p:nvPr/>
        </p:nvGrpSpPr>
        <p:grpSpPr>
          <a:xfrm>
            <a:off x="4366798" y="2095677"/>
            <a:ext cx="2941832" cy="612696"/>
            <a:chOff x="4106743" y="2674653"/>
            <a:chExt cx="3116173" cy="649006"/>
          </a:xfrm>
        </p:grpSpPr>
        <p:sp>
          <p:nvSpPr>
            <p:cNvPr id="37" name="Rectangle 36">
              <a:extLst>
                <a:ext uri="{FF2B5EF4-FFF2-40B4-BE49-F238E27FC236}">
                  <a16:creationId xmlns:a16="http://schemas.microsoft.com/office/drawing/2014/main" id="{1F27701C-2109-184A-9B41-B87167A6A09A}"/>
                </a:ext>
              </a:extLst>
            </p:cNvPr>
            <p:cNvSpPr/>
            <p:nvPr/>
          </p:nvSpPr>
          <p:spPr>
            <a:xfrm>
              <a:off x="4424259" y="2674653"/>
              <a:ext cx="2481121" cy="358618"/>
            </a:xfrm>
            <a:prstGeom prst="rect">
              <a:avLst/>
            </a:prstGeom>
            <a:noFill/>
          </p:spPr>
          <p:txBody>
            <a:bodyPr wrap="none">
              <a:spAutoFit/>
            </a:bodyPr>
            <a:lstStyle/>
            <a:p>
              <a:pPr algn="ctr" defTabSz="457189">
                <a:defRPr/>
              </a:pPr>
              <a:r>
                <a:rPr lang="en-US" sz="1600" dirty="0">
                  <a:solidFill>
                    <a:srgbClr val="005073"/>
                  </a:solidFill>
                  <a:latin typeface="CiscoSansTT ExtraLight"/>
                </a:rPr>
                <a:t>Cisco HX Data Platform</a:t>
              </a:r>
            </a:p>
          </p:txBody>
        </p:sp>
        <p:sp>
          <p:nvSpPr>
            <p:cNvPr id="38" name="Rectangle 37">
              <a:extLst>
                <a:ext uri="{FF2B5EF4-FFF2-40B4-BE49-F238E27FC236}">
                  <a16:creationId xmlns:a16="http://schemas.microsoft.com/office/drawing/2014/main" id="{C460957C-0701-A94F-86A8-4D23C976A6F4}"/>
                </a:ext>
              </a:extLst>
            </p:cNvPr>
            <p:cNvSpPr/>
            <p:nvPr/>
          </p:nvSpPr>
          <p:spPr>
            <a:xfrm>
              <a:off x="4106743" y="3030244"/>
              <a:ext cx="3116173" cy="293415"/>
            </a:xfrm>
            <a:prstGeom prst="rect">
              <a:avLst/>
            </a:prstGeom>
          </p:spPr>
          <p:txBody>
            <a:bodyPr wrap="none">
              <a:spAutoFit/>
            </a:bodyPr>
            <a:lstStyle/>
            <a:p>
              <a:pPr algn="ctr" defTabSz="457189">
                <a:defRPr/>
              </a:pPr>
              <a:r>
                <a:rPr lang="en-US" sz="1200" dirty="0">
                  <a:solidFill>
                    <a:srgbClr val="00BCEB"/>
                  </a:solidFill>
                  <a:latin typeface="CiscoSansTT ExtraLight"/>
                </a:rPr>
                <a:t>Data Services and Storage Optimization</a:t>
              </a:r>
            </a:p>
          </p:txBody>
        </p:sp>
      </p:grpSp>
      <p:sp>
        <p:nvSpPr>
          <p:cNvPr id="39" name="Rectangle 38">
            <a:extLst>
              <a:ext uri="{FF2B5EF4-FFF2-40B4-BE49-F238E27FC236}">
                <a16:creationId xmlns:a16="http://schemas.microsoft.com/office/drawing/2014/main" id="{17381A86-CE6F-6F4D-ADE4-4C851D88A0A8}"/>
              </a:ext>
            </a:extLst>
          </p:cNvPr>
          <p:cNvSpPr/>
          <p:nvPr/>
        </p:nvSpPr>
        <p:spPr>
          <a:xfrm>
            <a:off x="5194437" y="3836583"/>
            <a:ext cx="1319592" cy="276999"/>
          </a:xfrm>
          <a:prstGeom prst="rect">
            <a:avLst/>
          </a:prstGeom>
        </p:spPr>
        <p:txBody>
          <a:bodyPr wrap="none" anchor="ctr">
            <a:spAutoFit/>
          </a:bodyPr>
          <a:lstStyle/>
          <a:p>
            <a:pPr algn="ctr" defTabSz="457189">
              <a:defRPr/>
            </a:pPr>
            <a:r>
              <a:rPr lang="en-US" sz="1200" dirty="0">
                <a:solidFill>
                  <a:srgbClr val="FFFFFF"/>
                </a:solidFill>
                <a:latin typeface="CiscoSansTT ExtraLight"/>
              </a:rPr>
              <a:t>Cisco HyperFlex</a:t>
            </a:r>
          </a:p>
        </p:txBody>
      </p:sp>
      <p:grpSp>
        <p:nvGrpSpPr>
          <p:cNvPr id="40" name="Group 39">
            <a:extLst>
              <a:ext uri="{FF2B5EF4-FFF2-40B4-BE49-F238E27FC236}">
                <a16:creationId xmlns:a16="http://schemas.microsoft.com/office/drawing/2014/main" id="{1DFD880D-23B6-D94C-B229-AE3F5F9DBA80}"/>
              </a:ext>
            </a:extLst>
          </p:cNvPr>
          <p:cNvGrpSpPr>
            <a:grpSpLocks noChangeAspect="1"/>
          </p:cNvGrpSpPr>
          <p:nvPr/>
        </p:nvGrpSpPr>
        <p:grpSpPr bwMode="auto">
          <a:xfrm>
            <a:off x="6024166" y="3263655"/>
            <a:ext cx="667919" cy="485759"/>
            <a:chOff x="2573" y="1395"/>
            <a:chExt cx="616" cy="448"/>
          </a:xfrm>
        </p:grpSpPr>
        <p:sp>
          <p:nvSpPr>
            <p:cNvPr id="41" name="Freeform 40">
              <a:extLst>
                <a:ext uri="{FF2B5EF4-FFF2-40B4-BE49-F238E27FC236}">
                  <a16:creationId xmlns:a16="http://schemas.microsoft.com/office/drawing/2014/main" id="{ABB1FE19-60D9-664E-88CF-18C1C1981622}"/>
                </a:ext>
              </a:extLst>
            </p:cNvPr>
            <p:cNvSpPr>
              <a:spLocks/>
            </p:cNvSpPr>
            <p:nvPr/>
          </p:nvSpPr>
          <p:spPr bwMode="auto">
            <a:xfrm>
              <a:off x="2573" y="1395"/>
              <a:ext cx="616" cy="448"/>
            </a:xfrm>
            <a:custGeom>
              <a:avLst/>
              <a:gdLst>
                <a:gd name="T0" fmla="*/ 330 w 346"/>
                <a:gd name="T1" fmla="*/ 251 h 251"/>
                <a:gd name="T2" fmla="*/ 16 w 346"/>
                <a:gd name="T3" fmla="*/ 251 h 251"/>
                <a:gd name="T4" fmla="*/ 0 w 346"/>
                <a:gd name="T5" fmla="*/ 235 h 251"/>
                <a:gd name="T6" fmla="*/ 0 w 346"/>
                <a:gd name="T7" fmla="*/ 16 h 251"/>
                <a:gd name="T8" fmla="*/ 16 w 346"/>
                <a:gd name="T9" fmla="*/ 0 h 251"/>
                <a:gd name="T10" fmla="*/ 330 w 346"/>
                <a:gd name="T11" fmla="*/ 0 h 251"/>
                <a:gd name="T12" fmla="*/ 346 w 346"/>
                <a:gd name="T13" fmla="*/ 16 h 251"/>
                <a:gd name="T14" fmla="*/ 346 w 346"/>
                <a:gd name="T15" fmla="*/ 235 h 251"/>
                <a:gd name="T16" fmla="*/ 330 w 346"/>
                <a:gd name="T17" fmla="*/ 25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6" h="251">
                  <a:moveTo>
                    <a:pt x="330" y="251"/>
                  </a:moveTo>
                  <a:cubicBezTo>
                    <a:pt x="16" y="251"/>
                    <a:pt x="16" y="251"/>
                    <a:pt x="16" y="251"/>
                  </a:cubicBezTo>
                  <a:cubicBezTo>
                    <a:pt x="7" y="251"/>
                    <a:pt x="0" y="243"/>
                    <a:pt x="0" y="235"/>
                  </a:cubicBezTo>
                  <a:cubicBezTo>
                    <a:pt x="0" y="16"/>
                    <a:pt x="0" y="16"/>
                    <a:pt x="0" y="16"/>
                  </a:cubicBezTo>
                  <a:cubicBezTo>
                    <a:pt x="0" y="7"/>
                    <a:pt x="7" y="0"/>
                    <a:pt x="16" y="0"/>
                  </a:cubicBezTo>
                  <a:cubicBezTo>
                    <a:pt x="330" y="0"/>
                    <a:pt x="330" y="0"/>
                    <a:pt x="330" y="0"/>
                  </a:cubicBezTo>
                  <a:cubicBezTo>
                    <a:pt x="339" y="0"/>
                    <a:pt x="346" y="7"/>
                    <a:pt x="346" y="16"/>
                  </a:cubicBezTo>
                  <a:cubicBezTo>
                    <a:pt x="346" y="235"/>
                    <a:pt x="346" y="235"/>
                    <a:pt x="346" y="235"/>
                  </a:cubicBezTo>
                  <a:cubicBezTo>
                    <a:pt x="346" y="243"/>
                    <a:pt x="339" y="251"/>
                    <a:pt x="330" y="251"/>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42" name="Rectangle 41">
              <a:extLst>
                <a:ext uri="{FF2B5EF4-FFF2-40B4-BE49-F238E27FC236}">
                  <a16:creationId xmlns:a16="http://schemas.microsoft.com/office/drawing/2014/main" id="{C0E5BDFE-D566-8040-BF8A-940C73724EEF}"/>
                </a:ext>
              </a:extLst>
            </p:cNvPr>
            <p:cNvSpPr>
              <a:spLocks noChangeArrowheads="1"/>
            </p:cNvSpPr>
            <p:nvPr/>
          </p:nvSpPr>
          <p:spPr bwMode="auto">
            <a:xfrm>
              <a:off x="2616" y="1438"/>
              <a:ext cx="247" cy="57"/>
            </a:xfrm>
            <a:prstGeom prst="rect">
              <a:avLst/>
            </a:prstGeom>
            <a:solidFill>
              <a:srgbClr val="00BC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43" name="Rectangle 42">
              <a:extLst>
                <a:ext uri="{FF2B5EF4-FFF2-40B4-BE49-F238E27FC236}">
                  <a16:creationId xmlns:a16="http://schemas.microsoft.com/office/drawing/2014/main" id="{08316B3E-ECB9-B743-97F4-10572636F1C5}"/>
                </a:ext>
              </a:extLst>
            </p:cNvPr>
            <p:cNvSpPr>
              <a:spLocks noChangeArrowheads="1"/>
            </p:cNvSpPr>
            <p:nvPr/>
          </p:nvSpPr>
          <p:spPr bwMode="auto">
            <a:xfrm>
              <a:off x="2628" y="1452"/>
              <a:ext cx="29" cy="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44" name="Rectangle 43">
              <a:extLst>
                <a:ext uri="{FF2B5EF4-FFF2-40B4-BE49-F238E27FC236}">
                  <a16:creationId xmlns:a16="http://schemas.microsoft.com/office/drawing/2014/main" id="{98AC5DE9-2CC8-1347-A135-36DF2991421A}"/>
                </a:ext>
              </a:extLst>
            </p:cNvPr>
            <p:cNvSpPr>
              <a:spLocks noChangeArrowheads="1"/>
            </p:cNvSpPr>
            <p:nvPr/>
          </p:nvSpPr>
          <p:spPr bwMode="auto">
            <a:xfrm>
              <a:off x="2669" y="1450"/>
              <a:ext cx="178" cy="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45" name="Rectangle 44">
              <a:extLst>
                <a:ext uri="{FF2B5EF4-FFF2-40B4-BE49-F238E27FC236}">
                  <a16:creationId xmlns:a16="http://schemas.microsoft.com/office/drawing/2014/main" id="{AA64AFFB-03F0-CF4C-B757-6D6E8BD9B2D7}"/>
                </a:ext>
              </a:extLst>
            </p:cNvPr>
            <p:cNvSpPr>
              <a:spLocks noChangeArrowheads="1"/>
            </p:cNvSpPr>
            <p:nvPr/>
          </p:nvSpPr>
          <p:spPr bwMode="auto">
            <a:xfrm>
              <a:off x="2616" y="1540"/>
              <a:ext cx="247" cy="57"/>
            </a:xfrm>
            <a:prstGeom prst="rect">
              <a:avLst/>
            </a:prstGeom>
            <a:solidFill>
              <a:srgbClr val="00BC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46" name="Rectangle 45">
              <a:extLst>
                <a:ext uri="{FF2B5EF4-FFF2-40B4-BE49-F238E27FC236}">
                  <a16:creationId xmlns:a16="http://schemas.microsoft.com/office/drawing/2014/main" id="{410AF38F-5AEF-A942-B78C-AD18F5D288D3}"/>
                </a:ext>
              </a:extLst>
            </p:cNvPr>
            <p:cNvSpPr>
              <a:spLocks noChangeArrowheads="1"/>
            </p:cNvSpPr>
            <p:nvPr/>
          </p:nvSpPr>
          <p:spPr bwMode="auto">
            <a:xfrm>
              <a:off x="2628" y="1554"/>
              <a:ext cx="29" cy="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47" name="Rectangle 46">
              <a:extLst>
                <a:ext uri="{FF2B5EF4-FFF2-40B4-BE49-F238E27FC236}">
                  <a16:creationId xmlns:a16="http://schemas.microsoft.com/office/drawing/2014/main" id="{871E7AF6-FDD4-704D-BD15-08A042AB120F}"/>
                </a:ext>
              </a:extLst>
            </p:cNvPr>
            <p:cNvSpPr>
              <a:spLocks noChangeArrowheads="1"/>
            </p:cNvSpPr>
            <p:nvPr/>
          </p:nvSpPr>
          <p:spPr bwMode="auto">
            <a:xfrm>
              <a:off x="2669" y="1552"/>
              <a:ext cx="178" cy="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48" name="Rectangle 47">
              <a:extLst>
                <a:ext uri="{FF2B5EF4-FFF2-40B4-BE49-F238E27FC236}">
                  <a16:creationId xmlns:a16="http://schemas.microsoft.com/office/drawing/2014/main" id="{45E51721-06BF-EE4A-8FCA-FF0F2271242A}"/>
                </a:ext>
              </a:extLst>
            </p:cNvPr>
            <p:cNvSpPr>
              <a:spLocks noChangeArrowheads="1"/>
            </p:cNvSpPr>
            <p:nvPr/>
          </p:nvSpPr>
          <p:spPr bwMode="auto">
            <a:xfrm>
              <a:off x="2616" y="1641"/>
              <a:ext cx="247" cy="58"/>
            </a:xfrm>
            <a:prstGeom prst="rect">
              <a:avLst/>
            </a:prstGeom>
            <a:solidFill>
              <a:srgbClr val="00BC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49" name="Rectangle 48">
              <a:extLst>
                <a:ext uri="{FF2B5EF4-FFF2-40B4-BE49-F238E27FC236}">
                  <a16:creationId xmlns:a16="http://schemas.microsoft.com/office/drawing/2014/main" id="{5A6639D1-47FD-844F-9DFF-19786745F01C}"/>
                </a:ext>
              </a:extLst>
            </p:cNvPr>
            <p:cNvSpPr>
              <a:spLocks noChangeArrowheads="1"/>
            </p:cNvSpPr>
            <p:nvPr/>
          </p:nvSpPr>
          <p:spPr bwMode="auto">
            <a:xfrm>
              <a:off x="2628" y="1656"/>
              <a:ext cx="29" cy="2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50" name="Rectangle 49">
              <a:extLst>
                <a:ext uri="{FF2B5EF4-FFF2-40B4-BE49-F238E27FC236}">
                  <a16:creationId xmlns:a16="http://schemas.microsoft.com/office/drawing/2014/main" id="{3955B571-2177-3543-B542-BDFB754533D5}"/>
                </a:ext>
              </a:extLst>
            </p:cNvPr>
            <p:cNvSpPr>
              <a:spLocks noChangeArrowheads="1"/>
            </p:cNvSpPr>
            <p:nvPr/>
          </p:nvSpPr>
          <p:spPr bwMode="auto">
            <a:xfrm>
              <a:off x="2669" y="1656"/>
              <a:ext cx="178" cy="2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51" name="Rectangle 50">
              <a:extLst>
                <a:ext uri="{FF2B5EF4-FFF2-40B4-BE49-F238E27FC236}">
                  <a16:creationId xmlns:a16="http://schemas.microsoft.com/office/drawing/2014/main" id="{8CACAEA8-8C0C-264A-BB2B-C8356DBEC206}"/>
                </a:ext>
              </a:extLst>
            </p:cNvPr>
            <p:cNvSpPr>
              <a:spLocks noChangeArrowheads="1"/>
            </p:cNvSpPr>
            <p:nvPr/>
          </p:nvSpPr>
          <p:spPr bwMode="auto">
            <a:xfrm>
              <a:off x="2616" y="1743"/>
              <a:ext cx="247" cy="57"/>
            </a:xfrm>
            <a:prstGeom prst="rect">
              <a:avLst/>
            </a:prstGeom>
            <a:solidFill>
              <a:srgbClr val="00BC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52" name="Rectangle 51">
              <a:extLst>
                <a:ext uri="{FF2B5EF4-FFF2-40B4-BE49-F238E27FC236}">
                  <a16:creationId xmlns:a16="http://schemas.microsoft.com/office/drawing/2014/main" id="{51D578D3-F5EE-974A-A834-821A373D7D2D}"/>
                </a:ext>
              </a:extLst>
            </p:cNvPr>
            <p:cNvSpPr>
              <a:spLocks noChangeArrowheads="1"/>
            </p:cNvSpPr>
            <p:nvPr/>
          </p:nvSpPr>
          <p:spPr bwMode="auto">
            <a:xfrm>
              <a:off x="2628" y="1758"/>
              <a:ext cx="29" cy="2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53" name="Rectangle 52">
              <a:extLst>
                <a:ext uri="{FF2B5EF4-FFF2-40B4-BE49-F238E27FC236}">
                  <a16:creationId xmlns:a16="http://schemas.microsoft.com/office/drawing/2014/main" id="{CA08E1F4-05BF-4D45-A25A-4B91014CACD8}"/>
                </a:ext>
              </a:extLst>
            </p:cNvPr>
            <p:cNvSpPr>
              <a:spLocks noChangeArrowheads="1"/>
            </p:cNvSpPr>
            <p:nvPr/>
          </p:nvSpPr>
          <p:spPr bwMode="auto">
            <a:xfrm>
              <a:off x="2669" y="1758"/>
              <a:ext cx="178" cy="2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54" name="Rectangle 53">
              <a:extLst>
                <a:ext uri="{FF2B5EF4-FFF2-40B4-BE49-F238E27FC236}">
                  <a16:creationId xmlns:a16="http://schemas.microsoft.com/office/drawing/2014/main" id="{85C08461-69D4-7449-B868-CB9737EE8C2A}"/>
                </a:ext>
              </a:extLst>
            </p:cNvPr>
            <p:cNvSpPr>
              <a:spLocks noChangeArrowheads="1"/>
            </p:cNvSpPr>
            <p:nvPr/>
          </p:nvSpPr>
          <p:spPr bwMode="auto">
            <a:xfrm>
              <a:off x="2899" y="1438"/>
              <a:ext cx="247" cy="57"/>
            </a:xfrm>
            <a:prstGeom prst="rect">
              <a:avLst/>
            </a:prstGeom>
            <a:solidFill>
              <a:srgbClr val="00BC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55" name="Rectangle 54">
              <a:extLst>
                <a:ext uri="{FF2B5EF4-FFF2-40B4-BE49-F238E27FC236}">
                  <a16:creationId xmlns:a16="http://schemas.microsoft.com/office/drawing/2014/main" id="{4B868344-FC46-4C42-B7D2-A4B324885BEE}"/>
                </a:ext>
              </a:extLst>
            </p:cNvPr>
            <p:cNvSpPr>
              <a:spLocks noChangeArrowheads="1"/>
            </p:cNvSpPr>
            <p:nvPr/>
          </p:nvSpPr>
          <p:spPr bwMode="auto">
            <a:xfrm>
              <a:off x="2913" y="1452"/>
              <a:ext cx="27" cy="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56" name="Rectangle 55">
              <a:extLst>
                <a:ext uri="{FF2B5EF4-FFF2-40B4-BE49-F238E27FC236}">
                  <a16:creationId xmlns:a16="http://schemas.microsoft.com/office/drawing/2014/main" id="{7EC3C6C7-16CD-2746-AA23-A5DA68529DA9}"/>
                </a:ext>
              </a:extLst>
            </p:cNvPr>
            <p:cNvSpPr>
              <a:spLocks noChangeArrowheads="1"/>
            </p:cNvSpPr>
            <p:nvPr/>
          </p:nvSpPr>
          <p:spPr bwMode="auto">
            <a:xfrm>
              <a:off x="2952" y="1450"/>
              <a:ext cx="180" cy="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57" name="Rectangle 56">
              <a:extLst>
                <a:ext uri="{FF2B5EF4-FFF2-40B4-BE49-F238E27FC236}">
                  <a16:creationId xmlns:a16="http://schemas.microsoft.com/office/drawing/2014/main" id="{1961D5DE-6C79-A242-98CC-4A74B5DE9842}"/>
                </a:ext>
              </a:extLst>
            </p:cNvPr>
            <p:cNvSpPr>
              <a:spLocks noChangeArrowheads="1"/>
            </p:cNvSpPr>
            <p:nvPr/>
          </p:nvSpPr>
          <p:spPr bwMode="auto">
            <a:xfrm>
              <a:off x="2899" y="1540"/>
              <a:ext cx="247" cy="57"/>
            </a:xfrm>
            <a:prstGeom prst="rect">
              <a:avLst/>
            </a:prstGeom>
            <a:solidFill>
              <a:srgbClr val="00BC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58" name="Rectangle 57">
              <a:extLst>
                <a:ext uri="{FF2B5EF4-FFF2-40B4-BE49-F238E27FC236}">
                  <a16:creationId xmlns:a16="http://schemas.microsoft.com/office/drawing/2014/main" id="{70CBEEA5-DCEC-0D42-B5EA-4A17AF42185C}"/>
                </a:ext>
              </a:extLst>
            </p:cNvPr>
            <p:cNvSpPr>
              <a:spLocks noChangeArrowheads="1"/>
            </p:cNvSpPr>
            <p:nvPr/>
          </p:nvSpPr>
          <p:spPr bwMode="auto">
            <a:xfrm>
              <a:off x="2913" y="1554"/>
              <a:ext cx="27" cy="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59" name="Rectangle 58">
              <a:extLst>
                <a:ext uri="{FF2B5EF4-FFF2-40B4-BE49-F238E27FC236}">
                  <a16:creationId xmlns:a16="http://schemas.microsoft.com/office/drawing/2014/main" id="{B91770DD-50B6-E348-A901-7C07A1E6BA1A}"/>
                </a:ext>
              </a:extLst>
            </p:cNvPr>
            <p:cNvSpPr>
              <a:spLocks noChangeArrowheads="1"/>
            </p:cNvSpPr>
            <p:nvPr/>
          </p:nvSpPr>
          <p:spPr bwMode="auto">
            <a:xfrm>
              <a:off x="2952" y="1552"/>
              <a:ext cx="180" cy="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60" name="Rectangle 59">
              <a:extLst>
                <a:ext uri="{FF2B5EF4-FFF2-40B4-BE49-F238E27FC236}">
                  <a16:creationId xmlns:a16="http://schemas.microsoft.com/office/drawing/2014/main" id="{A62125CB-FC5F-FF4F-9076-1C49FA5B8757}"/>
                </a:ext>
              </a:extLst>
            </p:cNvPr>
            <p:cNvSpPr>
              <a:spLocks noChangeArrowheads="1"/>
            </p:cNvSpPr>
            <p:nvPr/>
          </p:nvSpPr>
          <p:spPr bwMode="auto">
            <a:xfrm>
              <a:off x="2899" y="1641"/>
              <a:ext cx="247" cy="58"/>
            </a:xfrm>
            <a:prstGeom prst="rect">
              <a:avLst/>
            </a:prstGeom>
            <a:solidFill>
              <a:srgbClr val="00BC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61" name="Rectangle 60">
              <a:extLst>
                <a:ext uri="{FF2B5EF4-FFF2-40B4-BE49-F238E27FC236}">
                  <a16:creationId xmlns:a16="http://schemas.microsoft.com/office/drawing/2014/main" id="{0073734C-21D8-B24A-BF45-CFE83461BAAF}"/>
                </a:ext>
              </a:extLst>
            </p:cNvPr>
            <p:cNvSpPr>
              <a:spLocks noChangeArrowheads="1"/>
            </p:cNvSpPr>
            <p:nvPr/>
          </p:nvSpPr>
          <p:spPr bwMode="auto">
            <a:xfrm>
              <a:off x="2913" y="1656"/>
              <a:ext cx="27" cy="2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62" name="Rectangle 61">
              <a:extLst>
                <a:ext uri="{FF2B5EF4-FFF2-40B4-BE49-F238E27FC236}">
                  <a16:creationId xmlns:a16="http://schemas.microsoft.com/office/drawing/2014/main" id="{9E9365DF-3044-B149-929F-45830420CC13}"/>
                </a:ext>
              </a:extLst>
            </p:cNvPr>
            <p:cNvSpPr>
              <a:spLocks noChangeArrowheads="1"/>
            </p:cNvSpPr>
            <p:nvPr/>
          </p:nvSpPr>
          <p:spPr bwMode="auto">
            <a:xfrm>
              <a:off x="2952" y="1656"/>
              <a:ext cx="180" cy="2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63" name="Rectangle 62">
              <a:extLst>
                <a:ext uri="{FF2B5EF4-FFF2-40B4-BE49-F238E27FC236}">
                  <a16:creationId xmlns:a16="http://schemas.microsoft.com/office/drawing/2014/main" id="{CED35375-B03E-9B40-9EC5-2B0B5CD26E0B}"/>
                </a:ext>
              </a:extLst>
            </p:cNvPr>
            <p:cNvSpPr>
              <a:spLocks noChangeArrowheads="1"/>
            </p:cNvSpPr>
            <p:nvPr/>
          </p:nvSpPr>
          <p:spPr bwMode="auto">
            <a:xfrm>
              <a:off x="2899" y="1743"/>
              <a:ext cx="247" cy="57"/>
            </a:xfrm>
            <a:prstGeom prst="rect">
              <a:avLst/>
            </a:prstGeom>
            <a:solidFill>
              <a:srgbClr val="00BC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64" name="Rectangle 63">
              <a:extLst>
                <a:ext uri="{FF2B5EF4-FFF2-40B4-BE49-F238E27FC236}">
                  <a16:creationId xmlns:a16="http://schemas.microsoft.com/office/drawing/2014/main" id="{CF49CF21-1043-A040-9615-EE86A8C0B5D6}"/>
                </a:ext>
              </a:extLst>
            </p:cNvPr>
            <p:cNvSpPr>
              <a:spLocks noChangeArrowheads="1"/>
            </p:cNvSpPr>
            <p:nvPr/>
          </p:nvSpPr>
          <p:spPr bwMode="auto">
            <a:xfrm>
              <a:off x="2913" y="1758"/>
              <a:ext cx="27" cy="2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65" name="Rectangle 64">
              <a:extLst>
                <a:ext uri="{FF2B5EF4-FFF2-40B4-BE49-F238E27FC236}">
                  <a16:creationId xmlns:a16="http://schemas.microsoft.com/office/drawing/2014/main" id="{1EECD99C-F75E-F349-B825-2DE4AC1088C8}"/>
                </a:ext>
              </a:extLst>
            </p:cNvPr>
            <p:cNvSpPr>
              <a:spLocks noChangeArrowheads="1"/>
            </p:cNvSpPr>
            <p:nvPr/>
          </p:nvSpPr>
          <p:spPr bwMode="auto">
            <a:xfrm>
              <a:off x="2952" y="1758"/>
              <a:ext cx="180" cy="2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grpSp>
      <p:grpSp>
        <p:nvGrpSpPr>
          <p:cNvPr id="66" name="Group 67">
            <a:extLst>
              <a:ext uri="{FF2B5EF4-FFF2-40B4-BE49-F238E27FC236}">
                <a16:creationId xmlns:a16="http://schemas.microsoft.com/office/drawing/2014/main" id="{7ECFDBBC-7D18-6940-8AB3-72532BAF0D21}"/>
              </a:ext>
            </a:extLst>
          </p:cNvPr>
          <p:cNvGrpSpPr>
            <a:grpSpLocks noChangeAspect="1"/>
          </p:cNvGrpSpPr>
          <p:nvPr/>
        </p:nvGrpSpPr>
        <p:grpSpPr bwMode="auto">
          <a:xfrm>
            <a:off x="3295237" y="3392685"/>
            <a:ext cx="665750" cy="227699"/>
            <a:chOff x="2573" y="1514"/>
            <a:chExt cx="614" cy="210"/>
          </a:xfrm>
        </p:grpSpPr>
        <p:sp>
          <p:nvSpPr>
            <p:cNvPr id="67" name="Freeform 68">
              <a:extLst>
                <a:ext uri="{FF2B5EF4-FFF2-40B4-BE49-F238E27FC236}">
                  <a16:creationId xmlns:a16="http://schemas.microsoft.com/office/drawing/2014/main" id="{C696D76B-FA67-3F4D-BAB7-AE6BFC580DBE}"/>
                </a:ext>
              </a:extLst>
            </p:cNvPr>
            <p:cNvSpPr>
              <a:spLocks/>
            </p:cNvSpPr>
            <p:nvPr/>
          </p:nvSpPr>
          <p:spPr bwMode="auto">
            <a:xfrm>
              <a:off x="2573" y="1514"/>
              <a:ext cx="614" cy="210"/>
            </a:xfrm>
            <a:custGeom>
              <a:avLst/>
              <a:gdLst>
                <a:gd name="T0" fmla="*/ 329 w 345"/>
                <a:gd name="T1" fmla="*/ 116 h 116"/>
                <a:gd name="T2" fmla="*/ 16 w 345"/>
                <a:gd name="T3" fmla="*/ 116 h 116"/>
                <a:gd name="T4" fmla="*/ 0 w 345"/>
                <a:gd name="T5" fmla="*/ 100 h 116"/>
                <a:gd name="T6" fmla="*/ 0 w 345"/>
                <a:gd name="T7" fmla="*/ 16 h 116"/>
                <a:gd name="T8" fmla="*/ 16 w 345"/>
                <a:gd name="T9" fmla="*/ 0 h 116"/>
                <a:gd name="T10" fmla="*/ 329 w 345"/>
                <a:gd name="T11" fmla="*/ 0 h 116"/>
                <a:gd name="T12" fmla="*/ 345 w 345"/>
                <a:gd name="T13" fmla="*/ 16 h 116"/>
                <a:gd name="T14" fmla="*/ 345 w 345"/>
                <a:gd name="T15" fmla="*/ 100 h 116"/>
                <a:gd name="T16" fmla="*/ 329 w 345"/>
                <a:gd name="T17"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116">
                  <a:moveTo>
                    <a:pt x="329" y="116"/>
                  </a:moveTo>
                  <a:cubicBezTo>
                    <a:pt x="16" y="116"/>
                    <a:pt x="16" y="116"/>
                    <a:pt x="16" y="116"/>
                  </a:cubicBezTo>
                  <a:cubicBezTo>
                    <a:pt x="7" y="116"/>
                    <a:pt x="0" y="109"/>
                    <a:pt x="0" y="100"/>
                  </a:cubicBezTo>
                  <a:cubicBezTo>
                    <a:pt x="0" y="16"/>
                    <a:pt x="0" y="16"/>
                    <a:pt x="0" y="16"/>
                  </a:cubicBezTo>
                  <a:cubicBezTo>
                    <a:pt x="0" y="7"/>
                    <a:pt x="7" y="0"/>
                    <a:pt x="16" y="0"/>
                  </a:cubicBezTo>
                  <a:cubicBezTo>
                    <a:pt x="329" y="0"/>
                    <a:pt x="329" y="0"/>
                    <a:pt x="329" y="0"/>
                  </a:cubicBezTo>
                  <a:cubicBezTo>
                    <a:pt x="338" y="0"/>
                    <a:pt x="345" y="7"/>
                    <a:pt x="345" y="16"/>
                  </a:cubicBezTo>
                  <a:cubicBezTo>
                    <a:pt x="345" y="100"/>
                    <a:pt x="345" y="100"/>
                    <a:pt x="345" y="100"/>
                  </a:cubicBezTo>
                  <a:cubicBezTo>
                    <a:pt x="345" y="109"/>
                    <a:pt x="338" y="116"/>
                    <a:pt x="329" y="116"/>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68" name="Rectangle 69">
              <a:extLst>
                <a:ext uri="{FF2B5EF4-FFF2-40B4-BE49-F238E27FC236}">
                  <a16:creationId xmlns:a16="http://schemas.microsoft.com/office/drawing/2014/main" id="{5864FFFE-3E6B-354B-B1B8-60E7564EBFDF}"/>
                </a:ext>
              </a:extLst>
            </p:cNvPr>
            <p:cNvSpPr>
              <a:spLocks noChangeArrowheads="1"/>
            </p:cNvSpPr>
            <p:nvPr/>
          </p:nvSpPr>
          <p:spPr bwMode="auto">
            <a:xfrm>
              <a:off x="2625" y="1559"/>
              <a:ext cx="512" cy="120"/>
            </a:xfrm>
            <a:prstGeom prst="rect">
              <a:avLst/>
            </a:prstGeom>
            <a:solidFill>
              <a:srgbClr val="00BC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69" name="Rectangle 70">
              <a:extLst>
                <a:ext uri="{FF2B5EF4-FFF2-40B4-BE49-F238E27FC236}">
                  <a16:creationId xmlns:a16="http://schemas.microsoft.com/office/drawing/2014/main" id="{56E3E08C-6A9B-4648-AF1B-4FBD6E385F6B}"/>
                </a:ext>
              </a:extLst>
            </p:cNvPr>
            <p:cNvSpPr>
              <a:spLocks noChangeArrowheads="1"/>
            </p:cNvSpPr>
            <p:nvPr/>
          </p:nvSpPr>
          <p:spPr bwMode="auto">
            <a:xfrm>
              <a:off x="2651" y="1590"/>
              <a:ext cx="57" cy="5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70" name="Rectangle 71">
              <a:extLst>
                <a:ext uri="{FF2B5EF4-FFF2-40B4-BE49-F238E27FC236}">
                  <a16:creationId xmlns:a16="http://schemas.microsoft.com/office/drawing/2014/main" id="{E39E2216-DEBB-A34B-959D-903F816A9106}"/>
                </a:ext>
              </a:extLst>
            </p:cNvPr>
            <p:cNvSpPr>
              <a:spLocks noChangeArrowheads="1"/>
            </p:cNvSpPr>
            <p:nvPr/>
          </p:nvSpPr>
          <p:spPr bwMode="auto">
            <a:xfrm>
              <a:off x="2735" y="1588"/>
              <a:ext cx="372" cy="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grpSp>
      <p:grpSp>
        <p:nvGrpSpPr>
          <p:cNvPr id="71" name="Group 67">
            <a:extLst>
              <a:ext uri="{FF2B5EF4-FFF2-40B4-BE49-F238E27FC236}">
                <a16:creationId xmlns:a16="http://schemas.microsoft.com/office/drawing/2014/main" id="{8FD57992-FE84-EF40-8137-B3855F7B0741}"/>
              </a:ext>
            </a:extLst>
          </p:cNvPr>
          <p:cNvGrpSpPr>
            <a:grpSpLocks noChangeAspect="1"/>
          </p:cNvGrpSpPr>
          <p:nvPr/>
        </p:nvGrpSpPr>
        <p:grpSpPr bwMode="auto">
          <a:xfrm>
            <a:off x="4156594" y="3392685"/>
            <a:ext cx="665750" cy="227699"/>
            <a:chOff x="2573" y="1514"/>
            <a:chExt cx="614" cy="210"/>
          </a:xfrm>
        </p:grpSpPr>
        <p:sp>
          <p:nvSpPr>
            <p:cNvPr id="72" name="Freeform 68">
              <a:extLst>
                <a:ext uri="{FF2B5EF4-FFF2-40B4-BE49-F238E27FC236}">
                  <a16:creationId xmlns:a16="http://schemas.microsoft.com/office/drawing/2014/main" id="{EB7E0442-4353-F046-AB67-9C92140DA3AA}"/>
                </a:ext>
              </a:extLst>
            </p:cNvPr>
            <p:cNvSpPr>
              <a:spLocks/>
            </p:cNvSpPr>
            <p:nvPr/>
          </p:nvSpPr>
          <p:spPr bwMode="auto">
            <a:xfrm>
              <a:off x="2573" y="1514"/>
              <a:ext cx="614" cy="210"/>
            </a:xfrm>
            <a:custGeom>
              <a:avLst/>
              <a:gdLst>
                <a:gd name="T0" fmla="*/ 329 w 345"/>
                <a:gd name="T1" fmla="*/ 116 h 116"/>
                <a:gd name="T2" fmla="*/ 16 w 345"/>
                <a:gd name="T3" fmla="*/ 116 h 116"/>
                <a:gd name="T4" fmla="*/ 0 w 345"/>
                <a:gd name="T5" fmla="*/ 100 h 116"/>
                <a:gd name="T6" fmla="*/ 0 w 345"/>
                <a:gd name="T7" fmla="*/ 16 h 116"/>
                <a:gd name="T8" fmla="*/ 16 w 345"/>
                <a:gd name="T9" fmla="*/ 0 h 116"/>
                <a:gd name="T10" fmla="*/ 329 w 345"/>
                <a:gd name="T11" fmla="*/ 0 h 116"/>
                <a:gd name="T12" fmla="*/ 345 w 345"/>
                <a:gd name="T13" fmla="*/ 16 h 116"/>
                <a:gd name="T14" fmla="*/ 345 w 345"/>
                <a:gd name="T15" fmla="*/ 100 h 116"/>
                <a:gd name="T16" fmla="*/ 329 w 345"/>
                <a:gd name="T17"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116">
                  <a:moveTo>
                    <a:pt x="329" y="116"/>
                  </a:moveTo>
                  <a:cubicBezTo>
                    <a:pt x="16" y="116"/>
                    <a:pt x="16" y="116"/>
                    <a:pt x="16" y="116"/>
                  </a:cubicBezTo>
                  <a:cubicBezTo>
                    <a:pt x="7" y="116"/>
                    <a:pt x="0" y="109"/>
                    <a:pt x="0" y="100"/>
                  </a:cubicBezTo>
                  <a:cubicBezTo>
                    <a:pt x="0" y="16"/>
                    <a:pt x="0" y="16"/>
                    <a:pt x="0" y="16"/>
                  </a:cubicBezTo>
                  <a:cubicBezTo>
                    <a:pt x="0" y="7"/>
                    <a:pt x="7" y="0"/>
                    <a:pt x="16" y="0"/>
                  </a:cubicBezTo>
                  <a:cubicBezTo>
                    <a:pt x="329" y="0"/>
                    <a:pt x="329" y="0"/>
                    <a:pt x="329" y="0"/>
                  </a:cubicBezTo>
                  <a:cubicBezTo>
                    <a:pt x="338" y="0"/>
                    <a:pt x="345" y="7"/>
                    <a:pt x="345" y="16"/>
                  </a:cubicBezTo>
                  <a:cubicBezTo>
                    <a:pt x="345" y="100"/>
                    <a:pt x="345" y="100"/>
                    <a:pt x="345" y="100"/>
                  </a:cubicBezTo>
                  <a:cubicBezTo>
                    <a:pt x="345" y="109"/>
                    <a:pt x="338" y="116"/>
                    <a:pt x="329" y="116"/>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73" name="Rectangle 69">
              <a:extLst>
                <a:ext uri="{FF2B5EF4-FFF2-40B4-BE49-F238E27FC236}">
                  <a16:creationId xmlns:a16="http://schemas.microsoft.com/office/drawing/2014/main" id="{EB321AF3-043B-1C42-BA8D-3039D6E45E6B}"/>
                </a:ext>
              </a:extLst>
            </p:cNvPr>
            <p:cNvSpPr>
              <a:spLocks noChangeArrowheads="1"/>
            </p:cNvSpPr>
            <p:nvPr/>
          </p:nvSpPr>
          <p:spPr bwMode="auto">
            <a:xfrm>
              <a:off x="2625" y="1559"/>
              <a:ext cx="512" cy="120"/>
            </a:xfrm>
            <a:prstGeom prst="rect">
              <a:avLst/>
            </a:prstGeom>
            <a:solidFill>
              <a:srgbClr val="00BC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74" name="Rectangle 70">
              <a:extLst>
                <a:ext uri="{FF2B5EF4-FFF2-40B4-BE49-F238E27FC236}">
                  <a16:creationId xmlns:a16="http://schemas.microsoft.com/office/drawing/2014/main" id="{27D15066-62E3-FB4D-93E2-D573BDD3EA9A}"/>
                </a:ext>
              </a:extLst>
            </p:cNvPr>
            <p:cNvSpPr>
              <a:spLocks noChangeArrowheads="1"/>
            </p:cNvSpPr>
            <p:nvPr/>
          </p:nvSpPr>
          <p:spPr bwMode="auto">
            <a:xfrm>
              <a:off x="2651" y="1590"/>
              <a:ext cx="57" cy="5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75" name="Rectangle 71">
              <a:extLst>
                <a:ext uri="{FF2B5EF4-FFF2-40B4-BE49-F238E27FC236}">
                  <a16:creationId xmlns:a16="http://schemas.microsoft.com/office/drawing/2014/main" id="{C1E87EBD-3753-C842-A910-0BA499763D37}"/>
                </a:ext>
              </a:extLst>
            </p:cNvPr>
            <p:cNvSpPr>
              <a:spLocks noChangeArrowheads="1"/>
            </p:cNvSpPr>
            <p:nvPr/>
          </p:nvSpPr>
          <p:spPr bwMode="auto">
            <a:xfrm>
              <a:off x="2735" y="1588"/>
              <a:ext cx="372" cy="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grpSp>
      <p:grpSp>
        <p:nvGrpSpPr>
          <p:cNvPr id="76" name="Group 67">
            <a:extLst>
              <a:ext uri="{FF2B5EF4-FFF2-40B4-BE49-F238E27FC236}">
                <a16:creationId xmlns:a16="http://schemas.microsoft.com/office/drawing/2014/main" id="{13A22D04-3CFA-FA45-98AD-64F823BC5095}"/>
              </a:ext>
            </a:extLst>
          </p:cNvPr>
          <p:cNvGrpSpPr>
            <a:grpSpLocks noChangeAspect="1"/>
          </p:cNvGrpSpPr>
          <p:nvPr/>
        </p:nvGrpSpPr>
        <p:grpSpPr bwMode="auto">
          <a:xfrm>
            <a:off x="5017953" y="3392685"/>
            <a:ext cx="665750" cy="227699"/>
            <a:chOff x="2573" y="1514"/>
            <a:chExt cx="614" cy="210"/>
          </a:xfrm>
        </p:grpSpPr>
        <p:sp>
          <p:nvSpPr>
            <p:cNvPr id="77" name="Freeform 68">
              <a:extLst>
                <a:ext uri="{FF2B5EF4-FFF2-40B4-BE49-F238E27FC236}">
                  <a16:creationId xmlns:a16="http://schemas.microsoft.com/office/drawing/2014/main" id="{85C4567E-21B8-7749-8E4F-BE1FCB6F7ACA}"/>
                </a:ext>
              </a:extLst>
            </p:cNvPr>
            <p:cNvSpPr>
              <a:spLocks/>
            </p:cNvSpPr>
            <p:nvPr/>
          </p:nvSpPr>
          <p:spPr bwMode="auto">
            <a:xfrm>
              <a:off x="2573" y="1514"/>
              <a:ext cx="614" cy="210"/>
            </a:xfrm>
            <a:custGeom>
              <a:avLst/>
              <a:gdLst>
                <a:gd name="T0" fmla="*/ 329 w 345"/>
                <a:gd name="T1" fmla="*/ 116 h 116"/>
                <a:gd name="T2" fmla="*/ 16 w 345"/>
                <a:gd name="T3" fmla="*/ 116 h 116"/>
                <a:gd name="T4" fmla="*/ 0 w 345"/>
                <a:gd name="T5" fmla="*/ 100 h 116"/>
                <a:gd name="T6" fmla="*/ 0 w 345"/>
                <a:gd name="T7" fmla="*/ 16 h 116"/>
                <a:gd name="T8" fmla="*/ 16 w 345"/>
                <a:gd name="T9" fmla="*/ 0 h 116"/>
                <a:gd name="T10" fmla="*/ 329 w 345"/>
                <a:gd name="T11" fmla="*/ 0 h 116"/>
                <a:gd name="T12" fmla="*/ 345 w 345"/>
                <a:gd name="T13" fmla="*/ 16 h 116"/>
                <a:gd name="T14" fmla="*/ 345 w 345"/>
                <a:gd name="T15" fmla="*/ 100 h 116"/>
                <a:gd name="T16" fmla="*/ 329 w 345"/>
                <a:gd name="T17"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116">
                  <a:moveTo>
                    <a:pt x="329" y="116"/>
                  </a:moveTo>
                  <a:cubicBezTo>
                    <a:pt x="16" y="116"/>
                    <a:pt x="16" y="116"/>
                    <a:pt x="16" y="116"/>
                  </a:cubicBezTo>
                  <a:cubicBezTo>
                    <a:pt x="7" y="116"/>
                    <a:pt x="0" y="109"/>
                    <a:pt x="0" y="100"/>
                  </a:cubicBezTo>
                  <a:cubicBezTo>
                    <a:pt x="0" y="16"/>
                    <a:pt x="0" y="16"/>
                    <a:pt x="0" y="16"/>
                  </a:cubicBezTo>
                  <a:cubicBezTo>
                    <a:pt x="0" y="7"/>
                    <a:pt x="7" y="0"/>
                    <a:pt x="16" y="0"/>
                  </a:cubicBezTo>
                  <a:cubicBezTo>
                    <a:pt x="329" y="0"/>
                    <a:pt x="329" y="0"/>
                    <a:pt x="329" y="0"/>
                  </a:cubicBezTo>
                  <a:cubicBezTo>
                    <a:pt x="338" y="0"/>
                    <a:pt x="345" y="7"/>
                    <a:pt x="345" y="16"/>
                  </a:cubicBezTo>
                  <a:cubicBezTo>
                    <a:pt x="345" y="100"/>
                    <a:pt x="345" y="100"/>
                    <a:pt x="345" y="100"/>
                  </a:cubicBezTo>
                  <a:cubicBezTo>
                    <a:pt x="345" y="109"/>
                    <a:pt x="338" y="116"/>
                    <a:pt x="329" y="116"/>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78" name="Rectangle 69">
              <a:extLst>
                <a:ext uri="{FF2B5EF4-FFF2-40B4-BE49-F238E27FC236}">
                  <a16:creationId xmlns:a16="http://schemas.microsoft.com/office/drawing/2014/main" id="{08CBF717-8257-1148-9391-1DE2DC4EA7DE}"/>
                </a:ext>
              </a:extLst>
            </p:cNvPr>
            <p:cNvSpPr>
              <a:spLocks noChangeArrowheads="1"/>
            </p:cNvSpPr>
            <p:nvPr/>
          </p:nvSpPr>
          <p:spPr bwMode="auto">
            <a:xfrm>
              <a:off x="2625" y="1559"/>
              <a:ext cx="512" cy="120"/>
            </a:xfrm>
            <a:prstGeom prst="rect">
              <a:avLst/>
            </a:prstGeom>
            <a:solidFill>
              <a:srgbClr val="00BC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79" name="Rectangle 70">
              <a:extLst>
                <a:ext uri="{FF2B5EF4-FFF2-40B4-BE49-F238E27FC236}">
                  <a16:creationId xmlns:a16="http://schemas.microsoft.com/office/drawing/2014/main" id="{12242977-0F39-1C40-B660-FFFEE7218ED6}"/>
                </a:ext>
              </a:extLst>
            </p:cNvPr>
            <p:cNvSpPr>
              <a:spLocks noChangeArrowheads="1"/>
            </p:cNvSpPr>
            <p:nvPr/>
          </p:nvSpPr>
          <p:spPr bwMode="auto">
            <a:xfrm>
              <a:off x="2651" y="1590"/>
              <a:ext cx="57" cy="5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80" name="Rectangle 71">
              <a:extLst>
                <a:ext uri="{FF2B5EF4-FFF2-40B4-BE49-F238E27FC236}">
                  <a16:creationId xmlns:a16="http://schemas.microsoft.com/office/drawing/2014/main" id="{3FA9864B-7406-B143-A815-72697B4209D7}"/>
                </a:ext>
              </a:extLst>
            </p:cNvPr>
            <p:cNvSpPr>
              <a:spLocks noChangeArrowheads="1"/>
            </p:cNvSpPr>
            <p:nvPr/>
          </p:nvSpPr>
          <p:spPr bwMode="auto">
            <a:xfrm>
              <a:off x="2735" y="1588"/>
              <a:ext cx="372" cy="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grpSp>
      <p:grpSp>
        <p:nvGrpSpPr>
          <p:cNvPr id="81" name="Group 39">
            <a:extLst>
              <a:ext uri="{FF2B5EF4-FFF2-40B4-BE49-F238E27FC236}">
                <a16:creationId xmlns:a16="http://schemas.microsoft.com/office/drawing/2014/main" id="{FB248B14-F88B-F543-B9A9-A4D975383CD7}"/>
              </a:ext>
            </a:extLst>
          </p:cNvPr>
          <p:cNvGrpSpPr>
            <a:grpSpLocks noChangeAspect="1"/>
          </p:cNvGrpSpPr>
          <p:nvPr/>
        </p:nvGrpSpPr>
        <p:grpSpPr bwMode="auto">
          <a:xfrm>
            <a:off x="6975816" y="3263655"/>
            <a:ext cx="667919" cy="485759"/>
            <a:chOff x="2573" y="1395"/>
            <a:chExt cx="616" cy="448"/>
          </a:xfrm>
        </p:grpSpPr>
        <p:sp>
          <p:nvSpPr>
            <p:cNvPr id="82" name="Freeform 40">
              <a:extLst>
                <a:ext uri="{FF2B5EF4-FFF2-40B4-BE49-F238E27FC236}">
                  <a16:creationId xmlns:a16="http://schemas.microsoft.com/office/drawing/2014/main" id="{C2945593-604C-484B-A657-F406ABE98758}"/>
                </a:ext>
              </a:extLst>
            </p:cNvPr>
            <p:cNvSpPr>
              <a:spLocks/>
            </p:cNvSpPr>
            <p:nvPr/>
          </p:nvSpPr>
          <p:spPr bwMode="auto">
            <a:xfrm>
              <a:off x="2573" y="1395"/>
              <a:ext cx="616" cy="448"/>
            </a:xfrm>
            <a:custGeom>
              <a:avLst/>
              <a:gdLst>
                <a:gd name="T0" fmla="*/ 330 w 346"/>
                <a:gd name="T1" fmla="*/ 251 h 251"/>
                <a:gd name="T2" fmla="*/ 16 w 346"/>
                <a:gd name="T3" fmla="*/ 251 h 251"/>
                <a:gd name="T4" fmla="*/ 0 w 346"/>
                <a:gd name="T5" fmla="*/ 235 h 251"/>
                <a:gd name="T6" fmla="*/ 0 w 346"/>
                <a:gd name="T7" fmla="*/ 16 h 251"/>
                <a:gd name="T8" fmla="*/ 16 w 346"/>
                <a:gd name="T9" fmla="*/ 0 h 251"/>
                <a:gd name="T10" fmla="*/ 330 w 346"/>
                <a:gd name="T11" fmla="*/ 0 h 251"/>
                <a:gd name="T12" fmla="*/ 346 w 346"/>
                <a:gd name="T13" fmla="*/ 16 h 251"/>
                <a:gd name="T14" fmla="*/ 346 w 346"/>
                <a:gd name="T15" fmla="*/ 235 h 251"/>
                <a:gd name="T16" fmla="*/ 330 w 346"/>
                <a:gd name="T17" fmla="*/ 25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6" h="251">
                  <a:moveTo>
                    <a:pt x="330" y="251"/>
                  </a:moveTo>
                  <a:cubicBezTo>
                    <a:pt x="16" y="251"/>
                    <a:pt x="16" y="251"/>
                    <a:pt x="16" y="251"/>
                  </a:cubicBezTo>
                  <a:cubicBezTo>
                    <a:pt x="7" y="251"/>
                    <a:pt x="0" y="243"/>
                    <a:pt x="0" y="235"/>
                  </a:cubicBezTo>
                  <a:cubicBezTo>
                    <a:pt x="0" y="16"/>
                    <a:pt x="0" y="16"/>
                    <a:pt x="0" y="16"/>
                  </a:cubicBezTo>
                  <a:cubicBezTo>
                    <a:pt x="0" y="7"/>
                    <a:pt x="7" y="0"/>
                    <a:pt x="16" y="0"/>
                  </a:cubicBezTo>
                  <a:cubicBezTo>
                    <a:pt x="330" y="0"/>
                    <a:pt x="330" y="0"/>
                    <a:pt x="330" y="0"/>
                  </a:cubicBezTo>
                  <a:cubicBezTo>
                    <a:pt x="339" y="0"/>
                    <a:pt x="346" y="7"/>
                    <a:pt x="346" y="16"/>
                  </a:cubicBezTo>
                  <a:cubicBezTo>
                    <a:pt x="346" y="235"/>
                    <a:pt x="346" y="235"/>
                    <a:pt x="346" y="235"/>
                  </a:cubicBezTo>
                  <a:cubicBezTo>
                    <a:pt x="346" y="243"/>
                    <a:pt x="339" y="251"/>
                    <a:pt x="330" y="251"/>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83" name="Rectangle 41">
              <a:extLst>
                <a:ext uri="{FF2B5EF4-FFF2-40B4-BE49-F238E27FC236}">
                  <a16:creationId xmlns:a16="http://schemas.microsoft.com/office/drawing/2014/main" id="{1AF4FB55-66DC-EB4E-890B-427670B40710}"/>
                </a:ext>
              </a:extLst>
            </p:cNvPr>
            <p:cNvSpPr>
              <a:spLocks noChangeArrowheads="1"/>
            </p:cNvSpPr>
            <p:nvPr/>
          </p:nvSpPr>
          <p:spPr bwMode="auto">
            <a:xfrm>
              <a:off x="2616" y="1438"/>
              <a:ext cx="247" cy="57"/>
            </a:xfrm>
            <a:prstGeom prst="rect">
              <a:avLst/>
            </a:prstGeom>
            <a:solidFill>
              <a:srgbClr val="00BC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84" name="Rectangle 42">
              <a:extLst>
                <a:ext uri="{FF2B5EF4-FFF2-40B4-BE49-F238E27FC236}">
                  <a16:creationId xmlns:a16="http://schemas.microsoft.com/office/drawing/2014/main" id="{A91585D1-E257-D344-BB95-2053D6FF791C}"/>
                </a:ext>
              </a:extLst>
            </p:cNvPr>
            <p:cNvSpPr>
              <a:spLocks noChangeArrowheads="1"/>
            </p:cNvSpPr>
            <p:nvPr/>
          </p:nvSpPr>
          <p:spPr bwMode="auto">
            <a:xfrm>
              <a:off x="2628" y="1452"/>
              <a:ext cx="29" cy="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85" name="Rectangle 43">
              <a:extLst>
                <a:ext uri="{FF2B5EF4-FFF2-40B4-BE49-F238E27FC236}">
                  <a16:creationId xmlns:a16="http://schemas.microsoft.com/office/drawing/2014/main" id="{9905BBBF-E5EF-1D43-A00B-1B480D6610F5}"/>
                </a:ext>
              </a:extLst>
            </p:cNvPr>
            <p:cNvSpPr>
              <a:spLocks noChangeArrowheads="1"/>
            </p:cNvSpPr>
            <p:nvPr/>
          </p:nvSpPr>
          <p:spPr bwMode="auto">
            <a:xfrm>
              <a:off x="2669" y="1450"/>
              <a:ext cx="178" cy="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86" name="Rectangle 44">
              <a:extLst>
                <a:ext uri="{FF2B5EF4-FFF2-40B4-BE49-F238E27FC236}">
                  <a16:creationId xmlns:a16="http://schemas.microsoft.com/office/drawing/2014/main" id="{1AE38A9B-7A7E-2F40-9F4D-4BEBF7922DE6}"/>
                </a:ext>
              </a:extLst>
            </p:cNvPr>
            <p:cNvSpPr>
              <a:spLocks noChangeArrowheads="1"/>
            </p:cNvSpPr>
            <p:nvPr/>
          </p:nvSpPr>
          <p:spPr bwMode="auto">
            <a:xfrm>
              <a:off x="2616" y="1540"/>
              <a:ext cx="247" cy="57"/>
            </a:xfrm>
            <a:prstGeom prst="rect">
              <a:avLst/>
            </a:prstGeom>
            <a:solidFill>
              <a:srgbClr val="00BC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87" name="Rectangle 45">
              <a:extLst>
                <a:ext uri="{FF2B5EF4-FFF2-40B4-BE49-F238E27FC236}">
                  <a16:creationId xmlns:a16="http://schemas.microsoft.com/office/drawing/2014/main" id="{B03C7A84-DD71-FF40-9F55-8DBB5D22F5EA}"/>
                </a:ext>
              </a:extLst>
            </p:cNvPr>
            <p:cNvSpPr>
              <a:spLocks noChangeArrowheads="1"/>
            </p:cNvSpPr>
            <p:nvPr/>
          </p:nvSpPr>
          <p:spPr bwMode="auto">
            <a:xfrm>
              <a:off x="2628" y="1554"/>
              <a:ext cx="29" cy="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88" name="Rectangle 46">
              <a:extLst>
                <a:ext uri="{FF2B5EF4-FFF2-40B4-BE49-F238E27FC236}">
                  <a16:creationId xmlns:a16="http://schemas.microsoft.com/office/drawing/2014/main" id="{F9D76370-9EAD-E440-A39F-BA8F0E27004D}"/>
                </a:ext>
              </a:extLst>
            </p:cNvPr>
            <p:cNvSpPr>
              <a:spLocks noChangeArrowheads="1"/>
            </p:cNvSpPr>
            <p:nvPr/>
          </p:nvSpPr>
          <p:spPr bwMode="auto">
            <a:xfrm>
              <a:off x="2669" y="1552"/>
              <a:ext cx="178" cy="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89" name="Rectangle 47">
              <a:extLst>
                <a:ext uri="{FF2B5EF4-FFF2-40B4-BE49-F238E27FC236}">
                  <a16:creationId xmlns:a16="http://schemas.microsoft.com/office/drawing/2014/main" id="{23C5A929-963F-0643-94DE-1A8F277B9A73}"/>
                </a:ext>
              </a:extLst>
            </p:cNvPr>
            <p:cNvSpPr>
              <a:spLocks noChangeArrowheads="1"/>
            </p:cNvSpPr>
            <p:nvPr/>
          </p:nvSpPr>
          <p:spPr bwMode="auto">
            <a:xfrm>
              <a:off x="2616" y="1641"/>
              <a:ext cx="247" cy="58"/>
            </a:xfrm>
            <a:prstGeom prst="rect">
              <a:avLst/>
            </a:prstGeom>
            <a:solidFill>
              <a:srgbClr val="00BC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90" name="Rectangle 48">
              <a:extLst>
                <a:ext uri="{FF2B5EF4-FFF2-40B4-BE49-F238E27FC236}">
                  <a16:creationId xmlns:a16="http://schemas.microsoft.com/office/drawing/2014/main" id="{356A8256-6473-3641-9128-30B4FC62CB03}"/>
                </a:ext>
              </a:extLst>
            </p:cNvPr>
            <p:cNvSpPr>
              <a:spLocks noChangeArrowheads="1"/>
            </p:cNvSpPr>
            <p:nvPr/>
          </p:nvSpPr>
          <p:spPr bwMode="auto">
            <a:xfrm>
              <a:off x="2628" y="1656"/>
              <a:ext cx="29" cy="2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91" name="Rectangle 49">
              <a:extLst>
                <a:ext uri="{FF2B5EF4-FFF2-40B4-BE49-F238E27FC236}">
                  <a16:creationId xmlns:a16="http://schemas.microsoft.com/office/drawing/2014/main" id="{AFC2134F-0E27-5740-90FE-FFDCFE369803}"/>
                </a:ext>
              </a:extLst>
            </p:cNvPr>
            <p:cNvSpPr>
              <a:spLocks noChangeArrowheads="1"/>
            </p:cNvSpPr>
            <p:nvPr/>
          </p:nvSpPr>
          <p:spPr bwMode="auto">
            <a:xfrm>
              <a:off x="2669" y="1656"/>
              <a:ext cx="178" cy="2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92" name="Rectangle 50">
              <a:extLst>
                <a:ext uri="{FF2B5EF4-FFF2-40B4-BE49-F238E27FC236}">
                  <a16:creationId xmlns:a16="http://schemas.microsoft.com/office/drawing/2014/main" id="{4218FA8B-989C-4A47-91C8-507124031020}"/>
                </a:ext>
              </a:extLst>
            </p:cNvPr>
            <p:cNvSpPr>
              <a:spLocks noChangeArrowheads="1"/>
            </p:cNvSpPr>
            <p:nvPr/>
          </p:nvSpPr>
          <p:spPr bwMode="auto">
            <a:xfrm>
              <a:off x="2616" y="1743"/>
              <a:ext cx="247" cy="57"/>
            </a:xfrm>
            <a:prstGeom prst="rect">
              <a:avLst/>
            </a:prstGeom>
            <a:solidFill>
              <a:srgbClr val="00BC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93" name="Rectangle 51">
              <a:extLst>
                <a:ext uri="{FF2B5EF4-FFF2-40B4-BE49-F238E27FC236}">
                  <a16:creationId xmlns:a16="http://schemas.microsoft.com/office/drawing/2014/main" id="{378E7375-9D51-B44D-A0BE-D591661DE8FD}"/>
                </a:ext>
              </a:extLst>
            </p:cNvPr>
            <p:cNvSpPr>
              <a:spLocks noChangeArrowheads="1"/>
            </p:cNvSpPr>
            <p:nvPr/>
          </p:nvSpPr>
          <p:spPr bwMode="auto">
            <a:xfrm>
              <a:off x="2628" y="1758"/>
              <a:ext cx="29" cy="2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94" name="Rectangle 52">
              <a:extLst>
                <a:ext uri="{FF2B5EF4-FFF2-40B4-BE49-F238E27FC236}">
                  <a16:creationId xmlns:a16="http://schemas.microsoft.com/office/drawing/2014/main" id="{755B9117-BE1E-994A-B709-4FF26C8A4A3D}"/>
                </a:ext>
              </a:extLst>
            </p:cNvPr>
            <p:cNvSpPr>
              <a:spLocks noChangeArrowheads="1"/>
            </p:cNvSpPr>
            <p:nvPr/>
          </p:nvSpPr>
          <p:spPr bwMode="auto">
            <a:xfrm>
              <a:off x="2669" y="1758"/>
              <a:ext cx="178" cy="2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95" name="Rectangle 53">
              <a:extLst>
                <a:ext uri="{FF2B5EF4-FFF2-40B4-BE49-F238E27FC236}">
                  <a16:creationId xmlns:a16="http://schemas.microsoft.com/office/drawing/2014/main" id="{9E63E226-162F-6B4F-A74C-63B145B8FB57}"/>
                </a:ext>
              </a:extLst>
            </p:cNvPr>
            <p:cNvSpPr>
              <a:spLocks noChangeArrowheads="1"/>
            </p:cNvSpPr>
            <p:nvPr/>
          </p:nvSpPr>
          <p:spPr bwMode="auto">
            <a:xfrm>
              <a:off x="2899" y="1438"/>
              <a:ext cx="247" cy="57"/>
            </a:xfrm>
            <a:prstGeom prst="rect">
              <a:avLst/>
            </a:prstGeom>
            <a:solidFill>
              <a:srgbClr val="00BC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96" name="Rectangle 54">
              <a:extLst>
                <a:ext uri="{FF2B5EF4-FFF2-40B4-BE49-F238E27FC236}">
                  <a16:creationId xmlns:a16="http://schemas.microsoft.com/office/drawing/2014/main" id="{09F4A69C-4D0C-EB44-B974-F928B3B9D428}"/>
                </a:ext>
              </a:extLst>
            </p:cNvPr>
            <p:cNvSpPr>
              <a:spLocks noChangeArrowheads="1"/>
            </p:cNvSpPr>
            <p:nvPr/>
          </p:nvSpPr>
          <p:spPr bwMode="auto">
            <a:xfrm>
              <a:off x="2913" y="1452"/>
              <a:ext cx="27" cy="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97" name="Rectangle 55">
              <a:extLst>
                <a:ext uri="{FF2B5EF4-FFF2-40B4-BE49-F238E27FC236}">
                  <a16:creationId xmlns:a16="http://schemas.microsoft.com/office/drawing/2014/main" id="{3FDCF7CD-F280-534B-8D94-D7FCF4E230C1}"/>
                </a:ext>
              </a:extLst>
            </p:cNvPr>
            <p:cNvSpPr>
              <a:spLocks noChangeArrowheads="1"/>
            </p:cNvSpPr>
            <p:nvPr/>
          </p:nvSpPr>
          <p:spPr bwMode="auto">
            <a:xfrm>
              <a:off x="2952" y="1450"/>
              <a:ext cx="180" cy="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98" name="Rectangle 56">
              <a:extLst>
                <a:ext uri="{FF2B5EF4-FFF2-40B4-BE49-F238E27FC236}">
                  <a16:creationId xmlns:a16="http://schemas.microsoft.com/office/drawing/2014/main" id="{EB49C472-5270-FA49-973E-2128B989BBC3}"/>
                </a:ext>
              </a:extLst>
            </p:cNvPr>
            <p:cNvSpPr>
              <a:spLocks noChangeArrowheads="1"/>
            </p:cNvSpPr>
            <p:nvPr/>
          </p:nvSpPr>
          <p:spPr bwMode="auto">
            <a:xfrm>
              <a:off x="2899" y="1540"/>
              <a:ext cx="247" cy="57"/>
            </a:xfrm>
            <a:prstGeom prst="rect">
              <a:avLst/>
            </a:prstGeom>
            <a:solidFill>
              <a:srgbClr val="00BC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99" name="Rectangle 57">
              <a:extLst>
                <a:ext uri="{FF2B5EF4-FFF2-40B4-BE49-F238E27FC236}">
                  <a16:creationId xmlns:a16="http://schemas.microsoft.com/office/drawing/2014/main" id="{8ADFBBE1-04DC-CD44-9D77-AC437575E9CD}"/>
                </a:ext>
              </a:extLst>
            </p:cNvPr>
            <p:cNvSpPr>
              <a:spLocks noChangeArrowheads="1"/>
            </p:cNvSpPr>
            <p:nvPr/>
          </p:nvSpPr>
          <p:spPr bwMode="auto">
            <a:xfrm>
              <a:off x="2913" y="1554"/>
              <a:ext cx="27" cy="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100" name="Rectangle 58">
              <a:extLst>
                <a:ext uri="{FF2B5EF4-FFF2-40B4-BE49-F238E27FC236}">
                  <a16:creationId xmlns:a16="http://schemas.microsoft.com/office/drawing/2014/main" id="{2D591E2B-6900-1445-BB95-1AC528C151A2}"/>
                </a:ext>
              </a:extLst>
            </p:cNvPr>
            <p:cNvSpPr>
              <a:spLocks noChangeArrowheads="1"/>
            </p:cNvSpPr>
            <p:nvPr/>
          </p:nvSpPr>
          <p:spPr bwMode="auto">
            <a:xfrm>
              <a:off x="2952" y="1552"/>
              <a:ext cx="180" cy="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101" name="Rectangle 59">
              <a:extLst>
                <a:ext uri="{FF2B5EF4-FFF2-40B4-BE49-F238E27FC236}">
                  <a16:creationId xmlns:a16="http://schemas.microsoft.com/office/drawing/2014/main" id="{FB8F5211-4289-AD4E-BB1F-B733D318C0C5}"/>
                </a:ext>
              </a:extLst>
            </p:cNvPr>
            <p:cNvSpPr>
              <a:spLocks noChangeArrowheads="1"/>
            </p:cNvSpPr>
            <p:nvPr/>
          </p:nvSpPr>
          <p:spPr bwMode="auto">
            <a:xfrm>
              <a:off x="2899" y="1641"/>
              <a:ext cx="247" cy="58"/>
            </a:xfrm>
            <a:prstGeom prst="rect">
              <a:avLst/>
            </a:prstGeom>
            <a:solidFill>
              <a:srgbClr val="00BC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102" name="Rectangle 60">
              <a:extLst>
                <a:ext uri="{FF2B5EF4-FFF2-40B4-BE49-F238E27FC236}">
                  <a16:creationId xmlns:a16="http://schemas.microsoft.com/office/drawing/2014/main" id="{A9BDCBDF-F119-6147-B298-E2D691FF091A}"/>
                </a:ext>
              </a:extLst>
            </p:cNvPr>
            <p:cNvSpPr>
              <a:spLocks noChangeArrowheads="1"/>
            </p:cNvSpPr>
            <p:nvPr/>
          </p:nvSpPr>
          <p:spPr bwMode="auto">
            <a:xfrm>
              <a:off x="2913" y="1656"/>
              <a:ext cx="27" cy="2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103" name="Rectangle 61">
              <a:extLst>
                <a:ext uri="{FF2B5EF4-FFF2-40B4-BE49-F238E27FC236}">
                  <a16:creationId xmlns:a16="http://schemas.microsoft.com/office/drawing/2014/main" id="{B1788EAA-9AB9-1142-8AA0-6F4C10FDA135}"/>
                </a:ext>
              </a:extLst>
            </p:cNvPr>
            <p:cNvSpPr>
              <a:spLocks noChangeArrowheads="1"/>
            </p:cNvSpPr>
            <p:nvPr/>
          </p:nvSpPr>
          <p:spPr bwMode="auto">
            <a:xfrm>
              <a:off x="2952" y="1656"/>
              <a:ext cx="180" cy="2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104" name="Rectangle 62">
              <a:extLst>
                <a:ext uri="{FF2B5EF4-FFF2-40B4-BE49-F238E27FC236}">
                  <a16:creationId xmlns:a16="http://schemas.microsoft.com/office/drawing/2014/main" id="{AB5457B5-5F9A-5E40-869C-8879D9531AD4}"/>
                </a:ext>
              </a:extLst>
            </p:cNvPr>
            <p:cNvSpPr>
              <a:spLocks noChangeArrowheads="1"/>
            </p:cNvSpPr>
            <p:nvPr/>
          </p:nvSpPr>
          <p:spPr bwMode="auto">
            <a:xfrm>
              <a:off x="2899" y="1743"/>
              <a:ext cx="247" cy="57"/>
            </a:xfrm>
            <a:prstGeom prst="rect">
              <a:avLst/>
            </a:prstGeom>
            <a:solidFill>
              <a:srgbClr val="00BC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105" name="Rectangle 63">
              <a:extLst>
                <a:ext uri="{FF2B5EF4-FFF2-40B4-BE49-F238E27FC236}">
                  <a16:creationId xmlns:a16="http://schemas.microsoft.com/office/drawing/2014/main" id="{939A1022-303B-FB44-AFC4-29B0751FFA54}"/>
                </a:ext>
              </a:extLst>
            </p:cNvPr>
            <p:cNvSpPr>
              <a:spLocks noChangeArrowheads="1"/>
            </p:cNvSpPr>
            <p:nvPr/>
          </p:nvSpPr>
          <p:spPr bwMode="auto">
            <a:xfrm>
              <a:off x="2913" y="1758"/>
              <a:ext cx="27" cy="2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106" name="Rectangle 64">
              <a:extLst>
                <a:ext uri="{FF2B5EF4-FFF2-40B4-BE49-F238E27FC236}">
                  <a16:creationId xmlns:a16="http://schemas.microsoft.com/office/drawing/2014/main" id="{143050EA-A186-2C46-9622-1D98EB9E0F51}"/>
                </a:ext>
              </a:extLst>
            </p:cNvPr>
            <p:cNvSpPr>
              <a:spLocks noChangeArrowheads="1"/>
            </p:cNvSpPr>
            <p:nvPr/>
          </p:nvSpPr>
          <p:spPr bwMode="auto">
            <a:xfrm>
              <a:off x="2952" y="1758"/>
              <a:ext cx="180" cy="2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grpSp>
      <p:grpSp>
        <p:nvGrpSpPr>
          <p:cNvPr id="107" name="Group 74">
            <a:extLst>
              <a:ext uri="{FF2B5EF4-FFF2-40B4-BE49-F238E27FC236}">
                <a16:creationId xmlns:a16="http://schemas.microsoft.com/office/drawing/2014/main" id="{2D64C8F0-B63F-CD45-BBEE-8AB2529350A6}"/>
              </a:ext>
            </a:extLst>
          </p:cNvPr>
          <p:cNvGrpSpPr>
            <a:grpSpLocks noChangeAspect="1"/>
          </p:cNvGrpSpPr>
          <p:nvPr/>
        </p:nvGrpSpPr>
        <p:grpSpPr bwMode="auto">
          <a:xfrm>
            <a:off x="7927467" y="3263655"/>
            <a:ext cx="485759" cy="485759"/>
            <a:chOff x="2541" y="1279"/>
            <a:chExt cx="682" cy="682"/>
          </a:xfrm>
        </p:grpSpPr>
        <p:sp>
          <p:nvSpPr>
            <p:cNvPr id="108" name="Oval 75">
              <a:extLst>
                <a:ext uri="{FF2B5EF4-FFF2-40B4-BE49-F238E27FC236}">
                  <a16:creationId xmlns:a16="http://schemas.microsoft.com/office/drawing/2014/main" id="{500932BA-8F88-8244-AA67-E2A74AB822F5}"/>
                </a:ext>
              </a:extLst>
            </p:cNvPr>
            <p:cNvSpPr>
              <a:spLocks noChangeArrowheads="1"/>
            </p:cNvSpPr>
            <p:nvPr/>
          </p:nvSpPr>
          <p:spPr bwMode="auto">
            <a:xfrm>
              <a:off x="2541" y="1279"/>
              <a:ext cx="682" cy="682"/>
            </a:xfrm>
            <a:prstGeom prst="ellipse">
              <a:avLst/>
            </a:pr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109" name="Freeform 76">
              <a:extLst>
                <a:ext uri="{FF2B5EF4-FFF2-40B4-BE49-F238E27FC236}">
                  <a16:creationId xmlns:a16="http://schemas.microsoft.com/office/drawing/2014/main" id="{5357E2FD-3DFD-BD41-A993-B55DB65F4E9C}"/>
                </a:ext>
              </a:extLst>
            </p:cNvPr>
            <p:cNvSpPr>
              <a:spLocks/>
            </p:cNvSpPr>
            <p:nvPr/>
          </p:nvSpPr>
          <p:spPr bwMode="auto">
            <a:xfrm>
              <a:off x="2743" y="1460"/>
              <a:ext cx="480" cy="499"/>
            </a:xfrm>
            <a:custGeom>
              <a:avLst/>
              <a:gdLst>
                <a:gd name="T0" fmla="*/ 161 w 270"/>
                <a:gd name="T1" fmla="*/ 0 h 281"/>
                <a:gd name="T2" fmla="*/ 139 w 270"/>
                <a:gd name="T3" fmla="*/ 16 h 281"/>
                <a:gd name="T4" fmla="*/ 169 w 270"/>
                <a:gd name="T5" fmla="*/ 79 h 281"/>
                <a:gd name="T6" fmla="*/ 154 w 270"/>
                <a:gd name="T7" fmla="*/ 143 h 281"/>
                <a:gd name="T8" fmla="*/ 103 w 270"/>
                <a:gd name="T9" fmla="*/ 171 h 281"/>
                <a:gd name="T10" fmla="*/ 0 w 270"/>
                <a:gd name="T11" fmla="*/ 190 h 281"/>
                <a:gd name="T12" fmla="*/ 102 w 270"/>
                <a:gd name="T13" fmla="*/ 281 h 281"/>
                <a:gd name="T14" fmla="*/ 268 w 270"/>
                <a:gd name="T15" fmla="*/ 116 h 281"/>
                <a:gd name="T16" fmla="*/ 270 w 270"/>
                <a:gd name="T17" fmla="*/ 10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0" h="281">
                  <a:moveTo>
                    <a:pt x="161" y="0"/>
                  </a:moveTo>
                  <a:cubicBezTo>
                    <a:pt x="139" y="16"/>
                    <a:pt x="139" y="16"/>
                    <a:pt x="139" y="16"/>
                  </a:cubicBezTo>
                  <a:cubicBezTo>
                    <a:pt x="169" y="79"/>
                    <a:pt x="169" y="79"/>
                    <a:pt x="169" y="79"/>
                  </a:cubicBezTo>
                  <a:cubicBezTo>
                    <a:pt x="154" y="143"/>
                    <a:pt x="154" y="143"/>
                    <a:pt x="154" y="143"/>
                  </a:cubicBezTo>
                  <a:cubicBezTo>
                    <a:pt x="103" y="171"/>
                    <a:pt x="103" y="171"/>
                    <a:pt x="103" y="171"/>
                  </a:cubicBezTo>
                  <a:cubicBezTo>
                    <a:pt x="0" y="190"/>
                    <a:pt x="0" y="190"/>
                    <a:pt x="0" y="190"/>
                  </a:cubicBezTo>
                  <a:cubicBezTo>
                    <a:pt x="102" y="281"/>
                    <a:pt x="102" y="281"/>
                    <a:pt x="102" y="281"/>
                  </a:cubicBezTo>
                  <a:cubicBezTo>
                    <a:pt x="188" y="270"/>
                    <a:pt x="257" y="202"/>
                    <a:pt x="268" y="116"/>
                  </a:cubicBezTo>
                  <a:cubicBezTo>
                    <a:pt x="268" y="116"/>
                    <a:pt x="269" y="110"/>
                    <a:pt x="270" y="102"/>
                  </a:cubicBezTo>
                </a:path>
              </a:pathLst>
            </a:custGeom>
            <a:solidFill>
              <a:srgbClr val="00A3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110" name="Freeform 77">
              <a:extLst>
                <a:ext uri="{FF2B5EF4-FFF2-40B4-BE49-F238E27FC236}">
                  <a16:creationId xmlns:a16="http://schemas.microsoft.com/office/drawing/2014/main" id="{D9A23FB1-BFA4-464D-AB9B-52BDC061805C}"/>
                </a:ext>
              </a:extLst>
            </p:cNvPr>
            <p:cNvSpPr>
              <a:spLocks/>
            </p:cNvSpPr>
            <p:nvPr/>
          </p:nvSpPr>
          <p:spPr bwMode="auto">
            <a:xfrm>
              <a:off x="2697" y="1455"/>
              <a:ext cx="377" cy="353"/>
            </a:xfrm>
            <a:custGeom>
              <a:avLst/>
              <a:gdLst>
                <a:gd name="T0" fmla="*/ 146 w 212"/>
                <a:gd name="T1" fmla="*/ 7 h 199"/>
                <a:gd name="T2" fmla="*/ 139 w 212"/>
                <a:gd name="T3" fmla="*/ 16 h 199"/>
                <a:gd name="T4" fmla="*/ 145 w 212"/>
                <a:gd name="T5" fmla="*/ 50 h 199"/>
                <a:gd name="T6" fmla="*/ 149 w 212"/>
                <a:gd name="T7" fmla="*/ 56 h 199"/>
                <a:gd name="T8" fmla="*/ 154 w 212"/>
                <a:gd name="T9" fmla="*/ 57 h 199"/>
                <a:gd name="T10" fmla="*/ 161 w 212"/>
                <a:gd name="T11" fmla="*/ 48 h 199"/>
                <a:gd name="T12" fmla="*/ 158 w 212"/>
                <a:gd name="T13" fmla="*/ 31 h 199"/>
                <a:gd name="T14" fmla="*/ 177 w 212"/>
                <a:gd name="T15" fmla="*/ 127 h 199"/>
                <a:gd name="T16" fmla="*/ 72 w 212"/>
                <a:gd name="T17" fmla="*/ 161 h 199"/>
                <a:gd name="T18" fmla="*/ 38 w 212"/>
                <a:gd name="T19" fmla="*/ 55 h 199"/>
                <a:gd name="T20" fmla="*/ 34 w 212"/>
                <a:gd name="T21" fmla="*/ 45 h 199"/>
                <a:gd name="T22" fmla="*/ 24 w 212"/>
                <a:gd name="T23" fmla="*/ 48 h 199"/>
                <a:gd name="T24" fmla="*/ 64 w 212"/>
                <a:gd name="T25" fmla="*/ 175 h 199"/>
                <a:gd name="T26" fmla="*/ 192 w 212"/>
                <a:gd name="T27" fmla="*/ 134 h 199"/>
                <a:gd name="T28" fmla="*/ 168 w 212"/>
                <a:gd name="T29" fmla="*/ 19 h 199"/>
                <a:gd name="T30" fmla="*/ 183 w 212"/>
                <a:gd name="T31" fmla="*/ 16 h 199"/>
                <a:gd name="T32" fmla="*/ 190 w 212"/>
                <a:gd name="T33" fmla="*/ 7 h 199"/>
                <a:gd name="T34" fmla="*/ 180 w 212"/>
                <a:gd name="T35" fmla="*/ 1 h 199"/>
                <a:gd name="T36" fmla="*/ 146 w 212"/>
                <a:gd name="T37" fmla="*/ 7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2" h="199">
                  <a:moveTo>
                    <a:pt x="146" y="7"/>
                  </a:moveTo>
                  <a:cubicBezTo>
                    <a:pt x="141" y="7"/>
                    <a:pt x="138" y="11"/>
                    <a:pt x="139" y="16"/>
                  </a:cubicBezTo>
                  <a:cubicBezTo>
                    <a:pt x="145" y="50"/>
                    <a:pt x="145" y="50"/>
                    <a:pt x="145" y="50"/>
                  </a:cubicBezTo>
                  <a:cubicBezTo>
                    <a:pt x="146" y="53"/>
                    <a:pt x="147" y="55"/>
                    <a:pt x="149" y="56"/>
                  </a:cubicBezTo>
                  <a:cubicBezTo>
                    <a:pt x="151" y="57"/>
                    <a:pt x="153" y="57"/>
                    <a:pt x="154" y="57"/>
                  </a:cubicBezTo>
                  <a:cubicBezTo>
                    <a:pt x="159" y="56"/>
                    <a:pt x="162" y="52"/>
                    <a:pt x="161" y="48"/>
                  </a:cubicBezTo>
                  <a:cubicBezTo>
                    <a:pt x="158" y="31"/>
                    <a:pt x="158" y="31"/>
                    <a:pt x="158" y="31"/>
                  </a:cubicBezTo>
                  <a:cubicBezTo>
                    <a:pt x="185" y="54"/>
                    <a:pt x="195" y="94"/>
                    <a:pt x="177" y="127"/>
                  </a:cubicBezTo>
                  <a:cubicBezTo>
                    <a:pt x="158" y="166"/>
                    <a:pt x="110" y="181"/>
                    <a:pt x="72" y="161"/>
                  </a:cubicBezTo>
                  <a:cubicBezTo>
                    <a:pt x="33" y="141"/>
                    <a:pt x="18" y="94"/>
                    <a:pt x="38" y="55"/>
                  </a:cubicBezTo>
                  <a:cubicBezTo>
                    <a:pt x="40" y="52"/>
                    <a:pt x="38" y="47"/>
                    <a:pt x="34" y="45"/>
                  </a:cubicBezTo>
                  <a:cubicBezTo>
                    <a:pt x="30" y="43"/>
                    <a:pt x="26" y="44"/>
                    <a:pt x="24" y="48"/>
                  </a:cubicBezTo>
                  <a:cubicBezTo>
                    <a:pt x="0" y="94"/>
                    <a:pt x="18" y="152"/>
                    <a:pt x="64" y="175"/>
                  </a:cubicBezTo>
                  <a:cubicBezTo>
                    <a:pt x="111" y="199"/>
                    <a:pt x="168" y="181"/>
                    <a:pt x="192" y="134"/>
                  </a:cubicBezTo>
                  <a:cubicBezTo>
                    <a:pt x="212" y="94"/>
                    <a:pt x="201" y="46"/>
                    <a:pt x="168" y="19"/>
                  </a:cubicBezTo>
                  <a:cubicBezTo>
                    <a:pt x="183" y="16"/>
                    <a:pt x="183" y="16"/>
                    <a:pt x="183" y="16"/>
                  </a:cubicBezTo>
                  <a:cubicBezTo>
                    <a:pt x="187" y="15"/>
                    <a:pt x="190" y="11"/>
                    <a:pt x="190" y="7"/>
                  </a:cubicBezTo>
                  <a:cubicBezTo>
                    <a:pt x="189" y="3"/>
                    <a:pt x="185" y="0"/>
                    <a:pt x="180" y="1"/>
                  </a:cubicBezTo>
                  <a:cubicBezTo>
                    <a:pt x="146" y="7"/>
                    <a:pt x="146" y="7"/>
                    <a:pt x="146" y="7"/>
                  </a:cubicBezTo>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111" name="Freeform 78">
              <a:extLst>
                <a:ext uri="{FF2B5EF4-FFF2-40B4-BE49-F238E27FC236}">
                  <a16:creationId xmlns:a16="http://schemas.microsoft.com/office/drawing/2014/main" id="{1ABE2EF4-A857-A546-860D-326F2536D0CB}"/>
                </a:ext>
              </a:extLst>
            </p:cNvPr>
            <p:cNvSpPr>
              <a:spLocks/>
            </p:cNvSpPr>
            <p:nvPr/>
          </p:nvSpPr>
          <p:spPr bwMode="auto">
            <a:xfrm>
              <a:off x="2953" y="1492"/>
              <a:ext cx="25" cy="18"/>
            </a:xfrm>
            <a:custGeom>
              <a:avLst/>
              <a:gdLst>
                <a:gd name="T0" fmla="*/ 4 w 14"/>
                <a:gd name="T1" fmla="*/ 1 h 10"/>
                <a:gd name="T2" fmla="*/ 0 w 14"/>
                <a:gd name="T3" fmla="*/ 1 h 10"/>
                <a:gd name="T4" fmla="*/ 14 w 14"/>
                <a:gd name="T5" fmla="*/ 10 h 10"/>
                <a:gd name="T6" fmla="*/ 12 w 14"/>
                <a:gd name="T7" fmla="*/ 0 h 10"/>
                <a:gd name="T8" fmla="*/ 4 w 14"/>
                <a:gd name="T9" fmla="*/ 1 h 10"/>
              </a:gdLst>
              <a:ahLst/>
              <a:cxnLst>
                <a:cxn ang="0">
                  <a:pos x="T0" y="T1"/>
                </a:cxn>
                <a:cxn ang="0">
                  <a:pos x="T2" y="T3"/>
                </a:cxn>
                <a:cxn ang="0">
                  <a:pos x="T4" y="T5"/>
                </a:cxn>
                <a:cxn ang="0">
                  <a:pos x="T6" y="T7"/>
                </a:cxn>
                <a:cxn ang="0">
                  <a:pos x="T8" y="T9"/>
                </a:cxn>
              </a:cxnLst>
              <a:rect l="0" t="0" r="r" b="b"/>
              <a:pathLst>
                <a:path w="14" h="10">
                  <a:moveTo>
                    <a:pt x="4" y="1"/>
                  </a:moveTo>
                  <a:cubicBezTo>
                    <a:pt x="3" y="1"/>
                    <a:pt x="1" y="1"/>
                    <a:pt x="0" y="1"/>
                  </a:cubicBezTo>
                  <a:cubicBezTo>
                    <a:pt x="5" y="3"/>
                    <a:pt x="10" y="6"/>
                    <a:pt x="14" y="10"/>
                  </a:cubicBezTo>
                  <a:cubicBezTo>
                    <a:pt x="12" y="0"/>
                    <a:pt x="12" y="0"/>
                    <a:pt x="12" y="0"/>
                  </a:cubicBezTo>
                  <a:lnTo>
                    <a:pt x="4" y="1"/>
                  </a:lnTo>
                  <a:close/>
                </a:path>
              </a:pathLst>
            </a:custGeom>
            <a:solidFill>
              <a:srgbClr val="003C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112" name="Freeform 79">
              <a:extLst>
                <a:ext uri="{FF2B5EF4-FFF2-40B4-BE49-F238E27FC236}">
                  <a16:creationId xmlns:a16="http://schemas.microsoft.com/office/drawing/2014/main" id="{C6B58EE5-C6E4-774D-A63B-D29D665F9DC7}"/>
                </a:ext>
              </a:extLst>
            </p:cNvPr>
            <p:cNvSpPr>
              <a:spLocks/>
            </p:cNvSpPr>
            <p:nvPr/>
          </p:nvSpPr>
          <p:spPr bwMode="auto">
            <a:xfrm>
              <a:off x="2963" y="1467"/>
              <a:ext cx="32" cy="25"/>
            </a:xfrm>
            <a:custGeom>
              <a:avLst/>
              <a:gdLst>
                <a:gd name="T0" fmla="*/ 5 w 18"/>
                <a:gd name="T1" fmla="*/ 6 h 14"/>
                <a:gd name="T2" fmla="*/ 6 w 18"/>
                <a:gd name="T3" fmla="*/ 14 h 14"/>
                <a:gd name="T4" fmla="*/ 18 w 18"/>
                <a:gd name="T5" fmla="*/ 12 h 14"/>
                <a:gd name="T6" fmla="*/ 1 w 18"/>
                <a:gd name="T7" fmla="*/ 0 h 14"/>
                <a:gd name="T8" fmla="*/ 0 w 18"/>
                <a:gd name="T9" fmla="*/ 0 h 14"/>
                <a:gd name="T10" fmla="*/ 5 w 18"/>
                <a:gd name="T11" fmla="*/ 6 h 14"/>
              </a:gdLst>
              <a:ahLst/>
              <a:cxnLst>
                <a:cxn ang="0">
                  <a:pos x="T0" y="T1"/>
                </a:cxn>
                <a:cxn ang="0">
                  <a:pos x="T2" y="T3"/>
                </a:cxn>
                <a:cxn ang="0">
                  <a:pos x="T4" y="T5"/>
                </a:cxn>
                <a:cxn ang="0">
                  <a:pos x="T6" y="T7"/>
                </a:cxn>
                <a:cxn ang="0">
                  <a:pos x="T8" y="T9"/>
                </a:cxn>
                <a:cxn ang="0">
                  <a:pos x="T10" y="T11"/>
                </a:cxn>
              </a:cxnLst>
              <a:rect l="0" t="0" r="r" b="b"/>
              <a:pathLst>
                <a:path w="18" h="14">
                  <a:moveTo>
                    <a:pt x="5" y="6"/>
                  </a:moveTo>
                  <a:cubicBezTo>
                    <a:pt x="6" y="14"/>
                    <a:pt x="6" y="14"/>
                    <a:pt x="6" y="14"/>
                  </a:cubicBezTo>
                  <a:cubicBezTo>
                    <a:pt x="18" y="12"/>
                    <a:pt x="18" y="12"/>
                    <a:pt x="18" y="12"/>
                  </a:cubicBezTo>
                  <a:cubicBezTo>
                    <a:pt x="13" y="7"/>
                    <a:pt x="7" y="3"/>
                    <a:pt x="1" y="0"/>
                  </a:cubicBezTo>
                  <a:cubicBezTo>
                    <a:pt x="1" y="0"/>
                    <a:pt x="0" y="0"/>
                    <a:pt x="0" y="0"/>
                  </a:cubicBezTo>
                  <a:cubicBezTo>
                    <a:pt x="3" y="1"/>
                    <a:pt x="4" y="3"/>
                    <a:pt x="5" y="6"/>
                  </a:cubicBezTo>
                  <a:close/>
                </a:path>
              </a:pathLst>
            </a:custGeom>
            <a:solidFill>
              <a:srgbClr val="003C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113" name="Freeform 80">
              <a:extLst>
                <a:ext uri="{FF2B5EF4-FFF2-40B4-BE49-F238E27FC236}">
                  <a16:creationId xmlns:a16="http://schemas.microsoft.com/office/drawing/2014/main" id="{0B90E0AD-676B-3249-8A7E-DCF0A8BE7814}"/>
                </a:ext>
              </a:extLst>
            </p:cNvPr>
            <p:cNvSpPr>
              <a:spLocks/>
            </p:cNvSpPr>
            <p:nvPr/>
          </p:nvSpPr>
          <p:spPr bwMode="auto">
            <a:xfrm>
              <a:off x="2942" y="1466"/>
              <a:ext cx="32" cy="28"/>
            </a:xfrm>
            <a:custGeom>
              <a:avLst/>
              <a:gdLst>
                <a:gd name="T0" fmla="*/ 8 w 18"/>
                <a:gd name="T1" fmla="*/ 1 h 16"/>
                <a:gd name="T2" fmla="*/ 1 w 18"/>
                <a:gd name="T3" fmla="*/ 10 h 16"/>
                <a:gd name="T4" fmla="*/ 5 w 18"/>
                <a:gd name="T5" fmla="*/ 15 h 16"/>
                <a:gd name="T6" fmla="*/ 10 w 18"/>
                <a:gd name="T7" fmla="*/ 16 h 16"/>
                <a:gd name="T8" fmla="*/ 18 w 18"/>
                <a:gd name="T9" fmla="*/ 15 h 16"/>
                <a:gd name="T10" fmla="*/ 17 w 18"/>
                <a:gd name="T11" fmla="*/ 7 h 16"/>
                <a:gd name="T12" fmla="*/ 8 w 18"/>
                <a:gd name="T13" fmla="*/ 1 h 16"/>
              </a:gdLst>
              <a:ahLst/>
              <a:cxnLst>
                <a:cxn ang="0">
                  <a:pos x="T0" y="T1"/>
                </a:cxn>
                <a:cxn ang="0">
                  <a:pos x="T2" y="T3"/>
                </a:cxn>
                <a:cxn ang="0">
                  <a:pos x="T4" y="T5"/>
                </a:cxn>
                <a:cxn ang="0">
                  <a:pos x="T6" y="T7"/>
                </a:cxn>
                <a:cxn ang="0">
                  <a:pos x="T8" y="T9"/>
                </a:cxn>
                <a:cxn ang="0">
                  <a:pos x="T10" y="T11"/>
                </a:cxn>
                <a:cxn ang="0">
                  <a:pos x="T12" y="T13"/>
                </a:cxn>
              </a:cxnLst>
              <a:rect l="0" t="0" r="r" b="b"/>
              <a:pathLst>
                <a:path w="18" h="16">
                  <a:moveTo>
                    <a:pt x="8" y="1"/>
                  </a:moveTo>
                  <a:cubicBezTo>
                    <a:pt x="3" y="1"/>
                    <a:pt x="0" y="5"/>
                    <a:pt x="1" y="10"/>
                  </a:cubicBezTo>
                  <a:cubicBezTo>
                    <a:pt x="2" y="12"/>
                    <a:pt x="3" y="14"/>
                    <a:pt x="5" y="15"/>
                  </a:cubicBezTo>
                  <a:cubicBezTo>
                    <a:pt x="7" y="16"/>
                    <a:pt x="9" y="16"/>
                    <a:pt x="10" y="16"/>
                  </a:cubicBezTo>
                  <a:cubicBezTo>
                    <a:pt x="18" y="15"/>
                    <a:pt x="18" y="15"/>
                    <a:pt x="18" y="15"/>
                  </a:cubicBezTo>
                  <a:cubicBezTo>
                    <a:pt x="17" y="7"/>
                    <a:pt x="17" y="7"/>
                    <a:pt x="17" y="7"/>
                  </a:cubicBezTo>
                  <a:cubicBezTo>
                    <a:pt x="16" y="3"/>
                    <a:pt x="12" y="0"/>
                    <a:pt x="8" y="1"/>
                  </a:cubicBezTo>
                  <a:close/>
                </a:path>
              </a:pathLst>
            </a:custGeom>
            <a:solidFill>
              <a:srgbClr val="012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114" name="Freeform 81">
              <a:extLst>
                <a:ext uri="{FF2B5EF4-FFF2-40B4-BE49-F238E27FC236}">
                  <a16:creationId xmlns:a16="http://schemas.microsoft.com/office/drawing/2014/main" id="{406E17C1-19E9-8F4B-A72B-D313E2C18512}"/>
                </a:ext>
              </a:extLst>
            </p:cNvPr>
            <p:cNvSpPr>
              <a:spLocks/>
            </p:cNvSpPr>
            <p:nvPr/>
          </p:nvSpPr>
          <p:spPr bwMode="auto">
            <a:xfrm>
              <a:off x="2660" y="1398"/>
              <a:ext cx="222" cy="444"/>
            </a:xfrm>
            <a:custGeom>
              <a:avLst/>
              <a:gdLst>
                <a:gd name="T0" fmla="*/ 64 w 125"/>
                <a:gd name="T1" fmla="*/ 120 h 250"/>
                <a:gd name="T2" fmla="*/ 121 w 125"/>
                <a:gd name="T3" fmla="*/ 63 h 250"/>
                <a:gd name="T4" fmla="*/ 125 w 125"/>
                <a:gd name="T5" fmla="*/ 63 h 250"/>
                <a:gd name="T6" fmla="*/ 125 w 125"/>
                <a:gd name="T7" fmla="*/ 0 h 250"/>
                <a:gd name="T8" fmla="*/ 105 w 125"/>
                <a:gd name="T9" fmla="*/ 2 h 250"/>
                <a:gd name="T10" fmla="*/ 97 w 125"/>
                <a:gd name="T11" fmla="*/ 3 h 250"/>
                <a:gd name="T12" fmla="*/ 90 w 125"/>
                <a:gd name="T13" fmla="*/ 24 h 250"/>
                <a:gd name="T14" fmla="*/ 68 w 125"/>
                <a:gd name="T15" fmla="*/ 34 h 250"/>
                <a:gd name="T16" fmla="*/ 47 w 125"/>
                <a:gd name="T17" fmla="*/ 28 h 250"/>
                <a:gd name="T18" fmla="*/ 41 w 125"/>
                <a:gd name="T19" fmla="*/ 33 h 250"/>
                <a:gd name="T20" fmla="*/ 16 w 125"/>
                <a:gd name="T21" fmla="*/ 65 h 250"/>
                <a:gd name="T22" fmla="*/ 13 w 125"/>
                <a:gd name="T23" fmla="*/ 72 h 250"/>
                <a:gd name="T24" fmla="*/ 23 w 125"/>
                <a:gd name="T25" fmla="*/ 90 h 250"/>
                <a:gd name="T26" fmla="*/ 18 w 125"/>
                <a:gd name="T27" fmla="*/ 115 h 250"/>
                <a:gd name="T28" fmla="*/ 0 w 125"/>
                <a:gd name="T29" fmla="*/ 127 h 250"/>
                <a:gd name="T30" fmla="*/ 1 w 125"/>
                <a:gd name="T31" fmla="*/ 135 h 250"/>
                <a:gd name="T32" fmla="*/ 9 w 125"/>
                <a:gd name="T33" fmla="*/ 173 h 250"/>
                <a:gd name="T34" fmla="*/ 12 w 125"/>
                <a:gd name="T35" fmla="*/ 181 h 250"/>
                <a:gd name="T36" fmla="*/ 34 w 125"/>
                <a:gd name="T37" fmla="*/ 184 h 250"/>
                <a:gd name="T38" fmla="*/ 49 w 125"/>
                <a:gd name="T39" fmla="*/ 203 h 250"/>
                <a:gd name="T40" fmla="*/ 47 w 125"/>
                <a:gd name="T41" fmla="*/ 225 h 250"/>
                <a:gd name="T42" fmla="*/ 54 w 125"/>
                <a:gd name="T43" fmla="*/ 230 h 250"/>
                <a:gd name="T44" fmla="*/ 90 w 125"/>
                <a:gd name="T45" fmla="*/ 248 h 250"/>
                <a:gd name="T46" fmla="*/ 97 w 125"/>
                <a:gd name="T47" fmla="*/ 250 h 250"/>
                <a:gd name="T48" fmla="*/ 114 w 125"/>
                <a:gd name="T49" fmla="*/ 234 h 250"/>
                <a:gd name="T50" fmla="*/ 125 w 125"/>
                <a:gd name="T51" fmla="*/ 235 h 250"/>
                <a:gd name="T52" fmla="*/ 125 w 125"/>
                <a:gd name="T53" fmla="*/ 186 h 250"/>
                <a:gd name="T54" fmla="*/ 64 w 125"/>
                <a:gd name="T55" fmla="*/ 12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5" h="250">
                  <a:moveTo>
                    <a:pt x="64" y="120"/>
                  </a:moveTo>
                  <a:cubicBezTo>
                    <a:pt x="66" y="90"/>
                    <a:pt x="91" y="65"/>
                    <a:pt x="121" y="63"/>
                  </a:cubicBezTo>
                  <a:cubicBezTo>
                    <a:pt x="123" y="63"/>
                    <a:pt x="124" y="63"/>
                    <a:pt x="125" y="63"/>
                  </a:cubicBezTo>
                  <a:cubicBezTo>
                    <a:pt x="125" y="0"/>
                    <a:pt x="125" y="0"/>
                    <a:pt x="125" y="0"/>
                  </a:cubicBezTo>
                  <a:cubicBezTo>
                    <a:pt x="119" y="0"/>
                    <a:pt x="112" y="1"/>
                    <a:pt x="105" y="2"/>
                  </a:cubicBezTo>
                  <a:cubicBezTo>
                    <a:pt x="97" y="3"/>
                    <a:pt x="97" y="3"/>
                    <a:pt x="97" y="3"/>
                  </a:cubicBezTo>
                  <a:cubicBezTo>
                    <a:pt x="90" y="24"/>
                    <a:pt x="90" y="24"/>
                    <a:pt x="90" y="24"/>
                  </a:cubicBezTo>
                  <a:cubicBezTo>
                    <a:pt x="82" y="26"/>
                    <a:pt x="75" y="30"/>
                    <a:pt x="68" y="34"/>
                  </a:cubicBezTo>
                  <a:cubicBezTo>
                    <a:pt x="47" y="28"/>
                    <a:pt x="47" y="28"/>
                    <a:pt x="47" y="28"/>
                  </a:cubicBezTo>
                  <a:cubicBezTo>
                    <a:pt x="41" y="33"/>
                    <a:pt x="41" y="33"/>
                    <a:pt x="41" y="33"/>
                  </a:cubicBezTo>
                  <a:cubicBezTo>
                    <a:pt x="31" y="43"/>
                    <a:pt x="22" y="53"/>
                    <a:pt x="16" y="65"/>
                  </a:cubicBezTo>
                  <a:cubicBezTo>
                    <a:pt x="13" y="72"/>
                    <a:pt x="13" y="72"/>
                    <a:pt x="13" y="72"/>
                  </a:cubicBezTo>
                  <a:cubicBezTo>
                    <a:pt x="23" y="90"/>
                    <a:pt x="23" y="90"/>
                    <a:pt x="23" y="90"/>
                  </a:cubicBezTo>
                  <a:cubicBezTo>
                    <a:pt x="20" y="99"/>
                    <a:pt x="19" y="107"/>
                    <a:pt x="18" y="115"/>
                  </a:cubicBezTo>
                  <a:cubicBezTo>
                    <a:pt x="0" y="127"/>
                    <a:pt x="0" y="127"/>
                    <a:pt x="0" y="127"/>
                  </a:cubicBezTo>
                  <a:cubicBezTo>
                    <a:pt x="1" y="135"/>
                    <a:pt x="1" y="135"/>
                    <a:pt x="1" y="135"/>
                  </a:cubicBezTo>
                  <a:cubicBezTo>
                    <a:pt x="2" y="151"/>
                    <a:pt x="5" y="163"/>
                    <a:pt x="9" y="173"/>
                  </a:cubicBezTo>
                  <a:cubicBezTo>
                    <a:pt x="12" y="181"/>
                    <a:pt x="12" y="181"/>
                    <a:pt x="12" y="181"/>
                  </a:cubicBezTo>
                  <a:cubicBezTo>
                    <a:pt x="34" y="184"/>
                    <a:pt x="34" y="184"/>
                    <a:pt x="34" y="184"/>
                  </a:cubicBezTo>
                  <a:cubicBezTo>
                    <a:pt x="38" y="191"/>
                    <a:pt x="43" y="197"/>
                    <a:pt x="49" y="203"/>
                  </a:cubicBezTo>
                  <a:cubicBezTo>
                    <a:pt x="47" y="225"/>
                    <a:pt x="47" y="225"/>
                    <a:pt x="47" y="225"/>
                  </a:cubicBezTo>
                  <a:cubicBezTo>
                    <a:pt x="54" y="230"/>
                    <a:pt x="54" y="230"/>
                    <a:pt x="54" y="230"/>
                  </a:cubicBezTo>
                  <a:cubicBezTo>
                    <a:pt x="65" y="239"/>
                    <a:pt x="77" y="244"/>
                    <a:pt x="90" y="248"/>
                  </a:cubicBezTo>
                  <a:cubicBezTo>
                    <a:pt x="97" y="250"/>
                    <a:pt x="97" y="250"/>
                    <a:pt x="97" y="250"/>
                  </a:cubicBezTo>
                  <a:cubicBezTo>
                    <a:pt x="114" y="234"/>
                    <a:pt x="114" y="234"/>
                    <a:pt x="114" y="234"/>
                  </a:cubicBezTo>
                  <a:cubicBezTo>
                    <a:pt x="118" y="235"/>
                    <a:pt x="122" y="235"/>
                    <a:pt x="125" y="235"/>
                  </a:cubicBezTo>
                  <a:cubicBezTo>
                    <a:pt x="125" y="186"/>
                    <a:pt x="125" y="186"/>
                    <a:pt x="125" y="186"/>
                  </a:cubicBezTo>
                  <a:cubicBezTo>
                    <a:pt x="90" y="186"/>
                    <a:pt x="62" y="156"/>
                    <a:pt x="64" y="1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115" name="Freeform 82">
              <a:extLst>
                <a:ext uri="{FF2B5EF4-FFF2-40B4-BE49-F238E27FC236}">
                  <a16:creationId xmlns:a16="http://schemas.microsoft.com/office/drawing/2014/main" id="{578A8B15-AE70-B94A-9427-0BBC907A4A5D}"/>
                </a:ext>
              </a:extLst>
            </p:cNvPr>
            <p:cNvSpPr>
              <a:spLocks/>
            </p:cNvSpPr>
            <p:nvPr/>
          </p:nvSpPr>
          <p:spPr bwMode="auto">
            <a:xfrm>
              <a:off x="2807" y="1549"/>
              <a:ext cx="153" cy="151"/>
            </a:xfrm>
            <a:custGeom>
              <a:avLst/>
              <a:gdLst>
                <a:gd name="T0" fmla="*/ 39 w 86"/>
                <a:gd name="T1" fmla="*/ 2 h 85"/>
                <a:gd name="T2" fmla="*/ 2 w 86"/>
                <a:gd name="T3" fmla="*/ 39 h 85"/>
                <a:gd name="T4" fmla="*/ 49 w 86"/>
                <a:gd name="T5" fmla="*/ 80 h 85"/>
                <a:gd name="T6" fmla="*/ 80 w 86"/>
                <a:gd name="T7" fmla="*/ 49 h 85"/>
                <a:gd name="T8" fmla="*/ 39 w 86"/>
                <a:gd name="T9" fmla="*/ 2 h 85"/>
              </a:gdLst>
              <a:ahLst/>
              <a:cxnLst>
                <a:cxn ang="0">
                  <a:pos x="T0" y="T1"/>
                </a:cxn>
                <a:cxn ang="0">
                  <a:pos x="T2" y="T3"/>
                </a:cxn>
                <a:cxn ang="0">
                  <a:pos x="T4" y="T5"/>
                </a:cxn>
                <a:cxn ang="0">
                  <a:pos x="T6" y="T7"/>
                </a:cxn>
                <a:cxn ang="0">
                  <a:pos x="T8" y="T9"/>
                </a:cxn>
              </a:cxnLst>
              <a:rect l="0" t="0" r="r" b="b"/>
              <a:pathLst>
                <a:path w="86" h="85">
                  <a:moveTo>
                    <a:pt x="39" y="2"/>
                  </a:moveTo>
                  <a:cubicBezTo>
                    <a:pt x="19" y="3"/>
                    <a:pt x="3" y="19"/>
                    <a:pt x="2" y="39"/>
                  </a:cubicBezTo>
                  <a:cubicBezTo>
                    <a:pt x="0" y="64"/>
                    <a:pt x="23" y="85"/>
                    <a:pt x="49" y="80"/>
                  </a:cubicBezTo>
                  <a:cubicBezTo>
                    <a:pt x="65" y="77"/>
                    <a:pt x="77" y="65"/>
                    <a:pt x="80" y="49"/>
                  </a:cubicBezTo>
                  <a:cubicBezTo>
                    <a:pt x="86" y="23"/>
                    <a:pt x="65" y="0"/>
                    <a:pt x="3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116" name="Freeform 83">
              <a:extLst>
                <a:ext uri="{FF2B5EF4-FFF2-40B4-BE49-F238E27FC236}">
                  <a16:creationId xmlns:a16="http://schemas.microsoft.com/office/drawing/2014/main" id="{43DC2CA0-BA23-514B-9199-4A81FA8A6E27}"/>
                </a:ext>
              </a:extLst>
            </p:cNvPr>
            <p:cNvSpPr>
              <a:spLocks/>
            </p:cNvSpPr>
            <p:nvPr/>
          </p:nvSpPr>
          <p:spPr bwMode="auto">
            <a:xfrm>
              <a:off x="2829" y="1551"/>
              <a:ext cx="126" cy="122"/>
            </a:xfrm>
            <a:custGeom>
              <a:avLst/>
              <a:gdLst>
                <a:gd name="T0" fmla="*/ 66 w 71"/>
                <a:gd name="T1" fmla="*/ 3 h 69"/>
                <a:gd name="T2" fmla="*/ 52 w 71"/>
                <a:gd name="T3" fmla="*/ 6 h 69"/>
                <a:gd name="T4" fmla="*/ 29 w 71"/>
                <a:gd name="T5" fmla="*/ 41 h 69"/>
                <a:gd name="T6" fmla="*/ 19 w 71"/>
                <a:gd name="T7" fmla="*/ 27 h 69"/>
                <a:gd name="T8" fmla="*/ 6 w 71"/>
                <a:gd name="T9" fmla="*/ 24 h 69"/>
                <a:gd name="T10" fmla="*/ 3 w 71"/>
                <a:gd name="T11" fmla="*/ 38 h 69"/>
                <a:gd name="T12" fmla="*/ 21 w 71"/>
                <a:gd name="T13" fmla="*/ 64 h 69"/>
                <a:gd name="T14" fmla="*/ 21 w 71"/>
                <a:gd name="T15" fmla="*/ 64 h 69"/>
                <a:gd name="T16" fmla="*/ 21 w 71"/>
                <a:gd name="T17" fmla="*/ 65 h 69"/>
                <a:gd name="T18" fmla="*/ 22 w 71"/>
                <a:gd name="T19" fmla="*/ 66 h 69"/>
                <a:gd name="T20" fmla="*/ 22 w 71"/>
                <a:gd name="T21" fmla="*/ 66 h 69"/>
                <a:gd name="T22" fmla="*/ 22 w 71"/>
                <a:gd name="T23" fmla="*/ 67 h 69"/>
                <a:gd name="T24" fmla="*/ 23 w 71"/>
                <a:gd name="T25" fmla="*/ 67 h 69"/>
                <a:gd name="T26" fmla="*/ 23 w 71"/>
                <a:gd name="T27" fmla="*/ 67 h 69"/>
                <a:gd name="T28" fmla="*/ 23 w 71"/>
                <a:gd name="T29" fmla="*/ 67 h 69"/>
                <a:gd name="T30" fmla="*/ 24 w 71"/>
                <a:gd name="T31" fmla="*/ 67 h 69"/>
                <a:gd name="T32" fmla="*/ 25 w 71"/>
                <a:gd name="T33" fmla="*/ 68 h 69"/>
                <a:gd name="T34" fmla="*/ 25 w 71"/>
                <a:gd name="T35" fmla="*/ 68 h 69"/>
                <a:gd name="T36" fmla="*/ 26 w 71"/>
                <a:gd name="T37" fmla="*/ 68 h 69"/>
                <a:gd name="T38" fmla="*/ 26 w 71"/>
                <a:gd name="T39" fmla="*/ 69 h 69"/>
                <a:gd name="T40" fmla="*/ 27 w 71"/>
                <a:gd name="T41" fmla="*/ 69 h 69"/>
                <a:gd name="T42" fmla="*/ 28 w 71"/>
                <a:gd name="T43" fmla="*/ 69 h 69"/>
                <a:gd name="T44" fmla="*/ 29 w 71"/>
                <a:gd name="T45" fmla="*/ 69 h 69"/>
                <a:gd name="T46" fmla="*/ 29 w 71"/>
                <a:gd name="T47" fmla="*/ 69 h 69"/>
                <a:gd name="T48" fmla="*/ 29 w 71"/>
                <a:gd name="T49" fmla="*/ 69 h 69"/>
                <a:gd name="T50" fmla="*/ 29 w 71"/>
                <a:gd name="T51" fmla="*/ 69 h 69"/>
                <a:gd name="T52" fmla="*/ 29 w 71"/>
                <a:gd name="T53" fmla="*/ 69 h 69"/>
                <a:gd name="T54" fmla="*/ 30 w 71"/>
                <a:gd name="T55" fmla="*/ 69 h 69"/>
                <a:gd name="T56" fmla="*/ 31 w 71"/>
                <a:gd name="T57" fmla="*/ 69 h 69"/>
                <a:gd name="T58" fmla="*/ 31 w 71"/>
                <a:gd name="T59" fmla="*/ 69 h 69"/>
                <a:gd name="T60" fmla="*/ 32 w 71"/>
                <a:gd name="T61" fmla="*/ 68 h 69"/>
                <a:gd name="T62" fmla="*/ 33 w 71"/>
                <a:gd name="T63" fmla="*/ 68 h 69"/>
                <a:gd name="T64" fmla="*/ 33 w 71"/>
                <a:gd name="T65" fmla="*/ 68 h 69"/>
                <a:gd name="T66" fmla="*/ 34 w 71"/>
                <a:gd name="T67" fmla="*/ 67 h 69"/>
                <a:gd name="T68" fmla="*/ 34 w 71"/>
                <a:gd name="T69" fmla="*/ 67 h 69"/>
                <a:gd name="T70" fmla="*/ 34 w 71"/>
                <a:gd name="T71" fmla="*/ 67 h 69"/>
                <a:gd name="T72" fmla="*/ 35 w 71"/>
                <a:gd name="T73" fmla="*/ 67 h 69"/>
                <a:gd name="T74" fmla="*/ 35 w 71"/>
                <a:gd name="T75" fmla="*/ 67 h 69"/>
                <a:gd name="T76" fmla="*/ 36 w 71"/>
                <a:gd name="T77" fmla="*/ 66 h 69"/>
                <a:gd name="T78" fmla="*/ 36 w 71"/>
                <a:gd name="T79" fmla="*/ 66 h 69"/>
                <a:gd name="T80" fmla="*/ 36 w 71"/>
                <a:gd name="T81" fmla="*/ 65 h 69"/>
                <a:gd name="T82" fmla="*/ 37 w 71"/>
                <a:gd name="T83" fmla="*/ 64 h 69"/>
                <a:gd name="T84" fmla="*/ 37 w 71"/>
                <a:gd name="T85" fmla="*/ 64 h 69"/>
                <a:gd name="T86" fmla="*/ 69 w 71"/>
                <a:gd name="T87" fmla="*/ 17 h 69"/>
                <a:gd name="T88" fmla="*/ 66 w 71"/>
                <a:gd name="T89" fmla="*/ 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 h="69">
                  <a:moveTo>
                    <a:pt x="66" y="3"/>
                  </a:moveTo>
                  <a:cubicBezTo>
                    <a:pt x="61" y="0"/>
                    <a:pt x="55" y="1"/>
                    <a:pt x="52" y="6"/>
                  </a:cubicBezTo>
                  <a:cubicBezTo>
                    <a:pt x="29" y="41"/>
                    <a:pt x="29" y="41"/>
                    <a:pt x="29" y="41"/>
                  </a:cubicBezTo>
                  <a:cubicBezTo>
                    <a:pt x="19" y="27"/>
                    <a:pt x="19" y="27"/>
                    <a:pt x="19" y="27"/>
                  </a:cubicBezTo>
                  <a:cubicBezTo>
                    <a:pt x="16" y="22"/>
                    <a:pt x="10" y="21"/>
                    <a:pt x="6" y="24"/>
                  </a:cubicBezTo>
                  <a:cubicBezTo>
                    <a:pt x="1" y="27"/>
                    <a:pt x="0" y="33"/>
                    <a:pt x="3" y="38"/>
                  </a:cubicBezTo>
                  <a:cubicBezTo>
                    <a:pt x="21" y="64"/>
                    <a:pt x="21" y="64"/>
                    <a:pt x="21" y="64"/>
                  </a:cubicBezTo>
                  <a:cubicBezTo>
                    <a:pt x="21" y="64"/>
                    <a:pt x="21" y="64"/>
                    <a:pt x="21" y="64"/>
                  </a:cubicBezTo>
                  <a:cubicBezTo>
                    <a:pt x="21" y="65"/>
                    <a:pt x="21" y="65"/>
                    <a:pt x="21" y="65"/>
                  </a:cubicBezTo>
                  <a:cubicBezTo>
                    <a:pt x="21" y="65"/>
                    <a:pt x="21" y="66"/>
                    <a:pt x="22" y="66"/>
                  </a:cubicBezTo>
                  <a:cubicBezTo>
                    <a:pt x="22" y="66"/>
                    <a:pt x="22" y="66"/>
                    <a:pt x="22" y="66"/>
                  </a:cubicBezTo>
                  <a:cubicBezTo>
                    <a:pt x="22" y="66"/>
                    <a:pt x="22" y="66"/>
                    <a:pt x="22" y="67"/>
                  </a:cubicBezTo>
                  <a:cubicBezTo>
                    <a:pt x="23" y="67"/>
                    <a:pt x="23" y="67"/>
                    <a:pt x="23" y="67"/>
                  </a:cubicBezTo>
                  <a:cubicBezTo>
                    <a:pt x="23" y="67"/>
                    <a:pt x="23" y="67"/>
                    <a:pt x="23" y="67"/>
                  </a:cubicBezTo>
                  <a:cubicBezTo>
                    <a:pt x="23" y="67"/>
                    <a:pt x="23" y="67"/>
                    <a:pt x="23" y="67"/>
                  </a:cubicBezTo>
                  <a:cubicBezTo>
                    <a:pt x="24" y="67"/>
                    <a:pt x="24" y="67"/>
                    <a:pt x="24" y="67"/>
                  </a:cubicBezTo>
                  <a:cubicBezTo>
                    <a:pt x="24" y="68"/>
                    <a:pt x="24" y="68"/>
                    <a:pt x="25" y="68"/>
                  </a:cubicBezTo>
                  <a:cubicBezTo>
                    <a:pt x="25" y="68"/>
                    <a:pt x="25" y="68"/>
                    <a:pt x="25" y="68"/>
                  </a:cubicBezTo>
                  <a:cubicBezTo>
                    <a:pt x="25" y="68"/>
                    <a:pt x="26" y="68"/>
                    <a:pt x="26" y="68"/>
                  </a:cubicBezTo>
                  <a:cubicBezTo>
                    <a:pt x="26" y="68"/>
                    <a:pt x="26" y="69"/>
                    <a:pt x="26" y="69"/>
                  </a:cubicBezTo>
                  <a:cubicBezTo>
                    <a:pt x="27" y="69"/>
                    <a:pt x="27" y="69"/>
                    <a:pt x="27" y="69"/>
                  </a:cubicBezTo>
                  <a:cubicBezTo>
                    <a:pt x="27" y="69"/>
                    <a:pt x="27" y="69"/>
                    <a:pt x="28" y="69"/>
                  </a:cubicBezTo>
                  <a:cubicBezTo>
                    <a:pt x="28" y="69"/>
                    <a:pt x="28" y="69"/>
                    <a:pt x="29" y="69"/>
                  </a:cubicBezTo>
                  <a:cubicBezTo>
                    <a:pt x="29" y="69"/>
                    <a:pt x="29" y="69"/>
                    <a:pt x="29" y="69"/>
                  </a:cubicBezTo>
                  <a:cubicBezTo>
                    <a:pt x="29" y="69"/>
                    <a:pt x="29" y="69"/>
                    <a:pt x="29" y="69"/>
                  </a:cubicBezTo>
                  <a:cubicBezTo>
                    <a:pt x="29" y="69"/>
                    <a:pt x="29" y="69"/>
                    <a:pt x="29" y="69"/>
                  </a:cubicBezTo>
                  <a:cubicBezTo>
                    <a:pt x="29" y="69"/>
                    <a:pt x="29" y="69"/>
                    <a:pt x="29" y="69"/>
                  </a:cubicBezTo>
                  <a:cubicBezTo>
                    <a:pt x="29" y="69"/>
                    <a:pt x="30" y="69"/>
                    <a:pt x="30" y="69"/>
                  </a:cubicBezTo>
                  <a:cubicBezTo>
                    <a:pt x="30" y="69"/>
                    <a:pt x="30" y="69"/>
                    <a:pt x="31" y="69"/>
                  </a:cubicBezTo>
                  <a:cubicBezTo>
                    <a:pt x="31" y="69"/>
                    <a:pt x="31" y="69"/>
                    <a:pt x="31" y="69"/>
                  </a:cubicBezTo>
                  <a:cubicBezTo>
                    <a:pt x="32" y="69"/>
                    <a:pt x="32" y="68"/>
                    <a:pt x="32" y="68"/>
                  </a:cubicBezTo>
                  <a:cubicBezTo>
                    <a:pt x="32" y="68"/>
                    <a:pt x="32" y="68"/>
                    <a:pt x="33" y="68"/>
                  </a:cubicBezTo>
                  <a:cubicBezTo>
                    <a:pt x="33" y="68"/>
                    <a:pt x="33" y="68"/>
                    <a:pt x="33" y="68"/>
                  </a:cubicBezTo>
                  <a:cubicBezTo>
                    <a:pt x="33" y="68"/>
                    <a:pt x="34" y="68"/>
                    <a:pt x="34" y="67"/>
                  </a:cubicBezTo>
                  <a:cubicBezTo>
                    <a:pt x="34" y="67"/>
                    <a:pt x="34" y="67"/>
                    <a:pt x="34" y="67"/>
                  </a:cubicBezTo>
                  <a:cubicBezTo>
                    <a:pt x="34" y="67"/>
                    <a:pt x="34" y="67"/>
                    <a:pt x="34" y="67"/>
                  </a:cubicBezTo>
                  <a:cubicBezTo>
                    <a:pt x="34" y="67"/>
                    <a:pt x="35" y="67"/>
                    <a:pt x="35" y="67"/>
                  </a:cubicBezTo>
                  <a:cubicBezTo>
                    <a:pt x="35" y="67"/>
                    <a:pt x="35" y="67"/>
                    <a:pt x="35" y="67"/>
                  </a:cubicBezTo>
                  <a:cubicBezTo>
                    <a:pt x="35" y="66"/>
                    <a:pt x="35" y="66"/>
                    <a:pt x="36" y="66"/>
                  </a:cubicBezTo>
                  <a:cubicBezTo>
                    <a:pt x="36" y="66"/>
                    <a:pt x="36" y="66"/>
                    <a:pt x="36" y="66"/>
                  </a:cubicBezTo>
                  <a:cubicBezTo>
                    <a:pt x="36" y="66"/>
                    <a:pt x="36" y="65"/>
                    <a:pt x="36" y="65"/>
                  </a:cubicBezTo>
                  <a:cubicBezTo>
                    <a:pt x="37" y="65"/>
                    <a:pt x="37" y="65"/>
                    <a:pt x="37" y="64"/>
                  </a:cubicBezTo>
                  <a:cubicBezTo>
                    <a:pt x="37" y="64"/>
                    <a:pt x="37" y="64"/>
                    <a:pt x="37" y="64"/>
                  </a:cubicBezTo>
                  <a:cubicBezTo>
                    <a:pt x="69" y="17"/>
                    <a:pt x="69" y="17"/>
                    <a:pt x="69" y="17"/>
                  </a:cubicBezTo>
                  <a:cubicBezTo>
                    <a:pt x="71" y="12"/>
                    <a:pt x="70" y="6"/>
                    <a:pt x="66" y="3"/>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117" name="Freeform 84">
              <a:extLst>
                <a:ext uri="{FF2B5EF4-FFF2-40B4-BE49-F238E27FC236}">
                  <a16:creationId xmlns:a16="http://schemas.microsoft.com/office/drawing/2014/main" id="{1527FC4D-F2A0-5B42-B1AE-640AC11280E6}"/>
                </a:ext>
              </a:extLst>
            </p:cNvPr>
            <p:cNvSpPr>
              <a:spLocks/>
            </p:cNvSpPr>
            <p:nvPr/>
          </p:nvSpPr>
          <p:spPr bwMode="auto">
            <a:xfrm>
              <a:off x="2889" y="167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118" name="Freeform 85">
              <a:extLst>
                <a:ext uri="{FF2B5EF4-FFF2-40B4-BE49-F238E27FC236}">
                  <a16:creationId xmlns:a16="http://schemas.microsoft.com/office/drawing/2014/main" id="{0BB62B92-8B56-DF46-B016-3D152A2494A7}"/>
                </a:ext>
              </a:extLst>
            </p:cNvPr>
            <p:cNvSpPr>
              <a:spLocks/>
            </p:cNvSpPr>
            <p:nvPr/>
          </p:nvSpPr>
          <p:spPr bwMode="auto">
            <a:xfrm>
              <a:off x="2875" y="1673"/>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119" name="Freeform 86">
              <a:extLst>
                <a:ext uri="{FF2B5EF4-FFF2-40B4-BE49-F238E27FC236}">
                  <a16:creationId xmlns:a16="http://schemas.microsoft.com/office/drawing/2014/main" id="{534D3EB1-4268-E741-9461-4E7F8763E074}"/>
                </a:ext>
              </a:extLst>
            </p:cNvPr>
            <p:cNvSpPr>
              <a:spLocks/>
            </p:cNvSpPr>
            <p:nvPr/>
          </p:nvSpPr>
          <p:spPr bwMode="auto">
            <a:xfrm>
              <a:off x="2891" y="167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120" name="Freeform 87">
              <a:extLst>
                <a:ext uri="{FF2B5EF4-FFF2-40B4-BE49-F238E27FC236}">
                  <a16:creationId xmlns:a16="http://schemas.microsoft.com/office/drawing/2014/main" id="{084AD651-EC27-5243-89A0-07E5A70F3364}"/>
                </a:ext>
              </a:extLst>
            </p:cNvPr>
            <p:cNvSpPr>
              <a:spLocks/>
            </p:cNvSpPr>
            <p:nvPr/>
          </p:nvSpPr>
          <p:spPr bwMode="auto">
            <a:xfrm>
              <a:off x="2871" y="1670"/>
              <a:ext cx="2" cy="2"/>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1"/>
                    <a:pt x="0" y="1"/>
                    <a:pt x="0" y="0"/>
                  </a:cubicBezTo>
                  <a:cubicBezTo>
                    <a:pt x="0" y="1"/>
                    <a:pt x="0" y="1"/>
                    <a:pt x="1" y="1"/>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121" name="Freeform 88">
              <a:extLst>
                <a:ext uri="{FF2B5EF4-FFF2-40B4-BE49-F238E27FC236}">
                  <a16:creationId xmlns:a16="http://schemas.microsoft.com/office/drawing/2014/main" id="{06CC4044-0328-DB48-89AA-8CFE24E634BD}"/>
                </a:ext>
              </a:extLst>
            </p:cNvPr>
            <p:cNvSpPr>
              <a:spLocks/>
            </p:cNvSpPr>
            <p:nvPr/>
          </p:nvSpPr>
          <p:spPr bwMode="auto">
            <a:xfrm>
              <a:off x="2884" y="1672"/>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1" y="1"/>
                    <a:pt x="0" y="1"/>
                  </a:cubicBezTo>
                  <a:cubicBezTo>
                    <a:pt x="1" y="1"/>
                    <a:pt x="1" y="0"/>
                    <a:pt x="1"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122" name="Freeform 89">
              <a:extLst>
                <a:ext uri="{FF2B5EF4-FFF2-40B4-BE49-F238E27FC236}">
                  <a16:creationId xmlns:a16="http://schemas.microsoft.com/office/drawing/2014/main" id="{3F85AFE8-09A5-534A-A127-137BDF20ADF7}"/>
                </a:ext>
              </a:extLst>
            </p:cNvPr>
            <p:cNvSpPr>
              <a:spLocks/>
            </p:cNvSpPr>
            <p:nvPr/>
          </p:nvSpPr>
          <p:spPr bwMode="auto">
            <a:xfrm>
              <a:off x="2878" y="1673"/>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123" name="Freeform 90">
              <a:extLst>
                <a:ext uri="{FF2B5EF4-FFF2-40B4-BE49-F238E27FC236}">
                  <a16:creationId xmlns:a16="http://schemas.microsoft.com/office/drawing/2014/main" id="{435695E7-BE0B-8640-A3B2-7EC27BE6AFE7}"/>
                </a:ext>
              </a:extLst>
            </p:cNvPr>
            <p:cNvSpPr>
              <a:spLocks/>
            </p:cNvSpPr>
            <p:nvPr/>
          </p:nvSpPr>
          <p:spPr bwMode="auto">
            <a:xfrm>
              <a:off x="2882" y="1673"/>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124" name="Freeform 91">
              <a:extLst>
                <a:ext uri="{FF2B5EF4-FFF2-40B4-BE49-F238E27FC236}">
                  <a16:creationId xmlns:a16="http://schemas.microsoft.com/office/drawing/2014/main" id="{1B308A96-E8F7-B34E-9295-4BCEC020E6F5}"/>
                </a:ext>
              </a:extLst>
            </p:cNvPr>
            <p:cNvSpPr>
              <a:spLocks/>
            </p:cNvSpPr>
            <p:nvPr/>
          </p:nvSpPr>
          <p:spPr bwMode="auto">
            <a:xfrm>
              <a:off x="2880" y="167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125" name="Freeform 92">
              <a:extLst>
                <a:ext uri="{FF2B5EF4-FFF2-40B4-BE49-F238E27FC236}">
                  <a16:creationId xmlns:a16="http://schemas.microsoft.com/office/drawing/2014/main" id="{74612276-D577-E646-AFB5-C05B05F9D208}"/>
                </a:ext>
              </a:extLst>
            </p:cNvPr>
            <p:cNvSpPr>
              <a:spLocks/>
            </p:cNvSpPr>
            <p:nvPr/>
          </p:nvSpPr>
          <p:spPr bwMode="auto">
            <a:xfrm>
              <a:off x="2887" y="167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126" name="Freeform 93">
              <a:extLst>
                <a:ext uri="{FF2B5EF4-FFF2-40B4-BE49-F238E27FC236}">
                  <a16:creationId xmlns:a16="http://schemas.microsoft.com/office/drawing/2014/main" id="{5A2DD006-8FFE-EB43-ABFA-D4249C625593}"/>
                </a:ext>
              </a:extLst>
            </p:cNvPr>
            <p:cNvSpPr>
              <a:spLocks/>
            </p:cNvSpPr>
            <p:nvPr/>
          </p:nvSpPr>
          <p:spPr bwMode="auto">
            <a:xfrm>
              <a:off x="2873" y="1672"/>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127" name="Freeform 94">
              <a:extLst>
                <a:ext uri="{FF2B5EF4-FFF2-40B4-BE49-F238E27FC236}">
                  <a16:creationId xmlns:a16="http://schemas.microsoft.com/office/drawing/2014/main" id="{5552AD38-6317-2847-A5AE-3426F19BFA9A}"/>
                </a:ext>
              </a:extLst>
            </p:cNvPr>
            <p:cNvSpPr>
              <a:spLocks/>
            </p:cNvSpPr>
            <p:nvPr/>
          </p:nvSpPr>
          <p:spPr bwMode="auto">
            <a:xfrm>
              <a:off x="2892" y="166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128" name="Freeform 95">
              <a:extLst>
                <a:ext uri="{FF2B5EF4-FFF2-40B4-BE49-F238E27FC236}">
                  <a16:creationId xmlns:a16="http://schemas.microsoft.com/office/drawing/2014/main" id="{4CAA578C-8A5D-2349-B8BE-A473491A884D}"/>
                </a:ext>
              </a:extLst>
            </p:cNvPr>
            <p:cNvSpPr>
              <a:spLocks/>
            </p:cNvSpPr>
            <p:nvPr/>
          </p:nvSpPr>
          <p:spPr bwMode="auto">
            <a:xfrm>
              <a:off x="2869" y="167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129" name="Freeform 96">
              <a:extLst>
                <a:ext uri="{FF2B5EF4-FFF2-40B4-BE49-F238E27FC236}">
                  <a16:creationId xmlns:a16="http://schemas.microsoft.com/office/drawing/2014/main" id="{A0CAD061-5F01-C547-9006-E18BB54BFD28}"/>
                </a:ext>
              </a:extLst>
            </p:cNvPr>
            <p:cNvSpPr>
              <a:spLocks/>
            </p:cNvSpPr>
            <p:nvPr/>
          </p:nvSpPr>
          <p:spPr bwMode="auto">
            <a:xfrm>
              <a:off x="2868" y="1668"/>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130" name="Freeform 97">
              <a:extLst>
                <a:ext uri="{FF2B5EF4-FFF2-40B4-BE49-F238E27FC236}">
                  <a16:creationId xmlns:a16="http://schemas.microsoft.com/office/drawing/2014/main" id="{D99ADF26-1F7F-7742-A5B4-EBB43A897D7F}"/>
                </a:ext>
              </a:extLst>
            </p:cNvPr>
            <p:cNvSpPr>
              <a:spLocks/>
            </p:cNvSpPr>
            <p:nvPr/>
          </p:nvSpPr>
          <p:spPr bwMode="auto">
            <a:xfrm>
              <a:off x="2892" y="1664"/>
              <a:ext cx="2"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1"/>
                    <a:pt x="1" y="1"/>
                    <a:pt x="0" y="1"/>
                  </a:cubicBezTo>
                  <a:cubicBezTo>
                    <a:pt x="1" y="1"/>
                    <a:pt x="1" y="1"/>
                    <a:pt x="1"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131" name="Freeform 98">
              <a:extLst>
                <a:ext uri="{FF2B5EF4-FFF2-40B4-BE49-F238E27FC236}">
                  <a16:creationId xmlns:a16="http://schemas.microsoft.com/office/drawing/2014/main" id="{65797CFA-8E0B-3847-88C9-66425F42CCDE}"/>
                </a:ext>
              </a:extLst>
            </p:cNvPr>
            <p:cNvSpPr>
              <a:spLocks/>
            </p:cNvSpPr>
            <p:nvPr/>
          </p:nvSpPr>
          <p:spPr bwMode="auto">
            <a:xfrm>
              <a:off x="2829" y="1588"/>
              <a:ext cx="51" cy="76"/>
            </a:xfrm>
            <a:custGeom>
              <a:avLst/>
              <a:gdLst>
                <a:gd name="T0" fmla="*/ 21 w 29"/>
                <a:gd name="T1" fmla="*/ 33 h 43"/>
                <a:gd name="T2" fmla="*/ 29 w 29"/>
                <a:gd name="T3" fmla="*/ 20 h 43"/>
                <a:gd name="T4" fmla="*/ 19 w 29"/>
                <a:gd name="T5" fmla="*/ 6 h 43"/>
                <a:gd name="T6" fmla="*/ 6 w 29"/>
                <a:gd name="T7" fmla="*/ 3 h 43"/>
                <a:gd name="T8" fmla="*/ 3 w 29"/>
                <a:gd name="T9" fmla="*/ 17 h 43"/>
                <a:gd name="T10" fmla="*/ 21 w 29"/>
                <a:gd name="T11" fmla="*/ 43 h 43"/>
                <a:gd name="T12" fmla="*/ 21 w 29"/>
                <a:gd name="T13" fmla="*/ 43 h 43"/>
                <a:gd name="T14" fmla="*/ 21 w 29"/>
                <a:gd name="T15" fmla="*/ 3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3">
                  <a:moveTo>
                    <a:pt x="21" y="33"/>
                  </a:moveTo>
                  <a:cubicBezTo>
                    <a:pt x="29" y="20"/>
                    <a:pt x="29" y="20"/>
                    <a:pt x="29" y="20"/>
                  </a:cubicBezTo>
                  <a:cubicBezTo>
                    <a:pt x="19" y="6"/>
                    <a:pt x="19" y="6"/>
                    <a:pt x="19" y="6"/>
                  </a:cubicBezTo>
                  <a:cubicBezTo>
                    <a:pt x="16" y="1"/>
                    <a:pt x="10" y="0"/>
                    <a:pt x="6" y="3"/>
                  </a:cubicBezTo>
                  <a:cubicBezTo>
                    <a:pt x="1" y="6"/>
                    <a:pt x="0" y="12"/>
                    <a:pt x="3" y="17"/>
                  </a:cubicBezTo>
                  <a:cubicBezTo>
                    <a:pt x="21" y="43"/>
                    <a:pt x="21" y="43"/>
                    <a:pt x="21" y="43"/>
                  </a:cubicBezTo>
                  <a:cubicBezTo>
                    <a:pt x="21" y="43"/>
                    <a:pt x="21" y="43"/>
                    <a:pt x="21" y="43"/>
                  </a:cubicBezTo>
                  <a:cubicBezTo>
                    <a:pt x="19" y="40"/>
                    <a:pt x="18" y="36"/>
                    <a:pt x="21" y="33"/>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132" name="Freeform 99">
              <a:extLst>
                <a:ext uri="{FF2B5EF4-FFF2-40B4-BE49-F238E27FC236}">
                  <a16:creationId xmlns:a16="http://schemas.microsoft.com/office/drawing/2014/main" id="{862F0865-48DE-9642-AB0F-E9720A70E0D3}"/>
                </a:ext>
              </a:extLst>
            </p:cNvPr>
            <p:cNvSpPr>
              <a:spLocks/>
            </p:cNvSpPr>
            <p:nvPr/>
          </p:nvSpPr>
          <p:spPr bwMode="auto">
            <a:xfrm>
              <a:off x="2866" y="1666"/>
              <a:ext cx="2" cy="2"/>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1"/>
                    <a:pt x="0" y="0"/>
                    <a:pt x="0" y="0"/>
                  </a:cubicBezTo>
                  <a:cubicBezTo>
                    <a:pt x="0" y="0"/>
                    <a:pt x="0" y="1"/>
                    <a:pt x="1" y="1"/>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133" name="Freeform 100">
              <a:extLst>
                <a:ext uri="{FF2B5EF4-FFF2-40B4-BE49-F238E27FC236}">
                  <a16:creationId xmlns:a16="http://schemas.microsoft.com/office/drawing/2014/main" id="{BDBD9448-93DA-D848-BD7C-ED66426CF745}"/>
                </a:ext>
              </a:extLst>
            </p:cNvPr>
            <p:cNvSpPr>
              <a:spLocks/>
            </p:cNvSpPr>
            <p:nvPr/>
          </p:nvSpPr>
          <p:spPr bwMode="auto">
            <a:xfrm>
              <a:off x="2885" y="1672"/>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134" name="Freeform 101">
              <a:extLst>
                <a:ext uri="{FF2B5EF4-FFF2-40B4-BE49-F238E27FC236}">
                  <a16:creationId xmlns:a16="http://schemas.microsoft.com/office/drawing/2014/main" id="{EFB03DAB-7535-8E45-8F2A-459B54586AD0}"/>
                </a:ext>
              </a:extLst>
            </p:cNvPr>
            <p:cNvSpPr>
              <a:spLocks/>
            </p:cNvSpPr>
            <p:nvPr/>
          </p:nvSpPr>
          <p:spPr bwMode="auto">
            <a:xfrm>
              <a:off x="2887" y="1670"/>
              <a:ext cx="2"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1"/>
                    <a:pt x="0" y="1"/>
                    <a:pt x="0" y="1"/>
                  </a:cubicBezTo>
                  <a:cubicBezTo>
                    <a:pt x="0" y="1"/>
                    <a:pt x="1" y="1"/>
                    <a:pt x="1"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135" name="Freeform 102">
              <a:extLst>
                <a:ext uri="{FF2B5EF4-FFF2-40B4-BE49-F238E27FC236}">
                  <a16:creationId xmlns:a16="http://schemas.microsoft.com/office/drawing/2014/main" id="{656037A9-ECB2-0F4E-8814-FD38D81B4320}"/>
                </a:ext>
              </a:extLst>
            </p:cNvPr>
            <p:cNvSpPr>
              <a:spLocks/>
            </p:cNvSpPr>
            <p:nvPr/>
          </p:nvSpPr>
          <p:spPr bwMode="auto">
            <a:xfrm>
              <a:off x="2892" y="1666"/>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136" name="Freeform 103">
              <a:extLst>
                <a:ext uri="{FF2B5EF4-FFF2-40B4-BE49-F238E27FC236}">
                  <a16:creationId xmlns:a16="http://schemas.microsoft.com/office/drawing/2014/main" id="{47D5DE26-CBE2-714C-AF83-A97A66CC2EED}"/>
                </a:ext>
              </a:extLst>
            </p:cNvPr>
            <p:cNvSpPr>
              <a:spLocks/>
            </p:cNvSpPr>
            <p:nvPr/>
          </p:nvSpPr>
          <p:spPr bwMode="auto">
            <a:xfrm>
              <a:off x="2889" y="1670"/>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137" name="Freeform 104">
              <a:extLst>
                <a:ext uri="{FF2B5EF4-FFF2-40B4-BE49-F238E27FC236}">
                  <a16:creationId xmlns:a16="http://schemas.microsoft.com/office/drawing/2014/main" id="{74204D6B-CA5E-7546-BCB3-5BB32CF55C43}"/>
                </a:ext>
              </a:extLst>
            </p:cNvPr>
            <p:cNvSpPr>
              <a:spLocks/>
            </p:cNvSpPr>
            <p:nvPr/>
          </p:nvSpPr>
          <p:spPr bwMode="auto">
            <a:xfrm>
              <a:off x="2891" y="1668"/>
              <a:ext cx="1"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0" y="1"/>
                  </a:cubicBezTo>
                  <a:cubicBezTo>
                    <a:pt x="0" y="0"/>
                    <a:pt x="0" y="0"/>
                    <a:pt x="1"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138" name="Freeform 105">
              <a:extLst>
                <a:ext uri="{FF2B5EF4-FFF2-40B4-BE49-F238E27FC236}">
                  <a16:creationId xmlns:a16="http://schemas.microsoft.com/office/drawing/2014/main" id="{32D6851F-EA90-714C-9AEB-5BF03E56EBD9}"/>
                </a:ext>
              </a:extLst>
            </p:cNvPr>
            <p:cNvSpPr>
              <a:spLocks/>
            </p:cNvSpPr>
            <p:nvPr/>
          </p:nvSpPr>
          <p:spPr bwMode="auto">
            <a:xfrm>
              <a:off x="2868" y="166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139" name="Freeform 106">
              <a:extLst>
                <a:ext uri="{FF2B5EF4-FFF2-40B4-BE49-F238E27FC236}">
                  <a16:creationId xmlns:a16="http://schemas.microsoft.com/office/drawing/2014/main" id="{1BE95D9C-EC6A-A94D-A2FE-901A3FAD84B6}"/>
                </a:ext>
              </a:extLst>
            </p:cNvPr>
            <p:cNvSpPr>
              <a:spLocks/>
            </p:cNvSpPr>
            <p:nvPr/>
          </p:nvSpPr>
          <p:spPr bwMode="auto">
            <a:xfrm>
              <a:off x="2869" y="1670"/>
              <a:ext cx="2"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1" y="0"/>
                    <a:pt x="0" y="0"/>
                    <a:pt x="0" y="0"/>
                  </a:cubicBezTo>
                  <a:cubicBezTo>
                    <a:pt x="0" y="0"/>
                    <a:pt x="0" y="0"/>
                    <a:pt x="0"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140" name="Freeform 107">
              <a:extLst>
                <a:ext uri="{FF2B5EF4-FFF2-40B4-BE49-F238E27FC236}">
                  <a16:creationId xmlns:a16="http://schemas.microsoft.com/office/drawing/2014/main" id="{077A517E-2778-4C4A-B333-8683A1FB1DC8}"/>
                </a:ext>
              </a:extLst>
            </p:cNvPr>
            <p:cNvSpPr>
              <a:spLocks/>
            </p:cNvSpPr>
            <p:nvPr/>
          </p:nvSpPr>
          <p:spPr bwMode="auto">
            <a:xfrm>
              <a:off x="2868" y="1670"/>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141" name="Freeform 108">
              <a:extLst>
                <a:ext uri="{FF2B5EF4-FFF2-40B4-BE49-F238E27FC236}">
                  <a16:creationId xmlns:a16="http://schemas.microsoft.com/office/drawing/2014/main" id="{FA687BE2-7DF2-AD42-9223-7C461D918AEE}"/>
                </a:ext>
              </a:extLst>
            </p:cNvPr>
            <p:cNvSpPr>
              <a:spLocks/>
            </p:cNvSpPr>
            <p:nvPr/>
          </p:nvSpPr>
          <p:spPr bwMode="auto">
            <a:xfrm>
              <a:off x="2873" y="167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142" name="Freeform 109">
              <a:extLst>
                <a:ext uri="{FF2B5EF4-FFF2-40B4-BE49-F238E27FC236}">
                  <a16:creationId xmlns:a16="http://schemas.microsoft.com/office/drawing/2014/main" id="{B95CE146-792F-0242-AAE7-C8A34AFCDE74}"/>
                </a:ext>
              </a:extLst>
            </p:cNvPr>
            <p:cNvSpPr>
              <a:spLocks/>
            </p:cNvSpPr>
            <p:nvPr/>
          </p:nvSpPr>
          <p:spPr bwMode="auto">
            <a:xfrm>
              <a:off x="2866" y="1664"/>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143" name="Freeform 110">
              <a:extLst>
                <a:ext uri="{FF2B5EF4-FFF2-40B4-BE49-F238E27FC236}">
                  <a16:creationId xmlns:a16="http://schemas.microsoft.com/office/drawing/2014/main" id="{50193EB7-6BF3-F540-8723-4B69C1EA9B85}"/>
                </a:ext>
              </a:extLst>
            </p:cNvPr>
            <p:cNvSpPr>
              <a:spLocks/>
            </p:cNvSpPr>
            <p:nvPr/>
          </p:nvSpPr>
          <p:spPr bwMode="auto">
            <a:xfrm>
              <a:off x="2880" y="1551"/>
              <a:ext cx="75" cy="113"/>
            </a:xfrm>
            <a:custGeom>
              <a:avLst/>
              <a:gdLst>
                <a:gd name="T0" fmla="*/ 37 w 42"/>
                <a:gd name="T1" fmla="*/ 3 h 64"/>
                <a:gd name="T2" fmla="*/ 23 w 42"/>
                <a:gd name="T3" fmla="*/ 6 h 64"/>
                <a:gd name="T4" fmla="*/ 0 w 42"/>
                <a:gd name="T5" fmla="*/ 41 h 64"/>
                <a:gd name="T6" fmla="*/ 8 w 42"/>
                <a:gd name="T7" fmla="*/ 54 h 64"/>
                <a:gd name="T8" fmla="*/ 8 w 42"/>
                <a:gd name="T9" fmla="*/ 64 h 64"/>
                <a:gd name="T10" fmla="*/ 8 w 42"/>
                <a:gd name="T11" fmla="*/ 64 h 64"/>
                <a:gd name="T12" fmla="*/ 40 w 42"/>
                <a:gd name="T13" fmla="*/ 17 h 64"/>
                <a:gd name="T14" fmla="*/ 37 w 42"/>
                <a:gd name="T15" fmla="*/ 3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64">
                  <a:moveTo>
                    <a:pt x="37" y="3"/>
                  </a:moveTo>
                  <a:cubicBezTo>
                    <a:pt x="32" y="0"/>
                    <a:pt x="26" y="1"/>
                    <a:pt x="23" y="6"/>
                  </a:cubicBezTo>
                  <a:cubicBezTo>
                    <a:pt x="0" y="41"/>
                    <a:pt x="0" y="41"/>
                    <a:pt x="0" y="41"/>
                  </a:cubicBezTo>
                  <a:cubicBezTo>
                    <a:pt x="8" y="54"/>
                    <a:pt x="8" y="54"/>
                    <a:pt x="8" y="54"/>
                  </a:cubicBezTo>
                  <a:cubicBezTo>
                    <a:pt x="10" y="57"/>
                    <a:pt x="10" y="61"/>
                    <a:pt x="8" y="64"/>
                  </a:cubicBezTo>
                  <a:cubicBezTo>
                    <a:pt x="8" y="64"/>
                    <a:pt x="8" y="64"/>
                    <a:pt x="8" y="64"/>
                  </a:cubicBezTo>
                  <a:cubicBezTo>
                    <a:pt x="40" y="17"/>
                    <a:pt x="40" y="17"/>
                    <a:pt x="40" y="17"/>
                  </a:cubicBezTo>
                  <a:cubicBezTo>
                    <a:pt x="42" y="12"/>
                    <a:pt x="41" y="6"/>
                    <a:pt x="37" y="3"/>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144" name="Freeform 111">
              <a:extLst>
                <a:ext uri="{FF2B5EF4-FFF2-40B4-BE49-F238E27FC236}">
                  <a16:creationId xmlns:a16="http://schemas.microsoft.com/office/drawing/2014/main" id="{6CC08539-B8CF-F645-AF61-536628A8D2D3}"/>
                </a:ext>
              </a:extLst>
            </p:cNvPr>
            <p:cNvSpPr>
              <a:spLocks/>
            </p:cNvSpPr>
            <p:nvPr/>
          </p:nvSpPr>
          <p:spPr bwMode="auto">
            <a:xfrm>
              <a:off x="2875" y="1672"/>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145" name="Freeform 112">
              <a:extLst>
                <a:ext uri="{FF2B5EF4-FFF2-40B4-BE49-F238E27FC236}">
                  <a16:creationId xmlns:a16="http://schemas.microsoft.com/office/drawing/2014/main" id="{FFDC9ED0-2497-F94B-A9E2-6E2467A32DAF}"/>
                </a:ext>
              </a:extLst>
            </p:cNvPr>
            <p:cNvSpPr>
              <a:spLocks/>
            </p:cNvSpPr>
            <p:nvPr/>
          </p:nvSpPr>
          <p:spPr bwMode="auto">
            <a:xfrm>
              <a:off x="2880" y="167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146" name="Freeform 113">
              <a:extLst>
                <a:ext uri="{FF2B5EF4-FFF2-40B4-BE49-F238E27FC236}">
                  <a16:creationId xmlns:a16="http://schemas.microsoft.com/office/drawing/2014/main" id="{93780C13-92B7-4E4A-B8B1-2F64E2DFB08D}"/>
                </a:ext>
              </a:extLst>
            </p:cNvPr>
            <p:cNvSpPr>
              <a:spLocks/>
            </p:cNvSpPr>
            <p:nvPr/>
          </p:nvSpPr>
          <p:spPr bwMode="auto">
            <a:xfrm>
              <a:off x="2880" y="1673"/>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147" name="Freeform 114">
              <a:extLst>
                <a:ext uri="{FF2B5EF4-FFF2-40B4-BE49-F238E27FC236}">
                  <a16:creationId xmlns:a16="http://schemas.microsoft.com/office/drawing/2014/main" id="{7F609E18-27CF-1A4F-9EDD-0899A3CCC606}"/>
                </a:ext>
              </a:extLst>
            </p:cNvPr>
            <p:cNvSpPr>
              <a:spLocks/>
            </p:cNvSpPr>
            <p:nvPr/>
          </p:nvSpPr>
          <p:spPr bwMode="auto">
            <a:xfrm>
              <a:off x="2884" y="167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148" name="Freeform 115">
              <a:extLst>
                <a:ext uri="{FF2B5EF4-FFF2-40B4-BE49-F238E27FC236}">
                  <a16:creationId xmlns:a16="http://schemas.microsoft.com/office/drawing/2014/main" id="{770BA130-6365-AC4E-ACA9-35F18080B0C9}"/>
                </a:ext>
              </a:extLst>
            </p:cNvPr>
            <p:cNvSpPr>
              <a:spLocks/>
            </p:cNvSpPr>
            <p:nvPr/>
          </p:nvSpPr>
          <p:spPr bwMode="auto">
            <a:xfrm>
              <a:off x="2876" y="1673"/>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solidFill>
              <a:srgbClr val="005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sp>
          <p:nvSpPr>
            <p:cNvPr id="149" name="Freeform 116">
              <a:extLst>
                <a:ext uri="{FF2B5EF4-FFF2-40B4-BE49-F238E27FC236}">
                  <a16:creationId xmlns:a16="http://schemas.microsoft.com/office/drawing/2014/main" id="{CD943508-5B3D-7D43-9B4B-0873D79A76D5}"/>
                </a:ext>
              </a:extLst>
            </p:cNvPr>
            <p:cNvSpPr>
              <a:spLocks/>
            </p:cNvSpPr>
            <p:nvPr/>
          </p:nvSpPr>
          <p:spPr bwMode="auto">
            <a:xfrm>
              <a:off x="2860" y="1624"/>
              <a:ext cx="38" cy="49"/>
            </a:xfrm>
            <a:custGeom>
              <a:avLst/>
              <a:gdLst>
                <a:gd name="T0" fmla="*/ 19 w 21"/>
                <a:gd name="T1" fmla="*/ 13 h 28"/>
                <a:gd name="T2" fmla="*/ 11 w 21"/>
                <a:gd name="T3" fmla="*/ 0 h 28"/>
                <a:gd name="T4" fmla="*/ 3 w 21"/>
                <a:gd name="T5" fmla="*/ 13 h 28"/>
                <a:gd name="T6" fmla="*/ 3 w 21"/>
                <a:gd name="T7" fmla="*/ 23 h 28"/>
                <a:gd name="T8" fmla="*/ 3 w 21"/>
                <a:gd name="T9" fmla="*/ 24 h 28"/>
                <a:gd name="T10" fmla="*/ 4 w 21"/>
                <a:gd name="T11" fmla="*/ 25 h 28"/>
                <a:gd name="T12" fmla="*/ 4 w 21"/>
                <a:gd name="T13" fmla="*/ 25 h 28"/>
                <a:gd name="T14" fmla="*/ 4 w 21"/>
                <a:gd name="T15" fmla="*/ 26 h 28"/>
                <a:gd name="T16" fmla="*/ 5 w 21"/>
                <a:gd name="T17" fmla="*/ 26 h 28"/>
                <a:gd name="T18" fmla="*/ 5 w 21"/>
                <a:gd name="T19" fmla="*/ 26 h 28"/>
                <a:gd name="T20" fmla="*/ 6 w 21"/>
                <a:gd name="T21" fmla="*/ 26 h 28"/>
                <a:gd name="T22" fmla="*/ 7 w 21"/>
                <a:gd name="T23" fmla="*/ 27 h 28"/>
                <a:gd name="T24" fmla="*/ 7 w 21"/>
                <a:gd name="T25" fmla="*/ 27 h 28"/>
                <a:gd name="T26" fmla="*/ 8 w 21"/>
                <a:gd name="T27" fmla="*/ 27 h 28"/>
                <a:gd name="T28" fmla="*/ 8 w 21"/>
                <a:gd name="T29" fmla="*/ 28 h 28"/>
                <a:gd name="T30" fmla="*/ 9 w 21"/>
                <a:gd name="T31" fmla="*/ 28 h 28"/>
                <a:gd name="T32" fmla="*/ 10 w 21"/>
                <a:gd name="T33" fmla="*/ 28 h 28"/>
                <a:gd name="T34" fmla="*/ 11 w 21"/>
                <a:gd name="T35" fmla="*/ 28 h 28"/>
                <a:gd name="T36" fmla="*/ 11 w 21"/>
                <a:gd name="T37" fmla="*/ 28 h 28"/>
                <a:gd name="T38" fmla="*/ 11 w 21"/>
                <a:gd name="T39" fmla="*/ 28 h 28"/>
                <a:gd name="T40" fmla="*/ 12 w 21"/>
                <a:gd name="T41" fmla="*/ 28 h 28"/>
                <a:gd name="T42" fmla="*/ 13 w 21"/>
                <a:gd name="T43" fmla="*/ 28 h 28"/>
                <a:gd name="T44" fmla="*/ 13 w 21"/>
                <a:gd name="T45" fmla="*/ 28 h 28"/>
                <a:gd name="T46" fmla="*/ 14 w 21"/>
                <a:gd name="T47" fmla="*/ 27 h 28"/>
                <a:gd name="T48" fmla="*/ 15 w 21"/>
                <a:gd name="T49" fmla="*/ 27 h 28"/>
                <a:gd name="T50" fmla="*/ 15 w 21"/>
                <a:gd name="T51" fmla="*/ 27 h 28"/>
                <a:gd name="T52" fmla="*/ 16 w 21"/>
                <a:gd name="T53" fmla="*/ 26 h 28"/>
                <a:gd name="T54" fmla="*/ 16 w 21"/>
                <a:gd name="T55" fmla="*/ 26 h 28"/>
                <a:gd name="T56" fmla="*/ 17 w 21"/>
                <a:gd name="T57" fmla="*/ 26 h 28"/>
                <a:gd name="T58" fmla="*/ 17 w 21"/>
                <a:gd name="T59" fmla="*/ 26 h 28"/>
                <a:gd name="T60" fmla="*/ 18 w 21"/>
                <a:gd name="T61" fmla="*/ 25 h 28"/>
                <a:gd name="T62" fmla="*/ 18 w 21"/>
                <a:gd name="T63" fmla="*/ 25 h 28"/>
                <a:gd name="T64" fmla="*/ 18 w 21"/>
                <a:gd name="T65" fmla="*/ 24 h 28"/>
                <a:gd name="T66" fmla="*/ 19 w 21"/>
                <a:gd name="T67" fmla="*/ 23 h 28"/>
                <a:gd name="T68" fmla="*/ 19 w 21"/>
                <a:gd name="T69" fmla="*/ 1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 h="28">
                  <a:moveTo>
                    <a:pt x="19" y="13"/>
                  </a:moveTo>
                  <a:cubicBezTo>
                    <a:pt x="11" y="0"/>
                    <a:pt x="11" y="0"/>
                    <a:pt x="11" y="0"/>
                  </a:cubicBezTo>
                  <a:cubicBezTo>
                    <a:pt x="3" y="13"/>
                    <a:pt x="3" y="13"/>
                    <a:pt x="3" y="13"/>
                  </a:cubicBezTo>
                  <a:cubicBezTo>
                    <a:pt x="0" y="16"/>
                    <a:pt x="1" y="20"/>
                    <a:pt x="3" y="23"/>
                  </a:cubicBezTo>
                  <a:cubicBezTo>
                    <a:pt x="3" y="24"/>
                    <a:pt x="3" y="24"/>
                    <a:pt x="3" y="24"/>
                  </a:cubicBezTo>
                  <a:cubicBezTo>
                    <a:pt x="3" y="24"/>
                    <a:pt x="3" y="25"/>
                    <a:pt x="4" y="25"/>
                  </a:cubicBezTo>
                  <a:cubicBezTo>
                    <a:pt x="4" y="25"/>
                    <a:pt x="4" y="25"/>
                    <a:pt x="4" y="25"/>
                  </a:cubicBezTo>
                  <a:cubicBezTo>
                    <a:pt x="4" y="25"/>
                    <a:pt x="4" y="25"/>
                    <a:pt x="4" y="26"/>
                  </a:cubicBezTo>
                  <a:cubicBezTo>
                    <a:pt x="5" y="26"/>
                    <a:pt x="5" y="26"/>
                    <a:pt x="5" y="26"/>
                  </a:cubicBezTo>
                  <a:cubicBezTo>
                    <a:pt x="5" y="26"/>
                    <a:pt x="5" y="26"/>
                    <a:pt x="5" y="26"/>
                  </a:cubicBezTo>
                  <a:cubicBezTo>
                    <a:pt x="5" y="26"/>
                    <a:pt x="6" y="26"/>
                    <a:pt x="6" y="26"/>
                  </a:cubicBezTo>
                  <a:cubicBezTo>
                    <a:pt x="6" y="27"/>
                    <a:pt x="6" y="27"/>
                    <a:pt x="7" y="27"/>
                  </a:cubicBezTo>
                  <a:cubicBezTo>
                    <a:pt x="7" y="27"/>
                    <a:pt x="7" y="27"/>
                    <a:pt x="7" y="27"/>
                  </a:cubicBezTo>
                  <a:cubicBezTo>
                    <a:pt x="7" y="27"/>
                    <a:pt x="8" y="27"/>
                    <a:pt x="8" y="27"/>
                  </a:cubicBezTo>
                  <a:cubicBezTo>
                    <a:pt x="8" y="27"/>
                    <a:pt x="8" y="28"/>
                    <a:pt x="8" y="28"/>
                  </a:cubicBezTo>
                  <a:cubicBezTo>
                    <a:pt x="9" y="28"/>
                    <a:pt x="9" y="28"/>
                    <a:pt x="9" y="28"/>
                  </a:cubicBezTo>
                  <a:cubicBezTo>
                    <a:pt x="9" y="28"/>
                    <a:pt x="9" y="28"/>
                    <a:pt x="10" y="28"/>
                  </a:cubicBezTo>
                  <a:cubicBezTo>
                    <a:pt x="10" y="28"/>
                    <a:pt x="10" y="28"/>
                    <a:pt x="11" y="28"/>
                  </a:cubicBezTo>
                  <a:cubicBezTo>
                    <a:pt x="11" y="28"/>
                    <a:pt x="11" y="28"/>
                    <a:pt x="11" y="28"/>
                  </a:cubicBezTo>
                  <a:cubicBezTo>
                    <a:pt x="11" y="28"/>
                    <a:pt x="11" y="28"/>
                    <a:pt x="11" y="28"/>
                  </a:cubicBezTo>
                  <a:cubicBezTo>
                    <a:pt x="11" y="28"/>
                    <a:pt x="12" y="28"/>
                    <a:pt x="12" y="28"/>
                  </a:cubicBezTo>
                  <a:cubicBezTo>
                    <a:pt x="12" y="28"/>
                    <a:pt x="12" y="28"/>
                    <a:pt x="13" y="28"/>
                  </a:cubicBezTo>
                  <a:cubicBezTo>
                    <a:pt x="13" y="28"/>
                    <a:pt x="13" y="28"/>
                    <a:pt x="13" y="28"/>
                  </a:cubicBezTo>
                  <a:cubicBezTo>
                    <a:pt x="14" y="28"/>
                    <a:pt x="14" y="27"/>
                    <a:pt x="14" y="27"/>
                  </a:cubicBezTo>
                  <a:cubicBezTo>
                    <a:pt x="14" y="27"/>
                    <a:pt x="14" y="27"/>
                    <a:pt x="15" y="27"/>
                  </a:cubicBezTo>
                  <a:cubicBezTo>
                    <a:pt x="15" y="27"/>
                    <a:pt x="15" y="27"/>
                    <a:pt x="15" y="27"/>
                  </a:cubicBezTo>
                  <a:cubicBezTo>
                    <a:pt x="15" y="27"/>
                    <a:pt x="16" y="27"/>
                    <a:pt x="16" y="26"/>
                  </a:cubicBezTo>
                  <a:cubicBezTo>
                    <a:pt x="16" y="26"/>
                    <a:pt x="16" y="26"/>
                    <a:pt x="16" y="26"/>
                  </a:cubicBezTo>
                  <a:cubicBezTo>
                    <a:pt x="16" y="26"/>
                    <a:pt x="17" y="26"/>
                    <a:pt x="17" y="26"/>
                  </a:cubicBezTo>
                  <a:cubicBezTo>
                    <a:pt x="17" y="26"/>
                    <a:pt x="17" y="26"/>
                    <a:pt x="17" y="26"/>
                  </a:cubicBezTo>
                  <a:cubicBezTo>
                    <a:pt x="17" y="25"/>
                    <a:pt x="17" y="25"/>
                    <a:pt x="18" y="25"/>
                  </a:cubicBezTo>
                  <a:cubicBezTo>
                    <a:pt x="18" y="25"/>
                    <a:pt x="18" y="25"/>
                    <a:pt x="18" y="25"/>
                  </a:cubicBezTo>
                  <a:cubicBezTo>
                    <a:pt x="18" y="25"/>
                    <a:pt x="18" y="24"/>
                    <a:pt x="18" y="24"/>
                  </a:cubicBezTo>
                  <a:cubicBezTo>
                    <a:pt x="19" y="24"/>
                    <a:pt x="19" y="24"/>
                    <a:pt x="19" y="23"/>
                  </a:cubicBezTo>
                  <a:cubicBezTo>
                    <a:pt x="21" y="20"/>
                    <a:pt x="21" y="16"/>
                    <a:pt x="19" y="13"/>
                  </a:cubicBezTo>
                  <a:close/>
                </a:path>
              </a:pathLst>
            </a:custGeom>
            <a:solidFill>
              <a:srgbClr val="012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defRPr/>
              </a:pPr>
              <a:endParaRPr lang="en-US" dirty="0">
                <a:solidFill>
                  <a:srgbClr val="282828"/>
                </a:solidFill>
              </a:endParaRPr>
            </a:p>
          </p:txBody>
        </p:sp>
      </p:grpSp>
      <p:sp>
        <p:nvSpPr>
          <p:cNvPr id="150" name="Rectangle 149">
            <a:extLst>
              <a:ext uri="{FF2B5EF4-FFF2-40B4-BE49-F238E27FC236}">
                <a16:creationId xmlns:a16="http://schemas.microsoft.com/office/drawing/2014/main" id="{DE95D5F2-0114-A949-9512-227003361227}"/>
              </a:ext>
            </a:extLst>
          </p:cNvPr>
          <p:cNvSpPr/>
          <p:nvPr/>
        </p:nvSpPr>
        <p:spPr>
          <a:xfrm>
            <a:off x="4227273" y="3012787"/>
            <a:ext cx="3313729" cy="261610"/>
          </a:xfrm>
          <a:prstGeom prst="rect">
            <a:avLst/>
          </a:prstGeom>
        </p:spPr>
        <p:txBody>
          <a:bodyPr wrap="none" anchor="ctr">
            <a:spAutoFit/>
          </a:bodyPr>
          <a:lstStyle/>
          <a:p>
            <a:pPr algn="ctr" defTabSz="457189">
              <a:defRPr/>
            </a:pPr>
            <a:r>
              <a:rPr lang="en-US" sz="1100" dirty="0">
                <a:solidFill>
                  <a:srgbClr val="005073"/>
                </a:solidFill>
                <a:latin typeface="CiscoSansTT ExtraLight"/>
              </a:rPr>
              <a:t>UCS – Completely integrated compute + network</a:t>
            </a:r>
          </a:p>
        </p:txBody>
      </p:sp>
      <p:pic>
        <p:nvPicPr>
          <p:cNvPr id="151" name="Picture 150">
            <a:extLst>
              <a:ext uri="{FF2B5EF4-FFF2-40B4-BE49-F238E27FC236}">
                <a16:creationId xmlns:a16="http://schemas.microsoft.com/office/drawing/2014/main" id="{8CDF1EA8-79D7-2A42-A594-7047AD10830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597111" y="4318008"/>
            <a:ext cx="1434032" cy="645381"/>
          </a:xfrm>
          <a:prstGeom prst="rect">
            <a:avLst/>
          </a:prstGeom>
        </p:spPr>
      </p:pic>
    </p:spTree>
    <p:extLst>
      <p:ext uri="{BB962C8B-B14F-4D97-AF65-F5344CB8AC3E}">
        <p14:creationId xmlns:p14="http://schemas.microsoft.com/office/powerpoint/2010/main" val="94888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24" grpId="0"/>
      <p:bldP spid="33" grpId="0" animBg="1"/>
      <p:bldP spid="34" grpId="0" animBg="1"/>
      <p:bldP spid="35" grpId="0" animBg="1"/>
      <p:bldP spid="15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2" name="Rounded Rectangle 534">
            <a:extLst>
              <a:ext uri="{FF2B5EF4-FFF2-40B4-BE49-F238E27FC236}">
                <a16:creationId xmlns:a16="http://schemas.microsoft.com/office/drawing/2014/main" id="{63B7993C-1703-42CA-B4EB-387588DDCFA4}"/>
              </a:ext>
            </a:extLst>
          </p:cNvPr>
          <p:cNvSpPr/>
          <p:nvPr/>
        </p:nvSpPr>
        <p:spPr>
          <a:xfrm>
            <a:off x="527995" y="1952818"/>
            <a:ext cx="4844279" cy="355005"/>
          </a:xfrm>
          <a:prstGeom prst="roundRect">
            <a:avLst>
              <a:gd name="adj" fmla="val 50000"/>
            </a:avLst>
          </a:prstGeom>
          <a:solidFill>
            <a:schemeClr val="accent1"/>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defRPr/>
            </a:pPr>
            <a:endParaRPr lang="en-US" sz="900" cap="all" spc="300" dirty="0">
              <a:solidFill>
                <a:srgbClr val="FFFFFF"/>
              </a:solidFill>
              <a:latin typeface="+mj-lt"/>
            </a:endParaRPr>
          </a:p>
        </p:txBody>
      </p:sp>
      <p:sp>
        <p:nvSpPr>
          <p:cNvPr id="1099" name="Rounded Rectangle 534">
            <a:extLst>
              <a:ext uri="{FF2B5EF4-FFF2-40B4-BE49-F238E27FC236}">
                <a16:creationId xmlns:a16="http://schemas.microsoft.com/office/drawing/2014/main" id="{316B3F5D-EA0C-4E0F-9978-5DC6735F4118}"/>
              </a:ext>
            </a:extLst>
          </p:cNvPr>
          <p:cNvSpPr/>
          <p:nvPr/>
        </p:nvSpPr>
        <p:spPr>
          <a:xfrm>
            <a:off x="525257" y="1953641"/>
            <a:ext cx="4844279" cy="355005"/>
          </a:xfrm>
          <a:prstGeom prst="roundRect">
            <a:avLst>
              <a:gd name="adj" fmla="val 50000"/>
            </a:avLst>
          </a:prstGeom>
          <a:solidFill>
            <a:schemeClr val="accent1"/>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defRPr/>
            </a:pPr>
            <a:endParaRPr lang="en-US" sz="900" cap="all" spc="300" dirty="0">
              <a:solidFill>
                <a:srgbClr val="FFFFFF"/>
              </a:solidFill>
              <a:latin typeface="+mj-lt"/>
            </a:endParaRPr>
          </a:p>
        </p:txBody>
      </p:sp>
      <p:sp>
        <p:nvSpPr>
          <p:cNvPr id="1097" name="Rounded Rectangle 534">
            <a:extLst>
              <a:ext uri="{FF2B5EF4-FFF2-40B4-BE49-F238E27FC236}">
                <a16:creationId xmlns:a16="http://schemas.microsoft.com/office/drawing/2014/main" id="{39A561FA-7210-4B6A-92E1-A064DE8E7515}"/>
              </a:ext>
            </a:extLst>
          </p:cNvPr>
          <p:cNvSpPr/>
          <p:nvPr/>
        </p:nvSpPr>
        <p:spPr>
          <a:xfrm>
            <a:off x="524778" y="1953641"/>
            <a:ext cx="4844279" cy="355005"/>
          </a:xfrm>
          <a:prstGeom prst="roundRect">
            <a:avLst>
              <a:gd name="adj" fmla="val 50000"/>
            </a:avLst>
          </a:prstGeom>
          <a:solidFill>
            <a:schemeClr val="accent1"/>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defRPr/>
            </a:pPr>
            <a:endParaRPr lang="en-US" sz="900" cap="all" spc="300" dirty="0">
              <a:solidFill>
                <a:srgbClr val="FFFFFF"/>
              </a:solidFill>
              <a:latin typeface="+mj-lt"/>
            </a:endParaRPr>
          </a:p>
        </p:txBody>
      </p:sp>
      <p:grpSp>
        <p:nvGrpSpPr>
          <p:cNvPr id="45" name="Group 44">
            <a:extLst>
              <a:ext uri="{FF2B5EF4-FFF2-40B4-BE49-F238E27FC236}">
                <a16:creationId xmlns:a16="http://schemas.microsoft.com/office/drawing/2014/main" id="{22088925-AF25-4F00-82FB-1976ADEDB23A}"/>
              </a:ext>
            </a:extLst>
          </p:cNvPr>
          <p:cNvGrpSpPr/>
          <p:nvPr/>
        </p:nvGrpSpPr>
        <p:grpSpPr>
          <a:xfrm>
            <a:off x="4615329" y="2713625"/>
            <a:ext cx="1644172" cy="408942"/>
            <a:chOff x="4528316" y="2964909"/>
            <a:chExt cx="1644172" cy="408942"/>
          </a:xfrm>
        </p:grpSpPr>
        <p:cxnSp>
          <p:nvCxnSpPr>
            <p:cNvPr id="1088" name="Straight Connector 1087">
              <a:extLst>
                <a:ext uri="{FF2B5EF4-FFF2-40B4-BE49-F238E27FC236}">
                  <a16:creationId xmlns:a16="http://schemas.microsoft.com/office/drawing/2014/main" id="{3D51768E-0683-44AE-9DEE-149F366EAB63}"/>
                </a:ext>
              </a:extLst>
            </p:cNvPr>
            <p:cNvCxnSpPr/>
            <p:nvPr/>
          </p:nvCxnSpPr>
          <p:spPr>
            <a:xfrm flipH="1">
              <a:off x="6172487" y="2964909"/>
              <a:ext cx="1" cy="406590"/>
            </a:xfrm>
            <a:prstGeom prst="line">
              <a:avLst/>
            </a:prstGeom>
            <a:noFill/>
            <a:ln w="15875">
              <a:solidFill>
                <a:schemeClr val="accent4">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35" name="Straight Connector 34">
              <a:extLst>
                <a:ext uri="{FF2B5EF4-FFF2-40B4-BE49-F238E27FC236}">
                  <a16:creationId xmlns:a16="http://schemas.microsoft.com/office/drawing/2014/main" id="{9E1DD99A-8235-4A86-9D9B-66810161C146}"/>
                </a:ext>
              </a:extLst>
            </p:cNvPr>
            <p:cNvCxnSpPr>
              <a:cxnSpLocks/>
            </p:cNvCxnSpPr>
            <p:nvPr/>
          </p:nvCxnSpPr>
          <p:spPr>
            <a:xfrm flipH="1">
              <a:off x="4528316" y="3373851"/>
              <a:ext cx="1637438" cy="0"/>
            </a:xfrm>
            <a:prstGeom prst="line">
              <a:avLst/>
            </a:prstGeom>
            <a:noFill/>
            <a:ln w="15875">
              <a:solidFill>
                <a:schemeClr val="accent4">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cxnSp>
      </p:grpSp>
      <p:sp>
        <p:nvSpPr>
          <p:cNvPr id="2" name="Title 1"/>
          <p:cNvSpPr>
            <a:spLocks noGrp="1"/>
          </p:cNvSpPr>
          <p:nvPr>
            <p:ph type="title"/>
          </p:nvPr>
        </p:nvSpPr>
        <p:spPr>
          <a:xfrm>
            <a:off x="437766" y="90029"/>
            <a:ext cx="8345488" cy="731837"/>
          </a:xfrm>
        </p:spPr>
        <p:txBody>
          <a:bodyPr/>
          <a:lstStyle/>
          <a:p>
            <a:r>
              <a:rPr lang="en-US" dirty="0" err="1"/>
              <a:t>Hyperconverged</a:t>
            </a:r>
            <a:r>
              <a:rPr lang="en-US" dirty="0"/>
              <a:t> Scale Out and </a:t>
            </a:r>
            <a:br>
              <a:rPr lang="en-US" dirty="0"/>
            </a:br>
            <a:r>
              <a:rPr lang="en-US" dirty="0"/>
              <a:t>Distributed File System</a:t>
            </a:r>
          </a:p>
        </p:txBody>
      </p:sp>
      <p:grpSp>
        <p:nvGrpSpPr>
          <p:cNvPr id="30" name="Group 29">
            <a:extLst>
              <a:ext uri="{FF2B5EF4-FFF2-40B4-BE49-F238E27FC236}">
                <a16:creationId xmlns:a16="http://schemas.microsoft.com/office/drawing/2014/main" id="{5720B83C-E18B-497C-BFBC-4C0BF2B3106A}"/>
              </a:ext>
            </a:extLst>
          </p:cNvPr>
          <p:cNvGrpSpPr/>
          <p:nvPr/>
        </p:nvGrpSpPr>
        <p:grpSpPr>
          <a:xfrm>
            <a:off x="524779" y="3486080"/>
            <a:ext cx="3926296" cy="553998"/>
            <a:chOff x="437766" y="3854794"/>
            <a:chExt cx="3926296" cy="553998"/>
          </a:xfrm>
        </p:grpSpPr>
        <p:sp>
          <p:nvSpPr>
            <p:cNvPr id="19" name="Content Placeholder 52"/>
            <p:cNvSpPr txBox="1">
              <a:spLocks/>
            </p:cNvSpPr>
            <p:nvPr/>
          </p:nvSpPr>
          <p:spPr bwMode="auto">
            <a:xfrm>
              <a:off x="437766" y="3854794"/>
              <a:ext cx="1005840" cy="40011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t">
              <a:spAutoFit/>
            </a:bodyPr>
            <a:lstStyle>
              <a:defPPr>
                <a:defRPr lang="en-US"/>
              </a:defPPr>
              <a:lvl1pPr marL="0" marR="0" lvl="0" indent="0" algn="ctr" eaLnBrk="1" latinLnBrk="0" hangingPunct="1">
                <a:lnSpc>
                  <a:spcPct val="100000"/>
                </a:lnSpc>
                <a:spcAft>
                  <a:spcPts val="600"/>
                </a:spcAft>
                <a:buClrTx/>
                <a:buSzTx/>
                <a:buFontTx/>
                <a:buNone/>
                <a:tabLst/>
                <a:defRPr kumimoji="0" sz="1400" b="0" i="0" u="none" strike="noStrike" cap="none" spc="0" normalizeH="0" baseline="0">
                  <a:ln>
                    <a:noFill/>
                  </a:ln>
                  <a:solidFill>
                    <a:srgbClr val="58585B"/>
                  </a:solidFill>
                  <a:effectLst/>
                  <a:uLnTx/>
                  <a:uFillTx/>
                  <a:latin typeface="Arial"/>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en-US" sz="1000" dirty="0">
                  <a:latin typeface="+mj-lt"/>
                </a:rPr>
                <a:t>Start with as Few as Three Nodes</a:t>
              </a:r>
            </a:p>
          </p:txBody>
        </p:sp>
        <p:sp>
          <p:nvSpPr>
            <p:cNvPr id="20" name="Content Placeholder 52"/>
            <p:cNvSpPr txBox="1">
              <a:spLocks/>
            </p:cNvSpPr>
            <p:nvPr/>
          </p:nvSpPr>
          <p:spPr bwMode="auto">
            <a:xfrm>
              <a:off x="1897994" y="3854794"/>
              <a:ext cx="1005840" cy="55399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t">
              <a:spAutoFit/>
            </a:bodyPr>
            <a:lstStyle>
              <a:defPPr>
                <a:defRPr lang="en-US"/>
              </a:defPPr>
              <a:lvl1pPr marL="0" marR="0" lvl="0" indent="0" algn="ctr" eaLnBrk="1" latinLnBrk="0" hangingPunct="1">
                <a:lnSpc>
                  <a:spcPct val="100000"/>
                </a:lnSpc>
                <a:spcAft>
                  <a:spcPts val="600"/>
                </a:spcAft>
                <a:buClrTx/>
                <a:buSzTx/>
                <a:buFontTx/>
                <a:buNone/>
                <a:tabLst/>
                <a:defRPr kumimoji="0" sz="1400" b="0" i="0" u="none" strike="noStrike" cap="none" spc="0" normalizeH="0" baseline="0">
                  <a:ln>
                    <a:noFill/>
                  </a:ln>
                  <a:solidFill>
                    <a:srgbClr val="58585B"/>
                  </a:solidFill>
                  <a:effectLst/>
                  <a:uLnTx/>
                  <a:uFillTx/>
                  <a:latin typeface="Arial"/>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en-US" sz="1000" dirty="0">
                  <a:latin typeface="+mj-lt"/>
                </a:rPr>
                <a:t>Hyperconverged Data Platform Installs in Minutes</a:t>
              </a:r>
            </a:p>
          </p:txBody>
        </p:sp>
        <p:sp>
          <p:nvSpPr>
            <p:cNvPr id="22" name="Content Placeholder 52"/>
            <p:cNvSpPr txBox="1">
              <a:spLocks/>
            </p:cNvSpPr>
            <p:nvPr/>
          </p:nvSpPr>
          <p:spPr bwMode="auto">
            <a:xfrm>
              <a:off x="3358222" y="3854794"/>
              <a:ext cx="1005840" cy="55399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t">
              <a:spAutoFit/>
            </a:bodyPr>
            <a:lstStyle>
              <a:defPPr>
                <a:defRPr lang="en-US"/>
              </a:defPPr>
              <a:lvl1pPr marL="0" marR="0" lvl="0" indent="0" algn="ctr" eaLnBrk="1" latinLnBrk="0" hangingPunct="1">
                <a:lnSpc>
                  <a:spcPct val="100000"/>
                </a:lnSpc>
                <a:spcAft>
                  <a:spcPts val="600"/>
                </a:spcAft>
                <a:buClrTx/>
                <a:buSzTx/>
                <a:buFontTx/>
                <a:buNone/>
                <a:tabLst/>
                <a:defRPr kumimoji="0" sz="1400" b="0" i="0" u="none" strike="noStrike" cap="none" spc="0" normalizeH="0" baseline="0">
                  <a:ln>
                    <a:noFill/>
                  </a:ln>
                  <a:solidFill>
                    <a:srgbClr val="58585B"/>
                  </a:solidFill>
                  <a:effectLst/>
                  <a:uLnTx/>
                  <a:uFillTx/>
                  <a:latin typeface="Arial"/>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en-US" sz="1000" dirty="0">
                  <a:latin typeface="+mj-lt"/>
                </a:rPr>
                <a:t>Network Fabric Policy Configures </a:t>
              </a:r>
              <a:r>
                <a:rPr lang="en-US" sz="1000" dirty="0" err="1">
                  <a:latin typeface="+mj-lt"/>
                </a:rPr>
                <a:t>QoS</a:t>
              </a:r>
              <a:r>
                <a:rPr lang="en-US" sz="1000" dirty="0">
                  <a:latin typeface="+mj-lt"/>
                </a:rPr>
                <a:t> Settings </a:t>
              </a:r>
            </a:p>
          </p:txBody>
        </p:sp>
      </p:grpSp>
      <p:sp>
        <p:nvSpPr>
          <p:cNvPr id="24" name="Content Placeholder 52"/>
          <p:cNvSpPr txBox="1">
            <a:spLocks/>
          </p:cNvSpPr>
          <p:nvPr/>
        </p:nvSpPr>
        <p:spPr bwMode="auto">
          <a:xfrm>
            <a:off x="7825917" y="3486080"/>
            <a:ext cx="1005840" cy="40011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t">
            <a:spAutoFit/>
          </a:bodyPr>
          <a:lstStyle>
            <a:defPPr>
              <a:defRPr lang="en-US"/>
            </a:defPPr>
            <a:lvl1pPr marL="0" marR="0" lvl="0" indent="0" algn="ctr" eaLnBrk="1" latinLnBrk="0" hangingPunct="1">
              <a:lnSpc>
                <a:spcPct val="100000"/>
              </a:lnSpc>
              <a:spcAft>
                <a:spcPts val="600"/>
              </a:spcAft>
              <a:buClrTx/>
              <a:buSzTx/>
              <a:buFontTx/>
              <a:buNone/>
              <a:tabLst/>
              <a:defRPr kumimoji="0" sz="1400" b="0" i="0" u="none" strike="noStrike" cap="none" spc="0" normalizeH="0" baseline="0">
                <a:ln>
                  <a:noFill/>
                </a:ln>
                <a:solidFill>
                  <a:srgbClr val="58585B"/>
                </a:solidFill>
                <a:effectLst/>
                <a:uLnTx/>
                <a:uFillTx/>
                <a:latin typeface="Arial"/>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en-US" sz="1000" dirty="0">
                <a:latin typeface="+mj-lt"/>
              </a:rPr>
              <a:t>Retire Older Servers</a:t>
            </a:r>
          </a:p>
        </p:txBody>
      </p:sp>
      <p:grpSp>
        <p:nvGrpSpPr>
          <p:cNvPr id="52" name="Group 51">
            <a:extLst>
              <a:ext uri="{FF2B5EF4-FFF2-40B4-BE49-F238E27FC236}">
                <a16:creationId xmlns:a16="http://schemas.microsoft.com/office/drawing/2014/main" id="{78046F0C-4DFA-4636-ADF9-3B6901715A03}"/>
              </a:ext>
            </a:extLst>
          </p:cNvPr>
          <p:cNvGrpSpPr/>
          <p:nvPr/>
        </p:nvGrpSpPr>
        <p:grpSpPr>
          <a:xfrm>
            <a:off x="2152840" y="2354841"/>
            <a:ext cx="3221801" cy="358784"/>
            <a:chOff x="2065827" y="2606125"/>
            <a:chExt cx="3221801" cy="358784"/>
          </a:xfrm>
        </p:grpSpPr>
        <p:grpSp>
          <p:nvGrpSpPr>
            <p:cNvPr id="655" name="Group 654">
              <a:extLst>
                <a:ext uri="{FF2B5EF4-FFF2-40B4-BE49-F238E27FC236}">
                  <a16:creationId xmlns:a16="http://schemas.microsoft.com/office/drawing/2014/main" id="{7CE25F34-805A-47CB-A405-279B623C044A}"/>
                </a:ext>
              </a:extLst>
            </p:cNvPr>
            <p:cNvGrpSpPr/>
            <p:nvPr/>
          </p:nvGrpSpPr>
          <p:grpSpPr>
            <a:xfrm>
              <a:off x="2065827" y="2606125"/>
              <a:ext cx="1593739" cy="358784"/>
              <a:chOff x="2673608" y="2870231"/>
              <a:chExt cx="3801841" cy="855875"/>
            </a:xfrm>
          </p:grpSpPr>
          <p:sp>
            <p:nvSpPr>
              <p:cNvPr id="656" name="Rounded Rectangle 534">
                <a:extLst>
                  <a:ext uri="{FF2B5EF4-FFF2-40B4-BE49-F238E27FC236}">
                    <a16:creationId xmlns:a16="http://schemas.microsoft.com/office/drawing/2014/main" id="{57C90C73-0920-42AB-B680-AD3585A95C5D}"/>
                  </a:ext>
                </a:extLst>
              </p:cNvPr>
              <p:cNvSpPr/>
              <p:nvPr/>
            </p:nvSpPr>
            <p:spPr>
              <a:xfrm>
                <a:off x="2673608" y="2870231"/>
                <a:ext cx="3801841" cy="855875"/>
              </a:xfrm>
              <a:prstGeom prst="roundRect">
                <a:avLst>
                  <a:gd name="adj" fmla="val 50000"/>
                </a:avLst>
              </a:prstGeom>
              <a:solidFill>
                <a:schemeClr val="tx2"/>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dirty="0">
                  <a:ln>
                    <a:noFill/>
                  </a:ln>
                  <a:solidFill>
                    <a:srgbClr val="FFFFFF"/>
                  </a:solidFill>
                  <a:effectLst/>
                  <a:uLnTx/>
                  <a:uFillTx/>
                  <a:latin typeface="Arial"/>
                  <a:ea typeface="ＭＳ Ｐゴシック" pitchFamily="34" charset="-128"/>
                  <a:cs typeface="+mn-cs"/>
                </a:endParaRPr>
              </a:p>
            </p:txBody>
          </p:sp>
          <p:grpSp>
            <p:nvGrpSpPr>
              <p:cNvPr id="657" name="Group 656">
                <a:extLst>
                  <a:ext uri="{FF2B5EF4-FFF2-40B4-BE49-F238E27FC236}">
                    <a16:creationId xmlns:a16="http://schemas.microsoft.com/office/drawing/2014/main" id="{57D12A48-EDCB-4248-81C5-00B9A1BAD477}"/>
                  </a:ext>
                </a:extLst>
              </p:cNvPr>
              <p:cNvGrpSpPr/>
              <p:nvPr/>
            </p:nvGrpSpPr>
            <p:grpSpPr>
              <a:xfrm>
                <a:off x="2997324" y="3030406"/>
                <a:ext cx="3202696" cy="535525"/>
                <a:chOff x="743509" y="4202241"/>
                <a:chExt cx="1392209" cy="232792"/>
              </a:xfrm>
              <a:solidFill>
                <a:schemeClr val="tx2"/>
              </a:solidFill>
            </p:grpSpPr>
            <p:grpSp>
              <p:nvGrpSpPr>
                <p:cNvPr id="658" name="Group 657">
                  <a:extLst>
                    <a:ext uri="{FF2B5EF4-FFF2-40B4-BE49-F238E27FC236}">
                      <a16:creationId xmlns:a16="http://schemas.microsoft.com/office/drawing/2014/main" id="{8C6FA71B-1A91-4127-974B-656881ED3E95}"/>
                    </a:ext>
                  </a:extLst>
                </p:cNvPr>
                <p:cNvGrpSpPr/>
                <p:nvPr/>
              </p:nvGrpSpPr>
              <p:grpSpPr>
                <a:xfrm>
                  <a:off x="981254" y="4202241"/>
                  <a:ext cx="185994" cy="232792"/>
                  <a:chOff x="3808413" y="6002338"/>
                  <a:chExt cx="1476375" cy="1847849"/>
                </a:xfrm>
                <a:grpFill/>
                <a:effectLst/>
              </p:grpSpPr>
              <p:sp>
                <p:nvSpPr>
                  <p:cNvPr id="704" name="Freeform 583">
                    <a:extLst>
                      <a:ext uri="{FF2B5EF4-FFF2-40B4-BE49-F238E27FC236}">
                        <a16:creationId xmlns:a16="http://schemas.microsoft.com/office/drawing/2014/main" id="{9981DF5E-4AA5-4681-A719-233141AFD6F4}"/>
                      </a:ext>
                    </a:extLst>
                  </p:cNvPr>
                  <p:cNvSpPr>
                    <a:spLocks/>
                  </p:cNvSpPr>
                  <p:nvPr/>
                </p:nvSpPr>
                <p:spPr bwMode="auto">
                  <a:xfrm>
                    <a:off x="3808413" y="6002338"/>
                    <a:ext cx="1476375" cy="1836737"/>
                  </a:xfrm>
                  <a:custGeom>
                    <a:avLst/>
                    <a:gdLst>
                      <a:gd name="T0" fmla="*/ 393 w 393"/>
                      <a:gd name="T1" fmla="*/ 417 h 487"/>
                      <a:gd name="T2" fmla="*/ 393 w 393"/>
                      <a:gd name="T3" fmla="*/ 27 h 487"/>
                      <a:gd name="T4" fmla="*/ 366 w 393"/>
                      <a:gd name="T5" fmla="*/ 0 h 487"/>
                      <a:gd name="T6" fmla="*/ 27 w 393"/>
                      <a:gd name="T7" fmla="*/ 0 h 487"/>
                      <a:gd name="T8" fmla="*/ 0 w 393"/>
                      <a:gd name="T9" fmla="*/ 27 h 487"/>
                      <a:gd name="T10" fmla="*/ 0 w 393"/>
                      <a:gd name="T11" fmla="*/ 417 h 487"/>
                      <a:gd name="T12" fmla="*/ 0 w 393"/>
                      <a:gd name="T13" fmla="*/ 460 h 487"/>
                      <a:gd name="T14" fmla="*/ 27 w 393"/>
                      <a:gd name="T15" fmla="*/ 487 h 487"/>
                      <a:gd name="T16" fmla="*/ 366 w 393"/>
                      <a:gd name="T17" fmla="*/ 487 h 487"/>
                      <a:gd name="T18" fmla="*/ 393 w 393"/>
                      <a:gd name="T19" fmla="*/ 460 h 487"/>
                      <a:gd name="T20" fmla="*/ 393 w 393"/>
                      <a:gd name="T21" fmla="*/ 417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3" h="487">
                        <a:moveTo>
                          <a:pt x="393" y="417"/>
                        </a:moveTo>
                        <a:cubicBezTo>
                          <a:pt x="393" y="27"/>
                          <a:pt x="393" y="27"/>
                          <a:pt x="393" y="27"/>
                        </a:cubicBezTo>
                        <a:cubicBezTo>
                          <a:pt x="393" y="12"/>
                          <a:pt x="381" y="0"/>
                          <a:pt x="366" y="0"/>
                        </a:cubicBezTo>
                        <a:cubicBezTo>
                          <a:pt x="27" y="0"/>
                          <a:pt x="27" y="0"/>
                          <a:pt x="27" y="0"/>
                        </a:cubicBezTo>
                        <a:cubicBezTo>
                          <a:pt x="12" y="0"/>
                          <a:pt x="0" y="12"/>
                          <a:pt x="0" y="27"/>
                        </a:cubicBezTo>
                        <a:cubicBezTo>
                          <a:pt x="0" y="417"/>
                          <a:pt x="0" y="417"/>
                          <a:pt x="0" y="417"/>
                        </a:cubicBezTo>
                        <a:cubicBezTo>
                          <a:pt x="0" y="460"/>
                          <a:pt x="0" y="460"/>
                          <a:pt x="0" y="460"/>
                        </a:cubicBezTo>
                        <a:cubicBezTo>
                          <a:pt x="0" y="475"/>
                          <a:pt x="12" y="487"/>
                          <a:pt x="27" y="487"/>
                        </a:cubicBezTo>
                        <a:cubicBezTo>
                          <a:pt x="366" y="487"/>
                          <a:pt x="366" y="487"/>
                          <a:pt x="366" y="487"/>
                        </a:cubicBezTo>
                        <a:cubicBezTo>
                          <a:pt x="381" y="487"/>
                          <a:pt x="393" y="475"/>
                          <a:pt x="393" y="460"/>
                        </a:cubicBezTo>
                        <a:lnTo>
                          <a:pt x="393" y="417"/>
                        </a:lnTo>
                        <a:close/>
                      </a:path>
                    </a:pathLst>
                  </a:cu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705" name="Freeform 584">
                    <a:extLst>
                      <a:ext uri="{FF2B5EF4-FFF2-40B4-BE49-F238E27FC236}">
                        <a16:creationId xmlns:a16="http://schemas.microsoft.com/office/drawing/2014/main" id="{A9542D5A-0FF5-4B67-8A83-8F826F483D02}"/>
                      </a:ext>
                    </a:extLst>
                  </p:cNvPr>
                  <p:cNvSpPr>
                    <a:spLocks/>
                  </p:cNvSpPr>
                  <p:nvPr/>
                </p:nvSpPr>
                <p:spPr bwMode="auto">
                  <a:xfrm>
                    <a:off x="3808413" y="7575550"/>
                    <a:ext cx="1476375" cy="101600"/>
                  </a:xfrm>
                  <a:custGeom>
                    <a:avLst/>
                    <a:gdLst>
                      <a:gd name="T0" fmla="*/ 393 w 393"/>
                      <a:gd name="T1" fmla="*/ 0 h 27"/>
                      <a:gd name="T2" fmla="*/ 366 w 393"/>
                      <a:gd name="T3" fmla="*/ 27 h 27"/>
                      <a:gd name="T4" fmla="*/ 27 w 393"/>
                      <a:gd name="T5" fmla="*/ 27 h 27"/>
                      <a:gd name="T6" fmla="*/ 0 w 393"/>
                      <a:gd name="T7" fmla="*/ 0 h 27"/>
                    </a:gdLst>
                    <a:ahLst/>
                    <a:cxnLst>
                      <a:cxn ang="0">
                        <a:pos x="T0" y="T1"/>
                      </a:cxn>
                      <a:cxn ang="0">
                        <a:pos x="T2" y="T3"/>
                      </a:cxn>
                      <a:cxn ang="0">
                        <a:pos x="T4" y="T5"/>
                      </a:cxn>
                      <a:cxn ang="0">
                        <a:pos x="T6" y="T7"/>
                      </a:cxn>
                    </a:cxnLst>
                    <a:rect l="0" t="0" r="r" b="b"/>
                    <a:pathLst>
                      <a:path w="393" h="27">
                        <a:moveTo>
                          <a:pt x="393" y="0"/>
                        </a:moveTo>
                        <a:cubicBezTo>
                          <a:pt x="393" y="15"/>
                          <a:pt x="381" y="27"/>
                          <a:pt x="366" y="27"/>
                        </a:cubicBezTo>
                        <a:cubicBezTo>
                          <a:pt x="27" y="27"/>
                          <a:pt x="27" y="27"/>
                          <a:pt x="27" y="27"/>
                        </a:cubicBezTo>
                        <a:cubicBezTo>
                          <a:pt x="12" y="27"/>
                          <a:pt x="0" y="15"/>
                          <a:pt x="0" y="0"/>
                        </a:cubicBezTo>
                      </a:path>
                    </a:pathLst>
                  </a:cu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706" name="Oval 705">
                    <a:extLst>
                      <a:ext uri="{FF2B5EF4-FFF2-40B4-BE49-F238E27FC236}">
                        <a16:creationId xmlns:a16="http://schemas.microsoft.com/office/drawing/2014/main" id="{573F5130-15B3-4966-83C0-33D1C542BE0E}"/>
                      </a:ext>
                    </a:extLst>
                  </p:cNvPr>
                  <p:cNvSpPr>
                    <a:spLocks noChangeArrowheads="1"/>
                  </p:cNvSpPr>
                  <p:nvPr/>
                </p:nvSpPr>
                <p:spPr bwMode="auto">
                  <a:xfrm>
                    <a:off x="4000500" y="6153150"/>
                    <a:ext cx="184150"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707" name="Oval 706">
                    <a:extLst>
                      <a:ext uri="{FF2B5EF4-FFF2-40B4-BE49-F238E27FC236}">
                        <a16:creationId xmlns:a16="http://schemas.microsoft.com/office/drawing/2014/main" id="{4297982A-4D49-451B-80AB-7239D119C9CA}"/>
                      </a:ext>
                    </a:extLst>
                  </p:cNvPr>
                  <p:cNvSpPr>
                    <a:spLocks noChangeArrowheads="1"/>
                  </p:cNvSpPr>
                  <p:nvPr/>
                </p:nvSpPr>
                <p:spPr bwMode="auto">
                  <a:xfrm>
                    <a:off x="4913313" y="6153150"/>
                    <a:ext cx="179388"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708" name="Oval 707">
                    <a:extLst>
                      <a:ext uri="{FF2B5EF4-FFF2-40B4-BE49-F238E27FC236}">
                        <a16:creationId xmlns:a16="http://schemas.microsoft.com/office/drawing/2014/main" id="{B9D6A111-749C-44DB-9737-BCF26E7D07A6}"/>
                      </a:ext>
                    </a:extLst>
                  </p:cNvPr>
                  <p:cNvSpPr>
                    <a:spLocks noChangeArrowheads="1"/>
                  </p:cNvSpPr>
                  <p:nvPr/>
                </p:nvSpPr>
                <p:spPr bwMode="auto">
                  <a:xfrm>
                    <a:off x="4000500" y="7334250"/>
                    <a:ext cx="184150"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709" name="Oval 708">
                    <a:extLst>
                      <a:ext uri="{FF2B5EF4-FFF2-40B4-BE49-F238E27FC236}">
                        <a16:creationId xmlns:a16="http://schemas.microsoft.com/office/drawing/2014/main" id="{2827F99A-F7C4-4195-9D27-7AE77FC61241}"/>
                      </a:ext>
                    </a:extLst>
                  </p:cNvPr>
                  <p:cNvSpPr>
                    <a:spLocks noChangeArrowheads="1"/>
                  </p:cNvSpPr>
                  <p:nvPr/>
                </p:nvSpPr>
                <p:spPr bwMode="auto">
                  <a:xfrm>
                    <a:off x="4913313" y="7334250"/>
                    <a:ext cx="179388"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710" name="Line 21">
                    <a:extLst>
                      <a:ext uri="{FF2B5EF4-FFF2-40B4-BE49-F238E27FC236}">
                        <a16:creationId xmlns:a16="http://schemas.microsoft.com/office/drawing/2014/main" id="{75A2B293-86B2-4099-9735-676FFD1D26A2}"/>
                      </a:ext>
                    </a:extLst>
                  </p:cNvPr>
                  <p:cNvSpPr>
                    <a:spLocks noChangeShapeType="1"/>
                  </p:cNvSpPr>
                  <p:nvPr/>
                </p:nvSpPr>
                <p:spPr bwMode="auto">
                  <a:xfrm>
                    <a:off x="4349750"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711" name="Line 22">
                    <a:extLst>
                      <a:ext uri="{FF2B5EF4-FFF2-40B4-BE49-F238E27FC236}">
                        <a16:creationId xmlns:a16="http://schemas.microsoft.com/office/drawing/2014/main" id="{DD24A87F-7BDF-4352-93F2-4D3D8DC6422D}"/>
                      </a:ext>
                    </a:extLst>
                  </p:cNvPr>
                  <p:cNvSpPr>
                    <a:spLocks noChangeShapeType="1"/>
                  </p:cNvSpPr>
                  <p:nvPr/>
                </p:nvSpPr>
                <p:spPr bwMode="auto">
                  <a:xfrm>
                    <a:off x="4481513"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712" name="Line 23">
                    <a:extLst>
                      <a:ext uri="{FF2B5EF4-FFF2-40B4-BE49-F238E27FC236}">
                        <a16:creationId xmlns:a16="http://schemas.microsoft.com/office/drawing/2014/main" id="{6246F241-DB56-41B7-B26F-18B824592934}"/>
                      </a:ext>
                    </a:extLst>
                  </p:cNvPr>
                  <p:cNvSpPr>
                    <a:spLocks noChangeShapeType="1"/>
                  </p:cNvSpPr>
                  <p:nvPr/>
                </p:nvSpPr>
                <p:spPr bwMode="auto">
                  <a:xfrm>
                    <a:off x="4746625"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713" name="Line 24">
                    <a:extLst>
                      <a:ext uri="{FF2B5EF4-FFF2-40B4-BE49-F238E27FC236}">
                        <a16:creationId xmlns:a16="http://schemas.microsoft.com/office/drawing/2014/main" id="{1175D2E3-BF3B-425E-A177-7D12066318B0}"/>
                      </a:ext>
                    </a:extLst>
                  </p:cNvPr>
                  <p:cNvSpPr>
                    <a:spLocks noChangeShapeType="1"/>
                  </p:cNvSpPr>
                  <p:nvPr/>
                </p:nvSpPr>
                <p:spPr bwMode="auto">
                  <a:xfrm>
                    <a:off x="4611688"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grpSp>
            <p:grpSp>
              <p:nvGrpSpPr>
                <p:cNvPr id="659" name="Group 658">
                  <a:extLst>
                    <a:ext uri="{FF2B5EF4-FFF2-40B4-BE49-F238E27FC236}">
                      <a16:creationId xmlns:a16="http://schemas.microsoft.com/office/drawing/2014/main" id="{CF48238A-F60A-46C2-B5CB-A3AC4DEC3DC4}"/>
                    </a:ext>
                  </a:extLst>
                </p:cNvPr>
                <p:cNvGrpSpPr/>
                <p:nvPr/>
              </p:nvGrpSpPr>
              <p:grpSpPr>
                <a:xfrm>
                  <a:off x="1223372" y="4202241"/>
                  <a:ext cx="185994" cy="232792"/>
                  <a:chOff x="3808413" y="6002338"/>
                  <a:chExt cx="1476375" cy="1847849"/>
                </a:xfrm>
                <a:grpFill/>
                <a:effectLst/>
              </p:grpSpPr>
              <p:sp>
                <p:nvSpPr>
                  <p:cNvPr id="694" name="Freeform 573">
                    <a:extLst>
                      <a:ext uri="{FF2B5EF4-FFF2-40B4-BE49-F238E27FC236}">
                        <a16:creationId xmlns:a16="http://schemas.microsoft.com/office/drawing/2014/main" id="{D4457217-B27F-4301-B7E7-A964570D427F}"/>
                      </a:ext>
                    </a:extLst>
                  </p:cNvPr>
                  <p:cNvSpPr>
                    <a:spLocks/>
                  </p:cNvSpPr>
                  <p:nvPr/>
                </p:nvSpPr>
                <p:spPr bwMode="auto">
                  <a:xfrm>
                    <a:off x="3808413" y="6002338"/>
                    <a:ext cx="1476375" cy="1836737"/>
                  </a:xfrm>
                  <a:custGeom>
                    <a:avLst/>
                    <a:gdLst>
                      <a:gd name="T0" fmla="*/ 393 w 393"/>
                      <a:gd name="T1" fmla="*/ 417 h 487"/>
                      <a:gd name="T2" fmla="*/ 393 w 393"/>
                      <a:gd name="T3" fmla="*/ 27 h 487"/>
                      <a:gd name="T4" fmla="*/ 366 w 393"/>
                      <a:gd name="T5" fmla="*/ 0 h 487"/>
                      <a:gd name="T6" fmla="*/ 27 w 393"/>
                      <a:gd name="T7" fmla="*/ 0 h 487"/>
                      <a:gd name="T8" fmla="*/ 0 w 393"/>
                      <a:gd name="T9" fmla="*/ 27 h 487"/>
                      <a:gd name="T10" fmla="*/ 0 w 393"/>
                      <a:gd name="T11" fmla="*/ 417 h 487"/>
                      <a:gd name="T12" fmla="*/ 0 w 393"/>
                      <a:gd name="T13" fmla="*/ 460 h 487"/>
                      <a:gd name="T14" fmla="*/ 27 w 393"/>
                      <a:gd name="T15" fmla="*/ 487 h 487"/>
                      <a:gd name="T16" fmla="*/ 366 w 393"/>
                      <a:gd name="T17" fmla="*/ 487 h 487"/>
                      <a:gd name="T18" fmla="*/ 393 w 393"/>
                      <a:gd name="T19" fmla="*/ 460 h 487"/>
                      <a:gd name="T20" fmla="*/ 393 w 393"/>
                      <a:gd name="T21" fmla="*/ 417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3" h="487">
                        <a:moveTo>
                          <a:pt x="393" y="417"/>
                        </a:moveTo>
                        <a:cubicBezTo>
                          <a:pt x="393" y="27"/>
                          <a:pt x="393" y="27"/>
                          <a:pt x="393" y="27"/>
                        </a:cubicBezTo>
                        <a:cubicBezTo>
                          <a:pt x="393" y="12"/>
                          <a:pt x="381" y="0"/>
                          <a:pt x="366" y="0"/>
                        </a:cubicBezTo>
                        <a:cubicBezTo>
                          <a:pt x="27" y="0"/>
                          <a:pt x="27" y="0"/>
                          <a:pt x="27" y="0"/>
                        </a:cubicBezTo>
                        <a:cubicBezTo>
                          <a:pt x="12" y="0"/>
                          <a:pt x="0" y="12"/>
                          <a:pt x="0" y="27"/>
                        </a:cubicBezTo>
                        <a:cubicBezTo>
                          <a:pt x="0" y="417"/>
                          <a:pt x="0" y="417"/>
                          <a:pt x="0" y="417"/>
                        </a:cubicBezTo>
                        <a:cubicBezTo>
                          <a:pt x="0" y="460"/>
                          <a:pt x="0" y="460"/>
                          <a:pt x="0" y="460"/>
                        </a:cubicBezTo>
                        <a:cubicBezTo>
                          <a:pt x="0" y="475"/>
                          <a:pt x="12" y="487"/>
                          <a:pt x="27" y="487"/>
                        </a:cubicBezTo>
                        <a:cubicBezTo>
                          <a:pt x="366" y="487"/>
                          <a:pt x="366" y="487"/>
                          <a:pt x="366" y="487"/>
                        </a:cubicBezTo>
                        <a:cubicBezTo>
                          <a:pt x="381" y="487"/>
                          <a:pt x="393" y="475"/>
                          <a:pt x="393" y="460"/>
                        </a:cubicBezTo>
                        <a:lnTo>
                          <a:pt x="393" y="417"/>
                        </a:lnTo>
                        <a:close/>
                      </a:path>
                    </a:pathLst>
                  </a:cu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95" name="Freeform 574">
                    <a:extLst>
                      <a:ext uri="{FF2B5EF4-FFF2-40B4-BE49-F238E27FC236}">
                        <a16:creationId xmlns:a16="http://schemas.microsoft.com/office/drawing/2014/main" id="{289710AF-FD7D-4772-8D9C-6A94885E8683}"/>
                      </a:ext>
                    </a:extLst>
                  </p:cNvPr>
                  <p:cNvSpPr>
                    <a:spLocks/>
                  </p:cNvSpPr>
                  <p:nvPr/>
                </p:nvSpPr>
                <p:spPr bwMode="auto">
                  <a:xfrm>
                    <a:off x="3808413" y="7575550"/>
                    <a:ext cx="1476375" cy="101600"/>
                  </a:xfrm>
                  <a:custGeom>
                    <a:avLst/>
                    <a:gdLst>
                      <a:gd name="T0" fmla="*/ 393 w 393"/>
                      <a:gd name="T1" fmla="*/ 0 h 27"/>
                      <a:gd name="T2" fmla="*/ 366 w 393"/>
                      <a:gd name="T3" fmla="*/ 27 h 27"/>
                      <a:gd name="T4" fmla="*/ 27 w 393"/>
                      <a:gd name="T5" fmla="*/ 27 h 27"/>
                      <a:gd name="T6" fmla="*/ 0 w 393"/>
                      <a:gd name="T7" fmla="*/ 0 h 27"/>
                    </a:gdLst>
                    <a:ahLst/>
                    <a:cxnLst>
                      <a:cxn ang="0">
                        <a:pos x="T0" y="T1"/>
                      </a:cxn>
                      <a:cxn ang="0">
                        <a:pos x="T2" y="T3"/>
                      </a:cxn>
                      <a:cxn ang="0">
                        <a:pos x="T4" y="T5"/>
                      </a:cxn>
                      <a:cxn ang="0">
                        <a:pos x="T6" y="T7"/>
                      </a:cxn>
                    </a:cxnLst>
                    <a:rect l="0" t="0" r="r" b="b"/>
                    <a:pathLst>
                      <a:path w="393" h="27">
                        <a:moveTo>
                          <a:pt x="393" y="0"/>
                        </a:moveTo>
                        <a:cubicBezTo>
                          <a:pt x="393" y="15"/>
                          <a:pt x="381" y="27"/>
                          <a:pt x="366" y="27"/>
                        </a:cubicBezTo>
                        <a:cubicBezTo>
                          <a:pt x="27" y="27"/>
                          <a:pt x="27" y="27"/>
                          <a:pt x="27" y="27"/>
                        </a:cubicBezTo>
                        <a:cubicBezTo>
                          <a:pt x="12" y="27"/>
                          <a:pt x="0" y="15"/>
                          <a:pt x="0" y="0"/>
                        </a:cubicBezTo>
                      </a:path>
                    </a:pathLst>
                  </a:cu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96" name="Oval 695">
                    <a:extLst>
                      <a:ext uri="{FF2B5EF4-FFF2-40B4-BE49-F238E27FC236}">
                        <a16:creationId xmlns:a16="http://schemas.microsoft.com/office/drawing/2014/main" id="{88F759A4-36A6-4597-B594-8B8F15DFEDCA}"/>
                      </a:ext>
                    </a:extLst>
                  </p:cNvPr>
                  <p:cNvSpPr>
                    <a:spLocks noChangeArrowheads="1"/>
                  </p:cNvSpPr>
                  <p:nvPr/>
                </p:nvSpPr>
                <p:spPr bwMode="auto">
                  <a:xfrm>
                    <a:off x="4000500" y="6153150"/>
                    <a:ext cx="184150"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97" name="Oval 696">
                    <a:extLst>
                      <a:ext uri="{FF2B5EF4-FFF2-40B4-BE49-F238E27FC236}">
                        <a16:creationId xmlns:a16="http://schemas.microsoft.com/office/drawing/2014/main" id="{989DAB40-F240-4E47-930C-DE801B1CCDE3}"/>
                      </a:ext>
                    </a:extLst>
                  </p:cNvPr>
                  <p:cNvSpPr>
                    <a:spLocks noChangeArrowheads="1"/>
                  </p:cNvSpPr>
                  <p:nvPr/>
                </p:nvSpPr>
                <p:spPr bwMode="auto">
                  <a:xfrm>
                    <a:off x="4913313" y="6153150"/>
                    <a:ext cx="179388"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98" name="Oval 697">
                    <a:extLst>
                      <a:ext uri="{FF2B5EF4-FFF2-40B4-BE49-F238E27FC236}">
                        <a16:creationId xmlns:a16="http://schemas.microsoft.com/office/drawing/2014/main" id="{60504370-F08F-4F98-B849-3AD8A7B1BB6B}"/>
                      </a:ext>
                    </a:extLst>
                  </p:cNvPr>
                  <p:cNvSpPr>
                    <a:spLocks noChangeArrowheads="1"/>
                  </p:cNvSpPr>
                  <p:nvPr/>
                </p:nvSpPr>
                <p:spPr bwMode="auto">
                  <a:xfrm>
                    <a:off x="4000500" y="7334250"/>
                    <a:ext cx="184150"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99" name="Oval 698">
                    <a:extLst>
                      <a:ext uri="{FF2B5EF4-FFF2-40B4-BE49-F238E27FC236}">
                        <a16:creationId xmlns:a16="http://schemas.microsoft.com/office/drawing/2014/main" id="{80098168-37C0-4341-BBBE-620D261F850A}"/>
                      </a:ext>
                    </a:extLst>
                  </p:cNvPr>
                  <p:cNvSpPr>
                    <a:spLocks noChangeArrowheads="1"/>
                  </p:cNvSpPr>
                  <p:nvPr/>
                </p:nvSpPr>
                <p:spPr bwMode="auto">
                  <a:xfrm>
                    <a:off x="4913313" y="7334250"/>
                    <a:ext cx="179388"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700" name="Line 21">
                    <a:extLst>
                      <a:ext uri="{FF2B5EF4-FFF2-40B4-BE49-F238E27FC236}">
                        <a16:creationId xmlns:a16="http://schemas.microsoft.com/office/drawing/2014/main" id="{504684F5-E955-400F-8E71-BAE13C9AD3B8}"/>
                      </a:ext>
                    </a:extLst>
                  </p:cNvPr>
                  <p:cNvSpPr>
                    <a:spLocks noChangeShapeType="1"/>
                  </p:cNvSpPr>
                  <p:nvPr/>
                </p:nvSpPr>
                <p:spPr bwMode="auto">
                  <a:xfrm>
                    <a:off x="4349750"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701" name="Line 22">
                    <a:extLst>
                      <a:ext uri="{FF2B5EF4-FFF2-40B4-BE49-F238E27FC236}">
                        <a16:creationId xmlns:a16="http://schemas.microsoft.com/office/drawing/2014/main" id="{1F4AFB8B-23FC-4464-974B-D3ED992EB530}"/>
                      </a:ext>
                    </a:extLst>
                  </p:cNvPr>
                  <p:cNvSpPr>
                    <a:spLocks noChangeShapeType="1"/>
                  </p:cNvSpPr>
                  <p:nvPr/>
                </p:nvSpPr>
                <p:spPr bwMode="auto">
                  <a:xfrm>
                    <a:off x="4481513"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702" name="Line 23">
                    <a:extLst>
                      <a:ext uri="{FF2B5EF4-FFF2-40B4-BE49-F238E27FC236}">
                        <a16:creationId xmlns:a16="http://schemas.microsoft.com/office/drawing/2014/main" id="{434765D5-BCFC-4531-B9BA-60831CE87F46}"/>
                      </a:ext>
                    </a:extLst>
                  </p:cNvPr>
                  <p:cNvSpPr>
                    <a:spLocks noChangeShapeType="1"/>
                  </p:cNvSpPr>
                  <p:nvPr/>
                </p:nvSpPr>
                <p:spPr bwMode="auto">
                  <a:xfrm>
                    <a:off x="4746625"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703" name="Line 24">
                    <a:extLst>
                      <a:ext uri="{FF2B5EF4-FFF2-40B4-BE49-F238E27FC236}">
                        <a16:creationId xmlns:a16="http://schemas.microsoft.com/office/drawing/2014/main" id="{3BD3AA29-BAB9-41C5-AE06-A92BD0400EA1}"/>
                      </a:ext>
                    </a:extLst>
                  </p:cNvPr>
                  <p:cNvSpPr>
                    <a:spLocks noChangeShapeType="1"/>
                  </p:cNvSpPr>
                  <p:nvPr/>
                </p:nvSpPr>
                <p:spPr bwMode="auto">
                  <a:xfrm>
                    <a:off x="4611688"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grpSp>
            <p:grpSp>
              <p:nvGrpSpPr>
                <p:cNvPr id="660" name="Group 659">
                  <a:extLst>
                    <a:ext uri="{FF2B5EF4-FFF2-40B4-BE49-F238E27FC236}">
                      <a16:creationId xmlns:a16="http://schemas.microsoft.com/office/drawing/2014/main" id="{6F40F3DE-011A-4B29-BEE4-33DE22CC71E5}"/>
                    </a:ext>
                  </a:extLst>
                </p:cNvPr>
                <p:cNvGrpSpPr/>
                <p:nvPr/>
              </p:nvGrpSpPr>
              <p:grpSpPr>
                <a:xfrm>
                  <a:off x="1465490" y="4202241"/>
                  <a:ext cx="185994" cy="232792"/>
                  <a:chOff x="3808413" y="6002338"/>
                  <a:chExt cx="1476375" cy="1847849"/>
                </a:xfrm>
                <a:grpFill/>
                <a:effectLst/>
              </p:grpSpPr>
              <p:sp>
                <p:nvSpPr>
                  <p:cNvPr id="684" name="Freeform 563">
                    <a:extLst>
                      <a:ext uri="{FF2B5EF4-FFF2-40B4-BE49-F238E27FC236}">
                        <a16:creationId xmlns:a16="http://schemas.microsoft.com/office/drawing/2014/main" id="{57DA0F8F-AEE4-4C90-8256-352045E159DD}"/>
                      </a:ext>
                    </a:extLst>
                  </p:cNvPr>
                  <p:cNvSpPr>
                    <a:spLocks/>
                  </p:cNvSpPr>
                  <p:nvPr/>
                </p:nvSpPr>
                <p:spPr bwMode="auto">
                  <a:xfrm>
                    <a:off x="3808413" y="6002338"/>
                    <a:ext cx="1476375" cy="1836737"/>
                  </a:xfrm>
                  <a:custGeom>
                    <a:avLst/>
                    <a:gdLst>
                      <a:gd name="T0" fmla="*/ 393 w 393"/>
                      <a:gd name="T1" fmla="*/ 417 h 487"/>
                      <a:gd name="T2" fmla="*/ 393 w 393"/>
                      <a:gd name="T3" fmla="*/ 27 h 487"/>
                      <a:gd name="T4" fmla="*/ 366 w 393"/>
                      <a:gd name="T5" fmla="*/ 0 h 487"/>
                      <a:gd name="T6" fmla="*/ 27 w 393"/>
                      <a:gd name="T7" fmla="*/ 0 h 487"/>
                      <a:gd name="T8" fmla="*/ 0 w 393"/>
                      <a:gd name="T9" fmla="*/ 27 h 487"/>
                      <a:gd name="T10" fmla="*/ 0 w 393"/>
                      <a:gd name="T11" fmla="*/ 417 h 487"/>
                      <a:gd name="T12" fmla="*/ 0 w 393"/>
                      <a:gd name="T13" fmla="*/ 460 h 487"/>
                      <a:gd name="T14" fmla="*/ 27 w 393"/>
                      <a:gd name="T15" fmla="*/ 487 h 487"/>
                      <a:gd name="T16" fmla="*/ 366 w 393"/>
                      <a:gd name="T17" fmla="*/ 487 h 487"/>
                      <a:gd name="T18" fmla="*/ 393 w 393"/>
                      <a:gd name="T19" fmla="*/ 460 h 487"/>
                      <a:gd name="T20" fmla="*/ 393 w 393"/>
                      <a:gd name="T21" fmla="*/ 417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3" h="487">
                        <a:moveTo>
                          <a:pt x="393" y="417"/>
                        </a:moveTo>
                        <a:cubicBezTo>
                          <a:pt x="393" y="27"/>
                          <a:pt x="393" y="27"/>
                          <a:pt x="393" y="27"/>
                        </a:cubicBezTo>
                        <a:cubicBezTo>
                          <a:pt x="393" y="12"/>
                          <a:pt x="381" y="0"/>
                          <a:pt x="366" y="0"/>
                        </a:cubicBezTo>
                        <a:cubicBezTo>
                          <a:pt x="27" y="0"/>
                          <a:pt x="27" y="0"/>
                          <a:pt x="27" y="0"/>
                        </a:cubicBezTo>
                        <a:cubicBezTo>
                          <a:pt x="12" y="0"/>
                          <a:pt x="0" y="12"/>
                          <a:pt x="0" y="27"/>
                        </a:cubicBezTo>
                        <a:cubicBezTo>
                          <a:pt x="0" y="417"/>
                          <a:pt x="0" y="417"/>
                          <a:pt x="0" y="417"/>
                        </a:cubicBezTo>
                        <a:cubicBezTo>
                          <a:pt x="0" y="460"/>
                          <a:pt x="0" y="460"/>
                          <a:pt x="0" y="460"/>
                        </a:cubicBezTo>
                        <a:cubicBezTo>
                          <a:pt x="0" y="475"/>
                          <a:pt x="12" y="487"/>
                          <a:pt x="27" y="487"/>
                        </a:cubicBezTo>
                        <a:cubicBezTo>
                          <a:pt x="366" y="487"/>
                          <a:pt x="366" y="487"/>
                          <a:pt x="366" y="487"/>
                        </a:cubicBezTo>
                        <a:cubicBezTo>
                          <a:pt x="381" y="487"/>
                          <a:pt x="393" y="475"/>
                          <a:pt x="393" y="460"/>
                        </a:cubicBezTo>
                        <a:lnTo>
                          <a:pt x="393" y="417"/>
                        </a:lnTo>
                        <a:close/>
                      </a:path>
                    </a:pathLst>
                  </a:cu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85" name="Freeform 564">
                    <a:extLst>
                      <a:ext uri="{FF2B5EF4-FFF2-40B4-BE49-F238E27FC236}">
                        <a16:creationId xmlns:a16="http://schemas.microsoft.com/office/drawing/2014/main" id="{84D9D087-898B-49CA-8E49-72B624C2B670}"/>
                      </a:ext>
                    </a:extLst>
                  </p:cNvPr>
                  <p:cNvSpPr>
                    <a:spLocks/>
                  </p:cNvSpPr>
                  <p:nvPr/>
                </p:nvSpPr>
                <p:spPr bwMode="auto">
                  <a:xfrm>
                    <a:off x="3808413" y="7575550"/>
                    <a:ext cx="1476375" cy="101600"/>
                  </a:xfrm>
                  <a:custGeom>
                    <a:avLst/>
                    <a:gdLst>
                      <a:gd name="T0" fmla="*/ 393 w 393"/>
                      <a:gd name="T1" fmla="*/ 0 h 27"/>
                      <a:gd name="T2" fmla="*/ 366 w 393"/>
                      <a:gd name="T3" fmla="*/ 27 h 27"/>
                      <a:gd name="T4" fmla="*/ 27 w 393"/>
                      <a:gd name="T5" fmla="*/ 27 h 27"/>
                      <a:gd name="T6" fmla="*/ 0 w 393"/>
                      <a:gd name="T7" fmla="*/ 0 h 27"/>
                    </a:gdLst>
                    <a:ahLst/>
                    <a:cxnLst>
                      <a:cxn ang="0">
                        <a:pos x="T0" y="T1"/>
                      </a:cxn>
                      <a:cxn ang="0">
                        <a:pos x="T2" y="T3"/>
                      </a:cxn>
                      <a:cxn ang="0">
                        <a:pos x="T4" y="T5"/>
                      </a:cxn>
                      <a:cxn ang="0">
                        <a:pos x="T6" y="T7"/>
                      </a:cxn>
                    </a:cxnLst>
                    <a:rect l="0" t="0" r="r" b="b"/>
                    <a:pathLst>
                      <a:path w="393" h="27">
                        <a:moveTo>
                          <a:pt x="393" y="0"/>
                        </a:moveTo>
                        <a:cubicBezTo>
                          <a:pt x="393" y="15"/>
                          <a:pt x="381" y="27"/>
                          <a:pt x="366" y="27"/>
                        </a:cubicBezTo>
                        <a:cubicBezTo>
                          <a:pt x="27" y="27"/>
                          <a:pt x="27" y="27"/>
                          <a:pt x="27" y="27"/>
                        </a:cubicBezTo>
                        <a:cubicBezTo>
                          <a:pt x="12" y="27"/>
                          <a:pt x="0" y="15"/>
                          <a:pt x="0" y="0"/>
                        </a:cubicBezTo>
                      </a:path>
                    </a:pathLst>
                  </a:cu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86" name="Oval 685">
                    <a:extLst>
                      <a:ext uri="{FF2B5EF4-FFF2-40B4-BE49-F238E27FC236}">
                        <a16:creationId xmlns:a16="http://schemas.microsoft.com/office/drawing/2014/main" id="{42567343-C03E-4EE4-97C4-536A68DE90FF}"/>
                      </a:ext>
                    </a:extLst>
                  </p:cNvPr>
                  <p:cNvSpPr>
                    <a:spLocks noChangeArrowheads="1"/>
                  </p:cNvSpPr>
                  <p:nvPr/>
                </p:nvSpPr>
                <p:spPr bwMode="auto">
                  <a:xfrm>
                    <a:off x="4000500" y="6153150"/>
                    <a:ext cx="184150"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87" name="Oval 686">
                    <a:extLst>
                      <a:ext uri="{FF2B5EF4-FFF2-40B4-BE49-F238E27FC236}">
                        <a16:creationId xmlns:a16="http://schemas.microsoft.com/office/drawing/2014/main" id="{448BB838-1300-44EA-A1A8-A6574F6E04D5}"/>
                      </a:ext>
                    </a:extLst>
                  </p:cNvPr>
                  <p:cNvSpPr>
                    <a:spLocks noChangeArrowheads="1"/>
                  </p:cNvSpPr>
                  <p:nvPr/>
                </p:nvSpPr>
                <p:spPr bwMode="auto">
                  <a:xfrm>
                    <a:off x="4913313" y="6153150"/>
                    <a:ext cx="179388"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88" name="Oval 687">
                    <a:extLst>
                      <a:ext uri="{FF2B5EF4-FFF2-40B4-BE49-F238E27FC236}">
                        <a16:creationId xmlns:a16="http://schemas.microsoft.com/office/drawing/2014/main" id="{ED551D0B-5C42-43DF-AE82-85DC12458055}"/>
                      </a:ext>
                    </a:extLst>
                  </p:cNvPr>
                  <p:cNvSpPr>
                    <a:spLocks noChangeArrowheads="1"/>
                  </p:cNvSpPr>
                  <p:nvPr/>
                </p:nvSpPr>
                <p:spPr bwMode="auto">
                  <a:xfrm>
                    <a:off x="4000500" y="7334250"/>
                    <a:ext cx="184150"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89" name="Oval 688">
                    <a:extLst>
                      <a:ext uri="{FF2B5EF4-FFF2-40B4-BE49-F238E27FC236}">
                        <a16:creationId xmlns:a16="http://schemas.microsoft.com/office/drawing/2014/main" id="{CD39BE25-49C4-4330-AA19-980DBFC583C4}"/>
                      </a:ext>
                    </a:extLst>
                  </p:cNvPr>
                  <p:cNvSpPr>
                    <a:spLocks noChangeArrowheads="1"/>
                  </p:cNvSpPr>
                  <p:nvPr/>
                </p:nvSpPr>
                <p:spPr bwMode="auto">
                  <a:xfrm>
                    <a:off x="4913313" y="7334250"/>
                    <a:ext cx="179388"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90" name="Line 21">
                    <a:extLst>
                      <a:ext uri="{FF2B5EF4-FFF2-40B4-BE49-F238E27FC236}">
                        <a16:creationId xmlns:a16="http://schemas.microsoft.com/office/drawing/2014/main" id="{8934989F-0E90-4A1E-9242-AF515DDB4774}"/>
                      </a:ext>
                    </a:extLst>
                  </p:cNvPr>
                  <p:cNvSpPr>
                    <a:spLocks noChangeShapeType="1"/>
                  </p:cNvSpPr>
                  <p:nvPr/>
                </p:nvSpPr>
                <p:spPr bwMode="auto">
                  <a:xfrm>
                    <a:off x="4349750"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91" name="Line 22">
                    <a:extLst>
                      <a:ext uri="{FF2B5EF4-FFF2-40B4-BE49-F238E27FC236}">
                        <a16:creationId xmlns:a16="http://schemas.microsoft.com/office/drawing/2014/main" id="{67E4EBB9-B050-4773-AF7B-27CFFF2EF5FB}"/>
                      </a:ext>
                    </a:extLst>
                  </p:cNvPr>
                  <p:cNvSpPr>
                    <a:spLocks noChangeShapeType="1"/>
                  </p:cNvSpPr>
                  <p:nvPr/>
                </p:nvSpPr>
                <p:spPr bwMode="auto">
                  <a:xfrm>
                    <a:off x="4481513"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92" name="Line 23">
                    <a:extLst>
                      <a:ext uri="{FF2B5EF4-FFF2-40B4-BE49-F238E27FC236}">
                        <a16:creationId xmlns:a16="http://schemas.microsoft.com/office/drawing/2014/main" id="{F328EBE7-0459-4855-B428-5CAE42FF5D50}"/>
                      </a:ext>
                    </a:extLst>
                  </p:cNvPr>
                  <p:cNvSpPr>
                    <a:spLocks noChangeShapeType="1"/>
                  </p:cNvSpPr>
                  <p:nvPr/>
                </p:nvSpPr>
                <p:spPr bwMode="auto">
                  <a:xfrm>
                    <a:off x="4746625"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93" name="Line 24">
                    <a:extLst>
                      <a:ext uri="{FF2B5EF4-FFF2-40B4-BE49-F238E27FC236}">
                        <a16:creationId xmlns:a16="http://schemas.microsoft.com/office/drawing/2014/main" id="{EE69C1FD-FDD5-4571-9709-D138EECB8D0E}"/>
                      </a:ext>
                    </a:extLst>
                  </p:cNvPr>
                  <p:cNvSpPr>
                    <a:spLocks noChangeShapeType="1"/>
                  </p:cNvSpPr>
                  <p:nvPr/>
                </p:nvSpPr>
                <p:spPr bwMode="auto">
                  <a:xfrm>
                    <a:off x="4611688"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grpSp>
            <p:sp>
              <p:nvSpPr>
                <p:cNvPr id="661" name="Rounded Rectangle 537">
                  <a:extLst>
                    <a:ext uri="{FF2B5EF4-FFF2-40B4-BE49-F238E27FC236}">
                      <a16:creationId xmlns:a16="http://schemas.microsoft.com/office/drawing/2014/main" id="{B8E31B91-6459-47F7-8E6D-DEAB2CDF8CFA}"/>
                    </a:ext>
                  </a:extLst>
                </p:cNvPr>
                <p:cNvSpPr/>
                <p:nvPr/>
              </p:nvSpPr>
              <p:spPr>
                <a:xfrm>
                  <a:off x="743509" y="4287017"/>
                  <a:ext cx="186895" cy="63241"/>
                </a:xfrm>
                <a:prstGeom prst="roundRect">
                  <a:avLst>
                    <a:gd name="adj" fmla="val 8654"/>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endParaRPr>
                </a:p>
              </p:txBody>
            </p:sp>
            <p:grpSp>
              <p:nvGrpSpPr>
                <p:cNvPr id="662" name="Group 661">
                  <a:extLst>
                    <a:ext uri="{FF2B5EF4-FFF2-40B4-BE49-F238E27FC236}">
                      <a16:creationId xmlns:a16="http://schemas.microsoft.com/office/drawing/2014/main" id="{E0287266-A886-4F67-A397-0A1AB400554D}"/>
                    </a:ext>
                  </a:extLst>
                </p:cNvPr>
                <p:cNvGrpSpPr/>
                <p:nvPr/>
              </p:nvGrpSpPr>
              <p:grpSpPr>
                <a:xfrm>
                  <a:off x="1949724" y="4202241"/>
                  <a:ext cx="185994" cy="232792"/>
                  <a:chOff x="3808413" y="6002338"/>
                  <a:chExt cx="1476375" cy="1847849"/>
                </a:xfrm>
                <a:grpFill/>
                <a:effectLst/>
              </p:grpSpPr>
              <p:sp>
                <p:nvSpPr>
                  <p:cNvPr id="674" name="Freeform 543">
                    <a:extLst>
                      <a:ext uri="{FF2B5EF4-FFF2-40B4-BE49-F238E27FC236}">
                        <a16:creationId xmlns:a16="http://schemas.microsoft.com/office/drawing/2014/main" id="{85D91AA3-99AB-4938-85CE-7DFED4CBCD09}"/>
                      </a:ext>
                    </a:extLst>
                  </p:cNvPr>
                  <p:cNvSpPr>
                    <a:spLocks/>
                  </p:cNvSpPr>
                  <p:nvPr/>
                </p:nvSpPr>
                <p:spPr bwMode="auto">
                  <a:xfrm>
                    <a:off x="3808413" y="6002338"/>
                    <a:ext cx="1476375" cy="1836737"/>
                  </a:xfrm>
                  <a:custGeom>
                    <a:avLst/>
                    <a:gdLst>
                      <a:gd name="T0" fmla="*/ 393 w 393"/>
                      <a:gd name="T1" fmla="*/ 417 h 487"/>
                      <a:gd name="T2" fmla="*/ 393 w 393"/>
                      <a:gd name="T3" fmla="*/ 27 h 487"/>
                      <a:gd name="T4" fmla="*/ 366 w 393"/>
                      <a:gd name="T5" fmla="*/ 0 h 487"/>
                      <a:gd name="T6" fmla="*/ 27 w 393"/>
                      <a:gd name="T7" fmla="*/ 0 h 487"/>
                      <a:gd name="T8" fmla="*/ 0 w 393"/>
                      <a:gd name="T9" fmla="*/ 27 h 487"/>
                      <a:gd name="T10" fmla="*/ 0 w 393"/>
                      <a:gd name="T11" fmla="*/ 417 h 487"/>
                      <a:gd name="T12" fmla="*/ 0 w 393"/>
                      <a:gd name="T13" fmla="*/ 460 h 487"/>
                      <a:gd name="T14" fmla="*/ 27 w 393"/>
                      <a:gd name="T15" fmla="*/ 487 h 487"/>
                      <a:gd name="T16" fmla="*/ 366 w 393"/>
                      <a:gd name="T17" fmla="*/ 487 h 487"/>
                      <a:gd name="T18" fmla="*/ 393 w 393"/>
                      <a:gd name="T19" fmla="*/ 460 h 487"/>
                      <a:gd name="T20" fmla="*/ 393 w 393"/>
                      <a:gd name="T21" fmla="*/ 417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3" h="487">
                        <a:moveTo>
                          <a:pt x="393" y="417"/>
                        </a:moveTo>
                        <a:cubicBezTo>
                          <a:pt x="393" y="27"/>
                          <a:pt x="393" y="27"/>
                          <a:pt x="393" y="27"/>
                        </a:cubicBezTo>
                        <a:cubicBezTo>
                          <a:pt x="393" y="12"/>
                          <a:pt x="381" y="0"/>
                          <a:pt x="366" y="0"/>
                        </a:cubicBezTo>
                        <a:cubicBezTo>
                          <a:pt x="27" y="0"/>
                          <a:pt x="27" y="0"/>
                          <a:pt x="27" y="0"/>
                        </a:cubicBezTo>
                        <a:cubicBezTo>
                          <a:pt x="12" y="0"/>
                          <a:pt x="0" y="12"/>
                          <a:pt x="0" y="27"/>
                        </a:cubicBezTo>
                        <a:cubicBezTo>
                          <a:pt x="0" y="417"/>
                          <a:pt x="0" y="417"/>
                          <a:pt x="0" y="417"/>
                        </a:cubicBezTo>
                        <a:cubicBezTo>
                          <a:pt x="0" y="460"/>
                          <a:pt x="0" y="460"/>
                          <a:pt x="0" y="460"/>
                        </a:cubicBezTo>
                        <a:cubicBezTo>
                          <a:pt x="0" y="475"/>
                          <a:pt x="12" y="487"/>
                          <a:pt x="27" y="487"/>
                        </a:cubicBezTo>
                        <a:cubicBezTo>
                          <a:pt x="366" y="487"/>
                          <a:pt x="366" y="487"/>
                          <a:pt x="366" y="487"/>
                        </a:cubicBezTo>
                        <a:cubicBezTo>
                          <a:pt x="381" y="487"/>
                          <a:pt x="393" y="475"/>
                          <a:pt x="393" y="460"/>
                        </a:cubicBezTo>
                        <a:lnTo>
                          <a:pt x="393" y="417"/>
                        </a:lnTo>
                        <a:close/>
                      </a:path>
                    </a:pathLst>
                  </a:cu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75" name="Freeform 544">
                    <a:extLst>
                      <a:ext uri="{FF2B5EF4-FFF2-40B4-BE49-F238E27FC236}">
                        <a16:creationId xmlns:a16="http://schemas.microsoft.com/office/drawing/2014/main" id="{60B41F92-3719-4DAA-B84B-19FE494E597E}"/>
                      </a:ext>
                    </a:extLst>
                  </p:cNvPr>
                  <p:cNvSpPr>
                    <a:spLocks/>
                  </p:cNvSpPr>
                  <p:nvPr/>
                </p:nvSpPr>
                <p:spPr bwMode="auto">
                  <a:xfrm>
                    <a:off x="3808413" y="7575550"/>
                    <a:ext cx="1476375" cy="101600"/>
                  </a:xfrm>
                  <a:custGeom>
                    <a:avLst/>
                    <a:gdLst>
                      <a:gd name="T0" fmla="*/ 393 w 393"/>
                      <a:gd name="T1" fmla="*/ 0 h 27"/>
                      <a:gd name="T2" fmla="*/ 366 w 393"/>
                      <a:gd name="T3" fmla="*/ 27 h 27"/>
                      <a:gd name="T4" fmla="*/ 27 w 393"/>
                      <a:gd name="T5" fmla="*/ 27 h 27"/>
                      <a:gd name="T6" fmla="*/ 0 w 393"/>
                      <a:gd name="T7" fmla="*/ 0 h 27"/>
                    </a:gdLst>
                    <a:ahLst/>
                    <a:cxnLst>
                      <a:cxn ang="0">
                        <a:pos x="T0" y="T1"/>
                      </a:cxn>
                      <a:cxn ang="0">
                        <a:pos x="T2" y="T3"/>
                      </a:cxn>
                      <a:cxn ang="0">
                        <a:pos x="T4" y="T5"/>
                      </a:cxn>
                      <a:cxn ang="0">
                        <a:pos x="T6" y="T7"/>
                      </a:cxn>
                    </a:cxnLst>
                    <a:rect l="0" t="0" r="r" b="b"/>
                    <a:pathLst>
                      <a:path w="393" h="27">
                        <a:moveTo>
                          <a:pt x="393" y="0"/>
                        </a:moveTo>
                        <a:cubicBezTo>
                          <a:pt x="393" y="15"/>
                          <a:pt x="381" y="27"/>
                          <a:pt x="366" y="27"/>
                        </a:cubicBezTo>
                        <a:cubicBezTo>
                          <a:pt x="27" y="27"/>
                          <a:pt x="27" y="27"/>
                          <a:pt x="27" y="27"/>
                        </a:cubicBezTo>
                        <a:cubicBezTo>
                          <a:pt x="12" y="27"/>
                          <a:pt x="0" y="15"/>
                          <a:pt x="0" y="0"/>
                        </a:cubicBezTo>
                      </a:path>
                    </a:pathLst>
                  </a:cu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76" name="Oval 675">
                    <a:extLst>
                      <a:ext uri="{FF2B5EF4-FFF2-40B4-BE49-F238E27FC236}">
                        <a16:creationId xmlns:a16="http://schemas.microsoft.com/office/drawing/2014/main" id="{32CDCA99-9A30-486E-B655-23D8C8A50BC8}"/>
                      </a:ext>
                    </a:extLst>
                  </p:cNvPr>
                  <p:cNvSpPr>
                    <a:spLocks noChangeArrowheads="1"/>
                  </p:cNvSpPr>
                  <p:nvPr/>
                </p:nvSpPr>
                <p:spPr bwMode="auto">
                  <a:xfrm>
                    <a:off x="4000500" y="6153150"/>
                    <a:ext cx="184150"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77" name="Oval 676">
                    <a:extLst>
                      <a:ext uri="{FF2B5EF4-FFF2-40B4-BE49-F238E27FC236}">
                        <a16:creationId xmlns:a16="http://schemas.microsoft.com/office/drawing/2014/main" id="{2A7760EF-9200-4EEC-88E6-E9F3786EB6D0}"/>
                      </a:ext>
                    </a:extLst>
                  </p:cNvPr>
                  <p:cNvSpPr>
                    <a:spLocks noChangeArrowheads="1"/>
                  </p:cNvSpPr>
                  <p:nvPr/>
                </p:nvSpPr>
                <p:spPr bwMode="auto">
                  <a:xfrm>
                    <a:off x="4913313" y="6153150"/>
                    <a:ext cx="179388"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78" name="Oval 677">
                    <a:extLst>
                      <a:ext uri="{FF2B5EF4-FFF2-40B4-BE49-F238E27FC236}">
                        <a16:creationId xmlns:a16="http://schemas.microsoft.com/office/drawing/2014/main" id="{94233239-9D68-4F70-9A34-8E91292BF12B}"/>
                      </a:ext>
                    </a:extLst>
                  </p:cNvPr>
                  <p:cNvSpPr>
                    <a:spLocks noChangeArrowheads="1"/>
                  </p:cNvSpPr>
                  <p:nvPr/>
                </p:nvSpPr>
                <p:spPr bwMode="auto">
                  <a:xfrm>
                    <a:off x="4000500" y="7334250"/>
                    <a:ext cx="184150"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79" name="Oval 678">
                    <a:extLst>
                      <a:ext uri="{FF2B5EF4-FFF2-40B4-BE49-F238E27FC236}">
                        <a16:creationId xmlns:a16="http://schemas.microsoft.com/office/drawing/2014/main" id="{A269154F-4ACE-4636-97D6-C8BEB1854B13}"/>
                      </a:ext>
                    </a:extLst>
                  </p:cNvPr>
                  <p:cNvSpPr>
                    <a:spLocks noChangeArrowheads="1"/>
                  </p:cNvSpPr>
                  <p:nvPr/>
                </p:nvSpPr>
                <p:spPr bwMode="auto">
                  <a:xfrm>
                    <a:off x="4913313" y="7334250"/>
                    <a:ext cx="179388"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80" name="Line 21">
                    <a:extLst>
                      <a:ext uri="{FF2B5EF4-FFF2-40B4-BE49-F238E27FC236}">
                        <a16:creationId xmlns:a16="http://schemas.microsoft.com/office/drawing/2014/main" id="{7050B444-1FAA-4DC0-9EA7-DE01CC6AB888}"/>
                      </a:ext>
                    </a:extLst>
                  </p:cNvPr>
                  <p:cNvSpPr>
                    <a:spLocks noChangeShapeType="1"/>
                  </p:cNvSpPr>
                  <p:nvPr/>
                </p:nvSpPr>
                <p:spPr bwMode="auto">
                  <a:xfrm>
                    <a:off x="4349750"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81" name="Line 22">
                    <a:extLst>
                      <a:ext uri="{FF2B5EF4-FFF2-40B4-BE49-F238E27FC236}">
                        <a16:creationId xmlns:a16="http://schemas.microsoft.com/office/drawing/2014/main" id="{94E41597-1014-48CB-8B5C-D49B0A762127}"/>
                      </a:ext>
                    </a:extLst>
                  </p:cNvPr>
                  <p:cNvSpPr>
                    <a:spLocks noChangeShapeType="1"/>
                  </p:cNvSpPr>
                  <p:nvPr/>
                </p:nvSpPr>
                <p:spPr bwMode="auto">
                  <a:xfrm>
                    <a:off x="4481513"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82" name="Line 23">
                    <a:extLst>
                      <a:ext uri="{FF2B5EF4-FFF2-40B4-BE49-F238E27FC236}">
                        <a16:creationId xmlns:a16="http://schemas.microsoft.com/office/drawing/2014/main" id="{84FDC9C6-0982-462B-986D-DF8276F9E3A1}"/>
                      </a:ext>
                    </a:extLst>
                  </p:cNvPr>
                  <p:cNvSpPr>
                    <a:spLocks noChangeShapeType="1"/>
                  </p:cNvSpPr>
                  <p:nvPr/>
                </p:nvSpPr>
                <p:spPr bwMode="auto">
                  <a:xfrm>
                    <a:off x="4746625"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83" name="Line 24">
                    <a:extLst>
                      <a:ext uri="{FF2B5EF4-FFF2-40B4-BE49-F238E27FC236}">
                        <a16:creationId xmlns:a16="http://schemas.microsoft.com/office/drawing/2014/main" id="{93145720-194E-4CC2-9DAD-9777D67DC6F3}"/>
                      </a:ext>
                    </a:extLst>
                  </p:cNvPr>
                  <p:cNvSpPr>
                    <a:spLocks noChangeShapeType="1"/>
                  </p:cNvSpPr>
                  <p:nvPr/>
                </p:nvSpPr>
                <p:spPr bwMode="auto">
                  <a:xfrm>
                    <a:off x="4611688"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grpSp>
            <p:grpSp>
              <p:nvGrpSpPr>
                <p:cNvPr id="663" name="Group 662">
                  <a:extLst>
                    <a:ext uri="{FF2B5EF4-FFF2-40B4-BE49-F238E27FC236}">
                      <a16:creationId xmlns:a16="http://schemas.microsoft.com/office/drawing/2014/main" id="{26B5A219-9DD4-4D43-B2E1-EC8863D5AD4B}"/>
                    </a:ext>
                  </a:extLst>
                </p:cNvPr>
                <p:cNvGrpSpPr/>
                <p:nvPr/>
              </p:nvGrpSpPr>
              <p:grpSpPr>
                <a:xfrm>
                  <a:off x="1707607" y="4202241"/>
                  <a:ext cx="185994" cy="232792"/>
                  <a:chOff x="3808413" y="6002338"/>
                  <a:chExt cx="1476375" cy="1847849"/>
                </a:xfrm>
                <a:grpFill/>
                <a:effectLst/>
              </p:grpSpPr>
              <p:sp>
                <p:nvSpPr>
                  <p:cNvPr id="664" name="Freeform 543">
                    <a:extLst>
                      <a:ext uri="{FF2B5EF4-FFF2-40B4-BE49-F238E27FC236}">
                        <a16:creationId xmlns:a16="http://schemas.microsoft.com/office/drawing/2014/main" id="{E6087B05-609A-4949-A752-59CF9EAE397D}"/>
                      </a:ext>
                    </a:extLst>
                  </p:cNvPr>
                  <p:cNvSpPr>
                    <a:spLocks/>
                  </p:cNvSpPr>
                  <p:nvPr/>
                </p:nvSpPr>
                <p:spPr bwMode="auto">
                  <a:xfrm>
                    <a:off x="3808413" y="6002338"/>
                    <a:ext cx="1476375" cy="1836737"/>
                  </a:xfrm>
                  <a:custGeom>
                    <a:avLst/>
                    <a:gdLst>
                      <a:gd name="T0" fmla="*/ 393 w 393"/>
                      <a:gd name="T1" fmla="*/ 417 h 487"/>
                      <a:gd name="T2" fmla="*/ 393 w 393"/>
                      <a:gd name="T3" fmla="*/ 27 h 487"/>
                      <a:gd name="T4" fmla="*/ 366 w 393"/>
                      <a:gd name="T5" fmla="*/ 0 h 487"/>
                      <a:gd name="T6" fmla="*/ 27 w 393"/>
                      <a:gd name="T7" fmla="*/ 0 h 487"/>
                      <a:gd name="T8" fmla="*/ 0 w 393"/>
                      <a:gd name="T9" fmla="*/ 27 h 487"/>
                      <a:gd name="T10" fmla="*/ 0 w 393"/>
                      <a:gd name="T11" fmla="*/ 417 h 487"/>
                      <a:gd name="T12" fmla="*/ 0 w 393"/>
                      <a:gd name="T13" fmla="*/ 460 h 487"/>
                      <a:gd name="T14" fmla="*/ 27 w 393"/>
                      <a:gd name="T15" fmla="*/ 487 h 487"/>
                      <a:gd name="T16" fmla="*/ 366 w 393"/>
                      <a:gd name="T17" fmla="*/ 487 h 487"/>
                      <a:gd name="T18" fmla="*/ 393 w 393"/>
                      <a:gd name="T19" fmla="*/ 460 h 487"/>
                      <a:gd name="T20" fmla="*/ 393 w 393"/>
                      <a:gd name="T21" fmla="*/ 417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3" h="487">
                        <a:moveTo>
                          <a:pt x="393" y="417"/>
                        </a:moveTo>
                        <a:cubicBezTo>
                          <a:pt x="393" y="27"/>
                          <a:pt x="393" y="27"/>
                          <a:pt x="393" y="27"/>
                        </a:cubicBezTo>
                        <a:cubicBezTo>
                          <a:pt x="393" y="12"/>
                          <a:pt x="381" y="0"/>
                          <a:pt x="366" y="0"/>
                        </a:cubicBezTo>
                        <a:cubicBezTo>
                          <a:pt x="27" y="0"/>
                          <a:pt x="27" y="0"/>
                          <a:pt x="27" y="0"/>
                        </a:cubicBezTo>
                        <a:cubicBezTo>
                          <a:pt x="12" y="0"/>
                          <a:pt x="0" y="12"/>
                          <a:pt x="0" y="27"/>
                        </a:cubicBezTo>
                        <a:cubicBezTo>
                          <a:pt x="0" y="417"/>
                          <a:pt x="0" y="417"/>
                          <a:pt x="0" y="417"/>
                        </a:cubicBezTo>
                        <a:cubicBezTo>
                          <a:pt x="0" y="460"/>
                          <a:pt x="0" y="460"/>
                          <a:pt x="0" y="460"/>
                        </a:cubicBezTo>
                        <a:cubicBezTo>
                          <a:pt x="0" y="475"/>
                          <a:pt x="12" y="487"/>
                          <a:pt x="27" y="487"/>
                        </a:cubicBezTo>
                        <a:cubicBezTo>
                          <a:pt x="366" y="487"/>
                          <a:pt x="366" y="487"/>
                          <a:pt x="366" y="487"/>
                        </a:cubicBezTo>
                        <a:cubicBezTo>
                          <a:pt x="381" y="487"/>
                          <a:pt x="393" y="475"/>
                          <a:pt x="393" y="460"/>
                        </a:cubicBezTo>
                        <a:lnTo>
                          <a:pt x="393" y="417"/>
                        </a:lnTo>
                        <a:close/>
                      </a:path>
                    </a:pathLst>
                  </a:cu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65" name="Freeform 544">
                    <a:extLst>
                      <a:ext uri="{FF2B5EF4-FFF2-40B4-BE49-F238E27FC236}">
                        <a16:creationId xmlns:a16="http://schemas.microsoft.com/office/drawing/2014/main" id="{7024C02F-281A-4A4F-A666-0B7707D7B20A}"/>
                      </a:ext>
                    </a:extLst>
                  </p:cNvPr>
                  <p:cNvSpPr>
                    <a:spLocks/>
                  </p:cNvSpPr>
                  <p:nvPr/>
                </p:nvSpPr>
                <p:spPr bwMode="auto">
                  <a:xfrm>
                    <a:off x="3808413" y="7575550"/>
                    <a:ext cx="1476375" cy="101600"/>
                  </a:xfrm>
                  <a:custGeom>
                    <a:avLst/>
                    <a:gdLst>
                      <a:gd name="T0" fmla="*/ 393 w 393"/>
                      <a:gd name="T1" fmla="*/ 0 h 27"/>
                      <a:gd name="T2" fmla="*/ 366 w 393"/>
                      <a:gd name="T3" fmla="*/ 27 h 27"/>
                      <a:gd name="T4" fmla="*/ 27 w 393"/>
                      <a:gd name="T5" fmla="*/ 27 h 27"/>
                      <a:gd name="T6" fmla="*/ 0 w 393"/>
                      <a:gd name="T7" fmla="*/ 0 h 27"/>
                    </a:gdLst>
                    <a:ahLst/>
                    <a:cxnLst>
                      <a:cxn ang="0">
                        <a:pos x="T0" y="T1"/>
                      </a:cxn>
                      <a:cxn ang="0">
                        <a:pos x="T2" y="T3"/>
                      </a:cxn>
                      <a:cxn ang="0">
                        <a:pos x="T4" y="T5"/>
                      </a:cxn>
                      <a:cxn ang="0">
                        <a:pos x="T6" y="T7"/>
                      </a:cxn>
                    </a:cxnLst>
                    <a:rect l="0" t="0" r="r" b="b"/>
                    <a:pathLst>
                      <a:path w="393" h="27">
                        <a:moveTo>
                          <a:pt x="393" y="0"/>
                        </a:moveTo>
                        <a:cubicBezTo>
                          <a:pt x="393" y="15"/>
                          <a:pt x="381" y="27"/>
                          <a:pt x="366" y="27"/>
                        </a:cubicBezTo>
                        <a:cubicBezTo>
                          <a:pt x="27" y="27"/>
                          <a:pt x="27" y="27"/>
                          <a:pt x="27" y="27"/>
                        </a:cubicBezTo>
                        <a:cubicBezTo>
                          <a:pt x="12" y="27"/>
                          <a:pt x="0" y="15"/>
                          <a:pt x="0" y="0"/>
                        </a:cubicBezTo>
                      </a:path>
                    </a:pathLst>
                  </a:cu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66" name="Oval 665">
                    <a:extLst>
                      <a:ext uri="{FF2B5EF4-FFF2-40B4-BE49-F238E27FC236}">
                        <a16:creationId xmlns:a16="http://schemas.microsoft.com/office/drawing/2014/main" id="{4F402138-8E06-46BB-919F-65F581DBFA4B}"/>
                      </a:ext>
                    </a:extLst>
                  </p:cNvPr>
                  <p:cNvSpPr>
                    <a:spLocks noChangeArrowheads="1"/>
                  </p:cNvSpPr>
                  <p:nvPr/>
                </p:nvSpPr>
                <p:spPr bwMode="auto">
                  <a:xfrm>
                    <a:off x="4000500" y="6153150"/>
                    <a:ext cx="184150"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67" name="Oval 666">
                    <a:extLst>
                      <a:ext uri="{FF2B5EF4-FFF2-40B4-BE49-F238E27FC236}">
                        <a16:creationId xmlns:a16="http://schemas.microsoft.com/office/drawing/2014/main" id="{DC61ED8A-B911-4915-8321-8C6542BCB2D5}"/>
                      </a:ext>
                    </a:extLst>
                  </p:cNvPr>
                  <p:cNvSpPr>
                    <a:spLocks noChangeArrowheads="1"/>
                  </p:cNvSpPr>
                  <p:nvPr/>
                </p:nvSpPr>
                <p:spPr bwMode="auto">
                  <a:xfrm>
                    <a:off x="4913313" y="6153150"/>
                    <a:ext cx="179388"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68" name="Oval 667">
                    <a:extLst>
                      <a:ext uri="{FF2B5EF4-FFF2-40B4-BE49-F238E27FC236}">
                        <a16:creationId xmlns:a16="http://schemas.microsoft.com/office/drawing/2014/main" id="{5EEDE59C-8A83-4885-8C18-D2C74994B1AC}"/>
                      </a:ext>
                    </a:extLst>
                  </p:cNvPr>
                  <p:cNvSpPr>
                    <a:spLocks noChangeArrowheads="1"/>
                  </p:cNvSpPr>
                  <p:nvPr/>
                </p:nvSpPr>
                <p:spPr bwMode="auto">
                  <a:xfrm>
                    <a:off x="4000500" y="7334250"/>
                    <a:ext cx="184150"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69" name="Oval 668">
                    <a:extLst>
                      <a:ext uri="{FF2B5EF4-FFF2-40B4-BE49-F238E27FC236}">
                        <a16:creationId xmlns:a16="http://schemas.microsoft.com/office/drawing/2014/main" id="{231DC5D2-25B7-488D-A42F-8542454413DC}"/>
                      </a:ext>
                    </a:extLst>
                  </p:cNvPr>
                  <p:cNvSpPr>
                    <a:spLocks noChangeArrowheads="1"/>
                  </p:cNvSpPr>
                  <p:nvPr/>
                </p:nvSpPr>
                <p:spPr bwMode="auto">
                  <a:xfrm>
                    <a:off x="4913313" y="7334250"/>
                    <a:ext cx="179388"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70" name="Line 21">
                    <a:extLst>
                      <a:ext uri="{FF2B5EF4-FFF2-40B4-BE49-F238E27FC236}">
                        <a16:creationId xmlns:a16="http://schemas.microsoft.com/office/drawing/2014/main" id="{A1F5E94B-09A9-4228-B090-0A3C321FF318}"/>
                      </a:ext>
                    </a:extLst>
                  </p:cNvPr>
                  <p:cNvSpPr>
                    <a:spLocks noChangeShapeType="1"/>
                  </p:cNvSpPr>
                  <p:nvPr/>
                </p:nvSpPr>
                <p:spPr bwMode="auto">
                  <a:xfrm>
                    <a:off x="4349750"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71" name="Line 22">
                    <a:extLst>
                      <a:ext uri="{FF2B5EF4-FFF2-40B4-BE49-F238E27FC236}">
                        <a16:creationId xmlns:a16="http://schemas.microsoft.com/office/drawing/2014/main" id="{C7D42C88-5F77-434F-A064-ED4CB686F5B0}"/>
                      </a:ext>
                    </a:extLst>
                  </p:cNvPr>
                  <p:cNvSpPr>
                    <a:spLocks noChangeShapeType="1"/>
                  </p:cNvSpPr>
                  <p:nvPr/>
                </p:nvSpPr>
                <p:spPr bwMode="auto">
                  <a:xfrm>
                    <a:off x="4481513"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72" name="Line 23">
                    <a:extLst>
                      <a:ext uri="{FF2B5EF4-FFF2-40B4-BE49-F238E27FC236}">
                        <a16:creationId xmlns:a16="http://schemas.microsoft.com/office/drawing/2014/main" id="{9C0277D3-274F-48D9-933C-003BC49A628F}"/>
                      </a:ext>
                    </a:extLst>
                  </p:cNvPr>
                  <p:cNvSpPr>
                    <a:spLocks noChangeShapeType="1"/>
                  </p:cNvSpPr>
                  <p:nvPr/>
                </p:nvSpPr>
                <p:spPr bwMode="auto">
                  <a:xfrm>
                    <a:off x="4746625"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73" name="Line 24">
                    <a:extLst>
                      <a:ext uri="{FF2B5EF4-FFF2-40B4-BE49-F238E27FC236}">
                        <a16:creationId xmlns:a16="http://schemas.microsoft.com/office/drawing/2014/main" id="{D6D598A0-F1B1-4208-8487-2881F3EBDCB5}"/>
                      </a:ext>
                    </a:extLst>
                  </p:cNvPr>
                  <p:cNvSpPr>
                    <a:spLocks noChangeShapeType="1"/>
                  </p:cNvSpPr>
                  <p:nvPr/>
                </p:nvSpPr>
                <p:spPr bwMode="auto">
                  <a:xfrm>
                    <a:off x="4611688"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grpSp>
          </p:grpSp>
        </p:grpSp>
        <p:grpSp>
          <p:nvGrpSpPr>
            <p:cNvPr id="714" name="Group 713">
              <a:extLst>
                <a:ext uri="{FF2B5EF4-FFF2-40B4-BE49-F238E27FC236}">
                  <a16:creationId xmlns:a16="http://schemas.microsoft.com/office/drawing/2014/main" id="{4DEB16AE-6533-4648-8F01-7E86714E1DFC}"/>
                </a:ext>
              </a:extLst>
            </p:cNvPr>
            <p:cNvGrpSpPr/>
            <p:nvPr/>
          </p:nvGrpSpPr>
          <p:grpSpPr>
            <a:xfrm>
              <a:off x="3693889" y="2606125"/>
              <a:ext cx="1593739" cy="358784"/>
              <a:chOff x="2673608" y="2870231"/>
              <a:chExt cx="3801841" cy="855875"/>
            </a:xfrm>
          </p:grpSpPr>
          <p:sp>
            <p:nvSpPr>
              <p:cNvPr id="715" name="Rounded Rectangle 534">
                <a:extLst>
                  <a:ext uri="{FF2B5EF4-FFF2-40B4-BE49-F238E27FC236}">
                    <a16:creationId xmlns:a16="http://schemas.microsoft.com/office/drawing/2014/main" id="{33C046E7-D422-4835-984B-553E911C77E6}"/>
                  </a:ext>
                </a:extLst>
              </p:cNvPr>
              <p:cNvSpPr/>
              <p:nvPr/>
            </p:nvSpPr>
            <p:spPr>
              <a:xfrm>
                <a:off x="2673608" y="2870231"/>
                <a:ext cx="3801841" cy="855875"/>
              </a:xfrm>
              <a:prstGeom prst="roundRect">
                <a:avLst>
                  <a:gd name="adj" fmla="val 50000"/>
                </a:avLst>
              </a:prstGeom>
              <a:solidFill>
                <a:schemeClr val="tx2"/>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dirty="0">
                  <a:ln>
                    <a:noFill/>
                  </a:ln>
                  <a:solidFill>
                    <a:srgbClr val="FFFFFF"/>
                  </a:solidFill>
                  <a:effectLst/>
                  <a:uLnTx/>
                  <a:uFillTx/>
                  <a:latin typeface="Arial"/>
                  <a:ea typeface="ＭＳ Ｐゴシック" pitchFamily="34" charset="-128"/>
                  <a:cs typeface="+mn-cs"/>
                </a:endParaRPr>
              </a:p>
            </p:txBody>
          </p:sp>
          <p:grpSp>
            <p:nvGrpSpPr>
              <p:cNvPr id="716" name="Group 715">
                <a:extLst>
                  <a:ext uri="{FF2B5EF4-FFF2-40B4-BE49-F238E27FC236}">
                    <a16:creationId xmlns:a16="http://schemas.microsoft.com/office/drawing/2014/main" id="{451C8C1B-D0EF-4D11-9750-FB8B7FE3D7D4}"/>
                  </a:ext>
                </a:extLst>
              </p:cNvPr>
              <p:cNvGrpSpPr/>
              <p:nvPr/>
            </p:nvGrpSpPr>
            <p:grpSpPr>
              <a:xfrm>
                <a:off x="2997324" y="3030406"/>
                <a:ext cx="3202696" cy="535525"/>
                <a:chOff x="743509" y="4202241"/>
                <a:chExt cx="1392209" cy="232792"/>
              </a:xfrm>
              <a:solidFill>
                <a:schemeClr val="tx2"/>
              </a:solidFill>
            </p:grpSpPr>
            <p:grpSp>
              <p:nvGrpSpPr>
                <p:cNvPr id="717" name="Group 716">
                  <a:extLst>
                    <a:ext uri="{FF2B5EF4-FFF2-40B4-BE49-F238E27FC236}">
                      <a16:creationId xmlns:a16="http://schemas.microsoft.com/office/drawing/2014/main" id="{61520477-EBCD-47B7-B85B-4C5E444B1535}"/>
                    </a:ext>
                  </a:extLst>
                </p:cNvPr>
                <p:cNvGrpSpPr/>
                <p:nvPr/>
              </p:nvGrpSpPr>
              <p:grpSpPr>
                <a:xfrm>
                  <a:off x="981254" y="4202241"/>
                  <a:ext cx="185994" cy="232792"/>
                  <a:chOff x="3808413" y="6002338"/>
                  <a:chExt cx="1476375" cy="1847849"/>
                </a:xfrm>
                <a:grpFill/>
                <a:effectLst/>
              </p:grpSpPr>
              <p:sp>
                <p:nvSpPr>
                  <p:cNvPr id="844" name="Freeform 583">
                    <a:extLst>
                      <a:ext uri="{FF2B5EF4-FFF2-40B4-BE49-F238E27FC236}">
                        <a16:creationId xmlns:a16="http://schemas.microsoft.com/office/drawing/2014/main" id="{DA5094AC-862F-47C7-9A30-344E38554A8B}"/>
                      </a:ext>
                    </a:extLst>
                  </p:cNvPr>
                  <p:cNvSpPr>
                    <a:spLocks/>
                  </p:cNvSpPr>
                  <p:nvPr/>
                </p:nvSpPr>
                <p:spPr bwMode="auto">
                  <a:xfrm>
                    <a:off x="3808413" y="6002338"/>
                    <a:ext cx="1476375" cy="1836737"/>
                  </a:xfrm>
                  <a:custGeom>
                    <a:avLst/>
                    <a:gdLst>
                      <a:gd name="T0" fmla="*/ 393 w 393"/>
                      <a:gd name="T1" fmla="*/ 417 h 487"/>
                      <a:gd name="T2" fmla="*/ 393 w 393"/>
                      <a:gd name="T3" fmla="*/ 27 h 487"/>
                      <a:gd name="T4" fmla="*/ 366 w 393"/>
                      <a:gd name="T5" fmla="*/ 0 h 487"/>
                      <a:gd name="T6" fmla="*/ 27 w 393"/>
                      <a:gd name="T7" fmla="*/ 0 h 487"/>
                      <a:gd name="T8" fmla="*/ 0 w 393"/>
                      <a:gd name="T9" fmla="*/ 27 h 487"/>
                      <a:gd name="T10" fmla="*/ 0 w 393"/>
                      <a:gd name="T11" fmla="*/ 417 h 487"/>
                      <a:gd name="T12" fmla="*/ 0 w 393"/>
                      <a:gd name="T13" fmla="*/ 460 h 487"/>
                      <a:gd name="T14" fmla="*/ 27 w 393"/>
                      <a:gd name="T15" fmla="*/ 487 h 487"/>
                      <a:gd name="T16" fmla="*/ 366 w 393"/>
                      <a:gd name="T17" fmla="*/ 487 h 487"/>
                      <a:gd name="T18" fmla="*/ 393 w 393"/>
                      <a:gd name="T19" fmla="*/ 460 h 487"/>
                      <a:gd name="T20" fmla="*/ 393 w 393"/>
                      <a:gd name="T21" fmla="*/ 417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3" h="487">
                        <a:moveTo>
                          <a:pt x="393" y="417"/>
                        </a:moveTo>
                        <a:cubicBezTo>
                          <a:pt x="393" y="27"/>
                          <a:pt x="393" y="27"/>
                          <a:pt x="393" y="27"/>
                        </a:cubicBezTo>
                        <a:cubicBezTo>
                          <a:pt x="393" y="12"/>
                          <a:pt x="381" y="0"/>
                          <a:pt x="366" y="0"/>
                        </a:cubicBezTo>
                        <a:cubicBezTo>
                          <a:pt x="27" y="0"/>
                          <a:pt x="27" y="0"/>
                          <a:pt x="27" y="0"/>
                        </a:cubicBezTo>
                        <a:cubicBezTo>
                          <a:pt x="12" y="0"/>
                          <a:pt x="0" y="12"/>
                          <a:pt x="0" y="27"/>
                        </a:cubicBezTo>
                        <a:cubicBezTo>
                          <a:pt x="0" y="417"/>
                          <a:pt x="0" y="417"/>
                          <a:pt x="0" y="417"/>
                        </a:cubicBezTo>
                        <a:cubicBezTo>
                          <a:pt x="0" y="460"/>
                          <a:pt x="0" y="460"/>
                          <a:pt x="0" y="460"/>
                        </a:cubicBezTo>
                        <a:cubicBezTo>
                          <a:pt x="0" y="475"/>
                          <a:pt x="12" y="487"/>
                          <a:pt x="27" y="487"/>
                        </a:cubicBezTo>
                        <a:cubicBezTo>
                          <a:pt x="366" y="487"/>
                          <a:pt x="366" y="487"/>
                          <a:pt x="366" y="487"/>
                        </a:cubicBezTo>
                        <a:cubicBezTo>
                          <a:pt x="381" y="487"/>
                          <a:pt x="393" y="475"/>
                          <a:pt x="393" y="460"/>
                        </a:cubicBezTo>
                        <a:lnTo>
                          <a:pt x="393" y="417"/>
                        </a:lnTo>
                        <a:close/>
                      </a:path>
                    </a:pathLst>
                  </a:cu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45" name="Freeform 584">
                    <a:extLst>
                      <a:ext uri="{FF2B5EF4-FFF2-40B4-BE49-F238E27FC236}">
                        <a16:creationId xmlns:a16="http://schemas.microsoft.com/office/drawing/2014/main" id="{B886C835-983A-47FE-A08E-053BCD2289A4}"/>
                      </a:ext>
                    </a:extLst>
                  </p:cNvPr>
                  <p:cNvSpPr>
                    <a:spLocks/>
                  </p:cNvSpPr>
                  <p:nvPr/>
                </p:nvSpPr>
                <p:spPr bwMode="auto">
                  <a:xfrm>
                    <a:off x="3808413" y="7575550"/>
                    <a:ext cx="1476375" cy="101600"/>
                  </a:xfrm>
                  <a:custGeom>
                    <a:avLst/>
                    <a:gdLst>
                      <a:gd name="T0" fmla="*/ 393 w 393"/>
                      <a:gd name="T1" fmla="*/ 0 h 27"/>
                      <a:gd name="T2" fmla="*/ 366 w 393"/>
                      <a:gd name="T3" fmla="*/ 27 h 27"/>
                      <a:gd name="T4" fmla="*/ 27 w 393"/>
                      <a:gd name="T5" fmla="*/ 27 h 27"/>
                      <a:gd name="T6" fmla="*/ 0 w 393"/>
                      <a:gd name="T7" fmla="*/ 0 h 27"/>
                    </a:gdLst>
                    <a:ahLst/>
                    <a:cxnLst>
                      <a:cxn ang="0">
                        <a:pos x="T0" y="T1"/>
                      </a:cxn>
                      <a:cxn ang="0">
                        <a:pos x="T2" y="T3"/>
                      </a:cxn>
                      <a:cxn ang="0">
                        <a:pos x="T4" y="T5"/>
                      </a:cxn>
                      <a:cxn ang="0">
                        <a:pos x="T6" y="T7"/>
                      </a:cxn>
                    </a:cxnLst>
                    <a:rect l="0" t="0" r="r" b="b"/>
                    <a:pathLst>
                      <a:path w="393" h="27">
                        <a:moveTo>
                          <a:pt x="393" y="0"/>
                        </a:moveTo>
                        <a:cubicBezTo>
                          <a:pt x="393" y="15"/>
                          <a:pt x="381" y="27"/>
                          <a:pt x="366" y="27"/>
                        </a:cubicBezTo>
                        <a:cubicBezTo>
                          <a:pt x="27" y="27"/>
                          <a:pt x="27" y="27"/>
                          <a:pt x="27" y="27"/>
                        </a:cubicBezTo>
                        <a:cubicBezTo>
                          <a:pt x="12" y="27"/>
                          <a:pt x="0" y="15"/>
                          <a:pt x="0" y="0"/>
                        </a:cubicBezTo>
                      </a:path>
                    </a:pathLst>
                  </a:cu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46" name="Oval 845">
                    <a:extLst>
                      <a:ext uri="{FF2B5EF4-FFF2-40B4-BE49-F238E27FC236}">
                        <a16:creationId xmlns:a16="http://schemas.microsoft.com/office/drawing/2014/main" id="{9DBCCF0E-D97D-410C-8804-4C2BFD9A8B7D}"/>
                      </a:ext>
                    </a:extLst>
                  </p:cNvPr>
                  <p:cNvSpPr>
                    <a:spLocks noChangeArrowheads="1"/>
                  </p:cNvSpPr>
                  <p:nvPr/>
                </p:nvSpPr>
                <p:spPr bwMode="auto">
                  <a:xfrm>
                    <a:off x="4000500" y="6153150"/>
                    <a:ext cx="184150"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47" name="Oval 846">
                    <a:extLst>
                      <a:ext uri="{FF2B5EF4-FFF2-40B4-BE49-F238E27FC236}">
                        <a16:creationId xmlns:a16="http://schemas.microsoft.com/office/drawing/2014/main" id="{B01629C8-A81E-4957-B2E4-2C19ED16B68F}"/>
                      </a:ext>
                    </a:extLst>
                  </p:cNvPr>
                  <p:cNvSpPr>
                    <a:spLocks noChangeArrowheads="1"/>
                  </p:cNvSpPr>
                  <p:nvPr/>
                </p:nvSpPr>
                <p:spPr bwMode="auto">
                  <a:xfrm>
                    <a:off x="4913313" y="6153150"/>
                    <a:ext cx="179388"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48" name="Oval 847">
                    <a:extLst>
                      <a:ext uri="{FF2B5EF4-FFF2-40B4-BE49-F238E27FC236}">
                        <a16:creationId xmlns:a16="http://schemas.microsoft.com/office/drawing/2014/main" id="{0713240F-D5A7-4107-97ED-71AE5AF7192C}"/>
                      </a:ext>
                    </a:extLst>
                  </p:cNvPr>
                  <p:cNvSpPr>
                    <a:spLocks noChangeArrowheads="1"/>
                  </p:cNvSpPr>
                  <p:nvPr/>
                </p:nvSpPr>
                <p:spPr bwMode="auto">
                  <a:xfrm>
                    <a:off x="4000500" y="7334250"/>
                    <a:ext cx="184150"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49" name="Oval 848">
                    <a:extLst>
                      <a:ext uri="{FF2B5EF4-FFF2-40B4-BE49-F238E27FC236}">
                        <a16:creationId xmlns:a16="http://schemas.microsoft.com/office/drawing/2014/main" id="{12CFE09F-6A83-46CF-BC31-F9D21F588D72}"/>
                      </a:ext>
                    </a:extLst>
                  </p:cNvPr>
                  <p:cNvSpPr>
                    <a:spLocks noChangeArrowheads="1"/>
                  </p:cNvSpPr>
                  <p:nvPr/>
                </p:nvSpPr>
                <p:spPr bwMode="auto">
                  <a:xfrm>
                    <a:off x="4913313" y="7334250"/>
                    <a:ext cx="179388"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50" name="Line 21">
                    <a:extLst>
                      <a:ext uri="{FF2B5EF4-FFF2-40B4-BE49-F238E27FC236}">
                        <a16:creationId xmlns:a16="http://schemas.microsoft.com/office/drawing/2014/main" id="{23DA00C9-75B2-40ED-AD56-793DEE63251E}"/>
                      </a:ext>
                    </a:extLst>
                  </p:cNvPr>
                  <p:cNvSpPr>
                    <a:spLocks noChangeShapeType="1"/>
                  </p:cNvSpPr>
                  <p:nvPr/>
                </p:nvSpPr>
                <p:spPr bwMode="auto">
                  <a:xfrm>
                    <a:off x="4349750"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51" name="Line 22">
                    <a:extLst>
                      <a:ext uri="{FF2B5EF4-FFF2-40B4-BE49-F238E27FC236}">
                        <a16:creationId xmlns:a16="http://schemas.microsoft.com/office/drawing/2014/main" id="{A3EE8B2F-3698-4E0A-9A7D-C3ACAE4E1EC5}"/>
                      </a:ext>
                    </a:extLst>
                  </p:cNvPr>
                  <p:cNvSpPr>
                    <a:spLocks noChangeShapeType="1"/>
                  </p:cNvSpPr>
                  <p:nvPr/>
                </p:nvSpPr>
                <p:spPr bwMode="auto">
                  <a:xfrm>
                    <a:off x="4481513"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52" name="Line 23">
                    <a:extLst>
                      <a:ext uri="{FF2B5EF4-FFF2-40B4-BE49-F238E27FC236}">
                        <a16:creationId xmlns:a16="http://schemas.microsoft.com/office/drawing/2014/main" id="{0F0E8244-E647-475A-B47E-F4727F2030F5}"/>
                      </a:ext>
                    </a:extLst>
                  </p:cNvPr>
                  <p:cNvSpPr>
                    <a:spLocks noChangeShapeType="1"/>
                  </p:cNvSpPr>
                  <p:nvPr/>
                </p:nvSpPr>
                <p:spPr bwMode="auto">
                  <a:xfrm>
                    <a:off x="4746625"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53" name="Line 24">
                    <a:extLst>
                      <a:ext uri="{FF2B5EF4-FFF2-40B4-BE49-F238E27FC236}">
                        <a16:creationId xmlns:a16="http://schemas.microsoft.com/office/drawing/2014/main" id="{34E3FC51-DF14-49D2-B802-17EA454389C0}"/>
                      </a:ext>
                    </a:extLst>
                  </p:cNvPr>
                  <p:cNvSpPr>
                    <a:spLocks noChangeShapeType="1"/>
                  </p:cNvSpPr>
                  <p:nvPr/>
                </p:nvSpPr>
                <p:spPr bwMode="auto">
                  <a:xfrm>
                    <a:off x="4611688"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grpSp>
            <p:grpSp>
              <p:nvGrpSpPr>
                <p:cNvPr id="718" name="Group 717">
                  <a:extLst>
                    <a:ext uri="{FF2B5EF4-FFF2-40B4-BE49-F238E27FC236}">
                      <a16:creationId xmlns:a16="http://schemas.microsoft.com/office/drawing/2014/main" id="{74CD12AA-AEEB-4D11-910E-5D43D8255CB4}"/>
                    </a:ext>
                  </a:extLst>
                </p:cNvPr>
                <p:cNvGrpSpPr/>
                <p:nvPr/>
              </p:nvGrpSpPr>
              <p:grpSpPr>
                <a:xfrm>
                  <a:off x="1223372" y="4202241"/>
                  <a:ext cx="185994" cy="232792"/>
                  <a:chOff x="3808413" y="6002338"/>
                  <a:chExt cx="1476375" cy="1847849"/>
                </a:xfrm>
                <a:grpFill/>
                <a:effectLst/>
              </p:grpSpPr>
              <p:sp>
                <p:nvSpPr>
                  <p:cNvPr id="834" name="Freeform 573">
                    <a:extLst>
                      <a:ext uri="{FF2B5EF4-FFF2-40B4-BE49-F238E27FC236}">
                        <a16:creationId xmlns:a16="http://schemas.microsoft.com/office/drawing/2014/main" id="{69F6E436-B3F8-4E32-9610-FF68AC893AE4}"/>
                      </a:ext>
                    </a:extLst>
                  </p:cNvPr>
                  <p:cNvSpPr>
                    <a:spLocks/>
                  </p:cNvSpPr>
                  <p:nvPr/>
                </p:nvSpPr>
                <p:spPr bwMode="auto">
                  <a:xfrm>
                    <a:off x="3808413" y="6002338"/>
                    <a:ext cx="1476375" cy="1836737"/>
                  </a:xfrm>
                  <a:custGeom>
                    <a:avLst/>
                    <a:gdLst>
                      <a:gd name="T0" fmla="*/ 393 w 393"/>
                      <a:gd name="T1" fmla="*/ 417 h 487"/>
                      <a:gd name="T2" fmla="*/ 393 w 393"/>
                      <a:gd name="T3" fmla="*/ 27 h 487"/>
                      <a:gd name="T4" fmla="*/ 366 w 393"/>
                      <a:gd name="T5" fmla="*/ 0 h 487"/>
                      <a:gd name="T6" fmla="*/ 27 w 393"/>
                      <a:gd name="T7" fmla="*/ 0 h 487"/>
                      <a:gd name="T8" fmla="*/ 0 w 393"/>
                      <a:gd name="T9" fmla="*/ 27 h 487"/>
                      <a:gd name="T10" fmla="*/ 0 w 393"/>
                      <a:gd name="T11" fmla="*/ 417 h 487"/>
                      <a:gd name="T12" fmla="*/ 0 w 393"/>
                      <a:gd name="T13" fmla="*/ 460 h 487"/>
                      <a:gd name="T14" fmla="*/ 27 w 393"/>
                      <a:gd name="T15" fmla="*/ 487 h 487"/>
                      <a:gd name="T16" fmla="*/ 366 w 393"/>
                      <a:gd name="T17" fmla="*/ 487 h 487"/>
                      <a:gd name="T18" fmla="*/ 393 w 393"/>
                      <a:gd name="T19" fmla="*/ 460 h 487"/>
                      <a:gd name="T20" fmla="*/ 393 w 393"/>
                      <a:gd name="T21" fmla="*/ 417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3" h="487">
                        <a:moveTo>
                          <a:pt x="393" y="417"/>
                        </a:moveTo>
                        <a:cubicBezTo>
                          <a:pt x="393" y="27"/>
                          <a:pt x="393" y="27"/>
                          <a:pt x="393" y="27"/>
                        </a:cubicBezTo>
                        <a:cubicBezTo>
                          <a:pt x="393" y="12"/>
                          <a:pt x="381" y="0"/>
                          <a:pt x="366" y="0"/>
                        </a:cubicBezTo>
                        <a:cubicBezTo>
                          <a:pt x="27" y="0"/>
                          <a:pt x="27" y="0"/>
                          <a:pt x="27" y="0"/>
                        </a:cubicBezTo>
                        <a:cubicBezTo>
                          <a:pt x="12" y="0"/>
                          <a:pt x="0" y="12"/>
                          <a:pt x="0" y="27"/>
                        </a:cubicBezTo>
                        <a:cubicBezTo>
                          <a:pt x="0" y="417"/>
                          <a:pt x="0" y="417"/>
                          <a:pt x="0" y="417"/>
                        </a:cubicBezTo>
                        <a:cubicBezTo>
                          <a:pt x="0" y="460"/>
                          <a:pt x="0" y="460"/>
                          <a:pt x="0" y="460"/>
                        </a:cubicBezTo>
                        <a:cubicBezTo>
                          <a:pt x="0" y="475"/>
                          <a:pt x="12" y="487"/>
                          <a:pt x="27" y="487"/>
                        </a:cubicBezTo>
                        <a:cubicBezTo>
                          <a:pt x="366" y="487"/>
                          <a:pt x="366" y="487"/>
                          <a:pt x="366" y="487"/>
                        </a:cubicBezTo>
                        <a:cubicBezTo>
                          <a:pt x="381" y="487"/>
                          <a:pt x="393" y="475"/>
                          <a:pt x="393" y="460"/>
                        </a:cubicBezTo>
                        <a:lnTo>
                          <a:pt x="393" y="417"/>
                        </a:lnTo>
                        <a:close/>
                      </a:path>
                    </a:pathLst>
                  </a:cu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35" name="Freeform 574">
                    <a:extLst>
                      <a:ext uri="{FF2B5EF4-FFF2-40B4-BE49-F238E27FC236}">
                        <a16:creationId xmlns:a16="http://schemas.microsoft.com/office/drawing/2014/main" id="{0D17D5AD-FC77-439F-8735-A6C42F44E5C9}"/>
                      </a:ext>
                    </a:extLst>
                  </p:cNvPr>
                  <p:cNvSpPr>
                    <a:spLocks/>
                  </p:cNvSpPr>
                  <p:nvPr/>
                </p:nvSpPr>
                <p:spPr bwMode="auto">
                  <a:xfrm>
                    <a:off x="3808413" y="7575550"/>
                    <a:ext cx="1476375" cy="101600"/>
                  </a:xfrm>
                  <a:custGeom>
                    <a:avLst/>
                    <a:gdLst>
                      <a:gd name="T0" fmla="*/ 393 w 393"/>
                      <a:gd name="T1" fmla="*/ 0 h 27"/>
                      <a:gd name="T2" fmla="*/ 366 w 393"/>
                      <a:gd name="T3" fmla="*/ 27 h 27"/>
                      <a:gd name="T4" fmla="*/ 27 w 393"/>
                      <a:gd name="T5" fmla="*/ 27 h 27"/>
                      <a:gd name="T6" fmla="*/ 0 w 393"/>
                      <a:gd name="T7" fmla="*/ 0 h 27"/>
                    </a:gdLst>
                    <a:ahLst/>
                    <a:cxnLst>
                      <a:cxn ang="0">
                        <a:pos x="T0" y="T1"/>
                      </a:cxn>
                      <a:cxn ang="0">
                        <a:pos x="T2" y="T3"/>
                      </a:cxn>
                      <a:cxn ang="0">
                        <a:pos x="T4" y="T5"/>
                      </a:cxn>
                      <a:cxn ang="0">
                        <a:pos x="T6" y="T7"/>
                      </a:cxn>
                    </a:cxnLst>
                    <a:rect l="0" t="0" r="r" b="b"/>
                    <a:pathLst>
                      <a:path w="393" h="27">
                        <a:moveTo>
                          <a:pt x="393" y="0"/>
                        </a:moveTo>
                        <a:cubicBezTo>
                          <a:pt x="393" y="15"/>
                          <a:pt x="381" y="27"/>
                          <a:pt x="366" y="27"/>
                        </a:cubicBezTo>
                        <a:cubicBezTo>
                          <a:pt x="27" y="27"/>
                          <a:pt x="27" y="27"/>
                          <a:pt x="27" y="27"/>
                        </a:cubicBezTo>
                        <a:cubicBezTo>
                          <a:pt x="12" y="27"/>
                          <a:pt x="0" y="15"/>
                          <a:pt x="0" y="0"/>
                        </a:cubicBezTo>
                      </a:path>
                    </a:pathLst>
                  </a:cu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36" name="Oval 835">
                    <a:extLst>
                      <a:ext uri="{FF2B5EF4-FFF2-40B4-BE49-F238E27FC236}">
                        <a16:creationId xmlns:a16="http://schemas.microsoft.com/office/drawing/2014/main" id="{FA93037F-EEB6-4091-B1B2-EE46AB0EE5E2}"/>
                      </a:ext>
                    </a:extLst>
                  </p:cNvPr>
                  <p:cNvSpPr>
                    <a:spLocks noChangeArrowheads="1"/>
                  </p:cNvSpPr>
                  <p:nvPr/>
                </p:nvSpPr>
                <p:spPr bwMode="auto">
                  <a:xfrm>
                    <a:off x="4000500" y="6153150"/>
                    <a:ext cx="184150"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37" name="Oval 836">
                    <a:extLst>
                      <a:ext uri="{FF2B5EF4-FFF2-40B4-BE49-F238E27FC236}">
                        <a16:creationId xmlns:a16="http://schemas.microsoft.com/office/drawing/2014/main" id="{AC665636-5BFB-4E9A-9547-869F136848EC}"/>
                      </a:ext>
                    </a:extLst>
                  </p:cNvPr>
                  <p:cNvSpPr>
                    <a:spLocks noChangeArrowheads="1"/>
                  </p:cNvSpPr>
                  <p:nvPr/>
                </p:nvSpPr>
                <p:spPr bwMode="auto">
                  <a:xfrm>
                    <a:off x="4913313" y="6153150"/>
                    <a:ext cx="179388"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38" name="Oval 837">
                    <a:extLst>
                      <a:ext uri="{FF2B5EF4-FFF2-40B4-BE49-F238E27FC236}">
                        <a16:creationId xmlns:a16="http://schemas.microsoft.com/office/drawing/2014/main" id="{BC48E5C5-3D28-4741-8C24-7D29F63DFFB0}"/>
                      </a:ext>
                    </a:extLst>
                  </p:cNvPr>
                  <p:cNvSpPr>
                    <a:spLocks noChangeArrowheads="1"/>
                  </p:cNvSpPr>
                  <p:nvPr/>
                </p:nvSpPr>
                <p:spPr bwMode="auto">
                  <a:xfrm>
                    <a:off x="4000500" y="7334250"/>
                    <a:ext cx="184150"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39" name="Oval 838">
                    <a:extLst>
                      <a:ext uri="{FF2B5EF4-FFF2-40B4-BE49-F238E27FC236}">
                        <a16:creationId xmlns:a16="http://schemas.microsoft.com/office/drawing/2014/main" id="{74BA7205-024B-4CBC-AFBC-A1A66E7EE054}"/>
                      </a:ext>
                    </a:extLst>
                  </p:cNvPr>
                  <p:cNvSpPr>
                    <a:spLocks noChangeArrowheads="1"/>
                  </p:cNvSpPr>
                  <p:nvPr/>
                </p:nvSpPr>
                <p:spPr bwMode="auto">
                  <a:xfrm>
                    <a:off x="4913313" y="7334250"/>
                    <a:ext cx="179388"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40" name="Line 21">
                    <a:extLst>
                      <a:ext uri="{FF2B5EF4-FFF2-40B4-BE49-F238E27FC236}">
                        <a16:creationId xmlns:a16="http://schemas.microsoft.com/office/drawing/2014/main" id="{AFAED2B7-2891-434D-9C13-9A32862169ED}"/>
                      </a:ext>
                    </a:extLst>
                  </p:cNvPr>
                  <p:cNvSpPr>
                    <a:spLocks noChangeShapeType="1"/>
                  </p:cNvSpPr>
                  <p:nvPr/>
                </p:nvSpPr>
                <p:spPr bwMode="auto">
                  <a:xfrm>
                    <a:off x="4349750"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41" name="Line 22">
                    <a:extLst>
                      <a:ext uri="{FF2B5EF4-FFF2-40B4-BE49-F238E27FC236}">
                        <a16:creationId xmlns:a16="http://schemas.microsoft.com/office/drawing/2014/main" id="{19F8699A-FFC7-4D21-9A2F-F3B31DBEF61C}"/>
                      </a:ext>
                    </a:extLst>
                  </p:cNvPr>
                  <p:cNvSpPr>
                    <a:spLocks noChangeShapeType="1"/>
                  </p:cNvSpPr>
                  <p:nvPr/>
                </p:nvSpPr>
                <p:spPr bwMode="auto">
                  <a:xfrm>
                    <a:off x="4481513"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42" name="Line 23">
                    <a:extLst>
                      <a:ext uri="{FF2B5EF4-FFF2-40B4-BE49-F238E27FC236}">
                        <a16:creationId xmlns:a16="http://schemas.microsoft.com/office/drawing/2014/main" id="{C611CD22-8BF4-4FD6-AA18-FE46AFE24374}"/>
                      </a:ext>
                    </a:extLst>
                  </p:cNvPr>
                  <p:cNvSpPr>
                    <a:spLocks noChangeShapeType="1"/>
                  </p:cNvSpPr>
                  <p:nvPr/>
                </p:nvSpPr>
                <p:spPr bwMode="auto">
                  <a:xfrm>
                    <a:off x="4746625"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43" name="Line 24">
                    <a:extLst>
                      <a:ext uri="{FF2B5EF4-FFF2-40B4-BE49-F238E27FC236}">
                        <a16:creationId xmlns:a16="http://schemas.microsoft.com/office/drawing/2014/main" id="{8E9BAE17-A2E6-49BD-A99F-2BB74F06E82D}"/>
                      </a:ext>
                    </a:extLst>
                  </p:cNvPr>
                  <p:cNvSpPr>
                    <a:spLocks noChangeShapeType="1"/>
                  </p:cNvSpPr>
                  <p:nvPr/>
                </p:nvSpPr>
                <p:spPr bwMode="auto">
                  <a:xfrm>
                    <a:off x="4611688"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grpSp>
            <p:grpSp>
              <p:nvGrpSpPr>
                <p:cNvPr id="719" name="Group 718">
                  <a:extLst>
                    <a:ext uri="{FF2B5EF4-FFF2-40B4-BE49-F238E27FC236}">
                      <a16:creationId xmlns:a16="http://schemas.microsoft.com/office/drawing/2014/main" id="{47E1F0B4-6775-4C0D-99AE-B91EF1F2862D}"/>
                    </a:ext>
                  </a:extLst>
                </p:cNvPr>
                <p:cNvGrpSpPr/>
                <p:nvPr/>
              </p:nvGrpSpPr>
              <p:grpSpPr>
                <a:xfrm>
                  <a:off x="1465490" y="4202241"/>
                  <a:ext cx="185994" cy="232792"/>
                  <a:chOff x="3808413" y="6002338"/>
                  <a:chExt cx="1476375" cy="1847849"/>
                </a:xfrm>
                <a:grpFill/>
                <a:effectLst/>
              </p:grpSpPr>
              <p:sp>
                <p:nvSpPr>
                  <p:cNvPr id="743" name="Freeform 563">
                    <a:extLst>
                      <a:ext uri="{FF2B5EF4-FFF2-40B4-BE49-F238E27FC236}">
                        <a16:creationId xmlns:a16="http://schemas.microsoft.com/office/drawing/2014/main" id="{E7F59FD0-7E6D-47CB-AF2A-79AC76E90FC8}"/>
                      </a:ext>
                    </a:extLst>
                  </p:cNvPr>
                  <p:cNvSpPr>
                    <a:spLocks/>
                  </p:cNvSpPr>
                  <p:nvPr/>
                </p:nvSpPr>
                <p:spPr bwMode="auto">
                  <a:xfrm>
                    <a:off x="3808413" y="6002338"/>
                    <a:ext cx="1476375" cy="1836737"/>
                  </a:xfrm>
                  <a:custGeom>
                    <a:avLst/>
                    <a:gdLst>
                      <a:gd name="T0" fmla="*/ 393 w 393"/>
                      <a:gd name="T1" fmla="*/ 417 h 487"/>
                      <a:gd name="T2" fmla="*/ 393 w 393"/>
                      <a:gd name="T3" fmla="*/ 27 h 487"/>
                      <a:gd name="T4" fmla="*/ 366 w 393"/>
                      <a:gd name="T5" fmla="*/ 0 h 487"/>
                      <a:gd name="T6" fmla="*/ 27 w 393"/>
                      <a:gd name="T7" fmla="*/ 0 h 487"/>
                      <a:gd name="T8" fmla="*/ 0 w 393"/>
                      <a:gd name="T9" fmla="*/ 27 h 487"/>
                      <a:gd name="T10" fmla="*/ 0 w 393"/>
                      <a:gd name="T11" fmla="*/ 417 h 487"/>
                      <a:gd name="T12" fmla="*/ 0 w 393"/>
                      <a:gd name="T13" fmla="*/ 460 h 487"/>
                      <a:gd name="T14" fmla="*/ 27 w 393"/>
                      <a:gd name="T15" fmla="*/ 487 h 487"/>
                      <a:gd name="T16" fmla="*/ 366 w 393"/>
                      <a:gd name="T17" fmla="*/ 487 h 487"/>
                      <a:gd name="T18" fmla="*/ 393 w 393"/>
                      <a:gd name="T19" fmla="*/ 460 h 487"/>
                      <a:gd name="T20" fmla="*/ 393 w 393"/>
                      <a:gd name="T21" fmla="*/ 417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3" h="487">
                        <a:moveTo>
                          <a:pt x="393" y="417"/>
                        </a:moveTo>
                        <a:cubicBezTo>
                          <a:pt x="393" y="27"/>
                          <a:pt x="393" y="27"/>
                          <a:pt x="393" y="27"/>
                        </a:cubicBezTo>
                        <a:cubicBezTo>
                          <a:pt x="393" y="12"/>
                          <a:pt x="381" y="0"/>
                          <a:pt x="366" y="0"/>
                        </a:cubicBezTo>
                        <a:cubicBezTo>
                          <a:pt x="27" y="0"/>
                          <a:pt x="27" y="0"/>
                          <a:pt x="27" y="0"/>
                        </a:cubicBezTo>
                        <a:cubicBezTo>
                          <a:pt x="12" y="0"/>
                          <a:pt x="0" y="12"/>
                          <a:pt x="0" y="27"/>
                        </a:cubicBezTo>
                        <a:cubicBezTo>
                          <a:pt x="0" y="417"/>
                          <a:pt x="0" y="417"/>
                          <a:pt x="0" y="417"/>
                        </a:cubicBezTo>
                        <a:cubicBezTo>
                          <a:pt x="0" y="460"/>
                          <a:pt x="0" y="460"/>
                          <a:pt x="0" y="460"/>
                        </a:cubicBezTo>
                        <a:cubicBezTo>
                          <a:pt x="0" y="475"/>
                          <a:pt x="12" y="487"/>
                          <a:pt x="27" y="487"/>
                        </a:cubicBezTo>
                        <a:cubicBezTo>
                          <a:pt x="366" y="487"/>
                          <a:pt x="366" y="487"/>
                          <a:pt x="366" y="487"/>
                        </a:cubicBezTo>
                        <a:cubicBezTo>
                          <a:pt x="381" y="487"/>
                          <a:pt x="393" y="475"/>
                          <a:pt x="393" y="460"/>
                        </a:cubicBezTo>
                        <a:lnTo>
                          <a:pt x="393" y="417"/>
                        </a:lnTo>
                        <a:close/>
                      </a:path>
                    </a:pathLst>
                  </a:cu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744" name="Freeform 564">
                    <a:extLst>
                      <a:ext uri="{FF2B5EF4-FFF2-40B4-BE49-F238E27FC236}">
                        <a16:creationId xmlns:a16="http://schemas.microsoft.com/office/drawing/2014/main" id="{1E1381B4-1759-48AC-959E-6F218D62BD9C}"/>
                      </a:ext>
                    </a:extLst>
                  </p:cNvPr>
                  <p:cNvSpPr>
                    <a:spLocks/>
                  </p:cNvSpPr>
                  <p:nvPr/>
                </p:nvSpPr>
                <p:spPr bwMode="auto">
                  <a:xfrm>
                    <a:off x="3808413" y="7575550"/>
                    <a:ext cx="1476375" cy="101600"/>
                  </a:xfrm>
                  <a:custGeom>
                    <a:avLst/>
                    <a:gdLst>
                      <a:gd name="T0" fmla="*/ 393 w 393"/>
                      <a:gd name="T1" fmla="*/ 0 h 27"/>
                      <a:gd name="T2" fmla="*/ 366 w 393"/>
                      <a:gd name="T3" fmla="*/ 27 h 27"/>
                      <a:gd name="T4" fmla="*/ 27 w 393"/>
                      <a:gd name="T5" fmla="*/ 27 h 27"/>
                      <a:gd name="T6" fmla="*/ 0 w 393"/>
                      <a:gd name="T7" fmla="*/ 0 h 27"/>
                    </a:gdLst>
                    <a:ahLst/>
                    <a:cxnLst>
                      <a:cxn ang="0">
                        <a:pos x="T0" y="T1"/>
                      </a:cxn>
                      <a:cxn ang="0">
                        <a:pos x="T2" y="T3"/>
                      </a:cxn>
                      <a:cxn ang="0">
                        <a:pos x="T4" y="T5"/>
                      </a:cxn>
                      <a:cxn ang="0">
                        <a:pos x="T6" y="T7"/>
                      </a:cxn>
                    </a:cxnLst>
                    <a:rect l="0" t="0" r="r" b="b"/>
                    <a:pathLst>
                      <a:path w="393" h="27">
                        <a:moveTo>
                          <a:pt x="393" y="0"/>
                        </a:moveTo>
                        <a:cubicBezTo>
                          <a:pt x="393" y="15"/>
                          <a:pt x="381" y="27"/>
                          <a:pt x="366" y="27"/>
                        </a:cubicBezTo>
                        <a:cubicBezTo>
                          <a:pt x="27" y="27"/>
                          <a:pt x="27" y="27"/>
                          <a:pt x="27" y="27"/>
                        </a:cubicBezTo>
                        <a:cubicBezTo>
                          <a:pt x="12" y="27"/>
                          <a:pt x="0" y="15"/>
                          <a:pt x="0" y="0"/>
                        </a:cubicBezTo>
                      </a:path>
                    </a:pathLst>
                  </a:cu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745" name="Oval 744">
                    <a:extLst>
                      <a:ext uri="{FF2B5EF4-FFF2-40B4-BE49-F238E27FC236}">
                        <a16:creationId xmlns:a16="http://schemas.microsoft.com/office/drawing/2014/main" id="{8BB5E5B4-6DD8-4099-8AF1-FD4EC4CC9DE5}"/>
                      </a:ext>
                    </a:extLst>
                  </p:cNvPr>
                  <p:cNvSpPr>
                    <a:spLocks noChangeArrowheads="1"/>
                  </p:cNvSpPr>
                  <p:nvPr/>
                </p:nvSpPr>
                <p:spPr bwMode="auto">
                  <a:xfrm>
                    <a:off x="4000500" y="6153150"/>
                    <a:ext cx="184150"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746" name="Oval 745">
                    <a:extLst>
                      <a:ext uri="{FF2B5EF4-FFF2-40B4-BE49-F238E27FC236}">
                        <a16:creationId xmlns:a16="http://schemas.microsoft.com/office/drawing/2014/main" id="{4D433DB0-EFD2-441A-99C1-D85F599FD92A}"/>
                      </a:ext>
                    </a:extLst>
                  </p:cNvPr>
                  <p:cNvSpPr>
                    <a:spLocks noChangeArrowheads="1"/>
                  </p:cNvSpPr>
                  <p:nvPr/>
                </p:nvSpPr>
                <p:spPr bwMode="auto">
                  <a:xfrm>
                    <a:off x="4913313" y="6153150"/>
                    <a:ext cx="179388"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747" name="Oval 746">
                    <a:extLst>
                      <a:ext uri="{FF2B5EF4-FFF2-40B4-BE49-F238E27FC236}">
                        <a16:creationId xmlns:a16="http://schemas.microsoft.com/office/drawing/2014/main" id="{7AA0383F-8078-4F53-B532-3CC3F6402B7D}"/>
                      </a:ext>
                    </a:extLst>
                  </p:cNvPr>
                  <p:cNvSpPr>
                    <a:spLocks noChangeArrowheads="1"/>
                  </p:cNvSpPr>
                  <p:nvPr/>
                </p:nvSpPr>
                <p:spPr bwMode="auto">
                  <a:xfrm>
                    <a:off x="4000500" y="7334250"/>
                    <a:ext cx="184150"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748" name="Oval 747">
                    <a:extLst>
                      <a:ext uri="{FF2B5EF4-FFF2-40B4-BE49-F238E27FC236}">
                        <a16:creationId xmlns:a16="http://schemas.microsoft.com/office/drawing/2014/main" id="{6CDB8462-453A-4B77-9D93-0547E3433CEA}"/>
                      </a:ext>
                    </a:extLst>
                  </p:cNvPr>
                  <p:cNvSpPr>
                    <a:spLocks noChangeArrowheads="1"/>
                  </p:cNvSpPr>
                  <p:nvPr/>
                </p:nvSpPr>
                <p:spPr bwMode="auto">
                  <a:xfrm>
                    <a:off x="4913313" y="7334250"/>
                    <a:ext cx="179388"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749" name="Line 21">
                    <a:extLst>
                      <a:ext uri="{FF2B5EF4-FFF2-40B4-BE49-F238E27FC236}">
                        <a16:creationId xmlns:a16="http://schemas.microsoft.com/office/drawing/2014/main" id="{4B1FC80C-3778-4501-B84C-88BF73B459CB}"/>
                      </a:ext>
                    </a:extLst>
                  </p:cNvPr>
                  <p:cNvSpPr>
                    <a:spLocks noChangeShapeType="1"/>
                  </p:cNvSpPr>
                  <p:nvPr/>
                </p:nvSpPr>
                <p:spPr bwMode="auto">
                  <a:xfrm>
                    <a:off x="4349750"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31" name="Line 22">
                    <a:extLst>
                      <a:ext uri="{FF2B5EF4-FFF2-40B4-BE49-F238E27FC236}">
                        <a16:creationId xmlns:a16="http://schemas.microsoft.com/office/drawing/2014/main" id="{C4589326-F4F5-4E23-A5C9-828803FA1CA1}"/>
                      </a:ext>
                    </a:extLst>
                  </p:cNvPr>
                  <p:cNvSpPr>
                    <a:spLocks noChangeShapeType="1"/>
                  </p:cNvSpPr>
                  <p:nvPr/>
                </p:nvSpPr>
                <p:spPr bwMode="auto">
                  <a:xfrm>
                    <a:off x="4481513"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32" name="Line 23">
                    <a:extLst>
                      <a:ext uri="{FF2B5EF4-FFF2-40B4-BE49-F238E27FC236}">
                        <a16:creationId xmlns:a16="http://schemas.microsoft.com/office/drawing/2014/main" id="{5166A0BC-C9B6-4C9F-9769-3AAA39F27307}"/>
                      </a:ext>
                    </a:extLst>
                  </p:cNvPr>
                  <p:cNvSpPr>
                    <a:spLocks noChangeShapeType="1"/>
                  </p:cNvSpPr>
                  <p:nvPr/>
                </p:nvSpPr>
                <p:spPr bwMode="auto">
                  <a:xfrm>
                    <a:off x="4746625"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33" name="Line 24">
                    <a:extLst>
                      <a:ext uri="{FF2B5EF4-FFF2-40B4-BE49-F238E27FC236}">
                        <a16:creationId xmlns:a16="http://schemas.microsoft.com/office/drawing/2014/main" id="{50CB0AD1-1904-43C6-A384-E999615C52FF}"/>
                      </a:ext>
                    </a:extLst>
                  </p:cNvPr>
                  <p:cNvSpPr>
                    <a:spLocks noChangeShapeType="1"/>
                  </p:cNvSpPr>
                  <p:nvPr/>
                </p:nvSpPr>
                <p:spPr bwMode="auto">
                  <a:xfrm>
                    <a:off x="4611688"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grpSp>
            <p:sp>
              <p:nvSpPr>
                <p:cNvPr id="720" name="Rounded Rectangle 537">
                  <a:extLst>
                    <a:ext uri="{FF2B5EF4-FFF2-40B4-BE49-F238E27FC236}">
                      <a16:creationId xmlns:a16="http://schemas.microsoft.com/office/drawing/2014/main" id="{3F377094-1DDA-45E9-9566-54F4072F80C1}"/>
                    </a:ext>
                  </a:extLst>
                </p:cNvPr>
                <p:cNvSpPr/>
                <p:nvPr/>
              </p:nvSpPr>
              <p:spPr>
                <a:xfrm>
                  <a:off x="743509" y="4287017"/>
                  <a:ext cx="186895" cy="63241"/>
                </a:xfrm>
                <a:prstGeom prst="roundRect">
                  <a:avLst>
                    <a:gd name="adj" fmla="val 8654"/>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endParaRPr>
                </a:p>
              </p:txBody>
            </p:sp>
            <p:grpSp>
              <p:nvGrpSpPr>
                <p:cNvPr id="721" name="Group 720">
                  <a:extLst>
                    <a:ext uri="{FF2B5EF4-FFF2-40B4-BE49-F238E27FC236}">
                      <a16:creationId xmlns:a16="http://schemas.microsoft.com/office/drawing/2014/main" id="{BE5EF390-DEA0-404D-A507-7962792FDAD4}"/>
                    </a:ext>
                  </a:extLst>
                </p:cNvPr>
                <p:cNvGrpSpPr/>
                <p:nvPr/>
              </p:nvGrpSpPr>
              <p:grpSpPr>
                <a:xfrm>
                  <a:off x="1949724" y="4202241"/>
                  <a:ext cx="185994" cy="232792"/>
                  <a:chOff x="3808413" y="6002338"/>
                  <a:chExt cx="1476375" cy="1847849"/>
                </a:xfrm>
                <a:grpFill/>
                <a:effectLst/>
              </p:grpSpPr>
              <p:sp>
                <p:nvSpPr>
                  <p:cNvPr id="733" name="Freeform 543">
                    <a:extLst>
                      <a:ext uri="{FF2B5EF4-FFF2-40B4-BE49-F238E27FC236}">
                        <a16:creationId xmlns:a16="http://schemas.microsoft.com/office/drawing/2014/main" id="{F59EE6FB-9DD4-43C6-938D-F63C4B5EC19E}"/>
                      </a:ext>
                    </a:extLst>
                  </p:cNvPr>
                  <p:cNvSpPr>
                    <a:spLocks/>
                  </p:cNvSpPr>
                  <p:nvPr/>
                </p:nvSpPr>
                <p:spPr bwMode="auto">
                  <a:xfrm>
                    <a:off x="3808413" y="6002338"/>
                    <a:ext cx="1476375" cy="1836737"/>
                  </a:xfrm>
                  <a:custGeom>
                    <a:avLst/>
                    <a:gdLst>
                      <a:gd name="T0" fmla="*/ 393 w 393"/>
                      <a:gd name="T1" fmla="*/ 417 h 487"/>
                      <a:gd name="T2" fmla="*/ 393 w 393"/>
                      <a:gd name="T3" fmla="*/ 27 h 487"/>
                      <a:gd name="T4" fmla="*/ 366 w 393"/>
                      <a:gd name="T5" fmla="*/ 0 h 487"/>
                      <a:gd name="T6" fmla="*/ 27 w 393"/>
                      <a:gd name="T7" fmla="*/ 0 h 487"/>
                      <a:gd name="T8" fmla="*/ 0 w 393"/>
                      <a:gd name="T9" fmla="*/ 27 h 487"/>
                      <a:gd name="T10" fmla="*/ 0 w 393"/>
                      <a:gd name="T11" fmla="*/ 417 h 487"/>
                      <a:gd name="T12" fmla="*/ 0 w 393"/>
                      <a:gd name="T13" fmla="*/ 460 h 487"/>
                      <a:gd name="T14" fmla="*/ 27 w 393"/>
                      <a:gd name="T15" fmla="*/ 487 h 487"/>
                      <a:gd name="T16" fmla="*/ 366 w 393"/>
                      <a:gd name="T17" fmla="*/ 487 h 487"/>
                      <a:gd name="T18" fmla="*/ 393 w 393"/>
                      <a:gd name="T19" fmla="*/ 460 h 487"/>
                      <a:gd name="T20" fmla="*/ 393 w 393"/>
                      <a:gd name="T21" fmla="*/ 417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3" h="487">
                        <a:moveTo>
                          <a:pt x="393" y="417"/>
                        </a:moveTo>
                        <a:cubicBezTo>
                          <a:pt x="393" y="27"/>
                          <a:pt x="393" y="27"/>
                          <a:pt x="393" y="27"/>
                        </a:cubicBezTo>
                        <a:cubicBezTo>
                          <a:pt x="393" y="12"/>
                          <a:pt x="381" y="0"/>
                          <a:pt x="366" y="0"/>
                        </a:cubicBezTo>
                        <a:cubicBezTo>
                          <a:pt x="27" y="0"/>
                          <a:pt x="27" y="0"/>
                          <a:pt x="27" y="0"/>
                        </a:cubicBezTo>
                        <a:cubicBezTo>
                          <a:pt x="12" y="0"/>
                          <a:pt x="0" y="12"/>
                          <a:pt x="0" y="27"/>
                        </a:cubicBezTo>
                        <a:cubicBezTo>
                          <a:pt x="0" y="417"/>
                          <a:pt x="0" y="417"/>
                          <a:pt x="0" y="417"/>
                        </a:cubicBezTo>
                        <a:cubicBezTo>
                          <a:pt x="0" y="460"/>
                          <a:pt x="0" y="460"/>
                          <a:pt x="0" y="460"/>
                        </a:cubicBezTo>
                        <a:cubicBezTo>
                          <a:pt x="0" y="475"/>
                          <a:pt x="12" y="487"/>
                          <a:pt x="27" y="487"/>
                        </a:cubicBezTo>
                        <a:cubicBezTo>
                          <a:pt x="366" y="487"/>
                          <a:pt x="366" y="487"/>
                          <a:pt x="366" y="487"/>
                        </a:cubicBezTo>
                        <a:cubicBezTo>
                          <a:pt x="381" y="487"/>
                          <a:pt x="393" y="475"/>
                          <a:pt x="393" y="460"/>
                        </a:cubicBezTo>
                        <a:lnTo>
                          <a:pt x="393" y="417"/>
                        </a:lnTo>
                        <a:close/>
                      </a:path>
                    </a:pathLst>
                  </a:cu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734" name="Freeform 544">
                    <a:extLst>
                      <a:ext uri="{FF2B5EF4-FFF2-40B4-BE49-F238E27FC236}">
                        <a16:creationId xmlns:a16="http://schemas.microsoft.com/office/drawing/2014/main" id="{DF5FE1B6-BC60-4A33-8B6C-8E56FD87BA52}"/>
                      </a:ext>
                    </a:extLst>
                  </p:cNvPr>
                  <p:cNvSpPr>
                    <a:spLocks/>
                  </p:cNvSpPr>
                  <p:nvPr/>
                </p:nvSpPr>
                <p:spPr bwMode="auto">
                  <a:xfrm>
                    <a:off x="3808413" y="7575550"/>
                    <a:ext cx="1476375" cy="101600"/>
                  </a:xfrm>
                  <a:custGeom>
                    <a:avLst/>
                    <a:gdLst>
                      <a:gd name="T0" fmla="*/ 393 w 393"/>
                      <a:gd name="T1" fmla="*/ 0 h 27"/>
                      <a:gd name="T2" fmla="*/ 366 w 393"/>
                      <a:gd name="T3" fmla="*/ 27 h 27"/>
                      <a:gd name="T4" fmla="*/ 27 w 393"/>
                      <a:gd name="T5" fmla="*/ 27 h 27"/>
                      <a:gd name="T6" fmla="*/ 0 w 393"/>
                      <a:gd name="T7" fmla="*/ 0 h 27"/>
                    </a:gdLst>
                    <a:ahLst/>
                    <a:cxnLst>
                      <a:cxn ang="0">
                        <a:pos x="T0" y="T1"/>
                      </a:cxn>
                      <a:cxn ang="0">
                        <a:pos x="T2" y="T3"/>
                      </a:cxn>
                      <a:cxn ang="0">
                        <a:pos x="T4" y="T5"/>
                      </a:cxn>
                      <a:cxn ang="0">
                        <a:pos x="T6" y="T7"/>
                      </a:cxn>
                    </a:cxnLst>
                    <a:rect l="0" t="0" r="r" b="b"/>
                    <a:pathLst>
                      <a:path w="393" h="27">
                        <a:moveTo>
                          <a:pt x="393" y="0"/>
                        </a:moveTo>
                        <a:cubicBezTo>
                          <a:pt x="393" y="15"/>
                          <a:pt x="381" y="27"/>
                          <a:pt x="366" y="27"/>
                        </a:cubicBezTo>
                        <a:cubicBezTo>
                          <a:pt x="27" y="27"/>
                          <a:pt x="27" y="27"/>
                          <a:pt x="27" y="27"/>
                        </a:cubicBezTo>
                        <a:cubicBezTo>
                          <a:pt x="12" y="27"/>
                          <a:pt x="0" y="15"/>
                          <a:pt x="0" y="0"/>
                        </a:cubicBezTo>
                      </a:path>
                    </a:pathLst>
                  </a:cu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735" name="Oval 734">
                    <a:extLst>
                      <a:ext uri="{FF2B5EF4-FFF2-40B4-BE49-F238E27FC236}">
                        <a16:creationId xmlns:a16="http://schemas.microsoft.com/office/drawing/2014/main" id="{4D713055-FED7-4296-844B-5AEE476F4C34}"/>
                      </a:ext>
                    </a:extLst>
                  </p:cNvPr>
                  <p:cNvSpPr>
                    <a:spLocks noChangeArrowheads="1"/>
                  </p:cNvSpPr>
                  <p:nvPr/>
                </p:nvSpPr>
                <p:spPr bwMode="auto">
                  <a:xfrm>
                    <a:off x="4000500" y="6153150"/>
                    <a:ext cx="184150"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736" name="Oval 735">
                    <a:extLst>
                      <a:ext uri="{FF2B5EF4-FFF2-40B4-BE49-F238E27FC236}">
                        <a16:creationId xmlns:a16="http://schemas.microsoft.com/office/drawing/2014/main" id="{28A7AB1F-2032-497D-A61E-214CF2CF5E33}"/>
                      </a:ext>
                    </a:extLst>
                  </p:cNvPr>
                  <p:cNvSpPr>
                    <a:spLocks noChangeArrowheads="1"/>
                  </p:cNvSpPr>
                  <p:nvPr/>
                </p:nvSpPr>
                <p:spPr bwMode="auto">
                  <a:xfrm>
                    <a:off x="4913313" y="6153150"/>
                    <a:ext cx="179388"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737" name="Oval 736">
                    <a:extLst>
                      <a:ext uri="{FF2B5EF4-FFF2-40B4-BE49-F238E27FC236}">
                        <a16:creationId xmlns:a16="http://schemas.microsoft.com/office/drawing/2014/main" id="{68CCA6BD-D64A-488D-944C-9E3E47D9FF20}"/>
                      </a:ext>
                    </a:extLst>
                  </p:cNvPr>
                  <p:cNvSpPr>
                    <a:spLocks noChangeArrowheads="1"/>
                  </p:cNvSpPr>
                  <p:nvPr/>
                </p:nvSpPr>
                <p:spPr bwMode="auto">
                  <a:xfrm>
                    <a:off x="4000500" y="7334250"/>
                    <a:ext cx="184150"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738" name="Oval 737">
                    <a:extLst>
                      <a:ext uri="{FF2B5EF4-FFF2-40B4-BE49-F238E27FC236}">
                        <a16:creationId xmlns:a16="http://schemas.microsoft.com/office/drawing/2014/main" id="{CDDD5BE6-6F67-4DF6-8A39-D507B0E30899}"/>
                      </a:ext>
                    </a:extLst>
                  </p:cNvPr>
                  <p:cNvSpPr>
                    <a:spLocks noChangeArrowheads="1"/>
                  </p:cNvSpPr>
                  <p:nvPr/>
                </p:nvSpPr>
                <p:spPr bwMode="auto">
                  <a:xfrm>
                    <a:off x="4913313" y="7334250"/>
                    <a:ext cx="179388"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739" name="Line 21">
                    <a:extLst>
                      <a:ext uri="{FF2B5EF4-FFF2-40B4-BE49-F238E27FC236}">
                        <a16:creationId xmlns:a16="http://schemas.microsoft.com/office/drawing/2014/main" id="{99515BBA-933C-44FD-9388-FC264D6CC47B}"/>
                      </a:ext>
                    </a:extLst>
                  </p:cNvPr>
                  <p:cNvSpPr>
                    <a:spLocks noChangeShapeType="1"/>
                  </p:cNvSpPr>
                  <p:nvPr/>
                </p:nvSpPr>
                <p:spPr bwMode="auto">
                  <a:xfrm>
                    <a:off x="4349750"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740" name="Line 22">
                    <a:extLst>
                      <a:ext uri="{FF2B5EF4-FFF2-40B4-BE49-F238E27FC236}">
                        <a16:creationId xmlns:a16="http://schemas.microsoft.com/office/drawing/2014/main" id="{849845B7-5A92-4703-83E1-07B13016B9FB}"/>
                      </a:ext>
                    </a:extLst>
                  </p:cNvPr>
                  <p:cNvSpPr>
                    <a:spLocks noChangeShapeType="1"/>
                  </p:cNvSpPr>
                  <p:nvPr/>
                </p:nvSpPr>
                <p:spPr bwMode="auto">
                  <a:xfrm>
                    <a:off x="4481513"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741" name="Line 23">
                    <a:extLst>
                      <a:ext uri="{FF2B5EF4-FFF2-40B4-BE49-F238E27FC236}">
                        <a16:creationId xmlns:a16="http://schemas.microsoft.com/office/drawing/2014/main" id="{ED842A14-A891-4B5E-AA19-CB1AF225593A}"/>
                      </a:ext>
                    </a:extLst>
                  </p:cNvPr>
                  <p:cNvSpPr>
                    <a:spLocks noChangeShapeType="1"/>
                  </p:cNvSpPr>
                  <p:nvPr/>
                </p:nvSpPr>
                <p:spPr bwMode="auto">
                  <a:xfrm>
                    <a:off x="4746625"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742" name="Line 24">
                    <a:extLst>
                      <a:ext uri="{FF2B5EF4-FFF2-40B4-BE49-F238E27FC236}">
                        <a16:creationId xmlns:a16="http://schemas.microsoft.com/office/drawing/2014/main" id="{E3880D48-81E6-4B3F-878E-44CC587DEFF0}"/>
                      </a:ext>
                    </a:extLst>
                  </p:cNvPr>
                  <p:cNvSpPr>
                    <a:spLocks noChangeShapeType="1"/>
                  </p:cNvSpPr>
                  <p:nvPr/>
                </p:nvSpPr>
                <p:spPr bwMode="auto">
                  <a:xfrm>
                    <a:off x="4611688"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grpSp>
            <p:grpSp>
              <p:nvGrpSpPr>
                <p:cNvPr id="722" name="Group 721">
                  <a:extLst>
                    <a:ext uri="{FF2B5EF4-FFF2-40B4-BE49-F238E27FC236}">
                      <a16:creationId xmlns:a16="http://schemas.microsoft.com/office/drawing/2014/main" id="{1F5445EF-26CD-42BE-82D5-437756067158}"/>
                    </a:ext>
                  </a:extLst>
                </p:cNvPr>
                <p:cNvGrpSpPr/>
                <p:nvPr/>
              </p:nvGrpSpPr>
              <p:grpSpPr>
                <a:xfrm>
                  <a:off x="1707607" y="4202241"/>
                  <a:ext cx="185994" cy="232792"/>
                  <a:chOff x="3808413" y="6002338"/>
                  <a:chExt cx="1476375" cy="1847849"/>
                </a:xfrm>
                <a:grpFill/>
                <a:effectLst/>
              </p:grpSpPr>
              <p:sp>
                <p:nvSpPr>
                  <p:cNvPr id="723" name="Freeform 543">
                    <a:extLst>
                      <a:ext uri="{FF2B5EF4-FFF2-40B4-BE49-F238E27FC236}">
                        <a16:creationId xmlns:a16="http://schemas.microsoft.com/office/drawing/2014/main" id="{86414AE9-66B5-4748-859F-6E267A375092}"/>
                      </a:ext>
                    </a:extLst>
                  </p:cNvPr>
                  <p:cNvSpPr>
                    <a:spLocks/>
                  </p:cNvSpPr>
                  <p:nvPr/>
                </p:nvSpPr>
                <p:spPr bwMode="auto">
                  <a:xfrm>
                    <a:off x="3808413" y="6002338"/>
                    <a:ext cx="1476375" cy="1836737"/>
                  </a:xfrm>
                  <a:custGeom>
                    <a:avLst/>
                    <a:gdLst>
                      <a:gd name="T0" fmla="*/ 393 w 393"/>
                      <a:gd name="T1" fmla="*/ 417 h 487"/>
                      <a:gd name="T2" fmla="*/ 393 w 393"/>
                      <a:gd name="T3" fmla="*/ 27 h 487"/>
                      <a:gd name="T4" fmla="*/ 366 w 393"/>
                      <a:gd name="T5" fmla="*/ 0 h 487"/>
                      <a:gd name="T6" fmla="*/ 27 w 393"/>
                      <a:gd name="T7" fmla="*/ 0 h 487"/>
                      <a:gd name="T8" fmla="*/ 0 w 393"/>
                      <a:gd name="T9" fmla="*/ 27 h 487"/>
                      <a:gd name="T10" fmla="*/ 0 w 393"/>
                      <a:gd name="T11" fmla="*/ 417 h 487"/>
                      <a:gd name="T12" fmla="*/ 0 w 393"/>
                      <a:gd name="T13" fmla="*/ 460 h 487"/>
                      <a:gd name="T14" fmla="*/ 27 w 393"/>
                      <a:gd name="T15" fmla="*/ 487 h 487"/>
                      <a:gd name="T16" fmla="*/ 366 w 393"/>
                      <a:gd name="T17" fmla="*/ 487 h 487"/>
                      <a:gd name="T18" fmla="*/ 393 w 393"/>
                      <a:gd name="T19" fmla="*/ 460 h 487"/>
                      <a:gd name="T20" fmla="*/ 393 w 393"/>
                      <a:gd name="T21" fmla="*/ 417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3" h="487">
                        <a:moveTo>
                          <a:pt x="393" y="417"/>
                        </a:moveTo>
                        <a:cubicBezTo>
                          <a:pt x="393" y="27"/>
                          <a:pt x="393" y="27"/>
                          <a:pt x="393" y="27"/>
                        </a:cubicBezTo>
                        <a:cubicBezTo>
                          <a:pt x="393" y="12"/>
                          <a:pt x="381" y="0"/>
                          <a:pt x="366" y="0"/>
                        </a:cubicBezTo>
                        <a:cubicBezTo>
                          <a:pt x="27" y="0"/>
                          <a:pt x="27" y="0"/>
                          <a:pt x="27" y="0"/>
                        </a:cubicBezTo>
                        <a:cubicBezTo>
                          <a:pt x="12" y="0"/>
                          <a:pt x="0" y="12"/>
                          <a:pt x="0" y="27"/>
                        </a:cubicBezTo>
                        <a:cubicBezTo>
                          <a:pt x="0" y="417"/>
                          <a:pt x="0" y="417"/>
                          <a:pt x="0" y="417"/>
                        </a:cubicBezTo>
                        <a:cubicBezTo>
                          <a:pt x="0" y="460"/>
                          <a:pt x="0" y="460"/>
                          <a:pt x="0" y="460"/>
                        </a:cubicBezTo>
                        <a:cubicBezTo>
                          <a:pt x="0" y="475"/>
                          <a:pt x="12" y="487"/>
                          <a:pt x="27" y="487"/>
                        </a:cubicBezTo>
                        <a:cubicBezTo>
                          <a:pt x="366" y="487"/>
                          <a:pt x="366" y="487"/>
                          <a:pt x="366" y="487"/>
                        </a:cubicBezTo>
                        <a:cubicBezTo>
                          <a:pt x="381" y="487"/>
                          <a:pt x="393" y="475"/>
                          <a:pt x="393" y="460"/>
                        </a:cubicBezTo>
                        <a:lnTo>
                          <a:pt x="393" y="417"/>
                        </a:lnTo>
                        <a:close/>
                      </a:path>
                    </a:pathLst>
                  </a:cu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724" name="Freeform 544">
                    <a:extLst>
                      <a:ext uri="{FF2B5EF4-FFF2-40B4-BE49-F238E27FC236}">
                        <a16:creationId xmlns:a16="http://schemas.microsoft.com/office/drawing/2014/main" id="{948341B8-87CA-444B-8F68-CEE692D2FC93}"/>
                      </a:ext>
                    </a:extLst>
                  </p:cNvPr>
                  <p:cNvSpPr>
                    <a:spLocks/>
                  </p:cNvSpPr>
                  <p:nvPr/>
                </p:nvSpPr>
                <p:spPr bwMode="auto">
                  <a:xfrm>
                    <a:off x="3808413" y="7575550"/>
                    <a:ext cx="1476375" cy="101600"/>
                  </a:xfrm>
                  <a:custGeom>
                    <a:avLst/>
                    <a:gdLst>
                      <a:gd name="T0" fmla="*/ 393 w 393"/>
                      <a:gd name="T1" fmla="*/ 0 h 27"/>
                      <a:gd name="T2" fmla="*/ 366 w 393"/>
                      <a:gd name="T3" fmla="*/ 27 h 27"/>
                      <a:gd name="T4" fmla="*/ 27 w 393"/>
                      <a:gd name="T5" fmla="*/ 27 h 27"/>
                      <a:gd name="T6" fmla="*/ 0 w 393"/>
                      <a:gd name="T7" fmla="*/ 0 h 27"/>
                    </a:gdLst>
                    <a:ahLst/>
                    <a:cxnLst>
                      <a:cxn ang="0">
                        <a:pos x="T0" y="T1"/>
                      </a:cxn>
                      <a:cxn ang="0">
                        <a:pos x="T2" y="T3"/>
                      </a:cxn>
                      <a:cxn ang="0">
                        <a:pos x="T4" y="T5"/>
                      </a:cxn>
                      <a:cxn ang="0">
                        <a:pos x="T6" y="T7"/>
                      </a:cxn>
                    </a:cxnLst>
                    <a:rect l="0" t="0" r="r" b="b"/>
                    <a:pathLst>
                      <a:path w="393" h="27">
                        <a:moveTo>
                          <a:pt x="393" y="0"/>
                        </a:moveTo>
                        <a:cubicBezTo>
                          <a:pt x="393" y="15"/>
                          <a:pt x="381" y="27"/>
                          <a:pt x="366" y="27"/>
                        </a:cubicBezTo>
                        <a:cubicBezTo>
                          <a:pt x="27" y="27"/>
                          <a:pt x="27" y="27"/>
                          <a:pt x="27" y="27"/>
                        </a:cubicBezTo>
                        <a:cubicBezTo>
                          <a:pt x="12" y="27"/>
                          <a:pt x="0" y="15"/>
                          <a:pt x="0" y="0"/>
                        </a:cubicBezTo>
                      </a:path>
                    </a:pathLst>
                  </a:cu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725" name="Oval 724">
                    <a:extLst>
                      <a:ext uri="{FF2B5EF4-FFF2-40B4-BE49-F238E27FC236}">
                        <a16:creationId xmlns:a16="http://schemas.microsoft.com/office/drawing/2014/main" id="{CE4ACF0B-8C35-410B-945F-070289FEEF20}"/>
                      </a:ext>
                    </a:extLst>
                  </p:cNvPr>
                  <p:cNvSpPr>
                    <a:spLocks noChangeArrowheads="1"/>
                  </p:cNvSpPr>
                  <p:nvPr/>
                </p:nvSpPr>
                <p:spPr bwMode="auto">
                  <a:xfrm>
                    <a:off x="4000500" y="6153150"/>
                    <a:ext cx="184150"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726" name="Oval 725">
                    <a:extLst>
                      <a:ext uri="{FF2B5EF4-FFF2-40B4-BE49-F238E27FC236}">
                        <a16:creationId xmlns:a16="http://schemas.microsoft.com/office/drawing/2014/main" id="{902E175F-989B-47A1-BB35-7D1C57B889E6}"/>
                      </a:ext>
                    </a:extLst>
                  </p:cNvPr>
                  <p:cNvSpPr>
                    <a:spLocks noChangeArrowheads="1"/>
                  </p:cNvSpPr>
                  <p:nvPr/>
                </p:nvSpPr>
                <p:spPr bwMode="auto">
                  <a:xfrm>
                    <a:off x="4913313" y="6153150"/>
                    <a:ext cx="179388"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727" name="Oval 726">
                    <a:extLst>
                      <a:ext uri="{FF2B5EF4-FFF2-40B4-BE49-F238E27FC236}">
                        <a16:creationId xmlns:a16="http://schemas.microsoft.com/office/drawing/2014/main" id="{C42A4878-F3C0-4632-9EA6-F94234C2C2ED}"/>
                      </a:ext>
                    </a:extLst>
                  </p:cNvPr>
                  <p:cNvSpPr>
                    <a:spLocks noChangeArrowheads="1"/>
                  </p:cNvSpPr>
                  <p:nvPr/>
                </p:nvSpPr>
                <p:spPr bwMode="auto">
                  <a:xfrm>
                    <a:off x="4000500" y="7334250"/>
                    <a:ext cx="184150"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728" name="Oval 727">
                    <a:extLst>
                      <a:ext uri="{FF2B5EF4-FFF2-40B4-BE49-F238E27FC236}">
                        <a16:creationId xmlns:a16="http://schemas.microsoft.com/office/drawing/2014/main" id="{35DA542E-E150-4B8F-BB2C-40CEFF152407}"/>
                      </a:ext>
                    </a:extLst>
                  </p:cNvPr>
                  <p:cNvSpPr>
                    <a:spLocks noChangeArrowheads="1"/>
                  </p:cNvSpPr>
                  <p:nvPr/>
                </p:nvSpPr>
                <p:spPr bwMode="auto">
                  <a:xfrm>
                    <a:off x="4913313" y="7334250"/>
                    <a:ext cx="179388"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729" name="Line 21">
                    <a:extLst>
                      <a:ext uri="{FF2B5EF4-FFF2-40B4-BE49-F238E27FC236}">
                        <a16:creationId xmlns:a16="http://schemas.microsoft.com/office/drawing/2014/main" id="{A3781BB7-E9DA-4560-B4CB-0A9AFE0970D0}"/>
                      </a:ext>
                    </a:extLst>
                  </p:cNvPr>
                  <p:cNvSpPr>
                    <a:spLocks noChangeShapeType="1"/>
                  </p:cNvSpPr>
                  <p:nvPr/>
                </p:nvSpPr>
                <p:spPr bwMode="auto">
                  <a:xfrm>
                    <a:off x="4349750"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730" name="Line 22">
                    <a:extLst>
                      <a:ext uri="{FF2B5EF4-FFF2-40B4-BE49-F238E27FC236}">
                        <a16:creationId xmlns:a16="http://schemas.microsoft.com/office/drawing/2014/main" id="{1B9D0226-2381-4870-A52C-D3103BC61F67}"/>
                      </a:ext>
                    </a:extLst>
                  </p:cNvPr>
                  <p:cNvSpPr>
                    <a:spLocks noChangeShapeType="1"/>
                  </p:cNvSpPr>
                  <p:nvPr/>
                </p:nvSpPr>
                <p:spPr bwMode="auto">
                  <a:xfrm>
                    <a:off x="4481513"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731" name="Line 23">
                    <a:extLst>
                      <a:ext uri="{FF2B5EF4-FFF2-40B4-BE49-F238E27FC236}">
                        <a16:creationId xmlns:a16="http://schemas.microsoft.com/office/drawing/2014/main" id="{64EF793A-AA33-47DC-B099-BE5E12AF93BF}"/>
                      </a:ext>
                    </a:extLst>
                  </p:cNvPr>
                  <p:cNvSpPr>
                    <a:spLocks noChangeShapeType="1"/>
                  </p:cNvSpPr>
                  <p:nvPr/>
                </p:nvSpPr>
                <p:spPr bwMode="auto">
                  <a:xfrm>
                    <a:off x="4746625"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732" name="Line 24">
                    <a:extLst>
                      <a:ext uri="{FF2B5EF4-FFF2-40B4-BE49-F238E27FC236}">
                        <a16:creationId xmlns:a16="http://schemas.microsoft.com/office/drawing/2014/main" id="{A8A8FD18-CB8D-4BC4-B2BF-327BB949C83F}"/>
                      </a:ext>
                    </a:extLst>
                  </p:cNvPr>
                  <p:cNvSpPr>
                    <a:spLocks noChangeShapeType="1"/>
                  </p:cNvSpPr>
                  <p:nvPr/>
                </p:nvSpPr>
                <p:spPr bwMode="auto">
                  <a:xfrm>
                    <a:off x="4611688"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grpSp>
          </p:grpSp>
        </p:grpSp>
      </p:grpSp>
      <p:grpSp>
        <p:nvGrpSpPr>
          <p:cNvPr id="25" name="Group 24">
            <a:extLst>
              <a:ext uri="{FF2B5EF4-FFF2-40B4-BE49-F238E27FC236}">
                <a16:creationId xmlns:a16="http://schemas.microsoft.com/office/drawing/2014/main" id="{A0DACB27-5417-461F-966A-B3167EB8D4EF}"/>
              </a:ext>
            </a:extLst>
          </p:cNvPr>
          <p:cNvGrpSpPr/>
          <p:nvPr/>
        </p:nvGrpSpPr>
        <p:grpSpPr>
          <a:xfrm>
            <a:off x="2154022" y="1222176"/>
            <a:ext cx="1589008" cy="684447"/>
            <a:chOff x="2067009" y="1980683"/>
            <a:chExt cx="1589008" cy="684447"/>
          </a:xfrm>
        </p:grpSpPr>
        <p:grpSp>
          <p:nvGrpSpPr>
            <p:cNvPr id="984" name="Group 983">
              <a:extLst>
                <a:ext uri="{FF2B5EF4-FFF2-40B4-BE49-F238E27FC236}">
                  <a16:creationId xmlns:a16="http://schemas.microsoft.com/office/drawing/2014/main" id="{BF84A0F3-D4AC-457F-9638-4AE4A10F197A}"/>
                </a:ext>
              </a:extLst>
            </p:cNvPr>
            <p:cNvGrpSpPr/>
            <p:nvPr/>
          </p:nvGrpSpPr>
          <p:grpSpPr>
            <a:xfrm>
              <a:off x="2067009" y="2310125"/>
              <a:ext cx="1589008" cy="355005"/>
              <a:chOff x="2070558" y="3521845"/>
              <a:chExt cx="1589008" cy="355005"/>
            </a:xfrm>
          </p:grpSpPr>
          <p:sp>
            <p:nvSpPr>
              <p:cNvPr id="985" name="Rounded Rectangle 534">
                <a:extLst>
                  <a:ext uri="{FF2B5EF4-FFF2-40B4-BE49-F238E27FC236}">
                    <a16:creationId xmlns:a16="http://schemas.microsoft.com/office/drawing/2014/main" id="{A150678B-CDDF-460B-A2CC-09B1CCCBBA31}"/>
                  </a:ext>
                </a:extLst>
              </p:cNvPr>
              <p:cNvSpPr/>
              <p:nvPr/>
            </p:nvSpPr>
            <p:spPr>
              <a:xfrm>
                <a:off x="2070558" y="3521845"/>
                <a:ext cx="1234722" cy="355005"/>
              </a:xfrm>
              <a:prstGeom prst="roundRect">
                <a:avLst>
                  <a:gd name="adj" fmla="val 50000"/>
                </a:avLst>
              </a:prstGeom>
              <a:solidFill>
                <a:schemeClr val="accent2"/>
              </a:solidFill>
              <a:ln w="25400" cap="flat" cmpd="sng" algn="ctr">
                <a:noFill/>
                <a:prstDash val="solid"/>
              </a:ln>
              <a:effectLst/>
            </p:spPr>
            <p:txBody>
              <a:bodyPr rot="0" spcFirstLastPara="0" vertOverflow="overflow" horzOverflow="overflow" vert="horz" wrap="square" lIns="45720" tIns="45720" rIns="91440" bIns="45720" numCol="1" spcCol="0" rtlCol="0" fromWordArt="0" anchor="ctr" anchorCtr="0" forceAA="0" compatLnSpc="1">
                <a:prstTxWarp prst="textNoShape">
                  <a:avLst/>
                </a:prstTxWarp>
                <a:noAutofit/>
              </a:bodyPr>
              <a:lstStyle/>
              <a:p>
                <a:pPr>
                  <a:lnSpc>
                    <a:spcPct val="90000"/>
                  </a:lnSpc>
                  <a:defRPr/>
                </a:pPr>
                <a:r>
                  <a:rPr lang="en-US" sz="900" dirty="0">
                    <a:solidFill>
                      <a:srgbClr val="FFFFFF"/>
                    </a:solidFill>
                    <a:latin typeface="+mj-lt"/>
                  </a:rPr>
                  <a:t>Hypervisor</a:t>
                </a:r>
              </a:p>
            </p:txBody>
          </p:sp>
          <p:sp>
            <p:nvSpPr>
              <p:cNvPr id="986" name="Rounded Rectangle 534">
                <a:extLst>
                  <a:ext uri="{FF2B5EF4-FFF2-40B4-BE49-F238E27FC236}">
                    <a16:creationId xmlns:a16="http://schemas.microsoft.com/office/drawing/2014/main" id="{E915DCF7-AD75-4BB7-826E-D6FBAC557FAD}"/>
                  </a:ext>
                </a:extLst>
              </p:cNvPr>
              <p:cNvSpPr/>
              <p:nvPr/>
            </p:nvSpPr>
            <p:spPr>
              <a:xfrm>
                <a:off x="2793697" y="3521845"/>
                <a:ext cx="865869" cy="355005"/>
              </a:xfrm>
              <a:prstGeom prst="roundRect">
                <a:avLst>
                  <a:gd name="adj" fmla="val 50000"/>
                </a:avLst>
              </a:prstGeom>
              <a:solidFill>
                <a:schemeClr val="accent1">
                  <a:lumMod val="50000"/>
                </a:scheme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defRPr/>
                </a:pPr>
                <a:r>
                  <a:rPr lang="en-US" sz="900" dirty="0">
                    <a:solidFill>
                      <a:srgbClr val="FFFFFF"/>
                    </a:solidFill>
                    <a:latin typeface="+mj-lt"/>
                  </a:rPr>
                  <a:t>Controller</a:t>
                </a:r>
              </a:p>
            </p:txBody>
          </p:sp>
        </p:grpSp>
        <p:grpSp>
          <p:nvGrpSpPr>
            <p:cNvPr id="1022" name="Group 1021">
              <a:extLst>
                <a:ext uri="{FF2B5EF4-FFF2-40B4-BE49-F238E27FC236}">
                  <a16:creationId xmlns:a16="http://schemas.microsoft.com/office/drawing/2014/main" id="{8DB6C355-818B-48CD-B77F-335954A74F9D}"/>
                </a:ext>
              </a:extLst>
            </p:cNvPr>
            <p:cNvGrpSpPr/>
            <p:nvPr/>
          </p:nvGrpSpPr>
          <p:grpSpPr>
            <a:xfrm>
              <a:off x="2067009" y="1980683"/>
              <a:ext cx="787747" cy="241875"/>
              <a:chOff x="483243" y="1980683"/>
              <a:chExt cx="787747" cy="241875"/>
            </a:xfrm>
          </p:grpSpPr>
          <p:grpSp>
            <p:nvGrpSpPr>
              <p:cNvPr id="1023" name="Group 64">
                <a:extLst>
                  <a:ext uri="{FF2B5EF4-FFF2-40B4-BE49-F238E27FC236}">
                    <a16:creationId xmlns:a16="http://schemas.microsoft.com/office/drawing/2014/main" id="{28596EB8-297F-41B7-983A-F1FC91FBAA52}"/>
                  </a:ext>
                </a:extLst>
              </p:cNvPr>
              <p:cNvGrpSpPr>
                <a:grpSpLocks noChangeAspect="1"/>
              </p:cNvGrpSpPr>
              <p:nvPr/>
            </p:nvGrpSpPr>
            <p:grpSpPr bwMode="auto">
              <a:xfrm>
                <a:off x="1027667" y="1980683"/>
                <a:ext cx="243323" cy="241875"/>
                <a:chOff x="2711" y="1453"/>
                <a:chExt cx="336" cy="334"/>
              </a:xfrm>
            </p:grpSpPr>
            <p:sp>
              <p:nvSpPr>
                <p:cNvPr id="1034" name="Freeform 65">
                  <a:extLst>
                    <a:ext uri="{FF2B5EF4-FFF2-40B4-BE49-F238E27FC236}">
                      <a16:creationId xmlns:a16="http://schemas.microsoft.com/office/drawing/2014/main" id="{2CE1850C-C28A-4391-A675-B6F31CA75D4A}"/>
                    </a:ext>
                  </a:extLst>
                </p:cNvPr>
                <p:cNvSpPr>
                  <a:spLocks/>
                </p:cNvSpPr>
                <p:nvPr/>
              </p:nvSpPr>
              <p:spPr bwMode="auto">
                <a:xfrm>
                  <a:off x="2718" y="1460"/>
                  <a:ext cx="329" cy="327"/>
                </a:xfrm>
                <a:custGeom>
                  <a:avLst/>
                  <a:gdLst>
                    <a:gd name="T0" fmla="*/ 168 w 183"/>
                    <a:gd name="T1" fmla="*/ 183 h 183"/>
                    <a:gd name="T2" fmla="*/ 22 w 183"/>
                    <a:gd name="T3" fmla="*/ 183 h 183"/>
                    <a:gd name="T4" fmla="*/ 0 w 183"/>
                    <a:gd name="T5" fmla="*/ 167 h 183"/>
                    <a:gd name="T6" fmla="*/ 7 w 183"/>
                    <a:gd name="T7" fmla="*/ 21 h 183"/>
                    <a:gd name="T8" fmla="*/ 22 w 183"/>
                    <a:gd name="T9" fmla="*/ 7 h 183"/>
                    <a:gd name="T10" fmla="*/ 167 w 183"/>
                    <a:gd name="T11" fmla="*/ 0 h 183"/>
                    <a:gd name="T12" fmla="*/ 183 w 183"/>
                    <a:gd name="T13" fmla="*/ 21 h 183"/>
                    <a:gd name="T14" fmla="*/ 183 w 183"/>
                    <a:gd name="T15" fmla="*/ 168 h 183"/>
                    <a:gd name="T16" fmla="*/ 168 w 183"/>
                    <a:gd name="T17"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183">
                      <a:moveTo>
                        <a:pt x="168" y="183"/>
                      </a:moveTo>
                      <a:cubicBezTo>
                        <a:pt x="22" y="183"/>
                        <a:pt x="22" y="183"/>
                        <a:pt x="22" y="183"/>
                      </a:cubicBezTo>
                      <a:cubicBezTo>
                        <a:pt x="14" y="183"/>
                        <a:pt x="0" y="167"/>
                        <a:pt x="0" y="167"/>
                      </a:cubicBezTo>
                      <a:cubicBezTo>
                        <a:pt x="7" y="21"/>
                        <a:pt x="7" y="21"/>
                        <a:pt x="7" y="21"/>
                      </a:cubicBezTo>
                      <a:cubicBezTo>
                        <a:pt x="7" y="13"/>
                        <a:pt x="14" y="7"/>
                        <a:pt x="22" y="7"/>
                      </a:cubicBezTo>
                      <a:cubicBezTo>
                        <a:pt x="167" y="0"/>
                        <a:pt x="167" y="0"/>
                        <a:pt x="167" y="0"/>
                      </a:cubicBezTo>
                      <a:cubicBezTo>
                        <a:pt x="167" y="0"/>
                        <a:pt x="183" y="13"/>
                        <a:pt x="183" y="21"/>
                      </a:cubicBezTo>
                      <a:cubicBezTo>
                        <a:pt x="183" y="168"/>
                        <a:pt x="183" y="168"/>
                        <a:pt x="183" y="168"/>
                      </a:cubicBezTo>
                      <a:cubicBezTo>
                        <a:pt x="183" y="176"/>
                        <a:pt x="176" y="183"/>
                        <a:pt x="168" y="183"/>
                      </a:cubicBezTo>
                      <a:close/>
                    </a:path>
                  </a:pathLst>
                </a:custGeom>
                <a:solidFill>
                  <a:schemeClr val="tx1">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5" name="Freeform 66">
                  <a:extLst>
                    <a:ext uri="{FF2B5EF4-FFF2-40B4-BE49-F238E27FC236}">
                      <a16:creationId xmlns:a16="http://schemas.microsoft.com/office/drawing/2014/main" id="{F2E16751-D42D-4186-9BF4-75F66488D6A7}"/>
                    </a:ext>
                  </a:extLst>
                </p:cNvPr>
                <p:cNvSpPr>
                  <a:spLocks/>
                </p:cNvSpPr>
                <p:nvPr/>
              </p:nvSpPr>
              <p:spPr bwMode="auto">
                <a:xfrm>
                  <a:off x="2711" y="1453"/>
                  <a:ext cx="316" cy="313"/>
                </a:xfrm>
                <a:custGeom>
                  <a:avLst/>
                  <a:gdLst>
                    <a:gd name="T0" fmla="*/ 160 w 176"/>
                    <a:gd name="T1" fmla="*/ 175 h 175"/>
                    <a:gd name="T2" fmla="*/ 16 w 176"/>
                    <a:gd name="T3" fmla="*/ 175 h 175"/>
                    <a:gd name="T4" fmla="*/ 0 w 176"/>
                    <a:gd name="T5" fmla="*/ 159 h 175"/>
                    <a:gd name="T6" fmla="*/ 0 w 176"/>
                    <a:gd name="T7" fmla="*/ 16 h 175"/>
                    <a:gd name="T8" fmla="*/ 16 w 176"/>
                    <a:gd name="T9" fmla="*/ 0 h 175"/>
                    <a:gd name="T10" fmla="*/ 160 w 176"/>
                    <a:gd name="T11" fmla="*/ 0 h 175"/>
                    <a:gd name="T12" fmla="*/ 176 w 176"/>
                    <a:gd name="T13" fmla="*/ 16 h 175"/>
                    <a:gd name="T14" fmla="*/ 176 w 176"/>
                    <a:gd name="T15" fmla="*/ 159 h 175"/>
                    <a:gd name="T16" fmla="*/ 160 w 176"/>
                    <a:gd name="T17"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175">
                      <a:moveTo>
                        <a:pt x="160" y="175"/>
                      </a:moveTo>
                      <a:cubicBezTo>
                        <a:pt x="16" y="175"/>
                        <a:pt x="16" y="175"/>
                        <a:pt x="16" y="175"/>
                      </a:cubicBezTo>
                      <a:cubicBezTo>
                        <a:pt x="7" y="175"/>
                        <a:pt x="0" y="168"/>
                        <a:pt x="0" y="159"/>
                      </a:cubicBezTo>
                      <a:cubicBezTo>
                        <a:pt x="0" y="16"/>
                        <a:pt x="0" y="16"/>
                        <a:pt x="0" y="16"/>
                      </a:cubicBezTo>
                      <a:cubicBezTo>
                        <a:pt x="0" y="7"/>
                        <a:pt x="7" y="0"/>
                        <a:pt x="16" y="0"/>
                      </a:cubicBezTo>
                      <a:cubicBezTo>
                        <a:pt x="160" y="0"/>
                        <a:pt x="160" y="0"/>
                        <a:pt x="160" y="0"/>
                      </a:cubicBezTo>
                      <a:cubicBezTo>
                        <a:pt x="169" y="0"/>
                        <a:pt x="176" y="7"/>
                        <a:pt x="176" y="16"/>
                      </a:cubicBezTo>
                      <a:cubicBezTo>
                        <a:pt x="176" y="159"/>
                        <a:pt x="176" y="159"/>
                        <a:pt x="176" y="159"/>
                      </a:cubicBezTo>
                      <a:cubicBezTo>
                        <a:pt x="176" y="168"/>
                        <a:pt x="169" y="175"/>
                        <a:pt x="160" y="175"/>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6" name="Freeform 67">
                  <a:extLst>
                    <a:ext uri="{FF2B5EF4-FFF2-40B4-BE49-F238E27FC236}">
                      <a16:creationId xmlns:a16="http://schemas.microsoft.com/office/drawing/2014/main" id="{3804E1B8-753E-4D96-93ED-6EB97B90F478}"/>
                    </a:ext>
                  </a:extLst>
                </p:cNvPr>
                <p:cNvSpPr>
                  <a:spLocks/>
                </p:cNvSpPr>
                <p:nvPr/>
              </p:nvSpPr>
              <p:spPr bwMode="auto">
                <a:xfrm>
                  <a:off x="2774" y="1555"/>
                  <a:ext cx="96" cy="118"/>
                </a:xfrm>
                <a:custGeom>
                  <a:avLst/>
                  <a:gdLst>
                    <a:gd name="T0" fmla="*/ 36 w 40"/>
                    <a:gd name="T1" fmla="*/ 1 h 49"/>
                    <a:gd name="T2" fmla="*/ 30 w 40"/>
                    <a:gd name="T3" fmla="*/ 4 h 49"/>
                    <a:gd name="T4" fmla="*/ 20 w 40"/>
                    <a:gd name="T5" fmla="*/ 30 h 49"/>
                    <a:gd name="T6" fmla="*/ 10 w 40"/>
                    <a:gd name="T7" fmla="*/ 4 h 49"/>
                    <a:gd name="T8" fmla="*/ 4 w 40"/>
                    <a:gd name="T9" fmla="*/ 1 h 49"/>
                    <a:gd name="T10" fmla="*/ 1 w 40"/>
                    <a:gd name="T11" fmla="*/ 7 h 49"/>
                    <a:gd name="T12" fmla="*/ 16 w 40"/>
                    <a:gd name="T13" fmla="*/ 45 h 49"/>
                    <a:gd name="T14" fmla="*/ 16 w 40"/>
                    <a:gd name="T15" fmla="*/ 46 h 49"/>
                    <a:gd name="T16" fmla="*/ 16 w 40"/>
                    <a:gd name="T17" fmla="*/ 46 h 49"/>
                    <a:gd name="T18" fmla="*/ 16 w 40"/>
                    <a:gd name="T19" fmla="*/ 46 h 49"/>
                    <a:gd name="T20" fmla="*/ 16 w 40"/>
                    <a:gd name="T21" fmla="*/ 47 h 49"/>
                    <a:gd name="T22" fmla="*/ 17 w 40"/>
                    <a:gd name="T23" fmla="*/ 47 h 49"/>
                    <a:gd name="T24" fmla="*/ 17 w 40"/>
                    <a:gd name="T25" fmla="*/ 47 h 49"/>
                    <a:gd name="T26" fmla="*/ 18 w 40"/>
                    <a:gd name="T27" fmla="*/ 48 h 49"/>
                    <a:gd name="T28" fmla="*/ 18 w 40"/>
                    <a:gd name="T29" fmla="*/ 48 h 49"/>
                    <a:gd name="T30" fmla="*/ 18 w 40"/>
                    <a:gd name="T31" fmla="*/ 48 h 49"/>
                    <a:gd name="T32" fmla="*/ 18 w 40"/>
                    <a:gd name="T33" fmla="*/ 48 h 49"/>
                    <a:gd name="T34" fmla="*/ 19 w 40"/>
                    <a:gd name="T35" fmla="*/ 48 h 49"/>
                    <a:gd name="T36" fmla="*/ 19 w 40"/>
                    <a:gd name="T37" fmla="*/ 48 h 49"/>
                    <a:gd name="T38" fmla="*/ 19 w 40"/>
                    <a:gd name="T39" fmla="*/ 48 h 49"/>
                    <a:gd name="T40" fmla="*/ 20 w 40"/>
                    <a:gd name="T41" fmla="*/ 49 h 49"/>
                    <a:gd name="T42" fmla="*/ 20 w 40"/>
                    <a:gd name="T43" fmla="*/ 49 h 49"/>
                    <a:gd name="T44" fmla="*/ 20 w 40"/>
                    <a:gd name="T45" fmla="*/ 49 h 49"/>
                    <a:gd name="T46" fmla="*/ 20 w 40"/>
                    <a:gd name="T47" fmla="*/ 49 h 49"/>
                    <a:gd name="T48" fmla="*/ 20 w 40"/>
                    <a:gd name="T49" fmla="*/ 49 h 49"/>
                    <a:gd name="T50" fmla="*/ 21 w 40"/>
                    <a:gd name="T51" fmla="*/ 48 h 49"/>
                    <a:gd name="T52" fmla="*/ 21 w 40"/>
                    <a:gd name="T53" fmla="*/ 48 h 49"/>
                    <a:gd name="T54" fmla="*/ 22 w 40"/>
                    <a:gd name="T55" fmla="*/ 48 h 49"/>
                    <a:gd name="T56" fmla="*/ 22 w 40"/>
                    <a:gd name="T57" fmla="*/ 48 h 49"/>
                    <a:gd name="T58" fmla="*/ 22 w 40"/>
                    <a:gd name="T59" fmla="*/ 48 h 49"/>
                    <a:gd name="T60" fmla="*/ 23 w 40"/>
                    <a:gd name="T61" fmla="*/ 48 h 49"/>
                    <a:gd name="T62" fmla="*/ 23 w 40"/>
                    <a:gd name="T63" fmla="*/ 48 h 49"/>
                    <a:gd name="T64" fmla="*/ 24 w 40"/>
                    <a:gd name="T65" fmla="*/ 47 h 49"/>
                    <a:gd name="T66" fmla="*/ 24 w 40"/>
                    <a:gd name="T67" fmla="*/ 47 h 49"/>
                    <a:gd name="T68" fmla="*/ 24 w 40"/>
                    <a:gd name="T69" fmla="*/ 47 h 49"/>
                    <a:gd name="T70" fmla="*/ 24 w 40"/>
                    <a:gd name="T71" fmla="*/ 46 h 49"/>
                    <a:gd name="T72" fmla="*/ 25 w 40"/>
                    <a:gd name="T73" fmla="*/ 46 h 49"/>
                    <a:gd name="T74" fmla="*/ 25 w 40"/>
                    <a:gd name="T75" fmla="*/ 46 h 49"/>
                    <a:gd name="T76" fmla="*/ 25 w 40"/>
                    <a:gd name="T77" fmla="*/ 45 h 49"/>
                    <a:gd name="T78" fmla="*/ 39 w 40"/>
                    <a:gd name="T79" fmla="*/ 7 h 49"/>
                    <a:gd name="T80" fmla="*/ 36 w 40"/>
                    <a:gd name="T81"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 h="49">
                      <a:moveTo>
                        <a:pt x="36" y="1"/>
                      </a:moveTo>
                      <a:cubicBezTo>
                        <a:pt x="34" y="0"/>
                        <a:pt x="31" y="1"/>
                        <a:pt x="30" y="4"/>
                      </a:cubicBezTo>
                      <a:cubicBezTo>
                        <a:pt x="20" y="30"/>
                        <a:pt x="20" y="30"/>
                        <a:pt x="20" y="30"/>
                      </a:cubicBezTo>
                      <a:cubicBezTo>
                        <a:pt x="10" y="4"/>
                        <a:pt x="10" y="4"/>
                        <a:pt x="10" y="4"/>
                      </a:cubicBezTo>
                      <a:cubicBezTo>
                        <a:pt x="9" y="1"/>
                        <a:pt x="7" y="0"/>
                        <a:pt x="4" y="1"/>
                      </a:cubicBezTo>
                      <a:cubicBezTo>
                        <a:pt x="2" y="2"/>
                        <a:pt x="0" y="5"/>
                        <a:pt x="1" y="7"/>
                      </a:cubicBezTo>
                      <a:cubicBezTo>
                        <a:pt x="16" y="45"/>
                        <a:pt x="16" y="45"/>
                        <a:pt x="16" y="45"/>
                      </a:cubicBezTo>
                      <a:cubicBezTo>
                        <a:pt x="16" y="45"/>
                        <a:pt x="16" y="45"/>
                        <a:pt x="16" y="46"/>
                      </a:cubicBezTo>
                      <a:cubicBezTo>
                        <a:pt x="16" y="46"/>
                        <a:pt x="16" y="46"/>
                        <a:pt x="16" y="46"/>
                      </a:cubicBezTo>
                      <a:cubicBezTo>
                        <a:pt x="16" y="46"/>
                        <a:pt x="16" y="46"/>
                        <a:pt x="16" y="46"/>
                      </a:cubicBezTo>
                      <a:cubicBezTo>
                        <a:pt x="16" y="46"/>
                        <a:pt x="16" y="46"/>
                        <a:pt x="16" y="47"/>
                      </a:cubicBezTo>
                      <a:cubicBezTo>
                        <a:pt x="16" y="47"/>
                        <a:pt x="17" y="47"/>
                        <a:pt x="17" y="47"/>
                      </a:cubicBezTo>
                      <a:cubicBezTo>
                        <a:pt x="17" y="47"/>
                        <a:pt x="17" y="47"/>
                        <a:pt x="17" y="47"/>
                      </a:cubicBezTo>
                      <a:cubicBezTo>
                        <a:pt x="17" y="47"/>
                        <a:pt x="17" y="48"/>
                        <a:pt x="18" y="48"/>
                      </a:cubicBezTo>
                      <a:cubicBezTo>
                        <a:pt x="18" y="48"/>
                        <a:pt x="18" y="48"/>
                        <a:pt x="18" y="48"/>
                      </a:cubicBezTo>
                      <a:cubicBezTo>
                        <a:pt x="18" y="48"/>
                        <a:pt x="18" y="48"/>
                        <a:pt x="18" y="48"/>
                      </a:cubicBezTo>
                      <a:cubicBezTo>
                        <a:pt x="18" y="48"/>
                        <a:pt x="18" y="48"/>
                        <a:pt x="18" y="48"/>
                      </a:cubicBezTo>
                      <a:cubicBezTo>
                        <a:pt x="18" y="48"/>
                        <a:pt x="19" y="48"/>
                        <a:pt x="19" y="48"/>
                      </a:cubicBezTo>
                      <a:cubicBezTo>
                        <a:pt x="19" y="48"/>
                        <a:pt x="19" y="48"/>
                        <a:pt x="19" y="48"/>
                      </a:cubicBezTo>
                      <a:cubicBezTo>
                        <a:pt x="19" y="48"/>
                        <a:pt x="19" y="48"/>
                        <a:pt x="19" y="48"/>
                      </a:cubicBezTo>
                      <a:cubicBezTo>
                        <a:pt x="20" y="49"/>
                        <a:pt x="20" y="49"/>
                        <a:pt x="20" y="49"/>
                      </a:cubicBezTo>
                      <a:cubicBezTo>
                        <a:pt x="20" y="49"/>
                        <a:pt x="20" y="49"/>
                        <a:pt x="20" y="49"/>
                      </a:cubicBezTo>
                      <a:cubicBezTo>
                        <a:pt x="20" y="49"/>
                        <a:pt x="20" y="49"/>
                        <a:pt x="20" y="49"/>
                      </a:cubicBezTo>
                      <a:cubicBezTo>
                        <a:pt x="20" y="49"/>
                        <a:pt x="20" y="49"/>
                        <a:pt x="20" y="49"/>
                      </a:cubicBezTo>
                      <a:cubicBezTo>
                        <a:pt x="20" y="49"/>
                        <a:pt x="20" y="49"/>
                        <a:pt x="20" y="49"/>
                      </a:cubicBezTo>
                      <a:cubicBezTo>
                        <a:pt x="20" y="49"/>
                        <a:pt x="21" y="49"/>
                        <a:pt x="21" y="48"/>
                      </a:cubicBezTo>
                      <a:cubicBezTo>
                        <a:pt x="21" y="48"/>
                        <a:pt x="21" y="48"/>
                        <a:pt x="21" y="48"/>
                      </a:cubicBezTo>
                      <a:cubicBezTo>
                        <a:pt x="21" y="48"/>
                        <a:pt x="22" y="48"/>
                        <a:pt x="22" y="48"/>
                      </a:cubicBezTo>
                      <a:cubicBezTo>
                        <a:pt x="22" y="48"/>
                        <a:pt x="22" y="48"/>
                        <a:pt x="22" y="48"/>
                      </a:cubicBezTo>
                      <a:cubicBezTo>
                        <a:pt x="22" y="48"/>
                        <a:pt x="22" y="48"/>
                        <a:pt x="22" y="48"/>
                      </a:cubicBezTo>
                      <a:cubicBezTo>
                        <a:pt x="22" y="48"/>
                        <a:pt x="22" y="48"/>
                        <a:pt x="23" y="48"/>
                      </a:cubicBezTo>
                      <a:cubicBezTo>
                        <a:pt x="23" y="48"/>
                        <a:pt x="23" y="48"/>
                        <a:pt x="23" y="48"/>
                      </a:cubicBezTo>
                      <a:cubicBezTo>
                        <a:pt x="23" y="48"/>
                        <a:pt x="23" y="47"/>
                        <a:pt x="24" y="47"/>
                      </a:cubicBezTo>
                      <a:cubicBezTo>
                        <a:pt x="24" y="47"/>
                        <a:pt x="24" y="47"/>
                        <a:pt x="24" y="47"/>
                      </a:cubicBezTo>
                      <a:cubicBezTo>
                        <a:pt x="24" y="47"/>
                        <a:pt x="24" y="47"/>
                        <a:pt x="24" y="47"/>
                      </a:cubicBezTo>
                      <a:cubicBezTo>
                        <a:pt x="24" y="46"/>
                        <a:pt x="24" y="46"/>
                        <a:pt x="24" y="46"/>
                      </a:cubicBezTo>
                      <a:cubicBezTo>
                        <a:pt x="24" y="46"/>
                        <a:pt x="25" y="46"/>
                        <a:pt x="25" y="46"/>
                      </a:cubicBezTo>
                      <a:cubicBezTo>
                        <a:pt x="25" y="46"/>
                        <a:pt x="25" y="46"/>
                        <a:pt x="25" y="46"/>
                      </a:cubicBezTo>
                      <a:cubicBezTo>
                        <a:pt x="25" y="45"/>
                        <a:pt x="25" y="45"/>
                        <a:pt x="25" y="45"/>
                      </a:cubicBezTo>
                      <a:cubicBezTo>
                        <a:pt x="39" y="7"/>
                        <a:pt x="39" y="7"/>
                        <a:pt x="39" y="7"/>
                      </a:cubicBezTo>
                      <a:cubicBezTo>
                        <a:pt x="40" y="5"/>
                        <a:pt x="39" y="2"/>
                        <a:pt x="3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7" name="Freeform 68">
                  <a:extLst>
                    <a:ext uri="{FF2B5EF4-FFF2-40B4-BE49-F238E27FC236}">
                      <a16:creationId xmlns:a16="http://schemas.microsoft.com/office/drawing/2014/main" id="{F45F9955-586A-4D69-BCD8-C33A9F7EB5CD}"/>
                    </a:ext>
                  </a:extLst>
                </p:cNvPr>
                <p:cNvSpPr>
                  <a:spLocks/>
                </p:cNvSpPr>
                <p:nvPr/>
              </p:nvSpPr>
              <p:spPr bwMode="auto">
                <a:xfrm>
                  <a:off x="2865" y="1553"/>
                  <a:ext cx="111" cy="120"/>
                </a:xfrm>
                <a:custGeom>
                  <a:avLst/>
                  <a:gdLst>
                    <a:gd name="T0" fmla="*/ 41 w 47"/>
                    <a:gd name="T1" fmla="*/ 49 h 50"/>
                    <a:gd name="T2" fmla="*/ 36 w 47"/>
                    <a:gd name="T3" fmla="*/ 45 h 50"/>
                    <a:gd name="T4" fmla="*/ 33 w 47"/>
                    <a:gd name="T5" fmla="*/ 27 h 50"/>
                    <a:gd name="T6" fmla="*/ 28 w 47"/>
                    <a:gd name="T7" fmla="*/ 46 h 50"/>
                    <a:gd name="T8" fmla="*/ 23 w 47"/>
                    <a:gd name="T9" fmla="*/ 49 h 50"/>
                    <a:gd name="T10" fmla="*/ 19 w 47"/>
                    <a:gd name="T11" fmla="*/ 46 h 50"/>
                    <a:gd name="T12" fmla="*/ 13 w 47"/>
                    <a:gd name="T13" fmla="*/ 27 h 50"/>
                    <a:gd name="T14" fmla="*/ 10 w 47"/>
                    <a:gd name="T15" fmla="*/ 45 h 50"/>
                    <a:gd name="T16" fmla="*/ 5 w 47"/>
                    <a:gd name="T17" fmla="*/ 49 h 50"/>
                    <a:gd name="T18" fmla="*/ 1 w 47"/>
                    <a:gd name="T19" fmla="*/ 44 h 50"/>
                    <a:gd name="T20" fmla="*/ 7 w 47"/>
                    <a:gd name="T21" fmla="*/ 5 h 50"/>
                    <a:gd name="T22" fmla="*/ 12 w 47"/>
                    <a:gd name="T23" fmla="*/ 0 h 50"/>
                    <a:gd name="T24" fmla="*/ 17 w 47"/>
                    <a:gd name="T25" fmla="*/ 4 h 50"/>
                    <a:gd name="T26" fmla="*/ 23 w 47"/>
                    <a:gd name="T27" fmla="*/ 27 h 50"/>
                    <a:gd name="T28" fmla="*/ 30 w 47"/>
                    <a:gd name="T29" fmla="*/ 4 h 50"/>
                    <a:gd name="T30" fmla="*/ 35 w 47"/>
                    <a:gd name="T31" fmla="*/ 0 h 50"/>
                    <a:gd name="T32" fmla="*/ 40 w 47"/>
                    <a:gd name="T33" fmla="*/ 5 h 50"/>
                    <a:gd name="T34" fmla="*/ 46 w 47"/>
                    <a:gd name="T35" fmla="*/ 44 h 50"/>
                    <a:gd name="T36" fmla="*/ 42 w 47"/>
                    <a:gd name="T37" fmla="*/ 49 h 50"/>
                    <a:gd name="T38" fmla="*/ 41 w 47"/>
                    <a:gd name="T39" fmla="*/ 4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50">
                      <a:moveTo>
                        <a:pt x="41" y="49"/>
                      </a:moveTo>
                      <a:cubicBezTo>
                        <a:pt x="39" y="49"/>
                        <a:pt x="37" y="48"/>
                        <a:pt x="36" y="45"/>
                      </a:cubicBezTo>
                      <a:cubicBezTo>
                        <a:pt x="33" y="27"/>
                        <a:pt x="33" y="27"/>
                        <a:pt x="33" y="27"/>
                      </a:cubicBezTo>
                      <a:cubicBezTo>
                        <a:pt x="28" y="46"/>
                        <a:pt x="28" y="46"/>
                        <a:pt x="28" y="46"/>
                      </a:cubicBezTo>
                      <a:cubicBezTo>
                        <a:pt x="27" y="48"/>
                        <a:pt x="26" y="49"/>
                        <a:pt x="23" y="49"/>
                      </a:cubicBezTo>
                      <a:cubicBezTo>
                        <a:pt x="21" y="49"/>
                        <a:pt x="19" y="48"/>
                        <a:pt x="19" y="46"/>
                      </a:cubicBezTo>
                      <a:cubicBezTo>
                        <a:pt x="13" y="27"/>
                        <a:pt x="13" y="27"/>
                        <a:pt x="13" y="27"/>
                      </a:cubicBezTo>
                      <a:cubicBezTo>
                        <a:pt x="10" y="45"/>
                        <a:pt x="10" y="45"/>
                        <a:pt x="10" y="45"/>
                      </a:cubicBezTo>
                      <a:cubicBezTo>
                        <a:pt x="10" y="48"/>
                        <a:pt x="7" y="50"/>
                        <a:pt x="5" y="49"/>
                      </a:cubicBezTo>
                      <a:cubicBezTo>
                        <a:pt x="2" y="49"/>
                        <a:pt x="0" y="46"/>
                        <a:pt x="1" y="44"/>
                      </a:cubicBezTo>
                      <a:cubicBezTo>
                        <a:pt x="7" y="5"/>
                        <a:pt x="7" y="5"/>
                        <a:pt x="7" y="5"/>
                      </a:cubicBezTo>
                      <a:cubicBezTo>
                        <a:pt x="7" y="2"/>
                        <a:pt x="9" y="1"/>
                        <a:pt x="12" y="0"/>
                      </a:cubicBezTo>
                      <a:cubicBezTo>
                        <a:pt x="14" y="0"/>
                        <a:pt x="16" y="2"/>
                        <a:pt x="17" y="4"/>
                      </a:cubicBezTo>
                      <a:cubicBezTo>
                        <a:pt x="23" y="27"/>
                        <a:pt x="23" y="27"/>
                        <a:pt x="23" y="27"/>
                      </a:cubicBezTo>
                      <a:cubicBezTo>
                        <a:pt x="30" y="4"/>
                        <a:pt x="30" y="4"/>
                        <a:pt x="30" y="4"/>
                      </a:cubicBezTo>
                      <a:cubicBezTo>
                        <a:pt x="31" y="2"/>
                        <a:pt x="33" y="0"/>
                        <a:pt x="35" y="0"/>
                      </a:cubicBezTo>
                      <a:cubicBezTo>
                        <a:pt x="37" y="1"/>
                        <a:pt x="39" y="2"/>
                        <a:pt x="40" y="5"/>
                      </a:cubicBezTo>
                      <a:cubicBezTo>
                        <a:pt x="46" y="44"/>
                        <a:pt x="46" y="44"/>
                        <a:pt x="46" y="44"/>
                      </a:cubicBezTo>
                      <a:cubicBezTo>
                        <a:pt x="47" y="46"/>
                        <a:pt x="45" y="49"/>
                        <a:pt x="42" y="49"/>
                      </a:cubicBezTo>
                      <a:cubicBezTo>
                        <a:pt x="42" y="49"/>
                        <a:pt x="41" y="49"/>
                        <a:pt x="41" y="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24" name="Group 64">
                <a:extLst>
                  <a:ext uri="{FF2B5EF4-FFF2-40B4-BE49-F238E27FC236}">
                    <a16:creationId xmlns:a16="http://schemas.microsoft.com/office/drawing/2014/main" id="{4BA2FE93-0C44-40EC-80FA-DE9560EE12C0}"/>
                  </a:ext>
                </a:extLst>
              </p:cNvPr>
              <p:cNvGrpSpPr>
                <a:grpSpLocks noChangeAspect="1"/>
              </p:cNvGrpSpPr>
              <p:nvPr/>
            </p:nvGrpSpPr>
            <p:grpSpPr bwMode="auto">
              <a:xfrm>
                <a:off x="755455" y="1980683"/>
                <a:ext cx="243323" cy="241875"/>
                <a:chOff x="2711" y="1453"/>
                <a:chExt cx="336" cy="334"/>
              </a:xfrm>
            </p:grpSpPr>
            <p:sp>
              <p:nvSpPr>
                <p:cNvPr id="1030" name="Freeform 65">
                  <a:extLst>
                    <a:ext uri="{FF2B5EF4-FFF2-40B4-BE49-F238E27FC236}">
                      <a16:creationId xmlns:a16="http://schemas.microsoft.com/office/drawing/2014/main" id="{A33363E2-0AC0-47C3-B0E3-DFB237C01F52}"/>
                    </a:ext>
                  </a:extLst>
                </p:cNvPr>
                <p:cNvSpPr>
                  <a:spLocks/>
                </p:cNvSpPr>
                <p:nvPr/>
              </p:nvSpPr>
              <p:spPr bwMode="auto">
                <a:xfrm>
                  <a:off x="2718" y="1460"/>
                  <a:ext cx="329" cy="327"/>
                </a:xfrm>
                <a:custGeom>
                  <a:avLst/>
                  <a:gdLst>
                    <a:gd name="T0" fmla="*/ 168 w 183"/>
                    <a:gd name="T1" fmla="*/ 183 h 183"/>
                    <a:gd name="T2" fmla="*/ 22 w 183"/>
                    <a:gd name="T3" fmla="*/ 183 h 183"/>
                    <a:gd name="T4" fmla="*/ 0 w 183"/>
                    <a:gd name="T5" fmla="*/ 167 h 183"/>
                    <a:gd name="T6" fmla="*/ 7 w 183"/>
                    <a:gd name="T7" fmla="*/ 21 h 183"/>
                    <a:gd name="T8" fmla="*/ 22 w 183"/>
                    <a:gd name="T9" fmla="*/ 7 h 183"/>
                    <a:gd name="T10" fmla="*/ 167 w 183"/>
                    <a:gd name="T11" fmla="*/ 0 h 183"/>
                    <a:gd name="T12" fmla="*/ 183 w 183"/>
                    <a:gd name="T13" fmla="*/ 21 h 183"/>
                    <a:gd name="T14" fmla="*/ 183 w 183"/>
                    <a:gd name="T15" fmla="*/ 168 h 183"/>
                    <a:gd name="T16" fmla="*/ 168 w 183"/>
                    <a:gd name="T17"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183">
                      <a:moveTo>
                        <a:pt x="168" y="183"/>
                      </a:moveTo>
                      <a:cubicBezTo>
                        <a:pt x="22" y="183"/>
                        <a:pt x="22" y="183"/>
                        <a:pt x="22" y="183"/>
                      </a:cubicBezTo>
                      <a:cubicBezTo>
                        <a:pt x="14" y="183"/>
                        <a:pt x="0" y="167"/>
                        <a:pt x="0" y="167"/>
                      </a:cubicBezTo>
                      <a:cubicBezTo>
                        <a:pt x="7" y="21"/>
                        <a:pt x="7" y="21"/>
                        <a:pt x="7" y="21"/>
                      </a:cubicBezTo>
                      <a:cubicBezTo>
                        <a:pt x="7" y="13"/>
                        <a:pt x="14" y="7"/>
                        <a:pt x="22" y="7"/>
                      </a:cubicBezTo>
                      <a:cubicBezTo>
                        <a:pt x="167" y="0"/>
                        <a:pt x="167" y="0"/>
                        <a:pt x="167" y="0"/>
                      </a:cubicBezTo>
                      <a:cubicBezTo>
                        <a:pt x="167" y="0"/>
                        <a:pt x="183" y="13"/>
                        <a:pt x="183" y="21"/>
                      </a:cubicBezTo>
                      <a:cubicBezTo>
                        <a:pt x="183" y="168"/>
                        <a:pt x="183" y="168"/>
                        <a:pt x="183" y="168"/>
                      </a:cubicBezTo>
                      <a:cubicBezTo>
                        <a:pt x="183" y="176"/>
                        <a:pt x="176" y="183"/>
                        <a:pt x="168" y="183"/>
                      </a:cubicBezTo>
                      <a:close/>
                    </a:path>
                  </a:pathLst>
                </a:custGeom>
                <a:solidFill>
                  <a:schemeClr val="tx1">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1" name="Freeform 66">
                  <a:extLst>
                    <a:ext uri="{FF2B5EF4-FFF2-40B4-BE49-F238E27FC236}">
                      <a16:creationId xmlns:a16="http://schemas.microsoft.com/office/drawing/2014/main" id="{6B643E9F-5FB8-4677-878B-D90F700B4944}"/>
                    </a:ext>
                  </a:extLst>
                </p:cNvPr>
                <p:cNvSpPr>
                  <a:spLocks/>
                </p:cNvSpPr>
                <p:nvPr/>
              </p:nvSpPr>
              <p:spPr bwMode="auto">
                <a:xfrm>
                  <a:off x="2711" y="1453"/>
                  <a:ext cx="316" cy="313"/>
                </a:xfrm>
                <a:custGeom>
                  <a:avLst/>
                  <a:gdLst>
                    <a:gd name="T0" fmla="*/ 160 w 176"/>
                    <a:gd name="T1" fmla="*/ 175 h 175"/>
                    <a:gd name="T2" fmla="*/ 16 w 176"/>
                    <a:gd name="T3" fmla="*/ 175 h 175"/>
                    <a:gd name="T4" fmla="*/ 0 w 176"/>
                    <a:gd name="T5" fmla="*/ 159 h 175"/>
                    <a:gd name="T6" fmla="*/ 0 w 176"/>
                    <a:gd name="T7" fmla="*/ 16 h 175"/>
                    <a:gd name="T8" fmla="*/ 16 w 176"/>
                    <a:gd name="T9" fmla="*/ 0 h 175"/>
                    <a:gd name="T10" fmla="*/ 160 w 176"/>
                    <a:gd name="T11" fmla="*/ 0 h 175"/>
                    <a:gd name="T12" fmla="*/ 176 w 176"/>
                    <a:gd name="T13" fmla="*/ 16 h 175"/>
                    <a:gd name="T14" fmla="*/ 176 w 176"/>
                    <a:gd name="T15" fmla="*/ 159 h 175"/>
                    <a:gd name="T16" fmla="*/ 160 w 176"/>
                    <a:gd name="T17"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175">
                      <a:moveTo>
                        <a:pt x="160" y="175"/>
                      </a:moveTo>
                      <a:cubicBezTo>
                        <a:pt x="16" y="175"/>
                        <a:pt x="16" y="175"/>
                        <a:pt x="16" y="175"/>
                      </a:cubicBezTo>
                      <a:cubicBezTo>
                        <a:pt x="7" y="175"/>
                        <a:pt x="0" y="168"/>
                        <a:pt x="0" y="159"/>
                      </a:cubicBezTo>
                      <a:cubicBezTo>
                        <a:pt x="0" y="16"/>
                        <a:pt x="0" y="16"/>
                        <a:pt x="0" y="16"/>
                      </a:cubicBezTo>
                      <a:cubicBezTo>
                        <a:pt x="0" y="7"/>
                        <a:pt x="7" y="0"/>
                        <a:pt x="16" y="0"/>
                      </a:cubicBezTo>
                      <a:cubicBezTo>
                        <a:pt x="160" y="0"/>
                        <a:pt x="160" y="0"/>
                        <a:pt x="160" y="0"/>
                      </a:cubicBezTo>
                      <a:cubicBezTo>
                        <a:pt x="169" y="0"/>
                        <a:pt x="176" y="7"/>
                        <a:pt x="176" y="16"/>
                      </a:cubicBezTo>
                      <a:cubicBezTo>
                        <a:pt x="176" y="159"/>
                        <a:pt x="176" y="159"/>
                        <a:pt x="176" y="159"/>
                      </a:cubicBezTo>
                      <a:cubicBezTo>
                        <a:pt x="176" y="168"/>
                        <a:pt x="169" y="175"/>
                        <a:pt x="160" y="175"/>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2" name="Freeform 67">
                  <a:extLst>
                    <a:ext uri="{FF2B5EF4-FFF2-40B4-BE49-F238E27FC236}">
                      <a16:creationId xmlns:a16="http://schemas.microsoft.com/office/drawing/2014/main" id="{02E26930-FF92-4FF5-B01B-DDD3380F0BAB}"/>
                    </a:ext>
                  </a:extLst>
                </p:cNvPr>
                <p:cNvSpPr>
                  <a:spLocks/>
                </p:cNvSpPr>
                <p:nvPr/>
              </p:nvSpPr>
              <p:spPr bwMode="auto">
                <a:xfrm>
                  <a:off x="2774" y="1555"/>
                  <a:ext cx="96" cy="118"/>
                </a:xfrm>
                <a:custGeom>
                  <a:avLst/>
                  <a:gdLst>
                    <a:gd name="T0" fmla="*/ 36 w 40"/>
                    <a:gd name="T1" fmla="*/ 1 h 49"/>
                    <a:gd name="T2" fmla="*/ 30 w 40"/>
                    <a:gd name="T3" fmla="*/ 4 h 49"/>
                    <a:gd name="T4" fmla="*/ 20 w 40"/>
                    <a:gd name="T5" fmla="*/ 30 h 49"/>
                    <a:gd name="T6" fmla="*/ 10 w 40"/>
                    <a:gd name="T7" fmla="*/ 4 h 49"/>
                    <a:gd name="T8" fmla="*/ 4 w 40"/>
                    <a:gd name="T9" fmla="*/ 1 h 49"/>
                    <a:gd name="T10" fmla="*/ 1 w 40"/>
                    <a:gd name="T11" fmla="*/ 7 h 49"/>
                    <a:gd name="T12" fmla="*/ 16 w 40"/>
                    <a:gd name="T13" fmla="*/ 45 h 49"/>
                    <a:gd name="T14" fmla="*/ 16 w 40"/>
                    <a:gd name="T15" fmla="*/ 46 h 49"/>
                    <a:gd name="T16" fmla="*/ 16 w 40"/>
                    <a:gd name="T17" fmla="*/ 46 h 49"/>
                    <a:gd name="T18" fmla="*/ 16 w 40"/>
                    <a:gd name="T19" fmla="*/ 46 h 49"/>
                    <a:gd name="T20" fmla="*/ 16 w 40"/>
                    <a:gd name="T21" fmla="*/ 47 h 49"/>
                    <a:gd name="T22" fmla="*/ 17 w 40"/>
                    <a:gd name="T23" fmla="*/ 47 h 49"/>
                    <a:gd name="T24" fmla="*/ 17 w 40"/>
                    <a:gd name="T25" fmla="*/ 47 h 49"/>
                    <a:gd name="T26" fmla="*/ 18 w 40"/>
                    <a:gd name="T27" fmla="*/ 48 h 49"/>
                    <a:gd name="T28" fmla="*/ 18 w 40"/>
                    <a:gd name="T29" fmla="*/ 48 h 49"/>
                    <a:gd name="T30" fmla="*/ 18 w 40"/>
                    <a:gd name="T31" fmla="*/ 48 h 49"/>
                    <a:gd name="T32" fmla="*/ 18 w 40"/>
                    <a:gd name="T33" fmla="*/ 48 h 49"/>
                    <a:gd name="T34" fmla="*/ 19 w 40"/>
                    <a:gd name="T35" fmla="*/ 48 h 49"/>
                    <a:gd name="T36" fmla="*/ 19 w 40"/>
                    <a:gd name="T37" fmla="*/ 48 h 49"/>
                    <a:gd name="T38" fmla="*/ 19 w 40"/>
                    <a:gd name="T39" fmla="*/ 48 h 49"/>
                    <a:gd name="T40" fmla="*/ 20 w 40"/>
                    <a:gd name="T41" fmla="*/ 49 h 49"/>
                    <a:gd name="T42" fmla="*/ 20 w 40"/>
                    <a:gd name="T43" fmla="*/ 49 h 49"/>
                    <a:gd name="T44" fmla="*/ 20 w 40"/>
                    <a:gd name="T45" fmla="*/ 49 h 49"/>
                    <a:gd name="T46" fmla="*/ 20 w 40"/>
                    <a:gd name="T47" fmla="*/ 49 h 49"/>
                    <a:gd name="T48" fmla="*/ 20 w 40"/>
                    <a:gd name="T49" fmla="*/ 49 h 49"/>
                    <a:gd name="T50" fmla="*/ 21 w 40"/>
                    <a:gd name="T51" fmla="*/ 48 h 49"/>
                    <a:gd name="T52" fmla="*/ 21 w 40"/>
                    <a:gd name="T53" fmla="*/ 48 h 49"/>
                    <a:gd name="T54" fmla="*/ 22 w 40"/>
                    <a:gd name="T55" fmla="*/ 48 h 49"/>
                    <a:gd name="T56" fmla="*/ 22 w 40"/>
                    <a:gd name="T57" fmla="*/ 48 h 49"/>
                    <a:gd name="T58" fmla="*/ 22 w 40"/>
                    <a:gd name="T59" fmla="*/ 48 h 49"/>
                    <a:gd name="T60" fmla="*/ 23 w 40"/>
                    <a:gd name="T61" fmla="*/ 48 h 49"/>
                    <a:gd name="T62" fmla="*/ 23 w 40"/>
                    <a:gd name="T63" fmla="*/ 48 h 49"/>
                    <a:gd name="T64" fmla="*/ 24 w 40"/>
                    <a:gd name="T65" fmla="*/ 47 h 49"/>
                    <a:gd name="T66" fmla="*/ 24 w 40"/>
                    <a:gd name="T67" fmla="*/ 47 h 49"/>
                    <a:gd name="T68" fmla="*/ 24 w 40"/>
                    <a:gd name="T69" fmla="*/ 47 h 49"/>
                    <a:gd name="T70" fmla="*/ 24 w 40"/>
                    <a:gd name="T71" fmla="*/ 46 h 49"/>
                    <a:gd name="T72" fmla="*/ 25 w 40"/>
                    <a:gd name="T73" fmla="*/ 46 h 49"/>
                    <a:gd name="T74" fmla="*/ 25 w 40"/>
                    <a:gd name="T75" fmla="*/ 46 h 49"/>
                    <a:gd name="T76" fmla="*/ 25 w 40"/>
                    <a:gd name="T77" fmla="*/ 45 h 49"/>
                    <a:gd name="T78" fmla="*/ 39 w 40"/>
                    <a:gd name="T79" fmla="*/ 7 h 49"/>
                    <a:gd name="T80" fmla="*/ 36 w 40"/>
                    <a:gd name="T81"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 h="49">
                      <a:moveTo>
                        <a:pt x="36" y="1"/>
                      </a:moveTo>
                      <a:cubicBezTo>
                        <a:pt x="34" y="0"/>
                        <a:pt x="31" y="1"/>
                        <a:pt x="30" y="4"/>
                      </a:cubicBezTo>
                      <a:cubicBezTo>
                        <a:pt x="20" y="30"/>
                        <a:pt x="20" y="30"/>
                        <a:pt x="20" y="30"/>
                      </a:cubicBezTo>
                      <a:cubicBezTo>
                        <a:pt x="10" y="4"/>
                        <a:pt x="10" y="4"/>
                        <a:pt x="10" y="4"/>
                      </a:cubicBezTo>
                      <a:cubicBezTo>
                        <a:pt x="9" y="1"/>
                        <a:pt x="7" y="0"/>
                        <a:pt x="4" y="1"/>
                      </a:cubicBezTo>
                      <a:cubicBezTo>
                        <a:pt x="2" y="2"/>
                        <a:pt x="0" y="5"/>
                        <a:pt x="1" y="7"/>
                      </a:cubicBezTo>
                      <a:cubicBezTo>
                        <a:pt x="16" y="45"/>
                        <a:pt x="16" y="45"/>
                        <a:pt x="16" y="45"/>
                      </a:cubicBezTo>
                      <a:cubicBezTo>
                        <a:pt x="16" y="45"/>
                        <a:pt x="16" y="45"/>
                        <a:pt x="16" y="46"/>
                      </a:cubicBezTo>
                      <a:cubicBezTo>
                        <a:pt x="16" y="46"/>
                        <a:pt x="16" y="46"/>
                        <a:pt x="16" y="46"/>
                      </a:cubicBezTo>
                      <a:cubicBezTo>
                        <a:pt x="16" y="46"/>
                        <a:pt x="16" y="46"/>
                        <a:pt x="16" y="46"/>
                      </a:cubicBezTo>
                      <a:cubicBezTo>
                        <a:pt x="16" y="46"/>
                        <a:pt x="16" y="46"/>
                        <a:pt x="16" y="47"/>
                      </a:cubicBezTo>
                      <a:cubicBezTo>
                        <a:pt x="16" y="47"/>
                        <a:pt x="17" y="47"/>
                        <a:pt x="17" y="47"/>
                      </a:cubicBezTo>
                      <a:cubicBezTo>
                        <a:pt x="17" y="47"/>
                        <a:pt x="17" y="47"/>
                        <a:pt x="17" y="47"/>
                      </a:cubicBezTo>
                      <a:cubicBezTo>
                        <a:pt x="17" y="47"/>
                        <a:pt x="17" y="48"/>
                        <a:pt x="18" y="48"/>
                      </a:cubicBezTo>
                      <a:cubicBezTo>
                        <a:pt x="18" y="48"/>
                        <a:pt x="18" y="48"/>
                        <a:pt x="18" y="48"/>
                      </a:cubicBezTo>
                      <a:cubicBezTo>
                        <a:pt x="18" y="48"/>
                        <a:pt x="18" y="48"/>
                        <a:pt x="18" y="48"/>
                      </a:cubicBezTo>
                      <a:cubicBezTo>
                        <a:pt x="18" y="48"/>
                        <a:pt x="18" y="48"/>
                        <a:pt x="18" y="48"/>
                      </a:cubicBezTo>
                      <a:cubicBezTo>
                        <a:pt x="18" y="48"/>
                        <a:pt x="19" y="48"/>
                        <a:pt x="19" y="48"/>
                      </a:cubicBezTo>
                      <a:cubicBezTo>
                        <a:pt x="19" y="48"/>
                        <a:pt x="19" y="48"/>
                        <a:pt x="19" y="48"/>
                      </a:cubicBezTo>
                      <a:cubicBezTo>
                        <a:pt x="19" y="48"/>
                        <a:pt x="19" y="48"/>
                        <a:pt x="19" y="48"/>
                      </a:cubicBezTo>
                      <a:cubicBezTo>
                        <a:pt x="20" y="49"/>
                        <a:pt x="20" y="49"/>
                        <a:pt x="20" y="49"/>
                      </a:cubicBezTo>
                      <a:cubicBezTo>
                        <a:pt x="20" y="49"/>
                        <a:pt x="20" y="49"/>
                        <a:pt x="20" y="49"/>
                      </a:cubicBezTo>
                      <a:cubicBezTo>
                        <a:pt x="20" y="49"/>
                        <a:pt x="20" y="49"/>
                        <a:pt x="20" y="49"/>
                      </a:cubicBezTo>
                      <a:cubicBezTo>
                        <a:pt x="20" y="49"/>
                        <a:pt x="20" y="49"/>
                        <a:pt x="20" y="49"/>
                      </a:cubicBezTo>
                      <a:cubicBezTo>
                        <a:pt x="20" y="49"/>
                        <a:pt x="20" y="49"/>
                        <a:pt x="20" y="49"/>
                      </a:cubicBezTo>
                      <a:cubicBezTo>
                        <a:pt x="20" y="49"/>
                        <a:pt x="21" y="49"/>
                        <a:pt x="21" y="48"/>
                      </a:cubicBezTo>
                      <a:cubicBezTo>
                        <a:pt x="21" y="48"/>
                        <a:pt x="21" y="48"/>
                        <a:pt x="21" y="48"/>
                      </a:cubicBezTo>
                      <a:cubicBezTo>
                        <a:pt x="21" y="48"/>
                        <a:pt x="22" y="48"/>
                        <a:pt x="22" y="48"/>
                      </a:cubicBezTo>
                      <a:cubicBezTo>
                        <a:pt x="22" y="48"/>
                        <a:pt x="22" y="48"/>
                        <a:pt x="22" y="48"/>
                      </a:cubicBezTo>
                      <a:cubicBezTo>
                        <a:pt x="22" y="48"/>
                        <a:pt x="22" y="48"/>
                        <a:pt x="22" y="48"/>
                      </a:cubicBezTo>
                      <a:cubicBezTo>
                        <a:pt x="22" y="48"/>
                        <a:pt x="22" y="48"/>
                        <a:pt x="23" y="48"/>
                      </a:cubicBezTo>
                      <a:cubicBezTo>
                        <a:pt x="23" y="48"/>
                        <a:pt x="23" y="48"/>
                        <a:pt x="23" y="48"/>
                      </a:cubicBezTo>
                      <a:cubicBezTo>
                        <a:pt x="23" y="48"/>
                        <a:pt x="23" y="47"/>
                        <a:pt x="24" y="47"/>
                      </a:cubicBezTo>
                      <a:cubicBezTo>
                        <a:pt x="24" y="47"/>
                        <a:pt x="24" y="47"/>
                        <a:pt x="24" y="47"/>
                      </a:cubicBezTo>
                      <a:cubicBezTo>
                        <a:pt x="24" y="47"/>
                        <a:pt x="24" y="47"/>
                        <a:pt x="24" y="47"/>
                      </a:cubicBezTo>
                      <a:cubicBezTo>
                        <a:pt x="24" y="46"/>
                        <a:pt x="24" y="46"/>
                        <a:pt x="24" y="46"/>
                      </a:cubicBezTo>
                      <a:cubicBezTo>
                        <a:pt x="24" y="46"/>
                        <a:pt x="25" y="46"/>
                        <a:pt x="25" y="46"/>
                      </a:cubicBezTo>
                      <a:cubicBezTo>
                        <a:pt x="25" y="46"/>
                        <a:pt x="25" y="46"/>
                        <a:pt x="25" y="46"/>
                      </a:cubicBezTo>
                      <a:cubicBezTo>
                        <a:pt x="25" y="45"/>
                        <a:pt x="25" y="45"/>
                        <a:pt x="25" y="45"/>
                      </a:cubicBezTo>
                      <a:cubicBezTo>
                        <a:pt x="39" y="7"/>
                        <a:pt x="39" y="7"/>
                        <a:pt x="39" y="7"/>
                      </a:cubicBezTo>
                      <a:cubicBezTo>
                        <a:pt x="40" y="5"/>
                        <a:pt x="39" y="2"/>
                        <a:pt x="3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3" name="Freeform 68">
                  <a:extLst>
                    <a:ext uri="{FF2B5EF4-FFF2-40B4-BE49-F238E27FC236}">
                      <a16:creationId xmlns:a16="http://schemas.microsoft.com/office/drawing/2014/main" id="{D99BF8C3-7CBE-414E-B0D7-E03A1AEE4CE0}"/>
                    </a:ext>
                  </a:extLst>
                </p:cNvPr>
                <p:cNvSpPr>
                  <a:spLocks/>
                </p:cNvSpPr>
                <p:nvPr/>
              </p:nvSpPr>
              <p:spPr bwMode="auto">
                <a:xfrm>
                  <a:off x="2865" y="1553"/>
                  <a:ext cx="111" cy="120"/>
                </a:xfrm>
                <a:custGeom>
                  <a:avLst/>
                  <a:gdLst>
                    <a:gd name="T0" fmla="*/ 41 w 47"/>
                    <a:gd name="T1" fmla="*/ 49 h 50"/>
                    <a:gd name="T2" fmla="*/ 36 w 47"/>
                    <a:gd name="T3" fmla="*/ 45 h 50"/>
                    <a:gd name="T4" fmla="*/ 33 w 47"/>
                    <a:gd name="T5" fmla="*/ 27 h 50"/>
                    <a:gd name="T6" fmla="*/ 28 w 47"/>
                    <a:gd name="T7" fmla="*/ 46 h 50"/>
                    <a:gd name="T8" fmla="*/ 23 w 47"/>
                    <a:gd name="T9" fmla="*/ 49 h 50"/>
                    <a:gd name="T10" fmla="*/ 19 w 47"/>
                    <a:gd name="T11" fmla="*/ 46 h 50"/>
                    <a:gd name="T12" fmla="*/ 13 w 47"/>
                    <a:gd name="T13" fmla="*/ 27 h 50"/>
                    <a:gd name="T14" fmla="*/ 10 w 47"/>
                    <a:gd name="T15" fmla="*/ 45 h 50"/>
                    <a:gd name="T16" fmla="*/ 5 w 47"/>
                    <a:gd name="T17" fmla="*/ 49 h 50"/>
                    <a:gd name="T18" fmla="*/ 1 w 47"/>
                    <a:gd name="T19" fmla="*/ 44 h 50"/>
                    <a:gd name="T20" fmla="*/ 7 w 47"/>
                    <a:gd name="T21" fmla="*/ 5 h 50"/>
                    <a:gd name="T22" fmla="*/ 12 w 47"/>
                    <a:gd name="T23" fmla="*/ 0 h 50"/>
                    <a:gd name="T24" fmla="*/ 17 w 47"/>
                    <a:gd name="T25" fmla="*/ 4 h 50"/>
                    <a:gd name="T26" fmla="*/ 23 w 47"/>
                    <a:gd name="T27" fmla="*/ 27 h 50"/>
                    <a:gd name="T28" fmla="*/ 30 w 47"/>
                    <a:gd name="T29" fmla="*/ 4 h 50"/>
                    <a:gd name="T30" fmla="*/ 35 w 47"/>
                    <a:gd name="T31" fmla="*/ 0 h 50"/>
                    <a:gd name="T32" fmla="*/ 40 w 47"/>
                    <a:gd name="T33" fmla="*/ 5 h 50"/>
                    <a:gd name="T34" fmla="*/ 46 w 47"/>
                    <a:gd name="T35" fmla="*/ 44 h 50"/>
                    <a:gd name="T36" fmla="*/ 42 w 47"/>
                    <a:gd name="T37" fmla="*/ 49 h 50"/>
                    <a:gd name="T38" fmla="*/ 41 w 47"/>
                    <a:gd name="T39" fmla="*/ 4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50">
                      <a:moveTo>
                        <a:pt x="41" y="49"/>
                      </a:moveTo>
                      <a:cubicBezTo>
                        <a:pt x="39" y="49"/>
                        <a:pt x="37" y="48"/>
                        <a:pt x="36" y="45"/>
                      </a:cubicBezTo>
                      <a:cubicBezTo>
                        <a:pt x="33" y="27"/>
                        <a:pt x="33" y="27"/>
                        <a:pt x="33" y="27"/>
                      </a:cubicBezTo>
                      <a:cubicBezTo>
                        <a:pt x="28" y="46"/>
                        <a:pt x="28" y="46"/>
                        <a:pt x="28" y="46"/>
                      </a:cubicBezTo>
                      <a:cubicBezTo>
                        <a:pt x="27" y="48"/>
                        <a:pt x="26" y="49"/>
                        <a:pt x="23" y="49"/>
                      </a:cubicBezTo>
                      <a:cubicBezTo>
                        <a:pt x="21" y="49"/>
                        <a:pt x="19" y="48"/>
                        <a:pt x="19" y="46"/>
                      </a:cubicBezTo>
                      <a:cubicBezTo>
                        <a:pt x="13" y="27"/>
                        <a:pt x="13" y="27"/>
                        <a:pt x="13" y="27"/>
                      </a:cubicBezTo>
                      <a:cubicBezTo>
                        <a:pt x="10" y="45"/>
                        <a:pt x="10" y="45"/>
                        <a:pt x="10" y="45"/>
                      </a:cubicBezTo>
                      <a:cubicBezTo>
                        <a:pt x="10" y="48"/>
                        <a:pt x="7" y="50"/>
                        <a:pt x="5" y="49"/>
                      </a:cubicBezTo>
                      <a:cubicBezTo>
                        <a:pt x="2" y="49"/>
                        <a:pt x="0" y="46"/>
                        <a:pt x="1" y="44"/>
                      </a:cubicBezTo>
                      <a:cubicBezTo>
                        <a:pt x="7" y="5"/>
                        <a:pt x="7" y="5"/>
                        <a:pt x="7" y="5"/>
                      </a:cubicBezTo>
                      <a:cubicBezTo>
                        <a:pt x="7" y="2"/>
                        <a:pt x="9" y="1"/>
                        <a:pt x="12" y="0"/>
                      </a:cubicBezTo>
                      <a:cubicBezTo>
                        <a:pt x="14" y="0"/>
                        <a:pt x="16" y="2"/>
                        <a:pt x="17" y="4"/>
                      </a:cubicBezTo>
                      <a:cubicBezTo>
                        <a:pt x="23" y="27"/>
                        <a:pt x="23" y="27"/>
                        <a:pt x="23" y="27"/>
                      </a:cubicBezTo>
                      <a:cubicBezTo>
                        <a:pt x="30" y="4"/>
                        <a:pt x="30" y="4"/>
                        <a:pt x="30" y="4"/>
                      </a:cubicBezTo>
                      <a:cubicBezTo>
                        <a:pt x="31" y="2"/>
                        <a:pt x="33" y="0"/>
                        <a:pt x="35" y="0"/>
                      </a:cubicBezTo>
                      <a:cubicBezTo>
                        <a:pt x="37" y="1"/>
                        <a:pt x="39" y="2"/>
                        <a:pt x="40" y="5"/>
                      </a:cubicBezTo>
                      <a:cubicBezTo>
                        <a:pt x="46" y="44"/>
                        <a:pt x="46" y="44"/>
                        <a:pt x="46" y="44"/>
                      </a:cubicBezTo>
                      <a:cubicBezTo>
                        <a:pt x="47" y="46"/>
                        <a:pt x="45" y="49"/>
                        <a:pt x="42" y="49"/>
                      </a:cubicBezTo>
                      <a:cubicBezTo>
                        <a:pt x="42" y="49"/>
                        <a:pt x="41" y="49"/>
                        <a:pt x="41" y="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25" name="Group 64">
                <a:extLst>
                  <a:ext uri="{FF2B5EF4-FFF2-40B4-BE49-F238E27FC236}">
                    <a16:creationId xmlns:a16="http://schemas.microsoft.com/office/drawing/2014/main" id="{27613E1C-A8DF-4B9C-A3D5-5976EF7E9C35}"/>
                  </a:ext>
                </a:extLst>
              </p:cNvPr>
              <p:cNvGrpSpPr>
                <a:grpSpLocks noChangeAspect="1"/>
              </p:cNvGrpSpPr>
              <p:nvPr/>
            </p:nvGrpSpPr>
            <p:grpSpPr bwMode="auto">
              <a:xfrm>
                <a:off x="483243" y="1980683"/>
                <a:ext cx="243323" cy="241875"/>
                <a:chOff x="2711" y="1453"/>
                <a:chExt cx="336" cy="334"/>
              </a:xfrm>
            </p:grpSpPr>
            <p:sp>
              <p:nvSpPr>
                <p:cNvPr id="1026" name="Freeform 65">
                  <a:extLst>
                    <a:ext uri="{FF2B5EF4-FFF2-40B4-BE49-F238E27FC236}">
                      <a16:creationId xmlns:a16="http://schemas.microsoft.com/office/drawing/2014/main" id="{8414CE34-AA1A-4EF2-A260-9E509672A2B6}"/>
                    </a:ext>
                  </a:extLst>
                </p:cNvPr>
                <p:cNvSpPr>
                  <a:spLocks/>
                </p:cNvSpPr>
                <p:nvPr/>
              </p:nvSpPr>
              <p:spPr bwMode="auto">
                <a:xfrm>
                  <a:off x="2718" y="1460"/>
                  <a:ext cx="329" cy="327"/>
                </a:xfrm>
                <a:custGeom>
                  <a:avLst/>
                  <a:gdLst>
                    <a:gd name="T0" fmla="*/ 168 w 183"/>
                    <a:gd name="T1" fmla="*/ 183 h 183"/>
                    <a:gd name="T2" fmla="*/ 22 w 183"/>
                    <a:gd name="T3" fmla="*/ 183 h 183"/>
                    <a:gd name="T4" fmla="*/ 0 w 183"/>
                    <a:gd name="T5" fmla="*/ 167 h 183"/>
                    <a:gd name="T6" fmla="*/ 7 w 183"/>
                    <a:gd name="T7" fmla="*/ 21 h 183"/>
                    <a:gd name="T8" fmla="*/ 22 w 183"/>
                    <a:gd name="T9" fmla="*/ 7 h 183"/>
                    <a:gd name="T10" fmla="*/ 167 w 183"/>
                    <a:gd name="T11" fmla="*/ 0 h 183"/>
                    <a:gd name="T12" fmla="*/ 183 w 183"/>
                    <a:gd name="T13" fmla="*/ 21 h 183"/>
                    <a:gd name="T14" fmla="*/ 183 w 183"/>
                    <a:gd name="T15" fmla="*/ 168 h 183"/>
                    <a:gd name="T16" fmla="*/ 168 w 183"/>
                    <a:gd name="T17"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183">
                      <a:moveTo>
                        <a:pt x="168" y="183"/>
                      </a:moveTo>
                      <a:cubicBezTo>
                        <a:pt x="22" y="183"/>
                        <a:pt x="22" y="183"/>
                        <a:pt x="22" y="183"/>
                      </a:cubicBezTo>
                      <a:cubicBezTo>
                        <a:pt x="14" y="183"/>
                        <a:pt x="0" y="167"/>
                        <a:pt x="0" y="167"/>
                      </a:cubicBezTo>
                      <a:cubicBezTo>
                        <a:pt x="7" y="21"/>
                        <a:pt x="7" y="21"/>
                        <a:pt x="7" y="21"/>
                      </a:cubicBezTo>
                      <a:cubicBezTo>
                        <a:pt x="7" y="13"/>
                        <a:pt x="14" y="7"/>
                        <a:pt x="22" y="7"/>
                      </a:cubicBezTo>
                      <a:cubicBezTo>
                        <a:pt x="167" y="0"/>
                        <a:pt x="167" y="0"/>
                        <a:pt x="167" y="0"/>
                      </a:cubicBezTo>
                      <a:cubicBezTo>
                        <a:pt x="167" y="0"/>
                        <a:pt x="183" y="13"/>
                        <a:pt x="183" y="21"/>
                      </a:cubicBezTo>
                      <a:cubicBezTo>
                        <a:pt x="183" y="168"/>
                        <a:pt x="183" y="168"/>
                        <a:pt x="183" y="168"/>
                      </a:cubicBezTo>
                      <a:cubicBezTo>
                        <a:pt x="183" y="176"/>
                        <a:pt x="176" y="183"/>
                        <a:pt x="168" y="183"/>
                      </a:cubicBezTo>
                      <a:close/>
                    </a:path>
                  </a:pathLst>
                </a:custGeom>
                <a:solidFill>
                  <a:schemeClr val="tx1">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27" name="Freeform 66">
                  <a:extLst>
                    <a:ext uri="{FF2B5EF4-FFF2-40B4-BE49-F238E27FC236}">
                      <a16:creationId xmlns:a16="http://schemas.microsoft.com/office/drawing/2014/main" id="{F8743115-01AA-4FF7-92DB-DF42543F8A74}"/>
                    </a:ext>
                  </a:extLst>
                </p:cNvPr>
                <p:cNvSpPr>
                  <a:spLocks/>
                </p:cNvSpPr>
                <p:nvPr/>
              </p:nvSpPr>
              <p:spPr bwMode="auto">
                <a:xfrm>
                  <a:off x="2711" y="1453"/>
                  <a:ext cx="316" cy="313"/>
                </a:xfrm>
                <a:custGeom>
                  <a:avLst/>
                  <a:gdLst>
                    <a:gd name="T0" fmla="*/ 160 w 176"/>
                    <a:gd name="T1" fmla="*/ 175 h 175"/>
                    <a:gd name="T2" fmla="*/ 16 w 176"/>
                    <a:gd name="T3" fmla="*/ 175 h 175"/>
                    <a:gd name="T4" fmla="*/ 0 w 176"/>
                    <a:gd name="T5" fmla="*/ 159 h 175"/>
                    <a:gd name="T6" fmla="*/ 0 w 176"/>
                    <a:gd name="T7" fmla="*/ 16 h 175"/>
                    <a:gd name="T8" fmla="*/ 16 w 176"/>
                    <a:gd name="T9" fmla="*/ 0 h 175"/>
                    <a:gd name="T10" fmla="*/ 160 w 176"/>
                    <a:gd name="T11" fmla="*/ 0 h 175"/>
                    <a:gd name="T12" fmla="*/ 176 w 176"/>
                    <a:gd name="T13" fmla="*/ 16 h 175"/>
                    <a:gd name="T14" fmla="*/ 176 w 176"/>
                    <a:gd name="T15" fmla="*/ 159 h 175"/>
                    <a:gd name="T16" fmla="*/ 160 w 176"/>
                    <a:gd name="T17"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175">
                      <a:moveTo>
                        <a:pt x="160" y="175"/>
                      </a:moveTo>
                      <a:cubicBezTo>
                        <a:pt x="16" y="175"/>
                        <a:pt x="16" y="175"/>
                        <a:pt x="16" y="175"/>
                      </a:cubicBezTo>
                      <a:cubicBezTo>
                        <a:pt x="7" y="175"/>
                        <a:pt x="0" y="168"/>
                        <a:pt x="0" y="159"/>
                      </a:cubicBezTo>
                      <a:cubicBezTo>
                        <a:pt x="0" y="16"/>
                        <a:pt x="0" y="16"/>
                        <a:pt x="0" y="16"/>
                      </a:cubicBezTo>
                      <a:cubicBezTo>
                        <a:pt x="0" y="7"/>
                        <a:pt x="7" y="0"/>
                        <a:pt x="16" y="0"/>
                      </a:cubicBezTo>
                      <a:cubicBezTo>
                        <a:pt x="160" y="0"/>
                        <a:pt x="160" y="0"/>
                        <a:pt x="160" y="0"/>
                      </a:cubicBezTo>
                      <a:cubicBezTo>
                        <a:pt x="169" y="0"/>
                        <a:pt x="176" y="7"/>
                        <a:pt x="176" y="16"/>
                      </a:cubicBezTo>
                      <a:cubicBezTo>
                        <a:pt x="176" y="159"/>
                        <a:pt x="176" y="159"/>
                        <a:pt x="176" y="159"/>
                      </a:cubicBezTo>
                      <a:cubicBezTo>
                        <a:pt x="176" y="168"/>
                        <a:pt x="169" y="175"/>
                        <a:pt x="160" y="175"/>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8" name="Freeform 67">
                  <a:extLst>
                    <a:ext uri="{FF2B5EF4-FFF2-40B4-BE49-F238E27FC236}">
                      <a16:creationId xmlns:a16="http://schemas.microsoft.com/office/drawing/2014/main" id="{3A6C1676-F5BD-447D-B486-0D671AB0C609}"/>
                    </a:ext>
                  </a:extLst>
                </p:cNvPr>
                <p:cNvSpPr>
                  <a:spLocks/>
                </p:cNvSpPr>
                <p:nvPr/>
              </p:nvSpPr>
              <p:spPr bwMode="auto">
                <a:xfrm>
                  <a:off x="2774" y="1555"/>
                  <a:ext cx="96" cy="118"/>
                </a:xfrm>
                <a:custGeom>
                  <a:avLst/>
                  <a:gdLst>
                    <a:gd name="T0" fmla="*/ 36 w 40"/>
                    <a:gd name="T1" fmla="*/ 1 h 49"/>
                    <a:gd name="T2" fmla="*/ 30 w 40"/>
                    <a:gd name="T3" fmla="*/ 4 h 49"/>
                    <a:gd name="T4" fmla="*/ 20 w 40"/>
                    <a:gd name="T5" fmla="*/ 30 h 49"/>
                    <a:gd name="T6" fmla="*/ 10 w 40"/>
                    <a:gd name="T7" fmla="*/ 4 h 49"/>
                    <a:gd name="T8" fmla="*/ 4 w 40"/>
                    <a:gd name="T9" fmla="*/ 1 h 49"/>
                    <a:gd name="T10" fmla="*/ 1 w 40"/>
                    <a:gd name="T11" fmla="*/ 7 h 49"/>
                    <a:gd name="T12" fmla="*/ 16 w 40"/>
                    <a:gd name="T13" fmla="*/ 45 h 49"/>
                    <a:gd name="T14" fmla="*/ 16 w 40"/>
                    <a:gd name="T15" fmla="*/ 46 h 49"/>
                    <a:gd name="T16" fmla="*/ 16 w 40"/>
                    <a:gd name="T17" fmla="*/ 46 h 49"/>
                    <a:gd name="T18" fmla="*/ 16 w 40"/>
                    <a:gd name="T19" fmla="*/ 46 h 49"/>
                    <a:gd name="T20" fmla="*/ 16 w 40"/>
                    <a:gd name="T21" fmla="*/ 47 h 49"/>
                    <a:gd name="T22" fmla="*/ 17 w 40"/>
                    <a:gd name="T23" fmla="*/ 47 h 49"/>
                    <a:gd name="T24" fmla="*/ 17 w 40"/>
                    <a:gd name="T25" fmla="*/ 47 h 49"/>
                    <a:gd name="T26" fmla="*/ 18 w 40"/>
                    <a:gd name="T27" fmla="*/ 48 h 49"/>
                    <a:gd name="T28" fmla="*/ 18 w 40"/>
                    <a:gd name="T29" fmla="*/ 48 h 49"/>
                    <a:gd name="T30" fmla="*/ 18 w 40"/>
                    <a:gd name="T31" fmla="*/ 48 h 49"/>
                    <a:gd name="T32" fmla="*/ 18 w 40"/>
                    <a:gd name="T33" fmla="*/ 48 h 49"/>
                    <a:gd name="T34" fmla="*/ 19 w 40"/>
                    <a:gd name="T35" fmla="*/ 48 h 49"/>
                    <a:gd name="T36" fmla="*/ 19 w 40"/>
                    <a:gd name="T37" fmla="*/ 48 h 49"/>
                    <a:gd name="T38" fmla="*/ 19 w 40"/>
                    <a:gd name="T39" fmla="*/ 48 h 49"/>
                    <a:gd name="T40" fmla="*/ 20 w 40"/>
                    <a:gd name="T41" fmla="*/ 49 h 49"/>
                    <a:gd name="T42" fmla="*/ 20 w 40"/>
                    <a:gd name="T43" fmla="*/ 49 h 49"/>
                    <a:gd name="T44" fmla="*/ 20 w 40"/>
                    <a:gd name="T45" fmla="*/ 49 h 49"/>
                    <a:gd name="T46" fmla="*/ 20 w 40"/>
                    <a:gd name="T47" fmla="*/ 49 h 49"/>
                    <a:gd name="T48" fmla="*/ 20 w 40"/>
                    <a:gd name="T49" fmla="*/ 49 h 49"/>
                    <a:gd name="T50" fmla="*/ 21 w 40"/>
                    <a:gd name="T51" fmla="*/ 48 h 49"/>
                    <a:gd name="T52" fmla="*/ 21 w 40"/>
                    <a:gd name="T53" fmla="*/ 48 h 49"/>
                    <a:gd name="T54" fmla="*/ 22 w 40"/>
                    <a:gd name="T55" fmla="*/ 48 h 49"/>
                    <a:gd name="T56" fmla="*/ 22 w 40"/>
                    <a:gd name="T57" fmla="*/ 48 h 49"/>
                    <a:gd name="T58" fmla="*/ 22 w 40"/>
                    <a:gd name="T59" fmla="*/ 48 h 49"/>
                    <a:gd name="T60" fmla="*/ 23 w 40"/>
                    <a:gd name="T61" fmla="*/ 48 h 49"/>
                    <a:gd name="T62" fmla="*/ 23 w 40"/>
                    <a:gd name="T63" fmla="*/ 48 h 49"/>
                    <a:gd name="T64" fmla="*/ 24 w 40"/>
                    <a:gd name="T65" fmla="*/ 47 h 49"/>
                    <a:gd name="T66" fmla="*/ 24 w 40"/>
                    <a:gd name="T67" fmla="*/ 47 h 49"/>
                    <a:gd name="T68" fmla="*/ 24 w 40"/>
                    <a:gd name="T69" fmla="*/ 47 h 49"/>
                    <a:gd name="T70" fmla="*/ 24 w 40"/>
                    <a:gd name="T71" fmla="*/ 46 h 49"/>
                    <a:gd name="T72" fmla="*/ 25 w 40"/>
                    <a:gd name="T73" fmla="*/ 46 h 49"/>
                    <a:gd name="T74" fmla="*/ 25 w 40"/>
                    <a:gd name="T75" fmla="*/ 46 h 49"/>
                    <a:gd name="T76" fmla="*/ 25 w 40"/>
                    <a:gd name="T77" fmla="*/ 45 h 49"/>
                    <a:gd name="T78" fmla="*/ 39 w 40"/>
                    <a:gd name="T79" fmla="*/ 7 h 49"/>
                    <a:gd name="T80" fmla="*/ 36 w 40"/>
                    <a:gd name="T81"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 h="49">
                      <a:moveTo>
                        <a:pt x="36" y="1"/>
                      </a:moveTo>
                      <a:cubicBezTo>
                        <a:pt x="34" y="0"/>
                        <a:pt x="31" y="1"/>
                        <a:pt x="30" y="4"/>
                      </a:cubicBezTo>
                      <a:cubicBezTo>
                        <a:pt x="20" y="30"/>
                        <a:pt x="20" y="30"/>
                        <a:pt x="20" y="30"/>
                      </a:cubicBezTo>
                      <a:cubicBezTo>
                        <a:pt x="10" y="4"/>
                        <a:pt x="10" y="4"/>
                        <a:pt x="10" y="4"/>
                      </a:cubicBezTo>
                      <a:cubicBezTo>
                        <a:pt x="9" y="1"/>
                        <a:pt x="7" y="0"/>
                        <a:pt x="4" y="1"/>
                      </a:cubicBezTo>
                      <a:cubicBezTo>
                        <a:pt x="2" y="2"/>
                        <a:pt x="0" y="5"/>
                        <a:pt x="1" y="7"/>
                      </a:cubicBezTo>
                      <a:cubicBezTo>
                        <a:pt x="16" y="45"/>
                        <a:pt x="16" y="45"/>
                        <a:pt x="16" y="45"/>
                      </a:cubicBezTo>
                      <a:cubicBezTo>
                        <a:pt x="16" y="45"/>
                        <a:pt x="16" y="45"/>
                        <a:pt x="16" y="46"/>
                      </a:cubicBezTo>
                      <a:cubicBezTo>
                        <a:pt x="16" y="46"/>
                        <a:pt x="16" y="46"/>
                        <a:pt x="16" y="46"/>
                      </a:cubicBezTo>
                      <a:cubicBezTo>
                        <a:pt x="16" y="46"/>
                        <a:pt x="16" y="46"/>
                        <a:pt x="16" y="46"/>
                      </a:cubicBezTo>
                      <a:cubicBezTo>
                        <a:pt x="16" y="46"/>
                        <a:pt x="16" y="46"/>
                        <a:pt x="16" y="47"/>
                      </a:cubicBezTo>
                      <a:cubicBezTo>
                        <a:pt x="16" y="47"/>
                        <a:pt x="17" y="47"/>
                        <a:pt x="17" y="47"/>
                      </a:cubicBezTo>
                      <a:cubicBezTo>
                        <a:pt x="17" y="47"/>
                        <a:pt x="17" y="47"/>
                        <a:pt x="17" y="47"/>
                      </a:cubicBezTo>
                      <a:cubicBezTo>
                        <a:pt x="17" y="47"/>
                        <a:pt x="17" y="48"/>
                        <a:pt x="18" y="48"/>
                      </a:cubicBezTo>
                      <a:cubicBezTo>
                        <a:pt x="18" y="48"/>
                        <a:pt x="18" y="48"/>
                        <a:pt x="18" y="48"/>
                      </a:cubicBezTo>
                      <a:cubicBezTo>
                        <a:pt x="18" y="48"/>
                        <a:pt x="18" y="48"/>
                        <a:pt x="18" y="48"/>
                      </a:cubicBezTo>
                      <a:cubicBezTo>
                        <a:pt x="18" y="48"/>
                        <a:pt x="18" y="48"/>
                        <a:pt x="18" y="48"/>
                      </a:cubicBezTo>
                      <a:cubicBezTo>
                        <a:pt x="18" y="48"/>
                        <a:pt x="19" y="48"/>
                        <a:pt x="19" y="48"/>
                      </a:cubicBezTo>
                      <a:cubicBezTo>
                        <a:pt x="19" y="48"/>
                        <a:pt x="19" y="48"/>
                        <a:pt x="19" y="48"/>
                      </a:cubicBezTo>
                      <a:cubicBezTo>
                        <a:pt x="19" y="48"/>
                        <a:pt x="19" y="48"/>
                        <a:pt x="19" y="48"/>
                      </a:cubicBezTo>
                      <a:cubicBezTo>
                        <a:pt x="20" y="49"/>
                        <a:pt x="20" y="49"/>
                        <a:pt x="20" y="49"/>
                      </a:cubicBezTo>
                      <a:cubicBezTo>
                        <a:pt x="20" y="49"/>
                        <a:pt x="20" y="49"/>
                        <a:pt x="20" y="49"/>
                      </a:cubicBezTo>
                      <a:cubicBezTo>
                        <a:pt x="20" y="49"/>
                        <a:pt x="20" y="49"/>
                        <a:pt x="20" y="49"/>
                      </a:cubicBezTo>
                      <a:cubicBezTo>
                        <a:pt x="20" y="49"/>
                        <a:pt x="20" y="49"/>
                        <a:pt x="20" y="49"/>
                      </a:cubicBezTo>
                      <a:cubicBezTo>
                        <a:pt x="20" y="49"/>
                        <a:pt x="20" y="49"/>
                        <a:pt x="20" y="49"/>
                      </a:cubicBezTo>
                      <a:cubicBezTo>
                        <a:pt x="20" y="49"/>
                        <a:pt x="21" y="49"/>
                        <a:pt x="21" y="48"/>
                      </a:cubicBezTo>
                      <a:cubicBezTo>
                        <a:pt x="21" y="48"/>
                        <a:pt x="21" y="48"/>
                        <a:pt x="21" y="48"/>
                      </a:cubicBezTo>
                      <a:cubicBezTo>
                        <a:pt x="21" y="48"/>
                        <a:pt x="22" y="48"/>
                        <a:pt x="22" y="48"/>
                      </a:cubicBezTo>
                      <a:cubicBezTo>
                        <a:pt x="22" y="48"/>
                        <a:pt x="22" y="48"/>
                        <a:pt x="22" y="48"/>
                      </a:cubicBezTo>
                      <a:cubicBezTo>
                        <a:pt x="22" y="48"/>
                        <a:pt x="22" y="48"/>
                        <a:pt x="22" y="48"/>
                      </a:cubicBezTo>
                      <a:cubicBezTo>
                        <a:pt x="22" y="48"/>
                        <a:pt x="22" y="48"/>
                        <a:pt x="23" y="48"/>
                      </a:cubicBezTo>
                      <a:cubicBezTo>
                        <a:pt x="23" y="48"/>
                        <a:pt x="23" y="48"/>
                        <a:pt x="23" y="48"/>
                      </a:cubicBezTo>
                      <a:cubicBezTo>
                        <a:pt x="23" y="48"/>
                        <a:pt x="23" y="47"/>
                        <a:pt x="24" y="47"/>
                      </a:cubicBezTo>
                      <a:cubicBezTo>
                        <a:pt x="24" y="47"/>
                        <a:pt x="24" y="47"/>
                        <a:pt x="24" y="47"/>
                      </a:cubicBezTo>
                      <a:cubicBezTo>
                        <a:pt x="24" y="47"/>
                        <a:pt x="24" y="47"/>
                        <a:pt x="24" y="47"/>
                      </a:cubicBezTo>
                      <a:cubicBezTo>
                        <a:pt x="24" y="46"/>
                        <a:pt x="24" y="46"/>
                        <a:pt x="24" y="46"/>
                      </a:cubicBezTo>
                      <a:cubicBezTo>
                        <a:pt x="24" y="46"/>
                        <a:pt x="25" y="46"/>
                        <a:pt x="25" y="46"/>
                      </a:cubicBezTo>
                      <a:cubicBezTo>
                        <a:pt x="25" y="46"/>
                        <a:pt x="25" y="46"/>
                        <a:pt x="25" y="46"/>
                      </a:cubicBezTo>
                      <a:cubicBezTo>
                        <a:pt x="25" y="45"/>
                        <a:pt x="25" y="45"/>
                        <a:pt x="25" y="45"/>
                      </a:cubicBezTo>
                      <a:cubicBezTo>
                        <a:pt x="39" y="7"/>
                        <a:pt x="39" y="7"/>
                        <a:pt x="39" y="7"/>
                      </a:cubicBezTo>
                      <a:cubicBezTo>
                        <a:pt x="40" y="5"/>
                        <a:pt x="39" y="2"/>
                        <a:pt x="3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29" name="Freeform 68">
                  <a:extLst>
                    <a:ext uri="{FF2B5EF4-FFF2-40B4-BE49-F238E27FC236}">
                      <a16:creationId xmlns:a16="http://schemas.microsoft.com/office/drawing/2014/main" id="{E61043DF-1919-4151-A4E5-07ABB8764AE2}"/>
                    </a:ext>
                  </a:extLst>
                </p:cNvPr>
                <p:cNvSpPr>
                  <a:spLocks/>
                </p:cNvSpPr>
                <p:nvPr/>
              </p:nvSpPr>
              <p:spPr bwMode="auto">
                <a:xfrm>
                  <a:off x="2865" y="1553"/>
                  <a:ext cx="111" cy="120"/>
                </a:xfrm>
                <a:custGeom>
                  <a:avLst/>
                  <a:gdLst>
                    <a:gd name="T0" fmla="*/ 41 w 47"/>
                    <a:gd name="T1" fmla="*/ 49 h 50"/>
                    <a:gd name="T2" fmla="*/ 36 w 47"/>
                    <a:gd name="T3" fmla="*/ 45 h 50"/>
                    <a:gd name="T4" fmla="*/ 33 w 47"/>
                    <a:gd name="T5" fmla="*/ 27 h 50"/>
                    <a:gd name="T6" fmla="*/ 28 w 47"/>
                    <a:gd name="T7" fmla="*/ 46 h 50"/>
                    <a:gd name="T8" fmla="*/ 23 w 47"/>
                    <a:gd name="T9" fmla="*/ 49 h 50"/>
                    <a:gd name="T10" fmla="*/ 19 w 47"/>
                    <a:gd name="T11" fmla="*/ 46 h 50"/>
                    <a:gd name="T12" fmla="*/ 13 w 47"/>
                    <a:gd name="T13" fmla="*/ 27 h 50"/>
                    <a:gd name="T14" fmla="*/ 10 w 47"/>
                    <a:gd name="T15" fmla="*/ 45 h 50"/>
                    <a:gd name="T16" fmla="*/ 5 w 47"/>
                    <a:gd name="T17" fmla="*/ 49 h 50"/>
                    <a:gd name="T18" fmla="*/ 1 w 47"/>
                    <a:gd name="T19" fmla="*/ 44 h 50"/>
                    <a:gd name="T20" fmla="*/ 7 w 47"/>
                    <a:gd name="T21" fmla="*/ 5 h 50"/>
                    <a:gd name="T22" fmla="*/ 12 w 47"/>
                    <a:gd name="T23" fmla="*/ 0 h 50"/>
                    <a:gd name="T24" fmla="*/ 17 w 47"/>
                    <a:gd name="T25" fmla="*/ 4 h 50"/>
                    <a:gd name="T26" fmla="*/ 23 w 47"/>
                    <a:gd name="T27" fmla="*/ 27 h 50"/>
                    <a:gd name="T28" fmla="*/ 30 w 47"/>
                    <a:gd name="T29" fmla="*/ 4 h 50"/>
                    <a:gd name="T30" fmla="*/ 35 w 47"/>
                    <a:gd name="T31" fmla="*/ 0 h 50"/>
                    <a:gd name="T32" fmla="*/ 40 w 47"/>
                    <a:gd name="T33" fmla="*/ 5 h 50"/>
                    <a:gd name="T34" fmla="*/ 46 w 47"/>
                    <a:gd name="T35" fmla="*/ 44 h 50"/>
                    <a:gd name="T36" fmla="*/ 42 w 47"/>
                    <a:gd name="T37" fmla="*/ 49 h 50"/>
                    <a:gd name="T38" fmla="*/ 41 w 47"/>
                    <a:gd name="T39" fmla="*/ 4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50">
                      <a:moveTo>
                        <a:pt x="41" y="49"/>
                      </a:moveTo>
                      <a:cubicBezTo>
                        <a:pt x="39" y="49"/>
                        <a:pt x="37" y="48"/>
                        <a:pt x="36" y="45"/>
                      </a:cubicBezTo>
                      <a:cubicBezTo>
                        <a:pt x="33" y="27"/>
                        <a:pt x="33" y="27"/>
                        <a:pt x="33" y="27"/>
                      </a:cubicBezTo>
                      <a:cubicBezTo>
                        <a:pt x="28" y="46"/>
                        <a:pt x="28" y="46"/>
                        <a:pt x="28" y="46"/>
                      </a:cubicBezTo>
                      <a:cubicBezTo>
                        <a:pt x="27" y="48"/>
                        <a:pt x="26" y="49"/>
                        <a:pt x="23" y="49"/>
                      </a:cubicBezTo>
                      <a:cubicBezTo>
                        <a:pt x="21" y="49"/>
                        <a:pt x="19" y="48"/>
                        <a:pt x="19" y="46"/>
                      </a:cubicBezTo>
                      <a:cubicBezTo>
                        <a:pt x="13" y="27"/>
                        <a:pt x="13" y="27"/>
                        <a:pt x="13" y="27"/>
                      </a:cubicBezTo>
                      <a:cubicBezTo>
                        <a:pt x="10" y="45"/>
                        <a:pt x="10" y="45"/>
                        <a:pt x="10" y="45"/>
                      </a:cubicBezTo>
                      <a:cubicBezTo>
                        <a:pt x="10" y="48"/>
                        <a:pt x="7" y="50"/>
                        <a:pt x="5" y="49"/>
                      </a:cubicBezTo>
                      <a:cubicBezTo>
                        <a:pt x="2" y="49"/>
                        <a:pt x="0" y="46"/>
                        <a:pt x="1" y="44"/>
                      </a:cubicBezTo>
                      <a:cubicBezTo>
                        <a:pt x="7" y="5"/>
                        <a:pt x="7" y="5"/>
                        <a:pt x="7" y="5"/>
                      </a:cubicBezTo>
                      <a:cubicBezTo>
                        <a:pt x="7" y="2"/>
                        <a:pt x="9" y="1"/>
                        <a:pt x="12" y="0"/>
                      </a:cubicBezTo>
                      <a:cubicBezTo>
                        <a:pt x="14" y="0"/>
                        <a:pt x="16" y="2"/>
                        <a:pt x="17" y="4"/>
                      </a:cubicBezTo>
                      <a:cubicBezTo>
                        <a:pt x="23" y="27"/>
                        <a:pt x="23" y="27"/>
                        <a:pt x="23" y="27"/>
                      </a:cubicBezTo>
                      <a:cubicBezTo>
                        <a:pt x="30" y="4"/>
                        <a:pt x="30" y="4"/>
                        <a:pt x="30" y="4"/>
                      </a:cubicBezTo>
                      <a:cubicBezTo>
                        <a:pt x="31" y="2"/>
                        <a:pt x="33" y="0"/>
                        <a:pt x="35" y="0"/>
                      </a:cubicBezTo>
                      <a:cubicBezTo>
                        <a:pt x="37" y="1"/>
                        <a:pt x="39" y="2"/>
                        <a:pt x="40" y="5"/>
                      </a:cubicBezTo>
                      <a:cubicBezTo>
                        <a:pt x="46" y="44"/>
                        <a:pt x="46" y="44"/>
                        <a:pt x="46" y="44"/>
                      </a:cubicBezTo>
                      <a:cubicBezTo>
                        <a:pt x="47" y="46"/>
                        <a:pt x="45" y="49"/>
                        <a:pt x="42" y="49"/>
                      </a:cubicBezTo>
                      <a:cubicBezTo>
                        <a:pt x="42" y="49"/>
                        <a:pt x="41" y="49"/>
                        <a:pt x="41" y="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grpSp>
        <p:nvGrpSpPr>
          <p:cNvPr id="26" name="Group 25">
            <a:extLst>
              <a:ext uri="{FF2B5EF4-FFF2-40B4-BE49-F238E27FC236}">
                <a16:creationId xmlns:a16="http://schemas.microsoft.com/office/drawing/2014/main" id="{099F2402-1834-4B4B-8DF4-9326FED845D9}"/>
              </a:ext>
            </a:extLst>
          </p:cNvPr>
          <p:cNvGrpSpPr/>
          <p:nvPr/>
        </p:nvGrpSpPr>
        <p:grpSpPr>
          <a:xfrm>
            <a:off x="3783266" y="1222176"/>
            <a:ext cx="1589008" cy="684447"/>
            <a:chOff x="3696253" y="1980683"/>
            <a:chExt cx="1589008" cy="684447"/>
          </a:xfrm>
        </p:grpSpPr>
        <p:grpSp>
          <p:nvGrpSpPr>
            <p:cNvPr id="987" name="Group 986">
              <a:extLst>
                <a:ext uri="{FF2B5EF4-FFF2-40B4-BE49-F238E27FC236}">
                  <a16:creationId xmlns:a16="http://schemas.microsoft.com/office/drawing/2014/main" id="{6DBA2782-B45B-49BE-A168-224B85444B9C}"/>
                </a:ext>
              </a:extLst>
            </p:cNvPr>
            <p:cNvGrpSpPr/>
            <p:nvPr/>
          </p:nvGrpSpPr>
          <p:grpSpPr>
            <a:xfrm>
              <a:off x="3696253" y="2310125"/>
              <a:ext cx="1589008" cy="355005"/>
              <a:chOff x="2070558" y="3521845"/>
              <a:chExt cx="1589008" cy="355005"/>
            </a:xfrm>
          </p:grpSpPr>
          <p:sp>
            <p:nvSpPr>
              <p:cNvPr id="988" name="Rounded Rectangle 534">
                <a:extLst>
                  <a:ext uri="{FF2B5EF4-FFF2-40B4-BE49-F238E27FC236}">
                    <a16:creationId xmlns:a16="http://schemas.microsoft.com/office/drawing/2014/main" id="{AAAD7442-FCF3-495E-B327-37182FF45019}"/>
                  </a:ext>
                </a:extLst>
              </p:cNvPr>
              <p:cNvSpPr/>
              <p:nvPr/>
            </p:nvSpPr>
            <p:spPr>
              <a:xfrm>
                <a:off x="2070558" y="3521845"/>
                <a:ext cx="1234722" cy="355005"/>
              </a:xfrm>
              <a:prstGeom prst="roundRect">
                <a:avLst>
                  <a:gd name="adj" fmla="val 50000"/>
                </a:avLst>
              </a:prstGeom>
              <a:solidFill>
                <a:schemeClr val="accent2"/>
              </a:solidFill>
              <a:ln w="25400" cap="flat" cmpd="sng" algn="ctr">
                <a:noFill/>
                <a:prstDash val="solid"/>
              </a:ln>
              <a:effectLst/>
            </p:spPr>
            <p:txBody>
              <a:bodyPr rot="0" spcFirstLastPara="0" vertOverflow="overflow" horzOverflow="overflow" vert="horz" wrap="square" lIns="45720" tIns="45720" rIns="91440" bIns="45720" numCol="1" spcCol="0" rtlCol="0" fromWordArt="0" anchor="ctr" anchorCtr="0" forceAA="0" compatLnSpc="1">
                <a:prstTxWarp prst="textNoShape">
                  <a:avLst/>
                </a:prstTxWarp>
                <a:noAutofit/>
              </a:bodyPr>
              <a:lstStyle/>
              <a:p>
                <a:pPr>
                  <a:lnSpc>
                    <a:spcPct val="90000"/>
                  </a:lnSpc>
                  <a:defRPr/>
                </a:pPr>
                <a:r>
                  <a:rPr lang="en-US" sz="900" dirty="0">
                    <a:solidFill>
                      <a:srgbClr val="FFFFFF"/>
                    </a:solidFill>
                    <a:latin typeface="+mj-lt"/>
                  </a:rPr>
                  <a:t>Hypervisor</a:t>
                </a:r>
              </a:p>
            </p:txBody>
          </p:sp>
          <p:sp>
            <p:nvSpPr>
              <p:cNvPr id="989" name="Rounded Rectangle 534">
                <a:extLst>
                  <a:ext uri="{FF2B5EF4-FFF2-40B4-BE49-F238E27FC236}">
                    <a16:creationId xmlns:a16="http://schemas.microsoft.com/office/drawing/2014/main" id="{222D98A5-54F7-4B98-B65A-4D2DE870C089}"/>
                  </a:ext>
                </a:extLst>
              </p:cNvPr>
              <p:cNvSpPr/>
              <p:nvPr/>
            </p:nvSpPr>
            <p:spPr>
              <a:xfrm>
                <a:off x="2793697" y="3521845"/>
                <a:ext cx="865869" cy="355005"/>
              </a:xfrm>
              <a:prstGeom prst="roundRect">
                <a:avLst>
                  <a:gd name="adj" fmla="val 50000"/>
                </a:avLst>
              </a:prstGeom>
              <a:solidFill>
                <a:schemeClr val="accent1">
                  <a:lumMod val="50000"/>
                </a:scheme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defRPr/>
                </a:pPr>
                <a:r>
                  <a:rPr lang="en-US" sz="900" dirty="0">
                    <a:solidFill>
                      <a:srgbClr val="FFFFFF"/>
                    </a:solidFill>
                    <a:latin typeface="+mj-lt"/>
                  </a:rPr>
                  <a:t>Controller</a:t>
                </a:r>
              </a:p>
            </p:txBody>
          </p:sp>
        </p:grpSp>
        <p:grpSp>
          <p:nvGrpSpPr>
            <p:cNvPr id="1038" name="Group 1037">
              <a:extLst>
                <a:ext uri="{FF2B5EF4-FFF2-40B4-BE49-F238E27FC236}">
                  <a16:creationId xmlns:a16="http://schemas.microsoft.com/office/drawing/2014/main" id="{DBEF08EF-F1BD-4797-8EB2-1B9A06E52CEA}"/>
                </a:ext>
              </a:extLst>
            </p:cNvPr>
            <p:cNvGrpSpPr/>
            <p:nvPr/>
          </p:nvGrpSpPr>
          <p:grpSpPr>
            <a:xfrm>
              <a:off x="3696253" y="1980683"/>
              <a:ext cx="787747" cy="241875"/>
              <a:chOff x="483243" y="1980683"/>
              <a:chExt cx="787747" cy="241875"/>
            </a:xfrm>
          </p:grpSpPr>
          <p:grpSp>
            <p:nvGrpSpPr>
              <p:cNvPr id="1039" name="Group 64">
                <a:extLst>
                  <a:ext uri="{FF2B5EF4-FFF2-40B4-BE49-F238E27FC236}">
                    <a16:creationId xmlns:a16="http://schemas.microsoft.com/office/drawing/2014/main" id="{EB849657-C819-4454-8A41-AF2784B8ADD0}"/>
                  </a:ext>
                </a:extLst>
              </p:cNvPr>
              <p:cNvGrpSpPr>
                <a:grpSpLocks noChangeAspect="1"/>
              </p:cNvGrpSpPr>
              <p:nvPr/>
            </p:nvGrpSpPr>
            <p:grpSpPr bwMode="auto">
              <a:xfrm>
                <a:off x="1027667" y="1980683"/>
                <a:ext cx="243323" cy="241875"/>
                <a:chOff x="2711" y="1453"/>
                <a:chExt cx="336" cy="334"/>
              </a:xfrm>
            </p:grpSpPr>
            <p:sp>
              <p:nvSpPr>
                <p:cNvPr id="1050" name="Freeform 65">
                  <a:extLst>
                    <a:ext uri="{FF2B5EF4-FFF2-40B4-BE49-F238E27FC236}">
                      <a16:creationId xmlns:a16="http://schemas.microsoft.com/office/drawing/2014/main" id="{C494DD04-5F45-4997-8974-E75AC1ABE60F}"/>
                    </a:ext>
                  </a:extLst>
                </p:cNvPr>
                <p:cNvSpPr>
                  <a:spLocks/>
                </p:cNvSpPr>
                <p:nvPr/>
              </p:nvSpPr>
              <p:spPr bwMode="auto">
                <a:xfrm>
                  <a:off x="2718" y="1460"/>
                  <a:ext cx="329" cy="327"/>
                </a:xfrm>
                <a:custGeom>
                  <a:avLst/>
                  <a:gdLst>
                    <a:gd name="T0" fmla="*/ 168 w 183"/>
                    <a:gd name="T1" fmla="*/ 183 h 183"/>
                    <a:gd name="T2" fmla="*/ 22 w 183"/>
                    <a:gd name="T3" fmla="*/ 183 h 183"/>
                    <a:gd name="T4" fmla="*/ 0 w 183"/>
                    <a:gd name="T5" fmla="*/ 167 h 183"/>
                    <a:gd name="T6" fmla="*/ 7 w 183"/>
                    <a:gd name="T7" fmla="*/ 21 h 183"/>
                    <a:gd name="T8" fmla="*/ 22 w 183"/>
                    <a:gd name="T9" fmla="*/ 7 h 183"/>
                    <a:gd name="T10" fmla="*/ 167 w 183"/>
                    <a:gd name="T11" fmla="*/ 0 h 183"/>
                    <a:gd name="T12" fmla="*/ 183 w 183"/>
                    <a:gd name="T13" fmla="*/ 21 h 183"/>
                    <a:gd name="T14" fmla="*/ 183 w 183"/>
                    <a:gd name="T15" fmla="*/ 168 h 183"/>
                    <a:gd name="T16" fmla="*/ 168 w 183"/>
                    <a:gd name="T17"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183">
                      <a:moveTo>
                        <a:pt x="168" y="183"/>
                      </a:moveTo>
                      <a:cubicBezTo>
                        <a:pt x="22" y="183"/>
                        <a:pt x="22" y="183"/>
                        <a:pt x="22" y="183"/>
                      </a:cubicBezTo>
                      <a:cubicBezTo>
                        <a:pt x="14" y="183"/>
                        <a:pt x="0" y="167"/>
                        <a:pt x="0" y="167"/>
                      </a:cubicBezTo>
                      <a:cubicBezTo>
                        <a:pt x="7" y="21"/>
                        <a:pt x="7" y="21"/>
                        <a:pt x="7" y="21"/>
                      </a:cubicBezTo>
                      <a:cubicBezTo>
                        <a:pt x="7" y="13"/>
                        <a:pt x="14" y="7"/>
                        <a:pt x="22" y="7"/>
                      </a:cubicBezTo>
                      <a:cubicBezTo>
                        <a:pt x="167" y="0"/>
                        <a:pt x="167" y="0"/>
                        <a:pt x="167" y="0"/>
                      </a:cubicBezTo>
                      <a:cubicBezTo>
                        <a:pt x="167" y="0"/>
                        <a:pt x="183" y="13"/>
                        <a:pt x="183" y="21"/>
                      </a:cubicBezTo>
                      <a:cubicBezTo>
                        <a:pt x="183" y="168"/>
                        <a:pt x="183" y="168"/>
                        <a:pt x="183" y="168"/>
                      </a:cubicBezTo>
                      <a:cubicBezTo>
                        <a:pt x="183" y="176"/>
                        <a:pt x="176" y="183"/>
                        <a:pt x="168" y="183"/>
                      </a:cubicBezTo>
                      <a:close/>
                    </a:path>
                  </a:pathLst>
                </a:custGeom>
                <a:solidFill>
                  <a:schemeClr val="tx1">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1" name="Freeform 66">
                  <a:extLst>
                    <a:ext uri="{FF2B5EF4-FFF2-40B4-BE49-F238E27FC236}">
                      <a16:creationId xmlns:a16="http://schemas.microsoft.com/office/drawing/2014/main" id="{EF13A3E1-3E54-494A-A638-54AFD9A51813}"/>
                    </a:ext>
                  </a:extLst>
                </p:cNvPr>
                <p:cNvSpPr>
                  <a:spLocks/>
                </p:cNvSpPr>
                <p:nvPr/>
              </p:nvSpPr>
              <p:spPr bwMode="auto">
                <a:xfrm>
                  <a:off x="2711" y="1453"/>
                  <a:ext cx="316" cy="313"/>
                </a:xfrm>
                <a:custGeom>
                  <a:avLst/>
                  <a:gdLst>
                    <a:gd name="T0" fmla="*/ 160 w 176"/>
                    <a:gd name="T1" fmla="*/ 175 h 175"/>
                    <a:gd name="T2" fmla="*/ 16 w 176"/>
                    <a:gd name="T3" fmla="*/ 175 h 175"/>
                    <a:gd name="T4" fmla="*/ 0 w 176"/>
                    <a:gd name="T5" fmla="*/ 159 h 175"/>
                    <a:gd name="T6" fmla="*/ 0 w 176"/>
                    <a:gd name="T7" fmla="*/ 16 h 175"/>
                    <a:gd name="T8" fmla="*/ 16 w 176"/>
                    <a:gd name="T9" fmla="*/ 0 h 175"/>
                    <a:gd name="T10" fmla="*/ 160 w 176"/>
                    <a:gd name="T11" fmla="*/ 0 h 175"/>
                    <a:gd name="T12" fmla="*/ 176 w 176"/>
                    <a:gd name="T13" fmla="*/ 16 h 175"/>
                    <a:gd name="T14" fmla="*/ 176 w 176"/>
                    <a:gd name="T15" fmla="*/ 159 h 175"/>
                    <a:gd name="T16" fmla="*/ 160 w 176"/>
                    <a:gd name="T17"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175">
                      <a:moveTo>
                        <a:pt x="160" y="175"/>
                      </a:moveTo>
                      <a:cubicBezTo>
                        <a:pt x="16" y="175"/>
                        <a:pt x="16" y="175"/>
                        <a:pt x="16" y="175"/>
                      </a:cubicBezTo>
                      <a:cubicBezTo>
                        <a:pt x="7" y="175"/>
                        <a:pt x="0" y="168"/>
                        <a:pt x="0" y="159"/>
                      </a:cubicBezTo>
                      <a:cubicBezTo>
                        <a:pt x="0" y="16"/>
                        <a:pt x="0" y="16"/>
                        <a:pt x="0" y="16"/>
                      </a:cubicBezTo>
                      <a:cubicBezTo>
                        <a:pt x="0" y="7"/>
                        <a:pt x="7" y="0"/>
                        <a:pt x="16" y="0"/>
                      </a:cubicBezTo>
                      <a:cubicBezTo>
                        <a:pt x="160" y="0"/>
                        <a:pt x="160" y="0"/>
                        <a:pt x="160" y="0"/>
                      </a:cubicBezTo>
                      <a:cubicBezTo>
                        <a:pt x="169" y="0"/>
                        <a:pt x="176" y="7"/>
                        <a:pt x="176" y="16"/>
                      </a:cubicBezTo>
                      <a:cubicBezTo>
                        <a:pt x="176" y="159"/>
                        <a:pt x="176" y="159"/>
                        <a:pt x="176" y="159"/>
                      </a:cubicBezTo>
                      <a:cubicBezTo>
                        <a:pt x="176" y="168"/>
                        <a:pt x="169" y="175"/>
                        <a:pt x="160" y="175"/>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2" name="Freeform 67">
                  <a:extLst>
                    <a:ext uri="{FF2B5EF4-FFF2-40B4-BE49-F238E27FC236}">
                      <a16:creationId xmlns:a16="http://schemas.microsoft.com/office/drawing/2014/main" id="{981765BB-B847-4B4D-8F62-9A9224039C16}"/>
                    </a:ext>
                  </a:extLst>
                </p:cNvPr>
                <p:cNvSpPr>
                  <a:spLocks/>
                </p:cNvSpPr>
                <p:nvPr/>
              </p:nvSpPr>
              <p:spPr bwMode="auto">
                <a:xfrm>
                  <a:off x="2774" y="1555"/>
                  <a:ext cx="96" cy="118"/>
                </a:xfrm>
                <a:custGeom>
                  <a:avLst/>
                  <a:gdLst>
                    <a:gd name="T0" fmla="*/ 36 w 40"/>
                    <a:gd name="T1" fmla="*/ 1 h 49"/>
                    <a:gd name="T2" fmla="*/ 30 w 40"/>
                    <a:gd name="T3" fmla="*/ 4 h 49"/>
                    <a:gd name="T4" fmla="*/ 20 w 40"/>
                    <a:gd name="T5" fmla="*/ 30 h 49"/>
                    <a:gd name="T6" fmla="*/ 10 w 40"/>
                    <a:gd name="T7" fmla="*/ 4 h 49"/>
                    <a:gd name="T8" fmla="*/ 4 w 40"/>
                    <a:gd name="T9" fmla="*/ 1 h 49"/>
                    <a:gd name="T10" fmla="*/ 1 w 40"/>
                    <a:gd name="T11" fmla="*/ 7 h 49"/>
                    <a:gd name="T12" fmla="*/ 16 w 40"/>
                    <a:gd name="T13" fmla="*/ 45 h 49"/>
                    <a:gd name="T14" fmla="*/ 16 w 40"/>
                    <a:gd name="T15" fmla="*/ 46 h 49"/>
                    <a:gd name="T16" fmla="*/ 16 w 40"/>
                    <a:gd name="T17" fmla="*/ 46 h 49"/>
                    <a:gd name="T18" fmla="*/ 16 w 40"/>
                    <a:gd name="T19" fmla="*/ 46 h 49"/>
                    <a:gd name="T20" fmla="*/ 16 w 40"/>
                    <a:gd name="T21" fmla="*/ 47 h 49"/>
                    <a:gd name="T22" fmla="*/ 17 w 40"/>
                    <a:gd name="T23" fmla="*/ 47 h 49"/>
                    <a:gd name="T24" fmla="*/ 17 w 40"/>
                    <a:gd name="T25" fmla="*/ 47 h 49"/>
                    <a:gd name="T26" fmla="*/ 18 w 40"/>
                    <a:gd name="T27" fmla="*/ 48 h 49"/>
                    <a:gd name="T28" fmla="*/ 18 w 40"/>
                    <a:gd name="T29" fmla="*/ 48 h 49"/>
                    <a:gd name="T30" fmla="*/ 18 w 40"/>
                    <a:gd name="T31" fmla="*/ 48 h 49"/>
                    <a:gd name="T32" fmla="*/ 18 w 40"/>
                    <a:gd name="T33" fmla="*/ 48 h 49"/>
                    <a:gd name="T34" fmla="*/ 19 w 40"/>
                    <a:gd name="T35" fmla="*/ 48 h 49"/>
                    <a:gd name="T36" fmla="*/ 19 w 40"/>
                    <a:gd name="T37" fmla="*/ 48 h 49"/>
                    <a:gd name="T38" fmla="*/ 19 w 40"/>
                    <a:gd name="T39" fmla="*/ 48 h 49"/>
                    <a:gd name="T40" fmla="*/ 20 w 40"/>
                    <a:gd name="T41" fmla="*/ 49 h 49"/>
                    <a:gd name="T42" fmla="*/ 20 w 40"/>
                    <a:gd name="T43" fmla="*/ 49 h 49"/>
                    <a:gd name="T44" fmla="*/ 20 w 40"/>
                    <a:gd name="T45" fmla="*/ 49 h 49"/>
                    <a:gd name="T46" fmla="*/ 20 w 40"/>
                    <a:gd name="T47" fmla="*/ 49 h 49"/>
                    <a:gd name="T48" fmla="*/ 20 w 40"/>
                    <a:gd name="T49" fmla="*/ 49 h 49"/>
                    <a:gd name="T50" fmla="*/ 21 w 40"/>
                    <a:gd name="T51" fmla="*/ 48 h 49"/>
                    <a:gd name="T52" fmla="*/ 21 w 40"/>
                    <a:gd name="T53" fmla="*/ 48 h 49"/>
                    <a:gd name="T54" fmla="*/ 22 w 40"/>
                    <a:gd name="T55" fmla="*/ 48 h 49"/>
                    <a:gd name="T56" fmla="*/ 22 w 40"/>
                    <a:gd name="T57" fmla="*/ 48 h 49"/>
                    <a:gd name="T58" fmla="*/ 22 w 40"/>
                    <a:gd name="T59" fmla="*/ 48 h 49"/>
                    <a:gd name="T60" fmla="*/ 23 w 40"/>
                    <a:gd name="T61" fmla="*/ 48 h 49"/>
                    <a:gd name="T62" fmla="*/ 23 w 40"/>
                    <a:gd name="T63" fmla="*/ 48 h 49"/>
                    <a:gd name="T64" fmla="*/ 24 w 40"/>
                    <a:gd name="T65" fmla="*/ 47 h 49"/>
                    <a:gd name="T66" fmla="*/ 24 w 40"/>
                    <a:gd name="T67" fmla="*/ 47 h 49"/>
                    <a:gd name="T68" fmla="*/ 24 w 40"/>
                    <a:gd name="T69" fmla="*/ 47 h 49"/>
                    <a:gd name="T70" fmla="*/ 24 w 40"/>
                    <a:gd name="T71" fmla="*/ 46 h 49"/>
                    <a:gd name="T72" fmla="*/ 25 w 40"/>
                    <a:gd name="T73" fmla="*/ 46 h 49"/>
                    <a:gd name="T74" fmla="*/ 25 w 40"/>
                    <a:gd name="T75" fmla="*/ 46 h 49"/>
                    <a:gd name="T76" fmla="*/ 25 w 40"/>
                    <a:gd name="T77" fmla="*/ 45 h 49"/>
                    <a:gd name="T78" fmla="*/ 39 w 40"/>
                    <a:gd name="T79" fmla="*/ 7 h 49"/>
                    <a:gd name="T80" fmla="*/ 36 w 40"/>
                    <a:gd name="T81"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 h="49">
                      <a:moveTo>
                        <a:pt x="36" y="1"/>
                      </a:moveTo>
                      <a:cubicBezTo>
                        <a:pt x="34" y="0"/>
                        <a:pt x="31" y="1"/>
                        <a:pt x="30" y="4"/>
                      </a:cubicBezTo>
                      <a:cubicBezTo>
                        <a:pt x="20" y="30"/>
                        <a:pt x="20" y="30"/>
                        <a:pt x="20" y="30"/>
                      </a:cubicBezTo>
                      <a:cubicBezTo>
                        <a:pt x="10" y="4"/>
                        <a:pt x="10" y="4"/>
                        <a:pt x="10" y="4"/>
                      </a:cubicBezTo>
                      <a:cubicBezTo>
                        <a:pt x="9" y="1"/>
                        <a:pt x="7" y="0"/>
                        <a:pt x="4" y="1"/>
                      </a:cubicBezTo>
                      <a:cubicBezTo>
                        <a:pt x="2" y="2"/>
                        <a:pt x="0" y="5"/>
                        <a:pt x="1" y="7"/>
                      </a:cubicBezTo>
                      <a:cubicBezTo>
                        <a:pt x="16" y="45"/>
                        <a:pt x="16" y="45"/>
                        <a:pt x="16" y="45"/>
                      </a:cubicBezTo>
                      <a:cubicBezTo>
                        <a:pt x="16" y="45"/>
                        <a:pt x="16" y="45"/>
                        <a:pt x="16" y="46"/>
                      </a:cubicBezTo>
                      <a:cubicBezTo>
                        <a:pt x="16" y="46"/>
                        <a:pt x="16" y="46"/>
                        <a:pt x="16" y="46"/>
                      </a:cubicBezTo>
                      <a:cubicBezTo>
                        <a:pt x="16" y="46"/>
                        <a:pt x="16" y="46"/>
                        <a:pt x="16" y="46"/>
                      </a:cubicBezTo>
                      <a:cubicBezTo>
                        <a:pt x="16" y="46"/>
                        <a:pt x="16" y="46"/>
                        <a:pt x="16" y="47"/>
                      </a:cubicBezTo>
                      <a:cubicBezTo>
                        <a:pt x="16" y="47"/>
                        <a:pt x="17" y="47"/>
                        <a:pt x="17" y="47"/>
                      </a:cubicBezTo>
                      <a:cubicBezTo>
                        <a:pt x="17" y="47"/>
                        <a:pt x="17" y="47"/>
                        <a:pt x="17" y="47"/>
                      </a:cubicBezTo>
                      <a:cubicBezTo>
                        <a:pt x="17" y="47"/>
                        <a:pt x="17" y="48"/>
                        <a:pt x="18" y="48"/>
                      </a:cubicBezTo>
                      <a:cubicBezTo>
                        <a:pt x="18" y="48"/>
                        <a:pt x="18" y="48"/>
                        <a:pt x="18" y="48"/>
                      </a:cubicBezTo>
                      <a:cubicBezTo>
                        <a:pt x="18" y="48"/>
                        <a:pt x="18" y="48"/>
                        <a:pt x="18" y="48"/>
                      </a:cubicBezTo>
                      <a:cubicBezTo>
                        <a:pt x="18" y="48"/>
                        <a:pt x="18" y="48"/>
                        <a:pt x="18" y="48"/>
                      </a:cubicBezTo>
                      <a:cubicBezTo>
                        <a:pt x="18" y="48"/>
                        <a:pt x="19" y="48"/>
                        <a:pt x="19" y="48"/>
                      </a:cubicBezTo>
                      <a:cubicBezTo>
                        <a:pt x="19" y="48"/>
                        <a:pt x="19" y="48"/>
                        <a:pt x="19" y="48"/>
                      </a:cubicBezTo>
                      <a:cubicBezTo>
                        <a:pt x="19" y="48"/>
                        <a:pt x="19" y="48"/>
                        <a:pt x="19" y="48"/>
                      </a:cubicBezTo>
                      <a:cubicBezTo>
                        <a:pt x="20" y="49"/>
                        <a:pt x="20" y="49"/>
                        <a:pt x="20" y="49"/>
                      </a:cubicBezTo>
                      <a:cubicBezTo>
                        <a:pt x="20" y="49"/>
                        <a:pt x="20" y="49"/>
                        <a:pt x="20" y="49"/>
                      </a:cubicBezTo>
                      <a:cubicBezTo>
                        <a:pt x="20" y="49"/>
                        <a:pt x="20" y="49"/>
                        <a:pt x="20" y="49"/>
                      </a:cubicBezTo>
                      <a:cubicBezTo>
                        <a:pt x="20" y="49"/>
                        <a:pt x="20" y="49"/>
                        <a:pt x="20" y="49"/>
                      </a:cubicBezTo>
                      <a:cubicBezTo>
                        <a:pt x="20" y="49"/>
                        <a:pt x="20" y="49"/>
                        <a:pt x="20" y="49"/>
                      </a:cubicBezTo>
                      <a:cubicBezTo>
                        <a:pt x="20" y="49"/>
                        <a:pt x="21" y="49"/>
                        <a:pt x="21" y="48"/>
                      </a:cubicBezTo>
                      <a:cubicBezTo>
                        <a:pt x="21" y="48"/>
                        <a:pt x="21" y="48"/>
                        <a:pt x="21" y="48"/>
                      </a:cubicBezTo>
                      <a:cubicBezTo>
                        <a:pt x="21" y="48"/>
                        <a:pt x="22" y="48"/>
                        <a:pt x="22" y="48"/>
                      </a:cubicBezTo>
                      <a:cubicBezTo>
                        <a:pt x="22" y="48"/>
                        <a:pt x="22" y="48"/>
                        <a:pt x="22" y="48"/>
                      </a:cubicBezTo>
                      <a:cubicBezTo>
                        <a:pt x="22" y="48"/>
                        <a:pt x="22" y="48"/>
                        <a:pt x="22" y="48"/>
                      </a:cubicBezTo>
                      <a:cubicBezTo>
                        <a:pt x="22" y="48"/>
                        <a:pt x="22" y="48"/>
                        <a:pt x="23" y="48"/>
                      </a:cubicBezTo>
                      <a:cubicBezTo>
                        <a:pt x="23" y="48"/>
                        <a:pt x="23" y="48"/>
                        <a:pt x="23" y="48"/>
                      </a:cubicBezTo>
                      <a:cubicBezTo>
                        <a:pt x="23" y="48"/>
                        <a:pt x="23" y="47"/>
                        <a:pt x="24" y="47"/>
                      </a:cubicBezTo>
                      <a:cubicBezTo>
                        <a:pt x="24" y="47"/>
                        <a:pt x="24" y="47"/>
                        <a:pt x="24" y="47"/>
                      </a:cubicBezTo>
                      <a:cubicBezTo>
                        <a:pt x="24" y="47"/>
                        <a:pt x="24" y="47"/>
                        <a:pt x="24" y="47"/>
                      </a:cubicBezTo>
                      <a:cubicBezTo>
                        <a:pt x="24" y="46"/>
                        <a:pt x="24" y="46"/>
                        <a:pt x="24" y="46"/>
                      </a:cubicBezTo>
                      <a:cubicBezTo>
                        <a:pt x="24" y="46"/>
                        <a:pt x="25" y="46"/>
                        <a:pt x="25" y="46"/>
                      </a:cubicBezTo>
                      <a:cubicBezTo>
                        <a:pt x="25" y="46"/>
                        <a:pt x="25" y="46"/>
                        <a:pt x="25" y="46"/>
                      </a:cubicBezTo>
                      <a:cubicBezTo>
                        <a:pt x="25" y="45"/>
                        <a:pt x="25" y="45"/>
                        <a:pt x="25" y="45"/>
                      </a:cubicBezTo>
                      <a:cubicBezTo>
                        <a:pt x="39" y="7"/>
                        <a:pt x="39" y="7"/>
                        <a:pt x="39" y="7"/>
                      </a:cubicBezTo>
                      <a:cubicBezTo>
                        <a:pt x="40" y="5"/>
                        <a:pt x="39" y="2"/>
                        <a:pt x="3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3" name="Freeform 68">
                  <a:extLst>
                    <a:ext uri="{FF2B5EF4-FFF2-40B4-BE49-F238E27FC236}">
                      <a16:creationId xmlns:a16="http://schemas.microsoft.com/office/drawing/2014/main" id="{D0869E3A-B655-44BA-9256-97849B9D0DEC}"/>
                    </a:ext>
                  </a:extLst>
                </p:cNvPr>
                <p:cNvSpPr>
                  <a:spLocks/>
                </p:cNvSpPr>
                <p:nvPr/>
              </p:nvSpPr>
              <p:spPr bwMode="auto">
                <a:xfrm>
                  <a:off x="2865" y="1553"/>
                  <a:ext cx="111" cy="120"/>
                </a:xfrm>
                <a:custGeom>
                  <a:avLst/>
                  <a:gdLst>
                    <a:gd name="T0" fmla="*/ 41 w 47"/>
                    <a:gd name="T1" fmla="*/ 49 h 50"/>
                    <a:gd name="T2" fmla="*/ 36 w 47"/>
                    <a:gd name="T3" fmla="*/ 45 h 50"/>
                    <a:gd name="T4" fmla="*/ 33 w 47"/>
                    <a:gd name="T5" fmla="*/ 27 h 50"/>
                    <a:gd name="T6" fmla="*/ 28 w 47"/>
                    <a:gd name="T7" fmla="*/ 46 h 50"/>
                    <a:gd name="T8" fmla="*/ 23 w 47"/>
                    <a:gd name="T9" fmla="*/ 49 h 50"/>
                    <a:gd name="T10" fmla="*/ 19 w 47"/>
                    <a:gd name="T11" fmla="*/ 46 h 50"/>
                    <a:gd name="T12" fmla="*/ 13 w 47"/>
                    <a:gd name="T13" fmla="*/ 27 h 50"/>
                    <a:gd name="T14" fmla="*/ 10 w 47"/>
                    <a:gd name="T15" fmla="*/ 45 h 50"/>
                    <a:gd name="T16" fmla="*/ 5 w 47"/>
                    <a:gd name="T17" fmla="*/ 49 h 50"/>
                    <a:gd name="T18" fmla="*/ 1 w 47"/>
                    <a:gd name="T19" fmla="*/ 44 h 50"/>
                    <a:gd name="T20" fmla="*/ 7 w 47"/>
                    <a:gd name="T21" fmla="*/ 5 h 50"/>
                    <a:gd name="T22" fmla="*/ 12 w 47"/>
                    <a:gd name="T23" fmla="*/ 0 h 50"/>
                    <a:gd name="T24" fmla="*/ 17 w 47"/>
                    <a:gd name="T25" fmla="*/ 4 h 50"/>
                    <a:gd name="T26" fmla="*/ 23 w 47"/>
                    <a:gd name="T27" fmla="*/ 27 h 50"/>
                    <a:gd name="T28" fmla="*/ 30 w 47"/>
                    <a:gd name="T29" fmla="*/ 4 h 50"/>
                    <a:gd name="T30" fmla="*/ 35 w 47"/>
                    <a:gd name="T31" fmla="*/ 0 h 50"/>
                    <a:gd name="T32" fmla="*/ 40 w 47"/>
                    <a:gd name="T33" fmla="*/ 5 h 50"/>
                    <a:gd name="T34" fmla="*/ 46 w 47"/>
                    <a:gd name="T35" fmla="*/ 44 h 50"/>
                    <a:gd name="T36" fmla="*/ 42 w 47"/>
                    <a:gd name="T37" fmla="*/ 49 h 50"/>
                    <a:gd name="T38" fmla="*/ 41 w 47"/>
                    <a:gd name="T39" fmla="*/ 4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50">
                      <a:moveTo>
                        <a:pt x="41" y="49"/>
                      </a:moveTo>
                      <a:cubicBezTo>
                        <a:pt x="39" y="49"/>
                        <a:pt x="37" y="48"/>
                        <a:pt x="36" y="45"/>
                      </a:cubicBezTo>
                      <a:cubicBezTo>
                        <a:pt x="33" y="27"/>
                        <a:pt x="33" y="27"/>
                        <a:pt x="33" y="27"/>
                      </a:cubicBezTo>
                      <a:cubicBezTo>
                        <a:pt x="28" y="46"/>
                        <a:pt x="28" y="46"/>
                        <a:pt x="28" y="46"/>
                      </a:cubicBezTo>
                      <a:cubicBezTo>
                        <a:pt x="27" y="48"/>
                        <a:pt x="26" y="49"/>
                        <a:pt x="23" y="49"/>
                      </a:cubicBezTo>
                      <a:cubicBezTo>
                        <a:pt x="21" y="49"/>
                        <a:pt x="19" y="48"/>
                        <a:pt x="19" y="46"/>
                      </a:cubicBezTo>
                      <a:cubicBezTo>
                        <a:pt x="13" y="27"/>
                        <a:pt x="13" y="27"/>
                        <a:pt x="13" y="27"/>
                      </a:cubicBezTo>
                      <a:cubicBezTo>
                        <a:pt x="10" y="45"/>
                        <a:pt x="10" y="45"/>
                        <a:pt x="10" y="45"/>
                      </a:cubicBezTo>
                      <a:cubicBezTo>
                        <a:pt x="10" y="48"/>
                        <a:pt x="7" y="50"/>
                        <a:pt x="5" y="49"/>
                      </a:cubicBezTo>
                      <a:cubicBezTo>
                        <a:pt x="2" y="49"/>
                        <a:pt x="0" y="46"/>
                        <a:pt x="1" y="44"/>
                      </a:cubicBezTo>
                      <a:cubicBezTo>
                        <a:pt x="7" y="5"/>
                        <a:pt x="7" y="5"/>
                        <a:pt x="7" y="5"/>
                      </a:cubicBezTo>
                      <a:cubicBezTo>
                        <a:pt x="7" y="2"/>
                        <a:pt x="9" y="1"/>
                        <a:pt x="12" y="0"/>
                      </a:cubicBezTo>
                      <a:cubicBezTo>
                        <a:pt x="14" y="0"/>
                        <a:pt x="16" y="2"/>
                        <a:pt x="17" y="4"/>
                      </a:cubicBezTo>
                      <a:cubicBezTo>
                        <a:pt x="23" y="27"/>
                        <a:pt x="23" y="27"/>
                        <a:pt x="23" y="27"/>
                      </a:cubicBezTo>
                      <a:cubicBezTo>
                        <a:pt x="30" y="4"/>
                        <a:pt x="30" y="4"/>
                        <a:pt x="30" y="4"/>
                      </a:cubicBezTo>
                      <a:cubicBezTo>
                        <a:pt x="31" y="2"/>
                        <a:pt x="33" y="0"/>
                        <a:pt x="35" y="0"/>
                      </a:cubicBezTo>
                      <a:cubicBezTo>
                        <a:pt x="37" y="1"/>
                        <a:pt x="39" y="2"/>
                        <a:pt x="40" y="5"/>
                      </a:cubicBezTo>
                      <a:cubicBezTo>
                        <a:pt x="46" y="44"/>
                        <a:pt x="46" y="44"/>
                        <a:pt x="46" y="44"/>
                      </a:cubicBezTo>
                      <a:cubicBezTo>
                        <a:pt x="47" y="46"/>
                        <a:pt x="45" y="49"/>
                        <a:pt x="42" y="49"/>
                      </a:cubicBezTo>
                      <a:cubicBezTo>
                        <a:pt x="42" y="49"/>
                        <a:pt x="41" y="49"/>
                        <a:pt x="41" y="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40" name="Group 64">
                <a:extLst>
                  <a:ext uri="{FF2B5EF4-FFF2-40B4-BE49-F238E27FC236}">
                    <a16:creationId xmlns:a16="http://schemas.microsoft.com/office/drawing/2014/main" id="{1B5AC75E-1E9B-4585-A2E1-12C6E895E015}"/>
                  </a:ext>
                </a:extLst>
              </p:cNvPr>
              <p:cNvGrpSpPr>
                <a:grpSpLocks noChangeAspect="1"/>
              </p:cNvGrpSpPr>
              <p:nvPr/>
            </p:nvGrpSpPr>
            <p:grpSpPr bwMode="auto">
              <a:xfrm>
                <a:off x="755455" y="1980683"/>
                <a:ext cx="243323" cy="241875"/>
                <a:chOff x="2711" y="1453"/>
                <a:chExt cx="336" cy="334"/>
              </a:xfrm>
            </p:grpSpPr>
            <p:sp>
              <p:nvSpPr>
                <p:cNvPr id="1046" name="Freeform 65">
                  <a:extLst>
                    <a:ext uri="{FF2B5EF4-FFF2-40B4-BE49-F238E27FC236}">
                      <a16:creationId xmlns:a16="http://schemas.microsoft.com/office/drawing/2014/main" id="{F0297709-79F9-45DD-847A-0DD83056C374}"/>
                    </a:ext>
                  </a:extLst>
                </p:cNvPr>
                <p:cNvSpPr>
                  <a:spLocks/>
                </p:cNvSpPr>
                <p:nvPr/>
              </p:nvSpPr>
              <p:spPr bwMode="auto">
                <a:xfrm>
                  <a:off x="2718" y="1460"/>
                  <a:ext cx="329" cy="327"/>
                </a:xfrm>
                <a:custGeom>
                  <a:avLst/>
                  <a:gdLst>
                    <a:gd name="T0" fmla="*/ 168 w 183"/>
                    <a:gd name="T1" fmla="*/ 183 h 183"/>
                    <a:gd name="T2" fmla="*/ 22 w 183"/>
                    <a:gd name="T3" fmla="*/ 183 h 183"/>
                    <a:gd name="T4" fmla="*/ 0 w 183"/>
                    <a:gd name="T5" fmla="*/ 167 h 183"/>
                    <a:gd name="T6" fmla="*/ 7 w 183"/>
                    <a:gd name="T7" fmla="*/ 21 h 183"/>
                    <a:gd name="T8" fmla="*/ 22 w 183"/>
                    <a:gd name="T9" fmla="*/ 7 h 183"/>
                    <a:gd name="T10" fmla="*/ 167 w 183"/>
                    <a:gd name="T11" fmla="*/ 0 h 183"/>
                    <a:gd name="T12" fmla="*/ 183 w 183"/>
                    <a:gd name="T13" fmla="*/ 21 h 183"/>
                    <a:gd name="T14" fmla="*/ 183 w 183"/>
                    <a:gd name="T15" fmla="*/ 168 h 183"/>
                    <a:gd name="T16" fmla="*/ 168 w 183"/>
                    <a:gd name="T17"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183">
                      <a:moveTo>
                        <a:pt x="168" y="183"/>
                      </a:moveTo>
                      <a:cubicBezTo>
                        <a:pt x="22" y="183"/>
                        <a:pt x="22" y="183"/>
                        <a:pt x="22" y="183"/>
                      </a:cubicBezTo>
                      <a:cubicBezTo>
                        <a:pt x="14" y="183"/>
                        <a:pt x="0" y="167"/>
                        <a:pt x="0" y="167"/>
                      </a:cubicBezTo>
                      <a:cubicBezTo>
                        <a:pt x="7" y="21"/>
                        <a:pt x="7" y="21"/>
                        <a:pt x="7" y="21"/>
                      </a:cubicBezTo>
                      <a:cubicBezTo>
                        <a:pt x="7" y="13"/>
                        <a:pt x="14" y="7"/>
                        <a:pt x="22" y="7"/>
                      </a:cubicBezTo>
                      <a:cubicBezTo>
                        <a:pt x="167" y="0"/>
                        <a:pt x="167" y="0"/>
                        <a:pt x="167" y="0"/>
                      </a:cubicBezTo>
                      <a:cubicBezTo>
                        <a:pt x="167" y="0"/>
                        <a:pt x="183" y="13"/>
                        <a:pt x="183" y="21"/>
                      </a:cubicBezTo>
                      <a:cubicBezTo>
                        <a:pt x="183" y="168"/>
                        <a:pt x="183" y="168"/>
                        <a:pt x="183" y="168"/>
                      </a:cubicBezTo>
                      <a:cubicBezTo>
                        <a:pt x="183" y="176"/>
                        <a:pt x="176" y="183"/>
                        <a:pt x="168" y="183"/>
                      </a:cubicBezTo>
                      <a:close/>
                    </a:path>
                  </a:pathLst>
                </a:custGeom>
                <a:solidFill>
                  <a:schemeClr val="tx1">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7" name="Freeform 66">
                  <a:extLst>
                    <a:ext uri="{FF2B5EF4-FFF2-40B4-BE49-F238E27FC236}">
                      <a16:creationId xmlns:a16="http://schemas.microsoft.com/office/drawing/2014/main" id="{5CFF03E7-ADEB-4E54-A8B7-AE4804A43448}"/>
                    </a:ext>
                  </a:extLst>
                </p:cNvPr>
                <p:cNvSpPr>
                  <a:spLocks/>
                </p:cNvSpPr>
                <p:nvPr/>
              </p:nvSpPr>
              <p:spPr bwMode="auto">
                <a:xfrm>
                  <a:off x="2711" y="1453"/>
                  <a:ext cx="316" cy="313"/>
                </a:xfrm>
                <a:custGeom>
                  <a:avLst/>
                  <a:gdLst>
                    <a:gd name="T0" fmla="*/ 160 w 176"/>
                    <a:gd name="T1" fmla="*/ 175 h 175"/>
                    <a:gd name="T2" fmla="*/ 16 w 176"/>
                    <a:gd name="T3" fmla="*/ 175 h 175"/>
                    <a:gd name="T4" fmla="*/ 0 w 176"/>
                    <a:gd name="T5" fmla="*/ 159 h 175"/>
                    <a:gd name="T6" fmla="*/ 0 w 176"/>
                    <a:gd name="T7" fmla="*/ 16 h 175"/>
                    <a:gd name="T8" fmla="*/ 16 w 176"/>
                    <a:gd name="T9" fmla="*/ 0 h 175"/>
                    <a:gd name="T10" fmla="*/ 160 w 176"/>
                    <a:gd name="T11" fmla="*/ 0 h 175"/>
                    <a:gd name="T12" fmla="*/ 176 w 176"/>
                    <a:gd name="T13" fmla="*/ 16 h 175"/>
                    <a:gd name="T14" fmla="*/ 176 w 176"/>
                    <a:gd name="T15" fmla="*/ 159 h 175"/>
                    <a:gd name="T16" fmla="*/ 160 w 176"/>
                    <a:gd name="T17"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175">
                      <a:moveTo>
                        <a:pt x="160" y="175"/>
                      </a:moveTo>
                      <a:cubicBezTo>
                        <a:pt x="16" y="175"/>
                        <a:pt x="16" y="175"/>
                        <a:pt x="16" y="175"/>
                      </a:cubicBezTo>
                      <a:cubicBezTo>
                        <a:pt x="7" y="175"/>
                        <a:pt x="0" y="168"/>
                        <a:pt x="0" y="159"/>
                      </a:cubicBezTo>
                      <a:cubicBezTo>
                        <a:pt x="0" y="16"/>
                        <a:pt x="0" y="16"/>
                        <a:pt x="0" y="16"/>
                      </a:cubicBezTo>
                      <a:cubicBezTo>
                        <a:pt x="0" y="7"/>
                        <a:pt x="7" y="0"/>
                        <a:pt x="16" y="0"/>
                      </a:cubicBezTo>
                      <a:cubicBezTo>
                        <a:pt x="160" y="0"/>
                        <a:pt x="160" y="0"/>
                        <a:pt x="160" y="0"/>
                      </a:cubicBezTo>
                      <a:cubicBezTo>
                        <a:pt x="169" y="0"/>
                        <a:pt x="176" y="7"/>
                        <a:pt x="176" y="16"/>
                      </a:cubicBezTo>
                      <a:cubicBezTo>
                        <a:pt x="176" y="159"/>
                        <a:pt x="176" y="159"/>
                        <a:pt x="176" y="159"/>
                      </a:cubicBezTo>
                      <a:cubicBezTo>
                        <a:pt x="176" y="168"/>
                        <a:pt x="169" y="175"/>
                        <a:pt x="160" y="175"/>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8" name="Freeform 67">
                  <a:extLst>
                    <a:ext uri="{FF2B5EF4-FFF2-40B4-BE49-F238E27FC236}">
                      <a16:creationId xmlns:a16="http://schemas.microsoft.com/office/drawing/2014/main" id="{060D0296-7EAC-4EDB-96EA-4996FB015724}"/>
                    </a:ext>
                  </a:extLst>
                </p:cNvPr>
                <p:cNvSpPr>
                  <a:spLocks/>
                </p:cNvSpPr>
                <p:nvPr/>
              </p:nvSpPr>
              <p:spPr bwMode="auto">
                <a:xfrm>
                  <a:off x="2774" y="1555"/>
                  <a:ext cx="96" cy="118"/>
                </a:xfrm>
                <a:custGeom>
                  <a:avLst/>
                  <a:gdLst>
                    <a:gd name="T0" fmla="*/ 36 w 40"/>
                    <a:gd name="T1" fmla="*/ 1 h 49"/>
                    <a:gd name="T2" fmla="*/ 30 w 40"/>
                    <a:gd name="T3" fmla="*/ 4 h 49"/>
                    <a:gd name="T4" fmla="*/ 20 w 40"/>
                    <a:gd name="T5" fmla="*/ 30 h 49"/>
                    <a:gd name="T6" fmla="*/ 10 w 40"/>
                    <a:gd name="T7" fmla="*/ 4 h 49"/>
                    <a:gd name="T8" fmla="*/ 4 w 40"/>
                    <a:gd name="T9" fmla="*/ 1 h 49"/>
                    <a:gd name="T10" fmla="*/ 1 w 40"/>
                    <a:gd name="T11" fmla="*/ 7 h 49"/>
                    <a:gd name="T12" fmla="*/ 16 w 40"/>
                    <a:gd name="T13" fmla="*/ 45 h 49"/>
                    <a:gd name="T14" fmla="*/ 16 w 40"/>
                    <a:gd name="T15" fmla="*/ 46 h 49"/>
                    <a:gd name="T16" fmla="*/ 16 w 40"/>
                    <a:gd name="T17" fmla="*/ 46 h 49"/>
                    <a:gd name="T18" fmla="*/ 16 w 40"/>
                    <a:gd name="T19" fmla="*/ 46 h 49"/>
                    <a:gd name="T20" fmla="*/ 16 w 40"/>
                    <a:gd name="T21" fmla="*/ 47 h 49"/>
                    <a:gd name="T22" fmla="*/ 17 w 40"/>
                    <a:gd name="T23" fmla="*/ 47 h 49"/>
                    <a:gd name="T24" fmla="*/ 17 w 40"/>
                    <a:gd name="T25" fmla="*/ 47 h 49"/>
                    <a:gd name="T26" fmla="*/ 18 w 40"/>
                    <a:gd name="T27" fmla="*/ 48 h 49"/>
                    <a:gd name="T28" fmla="*/ 18 w 40"/>
                    <a:gd name="T29" fmla="*/ 48 h 49"/>
                    <a:gd name="T30" fmla="*/ 18 w 40"/>
                    <a:gd name="T31" fmla="*/ 48 h 49"/>
                    <a:gd name="T32" fmla="*/ 18 w 40"/>
                    <a:gd name="T33" fmla="*/ 48 h 49"/>
                    <a:gd name="T34" fmla="*/ 19 w 40"/>
                    <a:gd name="T35" fmla="*/ 48 h 49"/>
                    <a:gd name="T36" fmla="*/ 19 w 40"/>
                    <a:gd name="T37" fmla="*/ 48 h 49"/>
                    <a:gd name="T38" fmla="*/ 19 w 40"/>
                    <a:gd name="T39" fmla="*/ 48 h 49"/>
                    <a:gd name="T40" fmla="*/ 20 w 40"/>
                    <a:gd name="T41" fmla="*/ 49 h 49"/>
                    <a:gd name="T42" fmla="*/ 20 w 40"/>
                    <a:gd name="T43" fmla="*/ 49 h 49"/>
                    <a:gd name="T44" fmla="*/ 20 w 40"/>
                    <a:gd name="T45" fmla="*/ 49 h 49"/>
                    <a:gd name="T46" fmla="*/ 20 w 40"/>
                    <a:gd name="T47" fmla="*/ 49 h 49"/>
                    <a:gd name="T48" fmla="*/ 20 w 40"/>
                    <a:gd name="T49" fmla="*/ 49 h 49"/>
                    <a:gd name="T50" fmla="*/ 21 w 40"/>
                    <a:gd name="T51" fmla="*/ 48 h 49"/>
                    <a:gd name="T52" fmla="*/ 21 w 40"/>
                    <a:gd name="T53" fmla="*/ 48 h 49"/>
                    <a:gd name="T54" fmla="*/ 22 w 40"/>
                    <a:gd name="T55" fmla="*/ 48 h 49"/>
                    <a:gd name="T56" fmla="*/ 22 w 40"/>
                    <a:gd name="T57" fmla="*/ 48 h 49"/>
                    <a:gd name="T58" fmla="*/ 22 w 40"/>
                    <a:gd name="T59" fmla="*/ 48 h 49"/>
                    <a:gd name="T60" fmla="*/ 23 w 40"/>
                    <a:gd name="T61" fmla="*/ 48 h 49"/>
                    <a:gd name="T62" fmla="*/ 23 w 40"/>
                    <a:gd name="T63" fmla="*/ 48 h 49"/>
                    <a:gd name="T64" fmla="*/ 24 w 40"/>
                    <a:gd name="T65" fmla="*/ 47 h 49"/>
                    <a:gd name="T66" fmla="*/ 24 w 40"/>
                    <a:gd name="T67" fmla="*/ 47 h 49"/>
                    <a:gd name="T68" fmla="*/ 24 w 40"/>
                    <a:gd name="T69" fmla="*/ 47 h 49"/>
                    <a:gd name="T70" fmla="*/ 24 w 40"/>
                    <a:gd name="T71" fmla="*/ 46 h 49"/>
                    <a:gd name="T72" fmla="*/ 25 w 40"/>
                    <a:gd name="T73" fmla="*/ 46 h 49"/>
                    <a:gd name="T74" fmla="*/ 25 w 40"/>
                    <a:gd name="T75" fmla="*/ 46 h 49"/>
                    <a:gd name="T76" fmla="*/ 25 w 40"/>
                    <a:gd name="T77" fmla="*/ 45 h 49"/>
                    <a:gd name="T78" fmla="*/ 39 w 40"/>
                    <a:gd name="T79" fmla="*/ 7 h 49"/>
                    <a:gd name="T80" fmla="*/ 36 w 40"/>
                    <a:gd name="T81"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 h="49">
                      <a:moveTo>
                        <a:pt x="36" y="1"/>
                      </a:moveTo>
                      <a:cubicBezTo>
                        <a:pt x="34" y="0"/>
                        <a:pt x="31" y="1"/>
                        <a:pt x="30" y="4"/>
                      </a:cubicBezTo>
                      <a:cubicBezTo>
                        <a:pt x="20" y="30"/>
                        <a:pt x="20" y="30"/>
                        <a:pt x="20" y="30"/>
                      </a:cubicBezTo>
                      <a:cubicBezTo>
                        <a:pt x="10" y="4"/>
                        <a:pt x="10" y="4"/>
                        <a:pt x="10" y="4"/>
                      </a:cubicBezTo>
                      <a:cubicBezTo>
                        <a:pt x="9" y="1"/>
                        <a:pt x="7" y="0"/>
                        <a:pt x="4" y="1"/>
                      </a:cubicBezTo>
                      <a:cubicBezTo>
                        <a:pt x="2" y="2"/>
                        <a:pt x="0" y="5"/>
                        <a:pt x="1" y="7"/>
                      </a:cubicBezTo>
                      <a:cubicBezTo>
                        <a:pt x="16" y="45"/>
                        <a:pt x="16" y="45"/>
                        <a:pt x="16" y="45"/>
                      </a:cubicBezTo>
                      <a:cubicBezTo>
                        <a:pt x="16" y="45"/>
                        <a:pt x="16" y="45"/>
                        <a:pt x="16" y="46"/>
                      </a:cubicBezTo>
                      <a:cubicBezTo>
                        <a:pt x="16" y="46"/>
                        <a:pt x="16" y="46"/>
                        <a:pt x="16" y="46"/>
                      </a:cubicBezTo>
                      <a:cubicBezTo>
                        <a:pt x="16" y="46"/>
                        <a:pt x="16" y="46"/>
                        <a:pt x="16" y="46"/>
                      </a:cubicBezTo>
                      <a:cubicBezTo>
                        <a:pt x="16" y="46"/>
                        <a:pt x="16" y="46"/>
                        <a:pt x="16" y="47"/>
                      </a:cubicBezTo>
                      <a:cubicBezTo>
                        <a:pt x="16" y="47"/>
                        <a:pt x="17" y="47"/>
                        <a:pt x="17" y="47"/>
                      </a:cubicBezTo>
                      <a:cubicBezTo>
                        <a:pt x="17" y="47"/>
                        <a:pt x="17" y="47"/>
                        <a:pt x="17" y="47"/>
                      </a:cubicBezTo>
                      <a:cubicBezTo>
                        <a:pt x="17" y="47"/>
                        <a:pt x="17" y="48"/>
                        <a:pt x="18" y="48"/>
                      </a:cubicBezTo>
                      <a:cubicBezTo>
                        <a:pt x="18" y="48"/>
                        <a:pt x="18" y="48"/>
                        <a:pt x="18" y="48"/>
                      </a:cubicBezTo>
                      <a:cubicBezTo>
                        <a:pt x="18" y="48"/>
                        <a:pt x="18" y="48"/>
                        <a:pt x="18" y="48"/>
                      </a:cubicBezTo>
                      <a:cubicBezTo>
                        <a:pt x="18" y="48"/>
                        <a:pt x="18" y="48"/>
                        <a:pt x="18" y="48"/>
                      </a:cubicBezTo>
                      <a:cubicBezTo>
                        <a:pt x="18" y="48"/>
                        <a:pt x="19" y="48"/>
                        <a:pt x="19" y="48"/>
                      </a:cubicBezTo>
                      <a:cubicBezTo>
                        <a:pt x="19" y="48"/>
                        <a:pt x="19" y="48"/>
                        <a:pt x="19" y="48"/>
                      </a:cubicBezTo>
                      <a:cubicBezTo>
                        <a:pt x="19" y="48"/>
                        <a:pt x="19" y="48"/>
                        <a:pt x="19" y="48"/>
                      </a:cubicBezTo>
                      <a:cubicBezTo>
                        <a:pt x="20" y="49"/>
                        <a:pt x="20" y="49"/>
                        <a:pt x="20" y="49"/>
                      </a:cubicBezTo>
                      <a:cubicBezTo>
                        <a:pt x="20" y="49"/>
                        <a:pt x="20" y="49"/>
                        <a:pt x="20" y="49"/>
                      </a:cubicBezTo>
                      <a:cubicBezTo>
                        <a:pt x="20" y="49"/>
                        <a:pt x="20" y="49"/>
                        <a:pt x="20" y="49"/>
                      </a:cubicBezTo>
                      <a:cubicBezTo>
                        <a:pt x="20" y="49"/>
                        <a:pt x="20" y="49"/>
                        <a:pt x="20" y="49"/>
                      </a:cubicBezTo>
                      <a:cubicBezTo>
                        <a:pt x="20" y="49"/>
                        <a:pt x="20" y="49"/>
                        <a:pt x="20" y="49"/>
                      </a:cubicBezTo>
                      <a:cubicBezTo>
                        <a:pt x="20" y="49"/>
                        <a:pt x="21" y="49"/>
                        <a:pt x="21" y="48"/>
                      </a:cubicBezTo>
                      <a:cubicBezTo>
                        <a:pt x="21" y="48"/>
                        <a:pt x="21" y="48"/>
                        <a:pt x="21" y="48"/>
                      </a:cubicBezTo>
                      <a:cubicBezTo>
                        <a:pt x="21" y="48"/>
                        <a:pt x="22" y="48"/>
                        <a:pt x="22" y="48"/>
                      </a:cubicBezTo>
                      <a:cubicBezTo>
                        <a:pt x="22" y="48"/>
                        <a:pt x="22" y="48"/>
                        <a:pt x="22" y="48"/>
                      </a:cubicBezTo>
                      <a:cubicBezTo>
                        <a:pt x="22" y="48"/>
                        <a:pt x="22" y="48"/>
                        <a:pt x="22" y="48"/>
                      </a:cubicBezTo>
                      <a:cubicBezTo>
                        <a:pt x="22" y="48"/>
                        <a:pt x="22" y="48"/>
                        <a:pt x="23" y="48"/>
                      </a:cubicBezTo>
                      <a:cubicBezTo>
                        <a:pt x="23" y="48"/>
                        <a:pt x="23" y="48"/>
                        <a:pt x="23" y="48"/>
                      </a:cubicBezTo>
                      <a:cubicBezTo>
                        <a:pt x="23" y="48"/>
                        <a:pt x="23" y="47"/>
                        <a:pt x="24" y="47"/>
                      </a:cubicBezTo>
                      <a:cubicBezTo>
                        <a:pt x="24" y="47"/>
                        <a:pt x="24" y="47"/>
                        <a:pt x="24" y="47"/>
                      </a:cubicBezTo>
                      <a:cubicBezTo>
                        <a:pt x="24" y="47"/>
                        <a:pt x="24" y="47"/>
                        <a:pt x="24" y="47"/>
                      </a:cubicBezTo>
                      <a:cubicBezTo>
                        <a:pt x="24" y="46"/>
                        <a:pt x="24" y="46"/>
                        <a:pt x="24" y="46"/>
                      </a:cubicBezTo>
                      <a:cubicBezTo>
                        <a:pt x="24" y="46"/>
                        <a:pt x="25" y="46"/>
                        <a:pt x="25" y="46"/>
                      </a:cubicBezTo>
                      <a:cubicBezTo>
                        <a:pt x="25" y="46"/>
                        <a:pt x="25" y="46"/>
                        <a:pt x="25" y="46"/>
                      </a:cubicBezTo>
                      <a:cubicBezTo>
                        <a:pt x="25" y="45"/>
                        <a:pt x="25" y="45"/>
                        <a:pt x="25" y="45"/>
                      </a:cubicBezTo>
                      <a:cubicBezTo>
                        <a:pt x="39" y="7"/>
                        <a:pt x="39" y="7"/>
                        <a:pt x="39" y="7"/>
                      </a:cubicBezTo>
                      <a:cubicBezTo>
                        <a:pt x="40" y="5"/>
                        <a:pt x="39" y="2"/>
                        <a:pt x="3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9" name="Freeform 68">
                  <a:extLst>
                    <a:ext uri="{FF2B5EF4-FFF2-40B4-BE49-F238E27FC236}">
                      <a16:creationId xmlns:a16="http://schemas.microsoft.com/office/drawing/2014/main" id="{D1E6DBF0-C94A-47A0-B1F6-C14A35BDC5D0}"/>
                    </a:ext>
                  </a:extLst>
                </p:cNvPr>
                <p:cNvSpPr>
                  <a:spLocks/>
                </p:cNvSpPr>
                <p:nvPr/>
              </p:nvSpPr>
              <p:spPr bwMode="auto">
                <a:xfrm>
                  <a:off x="2865" y="1553"/>
                  <a:ext cx="111" cy="120"/>
                </a:xfrm>
                <a:custGeom>
                  <a:avLst/>
                  <a:gdLst>
                    <a:gd name="T0" fmla="*/ 41 w 47"/>
                    <a:gd name="T1" fmla="*/ 49 h 50"/>
                    <a:gd name="T2" fmla="*/ 36 w 47"/>
                    <a:gd name="T3" fmla="*/ 45 h 50"/>
                    <a:gd name="T4" fmla="*/ 33 w 47"/>
                    <a:gd name="T5" fmla="*/ 27 h 50"/>
                    <a:gd name="T6" fmla="*/ 28 w 47"/>
                    <a:gd name="T7" fmla="*/ 46 h 50"/>
                    <a:gd name="T8" fmla="*/ 23 w 47"/>
                    <a:gd name="T9" fmla="*/ 49 h 50"/>
                    <a:gd name="T10" fmla="*/ 19 w 47"/>
                    <a:gd name="T11" fmla="*/ 46 h 50"/>
                    <a:gd name="T12" fmla="*/ 13 w 47"/>
                    <a:gd name="T13" fmla="*/ 27 h 50"/>
                    <a:gd name="T14" fmla="*/ 10 w 47"/>
                    <a:gd name="T15" fmla="*/ 45 h 50"/>
                    <a:gd name="T16" fmla="*/ 5 w 47"/>
                    <a:gd name="T17" fmla="*/ 49 h 50"/>
                    <a:gd name="T18" fmla="*/ 1 w 47"/>
                    <a:gd name="T19" fmla="*/ 44 h 50"/>
                    <a:gd name="T20" fmla="*/ 7 w 47"/>
                    <a:gd name="T21" fmla="*/ 5 h 50"/>
                    <a:gd name="T22" fmla="*/ 12 w 47"/>
                    <a:gd name="T23" fmla="*/ 0 h 50"/>
                    <a:gd name="T24" fmla="*/ 17 w 47"/>
                    <a:gd name="T25" fmla="*/ 4 h 50"/>
                    <a:gd name="T26" fmla="*/ 23 w 47"/>
                    <a:gd name="T27" fmla="*/ 27 h 50"/>
                    <a:gd name="T28" fmla="*/ 30 w 47"/>
                    <a:gd name="T29" fmla="*/ 4 h 50"/>
                    <a:gd name="T30" fmla="*/ 35 w 47"/>
                    <a:gd name="T31" fmla="*/ 0 h 50"/>
                    <a:gd name="T32" fmla="*/ 40 w 47"/>
                    <a:gd name="T33" fmla="*/ 5 h 50"/>
                    <a:gd name="T34" fmla="*/ 46 w 47"/>
                    <a:gd name="T35" fmla="*/ 44 h 50"/>
                    <a:gd name="T36" fmla="*/ 42 w 47"/>
                    <a:gd name="T37" fmla="*/ 49 h 50"/>
                    <a:gd name="T38" fmla="*/ 41 w 47"/>
                    <a:gd name="T39" fmla="*/ 4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50">
                      <a:moveTo>
                        <a:pt x="41" y="49"/>
                      </a:moveTo>
                      <a:cubicBezTo>
                        <a:pt x="39" y="49"/>
                        <a:pt x="37" y="48"/>
                        <a:pt x="36" y="45"/>
                      </a:cubicBezTo>
                      <a:cubicBezTo>
                        <a:pt x="33" y="27"/>
                        <a:pt x="33" y="27"/>
                        <a:pt x="33" y="27"/>
                      </a:cubicBezTo>
                      <a:cubicBezTo>
                        <a:pt x="28" y="46"/>
                        <a:pt x="28" y="46"/>
                        <a:pt x="28" y="46"/>
                      </a:cubicBezTo>
                      <a:cubicBezTo>
                        <a:pt x="27" y="48"/>
                        <a:pt x="26" y="49"/>
                        <a:pt x="23" y="49"/>
                      </a:cubicBezTo>
                      <a:cubicBezTo>
                        <a:pt x="21" y="49"/>
                        <a:pt x="19" y="48"/>
                        <a:pt x="19" y="46"/>
                      </a:cubicBezTo>
                      <a:cubicBezTo>
                        <a:pt x="13" y="27"/>
                        <a:pt x="13" y="27"/>
                        <a:pt x="13" y="27"/>
                      </a:cubicBezTo>
                      <a:cubicBezTo>
                        <a:pt x="10" y="45"/>
                        <a:pt x="10" y="45"/>
                        <a:pt x="10" y="45"/>
                      </a:cubicBezTo>
                      <a:cubicBezTo>
                        <a:pt x="10" y="48"/>
                        <a:pt x="7" y="50"/>
                        <a:pt x="5" y="49"/>
                      </a:cubicBezTo>
                      <a:cubicBezTo>
                        <a:pt x="2" y="49"/>
                        <a:pt x="0" y="46"/>
                        <a:pt x="1" y="44"/>
                      </a:cubicBezTo>
                      <a:cubicBezTo>
                        <a:pt x="7" y="5"/>
                        <a:pt x="7" y="5"/>
                        <a:pt x="7" y="5"/>
                      </a:cubicBezTo>
                      <a:cubicBezTo>
                        <a:pt x="7" y="2"/>
                        <a:pt x="9" y="1"/>
                        <a:pt x="12" y="0"/>
                      </a:cubicBezTo>
                      <a:cubicBezTo>
                        <a:pt x="14" y="0"/>
                        <a:pt x="16" y="2"/>
                        <a:pt x="17" y="4"/>
                      </a:cubicBezTo>
                      <a:cubicBezTo>
                        <a:pt x="23" y="27"/>
                        <a:pt x="23" y="27"/>
                        <a:pt x="23" y="27"/>
                      </a:cubicBezTo>
                      <a:cubicBezTo>
                        <a:pt x="30" y="4"/>
                        <a:pt x="30" y="4"/>
                        <a:pt x="30" y="4"/>
                      </a:cubicBezTo>
                      <a:cubicBezTo>
                        <a:pt x="31" y="2"/>
                        <a:pt x="33" y="0"/>
                        <a:pt x="35" y="0"/>
                      </a:cubicBezTo>
                      <a:cubicBezTo>
                        <a:pt x="37" y="1"/>
                        <a:pt x="39" y="2"/>
                        <a:pt x="40" y="5"/>
                      </a:cubicBezTo>
                      <a:cubicBezTo>
                        <a:pt x="46" y="44"/>
                        <a:pt x="46" y="44"/>
                        <a:pt x="46" y="44"/>
                      </a:cubicBezTo>
                      <a:cubicBezTo>
                        <a:pt x="47" y="46"/>
                        <a:pt x="45" y="49"/>
                        <a:pt x="42" y="49"/>
                      </a:cubicBezTo>
                      <a:cubicBezTo>
                        <a:pt x="42" y="49"/>
                        <a:pt x="41" y="49"/>
                        <a:pt x="41" y="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41" name="Group 64">
                <a:extLst>
                  <a:ext uri="{FF2B5EF4-FFF2-40B4-BE49-F238E27FC236}">
                    <a16:creationId xmlns:a16="http://schemas.microsoft.com/office/drawing/2014/main" id="{6A6948E4-4731-42F7-B142-2E0DAD74D937}"/>
                  </a:ext>
                </a:extLst>
              </p:cNvPr>
              <p:cNvGrpSpPr>
                <a:grpSpLocks noChangeAspect="1"/>
              </p:cNvGrpSpPr>
              <p:nvPr/>
            </p:nvGrpSpPr>
            <p:grpSpPr bwMode="auto">
              <a:xfrm>
                <a:off x="483243" y="1980683"/>
                <a:ext cx="243323" cy="241875"/>
                <a:chOff x="2711" y="1453"/>
                <a:chExt cx="336" cy="334"/>
              </a:xfrm>
            </p:grpSpPr>
            <p:sp>
              <p:nvSpPr>
                <p:cNvPr id="1042" name="Freeform 65">
                  <a:extLst>
                    <a:ext uri="{FF2B5EF4-FFF2-40B4-BE49-F238E27FC236}">
                      <a16:creationId xmlns:a16="http://schemas.microsoft.com/office/drawing/2014/main" id="{FEB7CDDE-979F-448B-9568-23983DB2B42C}"/>
                    </a:ext>
                  </a:extLst>
                </p:cNvPr>
                <p:cNvSpPr>
                  <a:spLocks/>
                </p:cNvSpPr>
                <p:nvPr/>
              </p:nvSpPr>
              <p:spPr bwMode="auto">
                <a:xfrm>
                  <a:off x="2718" y="1460"/>
                  <a:ext cx="329" cy="327"/>
                </a:xfrm>
                <a:custGeom>
                  <a:avLst/>
                  <a:gdLst>
                    <a:gd name="T0" fmla="*/ 168 w 183"/>
                    <a:gd name="T1" fmla="*/ 183 h 183"/>
                    <a:gd name="T2" fmla="*/ 22 w 183"/>
                    <a:gd name="T3" fmla="*/ 183 h 183"/>
                    <a:gd name="T4" fmla="*/ 0 w 183"/>
                    <a:gd name="T5" fmla="*/ 167 h 183"/>
                    <a:gd name="T6" fmla="*/ 7 w 183"/>
                    <a:gd name="T7" fmla="*/ 21 h 183"/>
                    <a:gd name="T8" fmla="*/ 22 w 183"/>
                    <a:gd name="T9" fmla="*/ 7 h 183"/>
                    <a:gd name="T10" fmla="*/ 167 w 183"/>
                    <a:gd name="T11" fmla="*/ 0 h 183"/>
                    <a:gd name="T12" fmla="*/ 183 w 183"/>
                    <a:gd name="T13" fmla="*/ 21 h 183"/>
                    <a:gd name="T14" fmla="*/ 183 w 183"/>
                    <a:gd name="T15" fmla="*/ 168 h 183"/>
                    <a:gd name="T16" fmla="*/ 168 w 183"/>
                    <a:gd name="T17"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183">
                      <a:moveTo>
                        <a:pt x="168" y="183"/>
                      </a:moveTo>
                      <a:cubicBezTo>
                        <a:pt x="22" y="183"/>
                        <a:pt x="22" y="183"/>
                        <a:pt x="22" y="183"/>
                      </a:cubicBezTo>
                      <a:cubicBezTo>
                        <a:pt x="14" y="183"/>
                        <a:pt x="0" y="167"/>
                        <a:pt x="0" y="167"/>
                      </a:cubicBezTo>
                      <a:cubicBezTo>
                        <a:pt x="7" y="21"/>
                        <a:pt x="7" y="21"/>
                        <a:pt x="7" y="21"/>
                      </a:cubicBezTo>
                      <a:cubicBezTo>
                        <a:pt x="7" y="13"/>
                        <a:pt x="14" y="7"/>
                        <a:pt x="22" y="7"/>
                      </a:cubicBezTo>
                      <a:cubicBezTo>
                        <a:pt x="167" y="0"/>
                        <a:pt x="167" y="0"/>
                        <a:pt x="167" y="0"/>
                      </a:cubicBezTo>
                      <a:cubicBezTo>
                        <a:pt x="167" y="0"/>
                        <a:pt x="183" y="13"/>
                        <a:pt x="183" y="21"/>
                      </a:cubicBezTo>
                      <a:cubicBezTo>
                        <a:pt x="183" y="168"/>
                        <a:pt x="183" y="168"/>
                        <a:pt x="183" y="168"/>
                      </a:cubicBezTo>
                      <a:cubicBezTo>
                        <a:pt x="183" y="176"/>
                        <a:pt x="176" y="183"/>
                        <a:pt x="168" y="183"/>
                      </a:cubicBezTo>
                      <a:close/>
                    </a:path>
                  </a:pathLst>
                </a:custGeom>
                <a:solidFill>
                  <a:schemeClr val="tx1">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3" name="Freeform 66">
                  <a:extLst>
                    <a:ext uri="{FF2B5EF4-FFF2-40B4-BE49-F238E27FC236}">
                      <a16:creationId xmlns:a16="http://schemas.microsoft.com/office/drawing/2014/main" id="{43459060-D3F7-4C70-9844-C0D8009DFE59}"/>
                    </a:ext>
                  </a:extLst>
                </p:cNvPr>
                <p:cNvSpPr>
                  <a:spLocks/>
                </p:cNvSpPr>
                <p:nvPr/>
              </p:nvSpPr>
              <p:spPr bwMode="auto">
                <a:xfrm>
                  <a:off x="2711" y="1453"/>
                  <a:ext cx="316" cy="313"/>
                </a:xfrm>
                <a:custGeom>
                  <a:avLst/>
                  <a:gdLst>
                    <a:gd name="T0" fmla="*/ 160 w 176"/>
                    <a:gd name="T1" fmla="*/ 175 h 175"/>
                    <a:gd name="T2" fmla="*/ 16 w 176"/>
                    <a:gd name="T3" fmla="*/ 175 h 175"/>
                    <a:gd name="T4" fmla="*/ 0 w 176"/>
                    <a:gd name="T5" fmla="*/ 159 h 175"/>
                    <a:gd name="T6" fmla="*/ 0 w 176"/>
                    <a:gd name="T7" fmla="*/ 16 h 175"/>
                    <a:gd name="T8" fmla="*/ 16 w 176"/>
                    <a:gd name="T9" fmla="*/ 0 h 175"/>
                    <a:gd name="T10" fmla="*/ 160 w 176"/>
                    <a:gd name="T11" fmla="*/ 0 h 175"/>
                    <a:gd name="T12" fmla="*/ 176 w 176"/>
                    <a:gd name="T13" fmla="*/ 16 h 175"/>
                    <a:gd name="T14" fmla="*/ 176 w 176"/>
                    <a:gd name="T15" fmla="*/ 159 h 175"/>
                    <a:gd name="T16" fmla="*/ 160 w 176"/>
                    <a:gd name="T17"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175">
                      <a:moveTo>
                        <a:pt x="160" y="175"/>
                      </a:moveTo>
                      <a:cubicBezTo>
                        <a:pt x="16" y="175"/>
                        <a:pt x="16" y="175"/>
                        <a:pt x="16" y="175"/>
                      </a:cubicBezTo>
                      <a:cubicBezTo>
                        <a:pt x="7" y="175"/>
                        <a:pt x="0" y="168"/>
                        <a:pt x="0" y="159"/>
                      </a:cubicBezTo>
                      <a:cubicBezTo>
                        <a:pt x="0" y="16"/>
                        <a:pt x="0" y="16"/>
                        <a:pt x="0" y="16"/>
                      </a:cubicBezTo>
                      <a:cubicBezTo>
                        <a:pt x="0" y="7"/>
                        <a:pt x="7" y="0"/>
                        <a:pt x="16" y="0"/>
                      </a:cubicBezTo>
                      <a:cubicBezTo>
                        <a:pt x="160" y="0"/>
                        <a:pt x="160" y="0"/>
                        <a:pt x="160" y="0"/>
                      </a:cubicBezTo>
                      <a:cubicBezTo>
                        <a:pt x="169" y="0"/>
                        <a:pt x="176" y="7"/>
                        <a:pt x="176" y="16"/>
                      </a:cubicBezTo>
                      <a:cubicBezTo>
                        <a:pt x="176" y="159"/>
                        <a:pt x="176" y="159"/>
                        <a:pt x="176" y="159"/>
                      </a:cubicBezTo>
                      <a:cubicBezTo>
                        <a:pt x="176" y="168"/>
                        <a:pt x="169" y="175"/>
                        <a:pt x="160" y="175"/>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4" name="Freeform 67">
                  <a:extLst>
                    <a:ext uri="{FF2B5EF4-FFF2-40B4-BE49-F238E27FC236}">
                      <a16:creationId xmlns:a16="http://schemas.microsoft.com/office/drawing/2014/main" id="{8970E60D-DFBE-4FB1-A665-F495511353A1}"/>
                    </a:ext>
                  </a:extLst>
                </p:cNvPr>
                <p:cNvSpPr>
                  <a:spLocks/>
                </p:cNvSpPr>
                <p:nvPr/>
              </p:nvSpPr>
              <p:spPr bwMode="auto">
                <a:xfrm>
                  <a:off x="2774" y="1555"/>
                  <a:ext cx="96" cy="118"/>
                </a:xfrm>
                <a:custGeom>
                  <a:avLst/>
                  <a:gdLst>
                    <a:gd name="T0" fmla="*/ 36 w 40"/>
                    <a:gd name="T1" fmla="*/ 1 h 49"/>
                    <a:gd name="T2" fmla="*/ 30 w 40"/>
                    <a:gd name="T3" fmla="*/ 4 h 49"/>
                    <a:gd name="T4" fmla="*/ 20 w 40"/>
                    <a:gd name="T5" fmla="*/ 30 h 49"/>
                    <a:gd name="T6" fmla="*/ 10 w 40"/>
                    <a:gd name="T7" fmla="*/ 4 h 49"/>
                    <a:gd name="T8" fmla="*/ 4 w 40"/>
                    <a:gd name="T9" fmla="*/ 1 h 49"/>
                    <a:gd name="T10" fmla="*/ 1 w 40"/>
                    <a:gd name="T11" fmla="*/ 7 h 49"/>
                    <a:gd name="T12" fmla="*/ 16 w 40"/>
                    <a:gd name="T13" fmla="*/ 45 h 49"/>
                    <a:gd name="T14" fmla="*/ 16 w 40"/>
                    <a:gd name="T15" fmla="*/ 46 h 49"/>
                    <a:gd name="T16" fmla="*/ 16 w 40"/>
                    <a:gd name="T17" fmla="*/ 46 h 49"/>
                    <a:gd name="T18" fmla="*/ 16 w 40"/>
                    <a:gd name="T19" fmla="*/ 46 h 49"/>
                    <a:gd name="T20" fmla="*/ 16 w 40"/>
                    <a:gd name="T21" fmla="*/ 47 h 49"/>
                    <a:gd name="T22" fmla="*/ 17 w 40"/>
                    <a:gd name="T23" fmla="*/ 47 h 49"/>
                    <a:gd name="T24" fmla="*/ 17 w 40"/>
                    <a:gd name="T25" fmla="*/ 47 h 49"/>
                    <a:gd name="T26" fmla="*/ 18 w 40"/>
                    <a:gd name="T27" fmla="*/ 48 h 49"/>
                    <a:gd name="T28" fmla="*/ 18 w 40"/>
                    <a:gd name="T29" fmla="*/ 48 h 49"/>
                    <a:gd name="T30" fmla="*/ 18 w 40"/>
                    <a:gd name="T31" fmla="*/ 48 h 49"/>
                    <a:gd name="T32" fmla="*/ 18 w 40"/>
                    <a:gd name="T33" fmla="*/ 48 h 49"/>
                    <a:gd name="T34" fmla="*/ 19 w 40"/>
                    <a:gd name="T35" fmla="*/ 48 h 49"/>
                    <a:gd name="T36" fmla="*/ 19 w 40"/>
                    <a:gd name="T37" fmla="*/ 48 h 49"/>
                    <a:gd name="T38" fmla="*/ 19 w 40"/>
                    <a:gd name="T39" fmla="*/ 48 h 49"/>
                    <a:gd name="T40" fmla="*/ 20 w 40"/>
                    <a:gd name="T41" fmla="*/ 49 h 49"/>
                    <a:gd name="T42" fmla="*/ 20 w 40"/>
                    <a:gd name="T43" fmla="*/ 49 h 49"/>
                    <a:gd name="T44" fmla="*/ 20 w 40"/>
                    <a:gd name="T45" fmla="*/ 49 h 49"/>
                    <a:gd name="T46" fmla="*/ 20 w 40"/>
                    <a:gd name="T47" fmla="*/ 49 h 49"/>
                    <a:gd name="T48" fmla="*/ 20 w 40"/>
                    <a:gd name="T49" fmla="*/ 49 h 49"/>
                    <a:gd name="T50" fmla="*/ 21 w 40"/>
                    <a:gd name="T51" fmla="*/ 48 h 49"/>
                    <a:gd name="T52" fmla="*/ 21 w 40"/>
                    <a:gd name="T53" fmla="*/ 48 h 49"/>
                    <a:gd name="T54" fmla="*/ 22 w 40"/>
                    <a:gd name="T55" fmla="*/ 48 h 49"/>
                    <a:gd name="T56" fmla="*/ 22 w 40"/>
                    <a:gd name="T57" fmla="*/ 48 h 49"/>
                    <a:gd name="T58" fmla="*/ 22 w 40"/>
                    <a:gd name="T59" fmla="*/ 48 h 49"/>
                    <a:gd name="T60" fmla="*/ 23 w 40"/>
                    <a:gd name="T61" fmla="*/ 48 h 49"/>
                    <a:gd name="T62" fmla="*/ 23 w 40"/>
                    <a:gd name="T63" fmla="*/ 48 h 49"/>
                    <a:gd name="T64" fmla="*/ 24 w 40"/>
                    <a:gd name="T65" fmla="*/ 47 h 49"/>
                    <a:gd name="T66" fmla="*/ 24 w 40"/>
                    <a:gd name="T67" fmla="*/ 47 h 49"/>
                    <a:gd name="T68" fmla="*/ 24 w 40"/>
                    <a:gd name="T69" fmla="*/ 47 h 49"/>
                    <a:gd name="T70" fmla="*/ 24 w 40"/>
                    <a:gd name="T71" fmla="*/ 46 h 49"/>
                    <a:gd name="T72" fmla="*/ 25 w 40"/>
                    <a:gd name="T73" fmla="*/ 46 h 49"/>
                    <a:gd name="T74" fmla="*/ 25 w 40"/>
                    <a:gd name="T75" fmla="*/ 46 h 49"/>
                    <a:gd name="T76" fmla="*/ 25 w 40"/>
                    <a:gd name="T77" fmla="*/ 45 h 49"/>
                    <a:gd name="T78" fmla="*/ 39 w 40"/>
                    <a:gd name="T79" fmla="*/ 7 h 49"/>
                    <a:gd name="T80" fmla="*/ 36 w 40"/>
                    <a:gd name="T81"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 h="49">
                      <a:moveTo>
                        <a:pt x="36" y="1"/>
                      </a:moveTo>
                      <a:cubicBezTo>
                        <a:pt x="34" y="0"/>
                        <a:pt x="31" y="1"/>
                        <a:pt x="30" y="4"/>
                      </a:cubicBezTo>
                      <a:cubicBezTo>
                        <a:pt x="20" y="30"/>
                        <a:pt x="20" y="30"/>
                        <a:pt x="20" y="30"/>
                      </a:cubicBezTo>
                      <a:cubicBezTo>
                        <a:pt x="10" y="4"/>
                        <a:pt x="10" y="4"/>
                        <a:pt x="10" y="4"/>
                      </a:cubicBezTo>
                      <a:cubicBezTo>
                        <a:pt x="9" y="1"/>
                        <a:pt x="7" y="0"/>
                        <a:pt x="4" y="1"/>
                      </a:cubicBezTo>
                      <a:cubicBezTo>
                        <a:pt x="2" y="2"/>
                        <a:pt x="0" y="5"/>
                        <a:pt x="1" y="7"/>
                      </a:cubicBezTo>
                      <a:cubicBezTo>
                        <a:pt x="16" y="45"/>
                        <a:pt x="16" y="45"/>
                        <a:pt x="16" y="45"/>
                      </a:cubicBezTo>
                      <a:cubicBezTo>
                        <a:pt x="16" y="45"/>
                        <a:pt x="16" y="45"/>
                        <a:pt x="16" y="46"/>
                      </a:cubicBezTo>
                      <a:cubicBezTo>
                        <a:pt x="16" y="46"/>
                        <a:pt x="16" y="46"/>
                        <a:pt x="16" y="46"/>
                      </a:cubicBezTo>
                      <a:cubicBezTo>
                        <a:pt x="16" y="46"/>
                        <a:pt x="16" y="46"/>
                        <a:pt x="16" y="46"/>
                      </a:cubicBezTo>
                      <a:cubicBezTo>
                        <a:pt x="16" y="46"/>
                        <a:pt x="16" y="46"/>
                        <a:pt x="16" y="47"/>
                      </a:cubicBezTo>
                      <a:cubicBezTo>
                        <a:pt x="16" y="47"/>
                        <a:pt x="17" y="47"/>
                        <a:pt x="17" y="47"/>
                      </a:cubicBezTo>
                      <a:cubicBezTo>
                        <a:pt x="17" y="47"/>
                        <a:pt x="17" y="47"/>
                        <a:pt x="17" y="47"/>
                      </a:cubicBezTo>
                      <a:cubicBezTo>
                        <a:pt x="17" y="47"/>
                        <a:pt x="17" y="48"/>
                        <a:pt x="18" y="48"/>
                      </a:cubicBezTo>
                      <a:cubicBezTo>
                        <a:pt x="18" y="48"/>
                        <a:pt x="18" y="48"/>
                        <a:pt x="18" y="48"/>
                      </a:cubicBezTo>
                      <a:cubicBezTo>
                        <a:pt x="18" y="48"/>
                        <a:pt x="18" y="48"/>
                        <a:pt x="18" y="48"/>
                      </a:cubicBezTo>
                      <a:cubicBezTo>
                        <a:pt x="18" y="48"/>
                        <a:pt x="18" y="48"/>
                        <a:pt x="18" y="48"/>
                      </a:cubicBezTo>
                      <a:cubicBezTo>
                        <a:pt x="18" y="48"/>
                        <a:pt x="19" y="48"/>
                        <a:pt x="19" y="48"/>
                      </a:cubicBezTo>
                      <a:cubicBezTo>
                        <a:pt x="19" y="48"/>
                        <a:pt x="19" y="48"/>
                        <a:pt x="19" y="48"/>
                      </a:cubicBezTo>
                      <a:cubicBezTo>
                        <a:pt x="19" y="48"/>
                        <a:pt x="19" y="48"/>
                        <a:pt x="19" y="48"/>
                      </a:cubicBezTo>
                      <a:cubicBezTo>
                        <a:pt x="20" y="49"/>
                        <a:pt x="20" y="49"/>
                        <a:pt x="20" y="49"/>
                      </a:cubicBezTo>
                      <a:cubicBezTo>
                        <a:pt x="20" y="49"/>
                        <a:pt x="20" y="49"/>
                        <a:pt x="20" y="49"/>
                      </a:cubicBezTo>
                      <a:cubicBezTo>
                        <a:pt x="20" y="49"/>
                        <a:pt x="20" y="49"/>
                        <a:pt x="20" y="49"/>
                      </a:cubicBezTo>
                      <a:cubicBezTo>
                        <a:pt x="20" y="49"/>
                        <a:pt x="20" y="49"/>
                        <a:pt x="20" y="49"/>
                      </a:cubicBezTo>
                      <a:cubicBezTo>
                        <a:pt x="20" y="49"/>
                        <a:pt x="20" y="49"/>
                        <a:pt x="20" y="49"/>
                      </a:cubicBezTo>
                      <a:cubicBezTo>
                        <a:pt x="20" y="49"/>
                        <a:pt x="21" y="49"/>
                        <a:pt x="21" y="48"/>
                      </a:cubicBezTo>
                      <a:cubicBezTo>
                        <a:pt x="21" y="48"/>
                        <a:pt x="21" y="48"/>
                        <a:pt x="21" y="48"/>
                      </a:cubicBezTo>
                      <a:cubicBezTo>
                        <a:pt x="21" y="48"/>
                        <a:pt x="22" y="48"/>
                        <a:pt x="22" y="48"/>
                      </a:cubicBezTo>
                      <a:cubicBezTo>
                        <a:pt x="22" y="48"/>
                        <a:pt x="22" y="48"/>
                        <a:pt x="22" y="48"/>
                      </a:cubicBezTo>
                      <a:cubicBezTo>
                        <a:pt x="22" y="48"/>
                        <a:pt x="22" y="48"/>
                        <a:pt x="22" y="48"/>
                      </a:cubicBezTo>
                      <a:cubicBezTo>
                        <a:pt x="22" y="48"/>
                        <a:pt x="22" y="48"/>
                        <a:pt x="23" y="48"/>
                      </a:cubicBezTo>
                      <a:cubicBezTo>
                        <a:pt x="23" y="48"/>
                        <a:pt x="23" y="48"/>
                        <a:pt x="23" y="48"/>
                      </a:cubicBezTo>
                      <a:cubicBezTo>
                        <a:pt x="23" y="48"/>
                        <a:pt x="23" y="47"/>
                        <a:pt x="24" y="47"/>
                      </a:cubicBezTo>
                      <a:cubicBezTo>
                        <a:pt x="24" y="47"/>
                        <a:pt x="24" y="47"/>
                        <a:pt x="24" y="47"/>
                      </a:cubicBezTo>
                      <a:cubicBezTo>
                        <a:pt x="24" y="47"/>
                        <a:pt x="24" y="47"/>
                        <a:pt x="24" y="47"/>
                      </a:cubicBezTo>
                      <a:cubicBezTo>
                        <a:pt x="24" y="46"/>
                        <a:pt x="24" y="46"/>
                        <a:pt x="24" y="46"/>
                      </a:cubicBezTo>
                      <a:cubicBezTo>
                        <a:pt x="24" y="46"/>
                        <a:pt x="25" y="46"/>
                        <a:pt x="25" y="46"/>
                      </a:cubicBezTo>
                      <a:cubicBezTo>
                        <a:pt x="25" y="46"/>
                        <a:pt x="25" y="46"/>
                        <a:pt x="25" y="46"/>
                      </a:cubicBezTo>
                      <a:cubicBezTo>
                        <a:pt x="25" y="45"/>
                        <a:pt x="25" y="45"/>
                        <a:pt x="25" y="45"/>
                      </a:cubicBezTo>
                      <a:cubicBezTo>
                        <a:pt x="39" y="7"/>
                        <a:pt x="39" y="7"/>
                        <a:pt x="39" y="7"/>
                      </a:cubicBezTo>
                      <a:cubicBezTo>
                        <a:pt x="40" y="5"/>
                        <a:pt x="39" y="2"/>
                        <a:pt x="3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5" name="Freeform 68">
                  <a:extLst>
                    <a:ext uri="{FF2B5EF4-FFF2-40B4-BE49-F238E27FC236}">
                      <a16:creationId xmlns:a16="http://schemas.microsoft.com/office/drawing/2014/main" id="{8106398F-AB50-47DC-A74D-1B45068A68CD}"/>
                    </a:ext>
                  </a:extLst>
                </p:cNvPr>
                <p:cNvSpPr>
                  <a:spLocks/>
                </p:cNvSpPr>
                <p:nvPr/>
              </p:nvSpPr>
              <p:spPr bwMode="auto">
                <a:xfrm>
                  <a:off x="2865" y="1553"/>
                  <a:ext cx="111" cy="120"/>
                </a:xfrm>
                <a:custGeom>
                  <a:avLst/>
                  <a:gdLst>
                    <a:gd name="T0" fmla="*/ 41 w 47"/>
                    <a:gd name="T1" fmla="*/ 49 h 50"/>
                    <a:gd name="T2" fmla="*/ 36 w 47"/>
                    <a:gd name="T3" fmla="*/ 45 h 50"/>
                    <a:gd name="T4" fmla="*/ 33 w 47"/>
                    <a:gd name="T5" fmla="*/ 27 h 50"/>
                    <a:gd name="T6" fmla="*/ 28 w 47"/>
                    <a:gd name="T7" fmla="*/ 46 h 50"/>
                    <a:gd name="T8" fmla="*/ 23 w 47"/>
                    <a:gd name="T9" fmla="*/ 49 h 50"/>
                    <a:gd name="T10" fmla="*/ 19 w 47"/>
                    <a:gd name="T11" fmla="*/ 46 h 50"/>
                    <a:gd name="T12" fmla="*/ 13 w 47"/>
                    <a:gd name="T13" fmla="*/ 27 h 50"/>
                    <a:gd name="T14" fmla="*/ 10 w 47"/>
                    <a:gd name="T15" fmla="*/ 45 h 50"/>
                    <a:gd name="T16" fmla="*/ 5 w 47"/>
                    <a:gd name="T17" fmla="*/ 49 h 50"/>
                    <a:gd name="T18" fmla="*/ 1 w 47"/>
                    <a:gd name="T19" fmla="*/ 44 h 50"/>
                    <a:gd name="T20" fmla="*/ 7 w 47"/>
                    <a:gd name="T21" fmla="*/ 5 h 50"/>
                    <a:gd name="T22" fmla="*/ 12 w 47"/>
                    <a:gd name="T23" fmla="*/ 0 h 50"/>
                    <a:gd name="T24" fmla="*/ 17 w 47"/>
                    <a:gd name="T25" fmla="*/ 4 h 50"/>
                    <a:gd name="T26" fmla="*/ 23 w 47"/>
                    <a:gd name="T27" fmla="*/ 27 h 50"/>
                    <a:gd name="T28" fmla="*/ 30 w 47"/>
                    <a:gd name="T29" fmla="*/ 4 h 50"/>
                    <a:gd name="T30" fmla="*/ 35 w 47"/>
                    <a:gd name="T31" fmla="*/ 0 h 50"/>
                    <a:gd name="T32" fmla="*/ 40 w 47"/>
                    <a:gd name="T33" fmla="*/ 5 h 50"/>
                    <a:gd name="T34" fmla="*/ 46 w 47"/>
                    <a:gd name="T35" fmla="*/ 44 h 50"/>
                    <a:gd name="T36" fmla="*/ 42 w 47"/>
                    <a:gd name="T37" fmla="*/ 49 h 50"/>
                    <a:gd name="T38" fmla="*/ 41 w 47"/>
                    <a:gd name="T39" fmla="*/ 4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50">
                      <a:moveTo>
                        <a:pt x="41" y="49"/>
                      </a:moveTo>
                      <a:cubicBezTo>
                        <a:pt x="39" y="49"/>
                        <a:pt x="37" y="48"/>
                        <a:pt x="36" y="45"/>
                      </a:cubicBezTo>
                      <a:cubicBezTo>
                        <a:pt x="33" y="27"/>
                        <a:pt x="33" y="27"/>
                        <a:pt x="33" y="27"/>
                      </a:cubicBezTo>
                      <a:cubicBezTo>
                        <a:pt x="28" y="46"/>
                        <a:pt x="28" y="46"/>
                        <a:pt x="28" y="46"/>
                      </a:cubicBezTo>
                      <a:cubicBezTo>
                        <a:pt x="27" y="48"/>
                        <a:pt x="26" y="49"/>
                        <a:pt x="23" y="49"/>
                      </a:cubicBezTo>
                      <a:cubicBezTo>
                        <a:pt x="21" y="49"/>
                        <a:pt x="19" y="48"/>
                        <a:pt x="19" y="46"/>
                      </a:cubicBezTo>
                      <a:cubicBezTo>
                        <a:pt x="13" y="27"/>
                        <a:pt x="13" y="27"/>
                        <a:pt x="13" y="27"/>
                      </a:cubicBezTo>
                      <a:cubicBezTo>
                        <a:pt x="10" y="45"/>
                        <a:pt x="10" y="45"/>
                        <a:pt x="10" y="45"/>
                      </a:cubicBezTo>
                      <a:cubicBezTo>
                        <a:pt x="10" y="48"/>
                        <a:pt x="7" y="50"/>
                        <a:pt x="5" y="49"/>
                      </a:cubicBezTo>
                      <a:cubicBezTo>
                        <a:pt x="2" y="49"/>
                        <a:pt x="0" y="46"/>
                        <a:pt x="1" y="44"/>
                      </a:cubicBezTo>
                      <a:cubicBezTo>
                        <a:pt x="7" y="5"/>
                        <a:pt x="7" y="5"/>
                        <a:pt x="7" y="5"/>
                      </a:cubicBezTo>
                      <a:cubicBezTo>
                        <a:pt x="7" y="2"/>
                        <a:pt x="9" y="1"/>
                        <a:pt x="12" y="0"/>
                      </a:cubicBezTo>
                      <a:cubicBezTo>
                        <a:pt x="14" y="0"/>
                        <a:pt x="16" y="2"/>
                        <a:pt x="17" y="4"/>
                      </a:cubicBezTo>
                      <a:cubicBezTo>
                        <a:pt x="23" y="27"/>
                        <a:pt x="23" y="27"/>
                        <a:pt x="23" y="27"/>
                      </a:cubicBezTo>
                      <a:cubicBezTo>
                        <a:pt x="30" y="4"/>
                        <a:pt x="30" y="4"/>
                        <a:pt x="30" y="4"/>
                      </a:cubicBezTo>
                      <a:cubicBezTo>
                        <a:pt x="31" y="2"/>
                        <a:pt x="33" y="0"/>
                        <a:pt x="35" y="0"/>
                      </a:cubicBezTo>
                      <a:cubicBezTo>
                        <a:pt x="37" y="1"/>
                        <a:pt x="39" y="2"/>
                        <a:pt x="40" y="5"/>
                      </a:cubicBezTo>
                      <a:cubicBezTo>
                        <a:pt x="46" y="44"/>
                        <a:pt x="46" y="44"/>
                        <a:pt x="46" y="44"/>
                      </a:cubicBezTo>
                      <a:cubicBezTo>
                        <a:pt x="47" y="46"/>
                        <a:pt x="45" y="49"/>
                        <a:pt x="42" y="49"/>
                      </a:cubicBezTo>
                      <a:cubicBezTo>
                        <a:pt x="42" y="49"/>
                        <a:pt x="41" y="49"/>
                        <a:pt x="41" y="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grpSp>
        <p:nvGrpSpPr>
          <p:cNvPr id="44" name="Group 43">
            <a:extLst>
              <a:ext uri="{FF2B5EF4-FFF2-40B4-BE49-F238E27FC236}">
                <a16:creationId xmlns:a16="http://schemas.microsoft.com/office/drawing/2014/main" id="{39461554-92C5-46CF-8074-177F95B3F6E4}"/>
              </a:ext>
            </a:extLst>
          </p:cNvPr>
          <p:cNvGrpSpPr/>
          <p:nvPr/>
        </p:nvGrpSpPr>
        <p:grpSpPr>
          <a:xfrm>
            <a:off x="4905463" y="1222176"/>
            <a:ext cx="2097239" cy="2817902"/>
            <a:chOff x="4818450" y="1473460"/>
            <a:chExt cx="2097239" cy="2817902"/>
          </a:xfrm>
        </p:grpSpPr>
        <p:sp>
          <p:nvSpPr>
            <p:cNvPr id="21" name="Content Placeholder 52"/>
            <p:cNvSpPr txBox="1">
              <a:spLocks/>
            </p:cNvSpPr>
            <p:nvPr/>
          </p:nvSpPr>
          <p:spPr bwMode="auto">
            <a:xfrm>
              <a:off x="4818450" y="3737364"/>
              <a:ext cx="1005840" cy="55399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t">
              <a:spAutoFit/>
            </a:bodyPr>
            <a:lstStyle>
              <a:defPPr>
                <a:defRPr lang="en-US"/>
              </a:defPPr>
              <a:lvl1pPr marL="0" marR="0" lvl="0" indent="0" algn="ctr" eaLnBrk="1" latinLnBrk="0" hangingPunct="1">
                <a:lnSpc>
                  <a:spcPct val="100000"/>
                </a:lnSpc>
                <a:spcAft>
                  <a:spcPts val="600"/>
                </a:spcAft>
                <a:buClrTx/>
                <a:buSzTx/>
                <a:buFontTx/>
                <a:buNone/>
                <a:tabLst/>
                <a:defRPr kumimoji="0" sz="1400" b="0" i="0" u="none" strike="noStrike" cap="none" spc="0" normalizeH="0" baseline="0">
                  <a:ln>
                    <a:noFill/>
                  </a:ln>
                  <a:solidFill>
                    <a:srgbClr val="58585B"/>
                  </a:solidFill>
                  <a:effectLst/>
                  <a:uLnTx/>
                  <a:uFillTx/>
                  <a:latin typeface="Arial"/>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en-US" sz="1000" dirty="0">
                  <a:latin typeface="+mj-lt"/>
                </a:rPr>
                <a:t>Add Servers, One or More at a Time</a:t>
              </a:r>
            </a:p>
          </p:txBody>
        </p:sp>
        <p:grpSp>
          <p:nvGrpSpPr>
            <p:cNvPr id="43" name="Group 42">
              <a:extLst>
                <a:ext uri="{FF2B5EF4-FFF2-40B4-BE49-F238E27FC236}">
                  <a16:creationId xmlns:a16="http://schemas.microsoft.com/office/drawing/2014/main" id="{CC0686F8-12EE-496A-A3AD-8E7C267D33D9}"/>
                </a:ext>
              </a:extLst>
            </p:cNvPr>
            <p:cNvGrpSpPr/>
            <p:nvPr/>
          </p:nvGrpSpPr>
          <p:grpSpPr>
            <a:xfrm>
              <a:off x="5321950" y="1473460"/>
              <a:ext cx="1593739" cy="1491449"/>
              <a:chOff x="5321950" y="1473460"/>
              <a:chExt cx="1593739" cy="1491449"/>
            </a:xfrm>
          </p:grpSpPr>
          <p:grpSp>
            <p:nvGrpSpPr>
              <p:cNvPr id="854" name="Group 853">
                <a:extLst>
                  <a:ext uri="{FF2B5EF4-FFF2-40B4-BE49-F238E27FC236}">
                    <a16:creationId xmlns:a16="http://schemas.microsoft.com/office/drawing/2014/main" id="{100D60BB-1FDD-46C8-94CD-783EFC0F272A}"/>
                  </a:ext>
                </a:extLst>
              </p:cNvPr>
              <p:cNvGrpSpPr/>
              <p:nvPr/>
            </p:nvGrpSpPr>
            <p:grpSpPr>
              <a:xfrm>
                <a:off x="5321950" y="2606125"/>
                <a:ext cx="1593739" cy="358784"/>
                <a:chOff x="2673608" y="2870231"/>
                <a:chExt cx="3801841" cy="855875"/>
              </a:xfrm>
            </p:grpSpPr>
            <p:sp>
              <p:nvSpPr>
                <p:cNvPr id="855" name="Rounded Rectangle 534">
                  <a:extLst>
                    <a:ext uri="{FF2B5EF4-FFF2-40B4-BE49-F238E27FC236}">
                      <a16:creationId xmlns:a16="http://schemas.microsoft.com/office/drawing/2014/main" id="{8B093215-4EEB-4EAF-BE1E-104E5FB5A0EC}"/>
                    </a:ext>
                  </a:extLst>
                </p:cNvPr>
                <p:cNvSpPr/>
                <p:nvPr/>
              </p:nvSpPr>
              <p:spPr>
                <a:xfrm>
                  <a:off x="2673608" y="2870231"/>
                  <a:ext cx="3801841" cy="855875"/>
                </a:xfrm>
                <a:prstGeom prst="roundRect">
                  <a:avLst>
                    <a:gd name="adj" fmla="val 50000"/>
                  </a:avLst>
                </a:prstGeom>
                <a:solidFill>
                  <a:schemeClr val="tx2"/>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dirty="0">
                    <a:ln>
                      <a:noFill/>
                    </a:ln>
                    <a:solidFill>
                      <a:srgbClr val="FFFFFF"/>
                    </a:solidFill>
                    <a:effectLst/>
                    <a:uLnTx/>
                    <a:uFillTx/>
                    <a:latin typeface="Arial"/>
                    <a:ea typeface="ＭＳ Ｐゴシック" pitchFamily="34" charset="-128"/>
                    <a:cs typeface="+mn-cs"/>
                  </a:endParaRPr>
                </a:p>
              </p:txBody>
            </p:sp>
            <p:grpSp>
              <p:nvGrpSpPr>
                <p:cNvPr id="856" name="Group 855">
                  <a:extLst>
                    <a:ext uri="{FF2B5EF4-FFF2-40B4-BE49-F238E27FC236}">
                      <a16:creationId xmlns:a16="http://schemas.microsoft.com/office/drawing/2014/main" id="{4D7FE42B-AFBF-445F-9F62-458CB671BDBB}"/>
                    </a:ext>
                  </a:extLst>
                </p:cNvPr>
                <p:cNvGrpSpPr/>
                <p:nvPr/>
              </p:nvGrpSpPr>
              <p:grpSpPr>
                <a:xfrm>
                  <a:off x="2997324" y="3030406"/>
                  <a:ext cx="3202696" cy="535525"/>
                  <a:chOff x="743509" y="4202241"/>
                  <a:chExt cx="1392209" cy="232792"/>
                </a:xfrm>
                <a:solidFill>
                  <a:schemeClr val="tx2"/>
                </a:solidFill>
              </p:grpSpPr>
              <p:grpSp>
                <p:nvGrpSpPr>
                  <p:cNvPr id="857" name="Group 856">
                    <a:extLst>
                      <a:ext uri="{FF2B5EF4-FFF2-40B4-BE49-F238E27FC236}">
                        <a16:creationId xmlns:a16="http://schemas.microsoft.com/office/drawing/2014/main" id="{4B515DA3-411A-4024-A572-ECBF550EA6F7}"/>
                      </a:ext>
                    </a:extLst>
                  </p:cNvPr>
                  <p:cNvGrpSpPr/>
                  <p:nvPr/>
                </p:nvGrpSpPr>
                <p:grpSpPr>
                  <a:xfrm>
                    <a:off x="981254" y="4202241"/>
                    <a:ext cx="185994" cy="232792"/>
                    <a:chOff x="3808413" y="6002338"/>
                    <a:chExt cx="1476375" cy="1847849"/>
                  </a:xfrm>
                  <a:grpFill/>
                  <a:effectLst/>
                </p:grpSpPr>
                <p:sp>
                  <p:nvSpPr>
                    <p:cNvPr id="903" name="Freeform 583">
                      <a:extLst>
                        <a:ext uri="{FF2B5EF4-FFF2-40B4-BE49-F238E27FC236}">
                          <a16:creationId xmlns:a16="http://schemas.microsoft.com/office/drawing/2014/main" id="{7FA21BB7-94AC-486D-B5DE-4B72B5605949}"/>
                        </a:ext>
                      </a:extLst>
                    </p:cNvPr>
                    <p:cNvSpPr>
                      <a:spLocks/>
                    </p:cNvSpPr>
                    <p:nvPr/>
                  </p:nvSpPr>
                  <p:spPr bwMode="auto">
                    <a:xfrm>
                      <a:off x="3808413" y="6002338"/>
                      <a:ext cx="1476375" cy="1836737"/>
                    </a:xfrm>
                    <a:custGeom>
                      <a:avLst/>
                      <a:gdLst>
                        <a:gd name="T0" fmla="*/ 393 w 393"/>
                        <a:gd name="T1" fmla="*/ 417 h 487"/>
                        <a:gd name="T2" fmla="*/ 393 w 393"/>
                        <a:gd name="T3" fmla="*/ 27 h 487"/>
                        <a:gd name="T4" fmla="*/ 366 w 393"/>
                        <a:gd name="T5" fmla="*/ 0 h 487"/>
                        <a:gd name="T6" fmla="*/ 27 w 393"/>
                        <a:gd name="T7" fmla="*/ 0 h 487"/>
                        <a:gd name="T8" fmla="*/ 0 w 393"/>
                        <a:gd name="T9" fmla="*/ 27 h 487"/>
                        <a:gd name="T10" fmla="*/ 0 w 393"/>
                        <a:gd name="T11" fmla="*/ 417 h 487"/>
                        <a:gd name="T12" fmla="*/ 0 w 393"/>
                        <a:gd name="T13" fmla="*/ 460 h 487"/>
                        <a:gd name="T14" fmla="*/ 27 w 393"/>
                        <a:gd name="T15" fmla="*/ 487 h 487"/>
                        <a:gd name="T16" fmla="*/ 366 w 393"/>
                        <a:gd name="T17" fmla="*/ 487 h 487"/>
                        <a:gd name="T18" fmla="*/ 393 w 393"/>
                        <a:gd name="T19" fmla="*/ 460 h 487"/>
                        <a:gd name="T20" fmla="*/ 393 w 393"/>
                        <a:gd name="T21" fmla="*/ 417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3" h="487">
                          <a:moveTo>
                            <a:pt x="393" y="417"/>
                          </a:moveTo>
                          <a:cubicBezTo>
                            <a:pt x="393" y="27"/>
                            <a:pt x="393" y="27"/>
                            <a:pt x="393" y="27"/>
                          </a:cubicBezTo>
                          <a:cubicBezTo>
                            <a:pt x="393" y="12"/>
                            <a:pt x="381" y="0"/>
                            <a:pt x="366" y="0"/>
                          </a:cubicBezTo>
                          <a:cubicBezTo>
                            <a:pt x="27" y="0"/>
                            <a:pt x="27" y="0"/>
                            <a:pt x="27" y="0"/>
                          </a:cubicBezTo>
                          <a:cubicBezTo>
                            <a:pt x="12" y="0"/>
                            <a:pt x="0" y="12"/>
                            <a:pt x="0" y="27"/>
                          </a:cubicBezTo>
                          <a:cubicBezTo>
                            <a:pt x="0" y="417"/>
                            <a:pt x="0" y="417"/>
                            <a:pt x="0" y="417"/>
                          </a:cubicBezTo>
                          <a:cubicBezTo>
                            <a:pt x="0" y="460"/>
                            <a:pt x="0" y="460"/>
                            <a:pt x="0" y="460"/>
                          </a:cubicBezTo>
                          <a:cubicBezTo>
                            <a:pt x="0" y="475"/>
                            <a:pt x="12" y="487"/>
                            <a:pt x="27" y="487"/>
                          </a:cubicBezTo>
                          <a:cubicBezTo>
                            <a:pt x="366" y="487"/>
                            <a:pt x="366" y="487"/>
                            <a:pt x="366" y="487"/>
                          </a:cubicBezTo>
                          <a:cubicBezTo>
                            <a:pt x="381" y="487"/>
                            <a:pt x="393" y="475"/>
                            <a:pt x="393" y="460"/>
                          </a:cubicBezTo>
                          <a:lnTo>
                            <a:pt x="393" y="417"/>
                          </a:lnTo>
                          <a:close/>
                        </a:path>
                      </a:pathLst>
                    </a:cu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04" name="Freeform 584">
                      <a:extLst>
                        <a:ext uri="{FF2B5EF4-FFF2-40B4-BE49-F238E27FC236}">
                          <a16:creationId xmlns:a16="http://schemas.microsoft.com/office/drawing/2014/main" id="{C52111E9-34DF-4015-A0EC-C849096A3A5A}"/>
                        </a:ext>
                      </a:extLst>
                    </p:cNvPr>
                    <p:cNvSpPr>
                      <a:spLocks/>
                    </p:cNvSpPr>
                    <p:nvPr/>
                  </p:nvSpPr>
                  <p:spPr bwMode="auto">
                    <a:xfrm>
                      <a:off x="3808413" y="7575550"/>
                      <a:ext cx="1476375" cy="101600"/>
                    </a:xfrm>
                    <a:custGeom>
                      <a:avLst/>
                      <a:gdLst>
                        <a:gd name="T0" fmla="*/ 393 w 393"/>
                        <a:gd name="T1" fmla="*/ 0 h 27"/>
                        <a:gd name="T2" fmla="*/ 366 w 393"/>
                        <a:gd name="T3" fmla="*/ 27 h 27"/>
                        <a:gd name="T4" fmla="*/ 27 w 393"/>
                        <a:gd name="T5" fmla="*/ 27 h 27"/>
                        <a:gd name="T6" fmla="*/ 0 w 393"/>
                        <a:gd name="T7" fmla="*/ 0 h 27"/>
                      </a:gdLst>
                      <a:ahLst/>
                      <a:cxnLst>
                        <a:cxn ang="0">
                          <a:pos x="T0" y="T1"/>
                        </a:cxn>
                        <a:cxn ang="0">
                          <a:pos x="T2" y="T3"/>
                        </a:cxn>
                        <a:cxn ang="0">
                          <a:pos x="T4" y="T5"/>
                        </a:cxn>
                        <a:cxn ang="0">
                          <a:pos x="T6" y="T7"/>
                        </a:cxn>
                      </a:cxnLst>
                      <a:rect l="0" t="0" r="r" b="b"/>
                      <a:pathLst>
                        <a:path w="393" h="27">
                          <a:moveTo>
                            <a:pt x="393" y="0"/>
                          </a:moveTo>
                          <a:cubicBezTo>
                            <a:pt x="393" y="15"/>
                            <a:pt x="381" y="27"/>
                            <a:pt x="366" y="27"/>
                          </a:cubicBezTo>
                          <a:cubicBezTo>
                            <a:pt x="27" y="27"/>
                            <a:pt x="27" y="27"/>
                            <a:pt x="27" y="27"/>
                          </a:cubicBezTo>
                          <a:cubicBezTo>
                            <a:pt x="12" y="27"/>
                            <a:pt x="0" y="15"/>
                            <a:pt x="0" y="0"/>
                          </a:cubicBezTo>
                        </a:path>
                      </a:pathLst>
                    </a:cu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05" name="Oval 904">
                      <a:extLst>
                        <a:ext uri="{FF2B5EF4-FFF2-40B4-BE49-F238E27FC236}">
                          <a16:creationId xmlns:a16="http://schemas.microsoft.com/office/drawing/2014/main" id="{9A4FAD3B-6E9D-4F6D-A14C-16A50875B62D}"/>
                        </a:ext>
                      </a:extLst>
                    </p:cNvPr>
                    <p:cNvSpPr>
                      <a:spLocks noChangeArrowheads="1"/>
                    </p:cNvSpPr>
                    <p:nvPr/>
                  </p:nvSpPr>
                  <p:spPr bwMode="auto">
                    <a:xfrm>
                      <a:off x="4000500" y="6153150"/>
                      <a:ext cx="184150"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06" name="Oval 905">
                      <a:extLst>
                        <a:ext uri="{FF2B5EF4-FFF2-40B4-BE49-F238E27FC236}">
                          <a16:creationId xmlns:a16="http://schemas.microsoft.com/office/drawing/2014/main" id="{E1B8363C-6474-499B-B07B-F5FB9FEA80B5}"/>
                        </a:ext>
                      </a:extLst>
                    </p:cNvPr>
                    <p:cNvSpPr>
                      <a:spLocks noChangeArrowheads="1"/>
                    </p:cNvSpPr>
                    <p:nvPr/>
                  </p:nvSpPr>
                  <p:spPr bwMode="auto">
                    <a:xfrm>
                      <a:off x="4913313" y="6153150"/>
                      <a:ext cx="179388"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07" name="Oval 906">
                      <a:extLst>
                        <a:ext uri="{FF2B5EF4-FFF2-40B4-BE49-F238E27FC236}">
                          <a16:creationId xmlns:a16="http://schemas.microsoft.com/office/drawing/2014/main" id="{51933DDB-4A56-49D6-88C0-F17F1FC79297}"/>
                        </a:ext>
                      </a:extLst>
                    </p:cNvPr>
                    <p:cNvSpPr>
                      <a:spLocks noChangeArrowheads="1"/>
                    </p:cNvSpPr>
                    <p:nvPr/>
                  </p:nvSpPr>
                  <p:spPr bwMode="auto">
                    <a:xfrm>
                      <a:off x="4000500" y="7334250"/>
                      <a:ext cx="184150"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08" name="Oval 907">
                      <a:extLst>
                        <a:ext uri="{FF2B5EF4-FFF2-40B4-BE49-F238E27FC236}">
                          <a16:creationId xmlns:a16="http://schemas.microsoft.com/office/drawing/2014/main" id="{9D52CAB7-EC4F-4487-937A-5FAB92602938}"/>
                        </a:ext>
                      </a:extLst>
                    </p:cNvPr>
                    <p:cNvSpPr>
                      <a:spLocks noChangeArrowheads="1"/>
                    </p:cNvSpPr>
                    <p:nvPr/>
                  </p:nvSpPr>
                  <p:spPr bwMode="auto">
                    <a:xfrm>
                      <a:off x="4913313" y="7334250"/>
                      <a:ext cx="179388"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09" name="Line 21">
                      <a:extLst>
                        <a:ext uri="{FF2B5EF4-FFF2-40B4-BE49-F238E27FC236}">
                          <a16:creationId xmlns:a16="http://schemas.microsoft.com/office/drawing/2014/main" id="{698CFD34-706A-4EA2-ABAD-1D3B39468D48}"/>
                        </a:ext>
                      </a:extLst>
                    </p:cNvPr>
                    <p:cNvSpPr>
                      <a:spLocks noChangeShapeType="1"/>
                    </p:cNvSpPr>
                    <p:nvPr/>
                  </p:nvSpPr>
                  <p:spPr bwMode="auto">
                    <a:xfrm>
                      <a:off x="4349750"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10" name="Line 22">
                      <a:extLst>
                        <a:ext uri="{FF2B5EF4-FFF2-40B4-BE49-F238E27FC236}">
                          <a16:creationId xmlns:a16="http://schemas.microsoft.com/office/drawing/2014/main" id="{62367BCC-5530-4288-AD4C-EF443B7551AE}"/>
                        </a:ext>
                      </a:extLst>
                    </p:cNvPr>
                    <p:cNvSpPr>
                      <a:spLocks noChangeShapeType="1"/>
                    </p:cNvSpPr>
                    <p:nvPr/>
                  </p:nvSpPr>
                  <p:spPr bwMode="auto">
                    <a:xfrm>
                      <a:off x="4481513"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11" name="Line 23">
                      <a:extLst>
                        <a:ext uri="{FF2B5EF4-FFF2-40B4-BE49-F238E27FC236}">
                          <a16:creationId xmlns:a16="http://schemas.microsoft.com/office/drawing/2014/main" id="{EF47C7EF-8FF2-4F8C-A6AB-C1EDDBEE6622}"/>
                        </a:ext>
                      </a:extLst>
                    </p:cNvPr>
                    <p:cNvSpPr>
                      <a:spLocks noChangeShapeType="1"/>
                    </p:cNvSpPr>
                    <p:nvPr/>
                  </p:nvSpPr>
                  <p:spPr bwMode="auto">
                    <a:xfrm>
                      <a:off x="4746625"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12" name="Line 24">
                      <a:extLst>
                        <a:ext uri="{FF2B5EF4-FFF2-40B4-BE49-F238E27FC236}">
                          <a16:creationId xmlns:a16="http://schemas.microsoft.com/office/drawing/2014/main" id="{66B26D98-9763-4479-8595-D8EAADAAB059}"/>
                        </a:ext>
                      </a:extLst>
                    </p:cNvPr>
                    <p:cNvSpPr>
                      <a:spLocks noChangeShapeType="1"/>
                    </p:cNvSpPr>
                    <p:nvPr/>
                  </p:nvSpPr>
                  <p:spPr bwMode="auto">
                    <a:xfrm>
                      <a:off x="4611688"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grpSp>
              <p:grpSp>
                <p:nvGrpSpPr>
                  <p:cNvPr id="858" name="Group 857">
                    <a:extLst>
                      <a:ext uri="{FF2B5EF4-FFF2-40B4-BE49-F238E27FC236}">
                        <a16:creationId xmlns:a16="http://schemas.microsoft.com/office/drawing/2014/main" id="{FE5D0094-91B6-48C5-A0E4-E26C0D2554DE}"/>
                      </a:ext>
                    </a:extLst>
                  </p:cNvPr>
                  <p:cNvGrpSpPr/>
                  <p:nvPr/>
                </p:nvGrpSpPr>
                <p:grpSpPr>
                  <a:xfrm>
                    <a:off x="1223372" y="4202241"/>
                    <a:ext cx="185994" cy="232792"/>
                    <a:chOff x="3808413" y="6002338"/>
                    <a:chExt cx="1476375" cy="1847849"/>
                  </a:xfrm>
                  <a:grpFill/>
                  <a:effectLst/>
                </p:grpSpPr>
                <p:sp>
                  <p:nvSpPr>
                    <p:cNvPr id="893" name="Freeform 573">
                      <a:extLst>
                        <a:ext uri="{FF2B5EF4-FFF2-40B4-BE49-F238E27FC236}">
                          <a16:creationId xmlns:a16="http://schemas.microsoft.com/office/drawing/2014/main" id="{5650C274-2435-4CF2-9884-1D989FE5AAB8}"/>
                        </a:ext>
                      </a:extLst>
                    </p:cNvPr>
                    <p:cNvSpPr>
                      <a:spLocks/>
                    </p:cNvSpPr>
                    <p:nvPr/>
                  </p:nvSpPr>
                  <p:spPr bwMode="auto">
                    <a:xfrm>
                      <a:off x="3808413" y="6002338"/>
                      <a:ext cx="1476375" cy="1836737"/>
                    </a:xfrm>
                    <a:custGeom>
                      <a:avLst/>
                      <a:gdLst>
                        <a:gd name="T0" fmla="*/ 393 w 393"/>
                        <a:gd name="T1" fmla="*/ 417 h 487"/>
                        <a:gd name="T2" fmla="*/ 393 w 393"/>
                        <a:gd name="T3" fmla="*/ 27 h 487"/>
                        <a:gd name="T4" fmla="*/ 366 w 393"/>
                        <a:gd name="T5" fmla="*/ 0 h 487"/>
                        <a:gd name="T6" fmla="*/ 27 w 393"/>
                        <a:gd name="T7" fmla="*/ 0 h 487"/>
                        <a:gd name="T8" fmla="*/ 0 w 393"/>
                        <a:gd name="T9" fmla="*/ 27 h 487"/>
                        <a:gd name="T10" fmla="*/ 0 w 393"/>
                        <a:gd name="T11" fmla="*/ 417 h 487"/>
                        <a:gd name="T12" fmla="*/ 0 w 393"/>
                        <a:gd name="T13" fmla="*/ 460 h 487"/>
                        <a:gd name="T14" fmla="*/ 27 w 393"/>
                        <a:gd name="T15" fmla="*/ 487 h 487"/>
                        <a:gd name="T16" fmla="*/ 366 w 393"/>
                        <a:gd name="T17" fmla="*/ 487 h 487"/>
                        <a:gd name="T18" fmla="*/ 393 w 393"/>
                        <a:gd name="T19" fmla="*/ 460 h 487"/>
                        <a:gd name="T20" fmla="*/ 393 w 393"/>
                        <a:gd name="T21" fmla="*/ 417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3" h="487">
                          <a:moveTo>
                            <a:pt x="393" y="417"/>
                          </a:moveTo>
                          <a:cubicBezTo>
                            <a:pt x="393" y="27"/>
                            <a:pt x="393" y="27"/>
                            <a:pt x="393" y="27"/>
                          </a:cubicBezTo>
                          <a:cubicBezTo>
                            <a:pt x="393" y="12"/>
                            <a:pt x="381" y="0"/>
                            <a:pt x="366" y="0"/>
                          </a:cubicBezTo>
                          <a:cubicBezTo>
                            <a:pt x="27" y="0"/>
                            <a:pt x="27" y="0"/>
                            <a:pt x="27" y="0"/>
                          </a:cubicBezTo>
                          <a:cubicBezTo>
                            <a:pt x="12" y="0"/>
                            <a:pt x="0" y="12"/>
                            <a:pt x="0" y="27"/>
                          </a:cubicBezTo>
                          <a:cubicBezTo>
                            <a:pt x="0" y="417"/>
                            <a:pt x="0" y="417"/>
                            <a:pt x="0" y="417"/>
                          </a:cubicBezTo>
                          <a:cubicBezTo>
                            <a:pt x="0" y="460"/>
                            <a:pt x="0" y="460"/>
                            <a:pt x="0" y="460"/>
                          </a:cubicBezTo>
                          <a:cubicBezTo>
                            <a:pt x="0" y="475"/>
                            <a:pt x="12" y="487"/>
                            <a:pt x="27" y="487"/>
                          </a:cubicBezTo>
                          <a:cubicBezTo>
                            <a:pt x="366" y="487"/>
                            <a:pt x="366" y="487"/>
                            <a:pt x="366" y="487"/>
                          </a:cubicBezTo>
                          <a:cubicBezTo>
                            <a:pt x="381" y="487"/>
                            <a:pt x="393" y="475"/>
                            <a:pt x="393" y="460"/>
                          </a:cubicBezTo>
                          <a:lnTo>
                            <a:pt x="393" y="417"/>
                          </a:lnTo>
                          <a:close/>
                        </a:path>
                      </a:pathLst>
                    </a:cu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94" name="Freeform 574">
                      <a:extLst>
                        <a:ext uri="{FF2B5EF4-FFF2-40B4-BE49-F238E27FC236}">
                          <a16:creationId xmlns:a16="http://schemas.microsoft.com/office/drawing/2014/main" id="{0FBEB878-C737-497B-AD61-BBD9B27A4306}"/>
                        </a:ext>
                      </a:extLst>
                    </p:cNvPr>
                    <p:cNvSpPr>
                      <a:spLocks/>
                    </p:cNvSpPr>
                    <p:nvPr/>
                  </p:nvSpPr>
                  <p:spPr bwMode="auto">
                    <a:xfrm>
                      <a:off x="3808413" y="7575550"/>
                      <a:ext cx="1476375" cy="101600"/>
                    </a:xfrm>
                    <a:custGeom>
                      <a:avLst/>
                      <a:gdLst>
                        <a:gd name="T0" fmla="*/ 393 w 393"/>
                        <a:gd name="T1" fmla="*/ 0 h 27"/>
                        <a:gd name="T2" fmla="*/ 366 w 393"/>
                        <a:gd name="T3" fmla="*/ 27 h 27"/>
                        <a:gd name="T4" fmla="*/ 27 w 393"/>
                        <a:gd name="T5" fmla="*/ 27 h 27"/>
                        <a:gd name="T6" fmla="*/ 0 w 393"/>
                        <a:gd name="T7" fmla="*/ 0 h 27"/>
                      </a:gdLst>
                      <a:ahLst/>
                      <a:cxnLst>
                        <a:cxn ang="0">
                          <a:pos x="T0" y="T1"/>
                        </a:cxn>
                        <a:cxn ang="0">
                          <a:pos x="T2" y="T3"/>
                        </a:cxn>
                        <a:cxn ang="0">
                          <a:pos x="T4" y="T5"/>
                        </a:cxn>
                        <a:cxn ang="0">
                          <a:pos x="T6" y="T7"/>
                        </a:cxn>
                      </a:cxnLst>
                      <a:rect l="0" t="0" r="r" b="b"/>
                      <a:pathLst>
                        <a:path w="393" h="27">
                          <a:moveTo>
                            <a:pt x="393" y="0"/>
                          </a:moveTo>
                          <a:cubicBezTo>
                            <a:pt x="393" y="15"/>
                            <a:pt x="381" y="27"/>
                            <a:pt x="366" y="27"/>
                          </a:cubicBezTo>
                          <a:cubicBezTo>
                            <a:pt x="27" y="27"/>
                            <a:pt x="27" y="27"/>
                            <a:pt x="27" y="27"/>
                          </a:cubicBezTo>
                          <a:cubicBezTo>
                            <a:pt x="12" y="27"/>
                            <a:pt x="0" y="15"/>
                            <a:pt x="0" y="0"/>
                          </a:cubicBezTo>
                        </a:path>
                      </a:pathLst>
                    </a:cu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95" name="Oval 894">
                      <a:extLst>
                        <a:ext uri="{FF2B5EF4-FFF2-40B4-BE49-F238E27FC236}">
                          <a16:creationId xmlns:a16="http://schemas.microsoft.com/office/drawing/2014/main" id="{B0B321C2-14C5-416A-AAA7-62A56960B5E5}"/>
                        </a:ext>
                      </a:extLst>
                    </p:cNvPr>
                    <p:cNvSpPr>
                      <a:spLocks noChangeArrowheads="1"/>
                    </p:cNvSpPr>
                    <p:nvPr/>
                  </p:nvSpPr>
                  <p:spPr bwMode="auto">
                    <a:xfrm>
                      <a:off x="4000500" y="6153150"/>
                      <a:ext cx="184150"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96" name="Oval 895">
                      <a:extLst>
                        <a:ext uri="{FF2B5EF4-FFF2-40B4-BE49-F238E27FC236}">
                          <a16:creationId xmlns:a16="http://schemas.microsoft.com/office/drawing/2014/main" id="{2EF495CB-AC2E-46A5-B546-70A711EEAC0E}"/>
                        </a:ext>
                      </a:extLst>
                    </p:cNvPr>
                    <p:cNvSpPr>
                      <a:spLocks noChangeArrowheads="1"/>
                    </p:cNvSpPr>
                    <p:nvPr/>
                  </p:nvSpPr>
                  <p:spPr bwMode="auto">
                    <a:xfrm>
                      <a:off x="4913313" y="6153150"/>
                      <a:ext cx="179388"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97" name="Oval 896">
                      <a:extLst>
                        <a:ext uri="{FF2B5EF4-FFF2-40B4-BE49-F238E27FC236}">
                          <a16:creationId xmlns:a16="http://schemas.microsoft.com/office/drawing/2014/main" id="{DE3C9E3C-73A9-40A2-9F23-76472FE0BC16}"/>
                        </a:ext>
                      </a:extLst>
                    </p:cNvPr>
                    <p:cNvSpPr>
                      <a:spLocks noChangeArrowheads="1"/>
                    </p:cNvSpPr>
                    <p:nvPr/>
                  </p:nvSpPr>
                  <p:spPr bwMode="auto">
                    <a:xfrm>
                      <a:off x="4000500" y="7334250"/>
                      <a:ext cx="184150"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98" name="Oval 897">
                      <a:extLst>
                        <a:ext uri="{FF2B5EF4-FFF2-40B4-BE49-F238E27FC236}">
                          <a16:creationId xmlns:a16="http://schemas.microsoft.com/office/drawing/2014/main" id="{05C60582-6ED7-439C-A848-4E38C3A0A9C5}"/>
                        </a:ext>
                      </a:extLst>
                    </p:cNvPr>
                    <p:cNvSpPr>
                      <a:spLocks noChangeArrowheads="1"/>
                    </p:cNvSpPr>
                    <p:nvPr/>
                  </p:nvSpPr>
                  <p:spPr bwMode="auto">
                    <a:xfrm>
                      <a:off x="4913313" y="7334250"/>
                      <a:ext cx="179388"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99" name="Line 21">
                      <a:extLst>
                        <a:ext uri="{FF2B5EF4-FFF2-40B4-BE49-F238E27FC236}">
                          <a16:creationId xmlns:a16="http://schemas.microsoft.com/office/drawing/2014/main" id="{7B3CBB2C-76A1-4E4C-851D-94360E542206}"/>
                        </a:ext>
                      </a:extLst>
                    </p:cNvPr>
                    <p:cNvSpPr>
                      <a:spLocks noChangeShapeType="1"/>
                    </p:cNvSpPr>
                    <p:nvPr/>
                  </p:nvSpPr>
                  <p:spPr bwMode="auto">
                    <a:xfrm>
                      <a:off x="4349750"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00" name="Line 22">
                      <a:extLst>
                        <a:ext uri="{FF2B5EF4-FFF2-40B4-BE49-F238E27FC236}">
                          <a16:creationId xmlns:a16="http://schemas.microsoft.com/office/drawing/2014/main" id="{40C81BA4-6DD9-44B1-A62B-E935A5B5B46F}"/>
                        </a:ext>
                      </a:extLst>
                    </p:cNvPr>
                    <p:cNvSpPr>
                      <a:spLocks noChangeShapeType="1"/>
                    </p:cNvSpPr>
                    <p:nvPr/>
                  </p:nvSpPr>
                  <p:spPr bwMode="auto">
                    <a:xfrm>
                      <a:off x="4481513"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01" name="Line 23">
                      <a:extLst>
                        <a:ext uri="{FF2B5EF4-FFF2-40B4-BE49-F238E27FC236}">
                          <a16:creationId xmlns:a16="http://schemas.microsoft.com/office/drawing/2014/main" id="{22D64879-57DE-455E-A098-7AE44B9CC930}"/>
                        </a:ext>
                      </a:extLst>
                    </p:cNvPr>
                    <p:cNvSpPr>
                      <a:spLocks noChangeShapeType="1"/>
                    </p:cNvSpPr>
                    <p:nvPr/>
                  </p:nvSpPr>
                  <p:spPr bwMode="auto">
                    <a:xfrm>
                      <a:off x="4746625"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02" name="Line 24">
                      <a:extLst>
                        <a:ext uri="{FF2B5EF4-FFF2-40B4-BE49-F238E27FC236}">
                          <a16:creationId xmlns:a16="http://schemas.microsoft.com/office/drawing/2014/main" id="{009AE58A-CD0B-46B1-B405-4EFAD7121ED1}"/>
                        </a:ext>
                      </a:extLst>
                    </p:cNvPr>
                    <p:cNvSpPr>
                      <a:spLocks noChangeShapeType="1"/>
                    </p:cNvSpPr>
                    <p:nvPr/>
                  </p:nvSpPr>
                  <p:spPr bwMode="auto">
                    <a:xfrm>
                      <a:off x="4611688"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grpSp>
              <p:grpSp>
                <p:nvGrpSpPr>
                  <p:cNvPr id="859" name="Group 858">
                    <a:extLst>
                      <a:ext uri="{FF2B5EF4-FFF2-40B4-BE49-F238E27FC236}">
                        <a16:creationId xmlns:a16="http://schemas.microsoft.com/office/drawing/2014/main" id="{751C1DAF-DD28-4544-9287-A9083A895DDB}"/>
                      </a:ext>
                    </a:extLst>
                  </p:cNvPr>
                  <p:cNvGrpSpPr/>
                  <p:nvPr/>
                </p:nvGrpSpPr>
                <p:grpSpPr>
                  <a:xfrm>
                    <a:off x="1465490" y="4202241"/>
                    <a:ext cx="185994" cy="232792"/>
                    <a:chOff x="3808413" y="6002338"/>
                    <a:chExt cx="1476375" cy="1847849"/>
                  </a:xfrm>
                  <a:grpFill/>
                  <a:effectLst/>
                </p:grpSpPr>
                <p:sp>
                  <p:nvSpPr>
                    <p:cNvPr id="883" name="Freeform 563">
                      <a:extLst>
                        <a:ext uri="{FF2B5EF4-FFF2-40B4-BE49-F238E27FC236}">
                          <a16:creationId xmlns:a16="http://schemas.microsoft.com/office/drawing/2014/main" id="{18672BCB-C1CC-4CCA-8906-2179ABF7BAF9}"/>
                        </a:ext>
                      </a:extLst>
                    </p:cNvPr>
                    <p:cNvSpPr>
                      <a:spLocks/>
                    </p:cNvSpPr>
                    <p:nvPr/>
                  </p:nvSpPr>
                  <p:spPr bwMode="auto">
                    <a:xfrm>
                      <a:off x="3808413" y="6002338"/>
                      <a:ext cx="1476375" cy="1836737"/>
                    </a:xfrm>
                    <a:custGeom>
                      <a:avLst/>
                      <a:gdLst>
                        <a:gd name="T0" fmla="*/ 393 w 393"/>
                        <a:gd name="T1" fmla="*/ 417 h 487"/>
                        <a:gd name="T2" fmla="*/ 393 w 393"/>
                        <a:gd name="T3" fmla="*/ 27 h 487"/>
                        <a:gd name="T4" fmla="*/ 366 w 393"/>
                        <a:gd name="T5" fmla="*/ 0 h 487"/>
                        <a:gd name="T6" fmla="*/ 27 w 393"/>
                        <a:gd name="T7" fmla="*/ 0 h 487"/>
                        <a:gd name="T8" fmla="*/ 0 w 393"/>
                        <a:gd name="T9" fmla="*/ 27 h 487"/>
                        <a:gd name="T10" fmla="*/ 0 w 393"/>
                        <a:gd name="T11" fmla="*/ 417 h 487"/>
                        <a:gd name="T12" fmla="*/ 0 w 393"/>
                        <a:gd name="T13" fmla="*/ 460 h 487"/>
                        <a:gd name="T14" fmla="*/ 27 w 393"/>
                        <a:gd name="T15" fmla="*/ 487 h 487"/>
                        <a:gd name="T16" fmla="*/ 366 w 393"/>
                        <a:gd name="T17" fmla="*/ 487 h 487"/>
                        <a:gd name="T18" fmla="*/ 393 w 393"/>
                        <a:gd name="T19" fmla="*/ 460 h 487"/>
                        <a:gd name="T20" fmla="*/ 393 w 393"/>
                        <a:gd name="T21" fmla="*/ 417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3" h="487">
                          <a:moveTo>
                            <a:pt x="393" y="417"/>
                          </a:moveTo>
                          <a:cubicBezTo>
                            <a:pt x="393" y="27"/>
                            <a:pt x="393" y="27"/>
                            <a:pt x="393" y="27"/>
                          </a:cubicBezTo>
                          <a:cubicBezTo>
                            <a:pt x="393" y="12"/>
                            <a:pt x="381" y="0"/>
                            <a:pt x="366" y="0"/>
                          </a:cubicBezTo>
                          <a:cubicBezTo>
                            <a:pt x="27" y="0"/>
                            <a:pt x="27" y="0"/>
                            <a:pt x="27" y="0"/>
                          </a:cubicBezTo>
                          <a:cubicBezTo>
                            <a:pt x="12" y="0"/>
                            <a:pt x="0" y="12"/>
                            <a:pt x="0" y="27"/>
                          </a:cubicBezTo>
                          <a:cubicBezTo>
                            <a:pt x="0" y="417"/>
                            <a:pt x="0" y="417"/>
                            <a:pt x="0" y="417"/>
                          </a:cubicBezTo>
                          <a:cubicBezTo>
                            <a:pt x="0" y="460"/>
                            <a:pt x="0" y="460"/>
                            <a:pt x="0" y="460"/>
                          </a:cubicBezTo>
                          <a:cubicBezTo>
                            <a:pt x="0" y="475"/>
                            <a:pt x="12" y="487"/>
                            <a:pt x="27" y="487"/>
                          </a:cubicBezTo>
                          <a:cubicBezTo>
                            <a:pt x="366" y="487"/>
                            <a:pt x="366" y="487"/>
                            <a:pt x="366" y="487"/>
                          </a:cubicBezTo>
                          <a:cubicBezTo>
                            <a:pt x="381" y="487"/>
                            <a:pt x="393" y="475"/>
                            <a:pt x="393" y="460"/>
                          </a:cubicBezTo>
                          <a:lnTo>
                            <a:pt x="393" y="417"/>
                          </a:lnTo>
                          <a:close/>
                        </a:path>
                      </a:pathLst>
                    </a:cu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84" name="Freeform 564">
                      <a:extLst>
                        <a:ext uri="{FF2B5EF4-FFF2-40B4-BE49-F238E27FC236}">
                          <a16:creationId xmlns:a16="http://schemas.microsoft.com/office/drawing/2014/main" id="{91554D06-A388-4411-89A4-C83389F4B8ED}"/>
                        </a:ext>
                      </a:extLst>
                    </p:cNvPr>
                    <p:cNvSpPr>
                      <a:spLocks/>
                    </p:cNvSpPr>
                    <p:nvPr/>
                  </p:nvSpPr>
                  <p:spPr bwMode="auto">
                    <a:xfrm>
                      <a:off x="3808413" y="7575550"/>
                      <a:ext cx="1476375" cy="101600"/>
                    </a:xfrm>
                    <a:custGeom>
                      <a:avLst/>
                      <a:gdLst>
                        <a:gd name="T0" fmla="*/ 393 w 393"/>
                        <a:gd name="T1" fmla="*/ 0 h 27"/>
                        <a:gd name="T2" fmla="*/ 366 w 393"/>
                        <a:gd name="T3" fmla="*/ 27 h 27"/>
                        <a:gd name="T4" fmla="*/ 27 w 393"/>
                        <a:gd name="T5" fmla="*/ 27 h 27"/>
                        <a:gd name="T6" fmla="*/ 0 w 393"/>
                        <a:gd name="T7" fmla="*/ 0 h 27"/>
                      </a:gdLst>
                      <a:ahLst/>
                      <a:cxnLst>
                        <a:cxn ang="0">
                          <a:pos x="T0" y="T1"/>
                        </a:cxn>
                        <a:cxn ang="0">
                          <a:pos x="T2" y="T3"/>
                        </a:cxn>
                        <a:cxn ang="0">
                          <a:pos x="T4" y="T5"/>
                        </a:cxn>
                        <a:cxn ang="0">
                          <a:pos x="T6" y="T7"/>
                        </a:cxn>
                      </a:cxnLst>
                      <a:rect l="0" t="0" r="r" b="b"/>
                      <a:pathLst>
                        <a:path w="393" h="27">
                          <a:moveTo>
                            <a:pt x="393" y="0"/>
                          </a:moveTo>
                          <a:cubicBezTo>
                            <a:pt x="393" y="15"/>
                            <a:pt x="381" y="27"/>
                            <a:pt x="366" y="27"/>
                          </a:cubicBezTo>
                          <a:cubicBezTo>
                            <a:pt x="27" y="27"/>
                            <a:pt x="27" y="27"/>
                            <a:pt x="27" y="27"/>
                          </a:cubicBezTo>
                          <a:cubicBezTo>
                            <a:pt x="12" y="27"/>
                            <a:pt x="0" y="15"/>
                            <a:pt x="0" y="0"/>
                          </a:cubicBezTo>
                        </a:path>
                      </a:pathLst>
                    </a:cu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85" name="Oval 884">
                      <a:extLst>
                        <a:ext uri="{FF2B5EF4-FFF2-40B4-BE49-F238E27FC236}">
                          <a16:creationId xmlns:a16="http://schemas.microsoft.com/office/drawing/2014/main" id="{00319829-310A-492C-9E15-C69F9B9BE2B1}"/>
                        </a:ext>
                      </a:extLst>
                    </p:cNvPr>
                    <p:cNvSpPr>
                      <a:spLocks noChangeArrowheads="1"/>
                    </p:cNvSpPr>
                    <p:nvPr/>
                  </p:nvSpPr>
                  <p:spPr bwMode="auto">
                    <a:xfrm>
                      <a:off x="4000500" y="6153150"/>
                      <a:ext cx="184150"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86" name="Oval 885">
                      <a:extLst>
                        <a:ext uri="{FF2B5EF4-FFF2-40B4-BE49-F238E27FC236}">
                          <a16:creationId xmlns:a16="http://schemas.microsoft.com/office/drawing/2014/main" id="{B9E57BB2-F3AE-41FB-998F-0E823F0E0150}"/>
                        </a:ext>
                      </a:extLst>
                    </p:cNvPr>
                    <p:cNvSpPr>
                      <a:spLocks noChangeArrowheads="1"/>
                    </p:cNvSpPr>
                    <p:nvPr/>
                  </p:nvSpPr>
                  <p:spPr bwMode="auto">
                    <a:xfrm>
                      <a:off x="4913313" y="6153150"/>
                      <a:ext cx="179388"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87" name="Oval 886">
                      <a:extLst>
                        <a:ext uri="{FF2B5EF4-FFF2-40B4-BE49-F238E27FC236}">
                          <a16:creationId xmlns:a16="http://schemas.microsoft.com/office/drawing/2014/main" id="{3ED1CE72-FE1D-4CF7-A3BD-144C0A9EC9EC}"/>
                        </a:ext>
                      </a:extLst>
                    </p:cNvPr>
                    <p:cNvSpPr>
                      <a:spLocks noChangeArrowheads="1"/>
                    </p:cNvSpPr>
                    <p:nvPr/>
                  </p:nvSpPr>
                  <p:spPr bwMode="auto">
                    <a:xfrm>
                      <a:off x="4000500" y="7334250"/>
                      <a:ext cx="184150"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88" name="Oval 887">
                      <a:extLst>
                        <a:ext uri="{FF2B5EF4-FFF2-40B4-BE49-F238E27FC236}">
                          <a16:creationId xmlns:a16="http://schemas.microsoft.com/office/drawing/2014/main" id="{93C5F95B-111B-471C-872F-29FBD1D7F786}"/>
                        </a:ext>
                      </a:extLst>
                    </p:cNvPr>
                    <p:cNvSpPr>
                      <a:spLocks noChangeArrowheads="1"/>
                    </p:cNvSpPr>
                    <p:nvPr/>
                  </p:nvSpPr>
                  <p:spPr bwMode="auto">
                    <a:xfrm>
                      <a:off x="4913313" y="7334250"/>
                      <a:ext cx="179388"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89" name="Line 21">
                      <a:extLst>
                        <a:ext uri="{FF2B5EF4-FFF2-40B4-BE49-F238E27FC236}">
                          <a16:creationId xmlns:a16="http://schemas.microsoft.com/office/drawing/2014/main" id="{9DEB33CE-9495-4CEF-94EC-ED04DDA19C34}"/>
                        </a:ext>
                      </a:extLst>
                    </p:cNvPr>
                    <p:cNvSpPr>
                      <a:spLocks noChangeShapeType="1"/>
                    </p:cNvSpPr>
                    <p:nvPr/>
                  </p:nvSpPr>
                  <p:spPr bwMode="auto">
                    <a:xfrm>
                      <a:off x="4349750"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90" name="Line 22">
                      <a:extLst>
                        <a:ext uri="{FF2B5EF4-FFF2-40B4-BE49-F238E27FC236}">
                          <a16:creationId xmlns:a16="http://schemas.microsoft.com/office/drawing/2014/main" id="{DF066D7F-1638-4363-90DD-77D2ED54D218}"/>
                        </a:ext>
                      </a:extLst>
                    </p:cNvPr>
                    <p:cNvSpPr>
                      <a:spLocks noChangeShapeType="1"/>
                    </p:cNvSpPr>
                    <p:nvPr/>
                  </p:nvSpPr>
                  <p:spPr bwMode="auto">
                    <a:xfrm>
                      <a:off x="4481513"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91" name="Line 23">
                      <a:extLst>
                        <a:ext uri="{FF2B5EF4-FFF2-40B4-BE49-F238E27FC236}">
                          <a16:creationId xmlns:a16="http://schemas.microsoft.com/office/drawing/2014/main" id="{8191208E-87A3-44FA-8E28-13313B144942}"/>
                        </a:ext>
                      </a:extLst>
                    </p:cNvPr>
                    <p:cNvSpPr>
                      <a:spLocks noChangeShapeType="1"/>
                    </p:cNvSpPr>
                    <p:nvPr/>
                  </p:nvSpPr>
                  <p:spPr bwMode="auto">
                    <a:xfrm>
                      <a:off x="4746625"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92" name="Line 24">
                      <a:extLst>
                        <a:ext uri="{FF2B5EF4-FFF2-40B4-BE49-F238E27FC236}">
                          <a16:creationId xmlns:a16="http://schemas.microsoft.com/office/drawing/2014/main" id="{63F56810-6BCC-4D0D-AFD9-A77FD4BF6C66}"/>
                        </a:ext>
                      </a:extLst>
                    </p:cNvPr>
                    <p:cNvSpPr>
                      <a:spLocks noChangeShapeType="1"/>
                    </p:cNvSpPr>
                    <p:nvPr/>
                  </p:nvSpPr>
                  <p:spPr bwMode="auto">
                    <a:xfrm>
                      <a:off x="4611688"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grpSp>
              <p:sp>
                <p:nvSpPr>
                  <p:cNvPr id="860" name="Rounded Rectangle 537">
                    <a:extLst>
                      <a:ext uri="{FF2B5EF4-FFF2-40B4-BE49-F238E27FC236}">
                        <a16:creationId xmlns:a16="http://schemas.microsoft.com/office/drawing/2014/main" id="{32B2367D-35E7-4901-A145-F31C64B7BD1D}"/>
                      </a:ext>
                    </a:extLst>
                  </p:cNvPr>
                  <p:cNvSpPr/>
                  <p:nvPr/>
                </p:nvSpPr>
                <p:spPr>
                  <a:xfrm>
                    <a:off x="743509" y="4287017"/>
                    <a:ext cx="186895" cy="63241"/>
                  </a:xfrm>
                  <a:prstGeom prst="roundRect">
                    <a:avLst>
                      <a:gd name="adj" fmla="val 8654"/>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endParaRPr>
                  </a:p>
                </p:txBody>
              </p:sp>
              <p:grpSp>
                <p:nvGrpSpPr>
                  <p:cNvPr id="861" name="Group 860">
                    <a:extLst>
                      <a:ext uri="{FF2B5EF4-FFF2-40B4-BE49-F238E27FC236}">
                        <a16:creationId xmlns:a16="http://schemas.microsoft.com/office/drawing/2014/main" id="{7ECAB542-17FF-4ADD-B4A4-4A431E928271}"/>
                      </a:ext>
                    </a:extLst>
                  </p:cNvPr>
                  <p:cNvGrpSpPr/>
                  <p:nvPr/>
                </p:nvGrpSpPr>
                <p:grpSpPr>
                  <a:xfrm>
                    <a:off x="1949724" y="4202241"/>
                    <a:ext cx="185994" cy="232792"/>
                    <a:chOff x="3808413" y="6002338"/>
                    <a:chExt cx="1476375" cy="1847849"/>
                  </a:xfrm>
                  <a:grpFill/>
                  <a:effectLst/>
                </p:grpSpPr>
                <p:sp>
                  <p:nvSpPr>
                    <p:cNvPr id="873" name="Freeform 543">
                      <a:extLst>
                        <a:ext uri="{FF2B5EF4-FFF2-40B4-BE49-F238E27FC236}">
                          <a16:creationId xmlns:a16="http://schemas.microsoft.com/office/drawing/2014/main" id="{E97CB3A9-2C18-411A-8E9C-8CE297C7FB81}"/>
                        </a:ext>
                      </a:extLst>
                    </p:cNvPr>
                    <p:cNvSpPr>
                      <a:spLocks/>
                    </p:cNvSpPr>
                    <p:nvPr/>
                  </p:nvSpPr>
                  <p:spPr bwMode="auto">
                    <a:xfrm>
                      <a:off x="3808413" y="6002338"/>
                      <a:ext cx="1476375" cy="1836737"/>
                    </a:xfrm>
                    <a:custGeom>
                      <a:avLst/>
                      <a:gdLst>
                        <a:gd name="T0" fmla="*/ 393 w 393"/>
                        <a:gd name="T1" fmla="*/ 417 h 487"/>
                        <a:gd name="T2" fmla="*/ 393 w 393"/>
                        <a:gd name="T3" fmla="*/ 27 h 487"/>
                        <a:gd name="T4" fmla="*/ 366 w 393"/>
                        <a:gd name="T5" fmla="*/ 0 h 487"/>
                        <a:gd name="T6" fmla="*/ 27 w 393"/>
                        <a:gd name="T7" fmla="*/ 0 h 487"/>
                        <a:gd name="T8" fmla="*/ 0 w 393"/>
                        <a:gd name="T9" fmla="*/ 27 h 487"/>
                        <a:gd name="T10" fmla="*/ 0 w 393"/>
                        <a:gd name="T11" fmla="*/ 417 h 487"/>
                        <a:gd name="T12" fmla="*/ 0 w 393"/>
                        <a:gd name="T13" fmla="*/ 460 h 487"/>
                        <a:gd name="T14" fmla="*/ 27 w 393"/>
                        <a:gd name="T15" fmla="*/ 487 h 487"/>
                        <a:gd name="T16" fmla="*/ 366 w 393"/>
                        <a:gd name="T17" fmla="*/ 487 h 487"/>
                        <a:gd name="T18" fmla="*/ 393 w 393"/>
                        <a:gd name="T19" fmla="*/ 460 h 487"/>
                        <a:gd name="T20" fmla="*/ 393 w 393"/>
                        <a:gd name="T21" fmla="*/ 417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3" h="487">
                          <a:moveTo>
                            <a:pt x="393" y="417"/>
                          </a:moveTo>
                          <a:cubicBezTo>
                            <a:pt x="393" y="27"/>
                            <a:pt x="393" y="27"/>
                            <a:pt x="393" y="27"/>
                          </a:cubicBezTo>
                          <a:cubicBezTo>
                            <a:pt x="393" y="12"/>
                            <a:pt x="381" y="0"/>
                            <a:pt x="366" y="0"/>
                          </a:cubicBezTo>
                          <a:cubicBezTo>
                            <a:pt x="27" y="0"/>
                            <a:pt x="27" y="0"/>
                            <a:pt x="27" y="0"/>
                          </a:cubicBezTo>
                          <a:cubicBezTo>
                            <a:pt x="12" y="0"/>
                            <a:pt x="0" y="12"/>
                            <a:pt x="0" y="27"/>
                          </a:cubicBezTo>
                          <a:cubicBezTo>
                            <a:pt x="0" y="417"/>
                            <a:pt x="0" y="417"/>
                            <a:pt x="0" y="417"/>
                          </a:cubicBezTo>
                          <a:cubicBezTo>
                            <a:pt x="0" y="460"/>
                            <a:pt x="0" y="460"/>
                            <a:pt x="0" y="460"/>
                          </a:cubicBezTo>
                          <a:cubicBezTo>
                            <a:pt x="0" y="475"/>
                            <a:pt x="12" y="487"/>
                            <a:pt x="27" y="487"/>
                          </a:cubicBezTo>
                          <a:cubicBezTo>
                            <a:pt x="366" y="487"/>
                            <a:pt x="366" y="487"/>
                            <a:pt x="366" y="487"/>
                          </a:cubicBezTo>
                          <a:cubicBezTo>
                            <a:pt x="381" y="487"/>
                            <a:pt x="393" y="475"/>
                            <a:pt x="393" y="460"/>
                          </a:cubicBezTo>
                          <a:lnTo>
                            <a:pt x="393" y="417"/>
                          </a:lnTo>
                          <a:close/>
                        </a:path>
                      </a:pathLst>
                    </a:cu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74" name="Freeform 544">
                      <a:extLst>
                        <a:ext uri="{FF2B5EF4-FFF2-40B4-BE49-F238E27FC236}">
                          <a16:creationId xmlns:a16="http://schemas.microsoft.com/office/drawing/2014/main" id="{9A6B8752-1CEC-4732-AE60-E53DD537F528}"/>
                        </a:ext>
                      </a:extLst>
                    </p:cNvPr>
                    <p:cNvSpPr>
                      <a:spLocks/>
                    </p:cNvSpPr>
                    <p:nvPr/>
                  </p:nvSpPr>
                  <p:spPr bwMode="auto">
                    <a:xfrm>
                      <a:off x="3808413" y="7575550"/>
                      <a:ext cx="1476375" cy="101600"/>
                    </a:xfrm>
                    <a:custGeom>
                      <a:avLst/>
                      <a:gdLst>
                        <a:gd name="T0" fmla="*/ 393 w 393"/>
                        <a:gd name="T1" fmla="*/ 0 h 27"/>
                        <a:gd name="T2" fmla="*/ 366 w 393"/>
                        <a:gd name="T3" fmla="*/ 27 h 27"/>
                        <a:gd name="T4" fmla="*/ 27 w 393"/>
                        <a:gd name="T5" fmla="*/ 27 h 27"/>
                        <a:gd name="T6" fmla="*/ 0 w 393"/>
                        <a:gd name="T7" fmla="*/ 0 h 27"/>
                      </a:gdLst>
                      <a:ahLst/>
                      <a:cxnLst>
                        <a:cxn ang="0">
                          <a:pos x="T0" y="T1"/>
                        </a:cxn>
                        <a:cxn ang="0">
                          <a:pos x="T2" y="T3"/>
                        </a:cxn>
                        <a:cxn ang="0">
                          <a:pos x="T4" y="T5"/>
                        </a:cxn>
                        <a:cxn ang="0">
                          <a:pos x="T6" y="T7"/>
                        </a:cxn>
                      </a:cxnLst>
                      <a:rect l="0" t="0" r="r" b="b"/>
                      <a:pathLst>
                        <a:path w="393" h="27">
                          <a:moveTo>
                            <a:pt x="393" y="0"/>
                          </a:moveTo>
                          <a:cubicBezTo>
                            <a:pt x="393" y="15"/>
                            <a:pt x="381" y="27"/>
                            <a:pt x="366" y="27"/>
                          </a:cubicBezTo>
                          <a:cubicBezTo>
                            <a:pt x="27" y="27"/>
                            <a:pt x="27" y="27"/>
                            <a:pt x="27" y="27"/>
                          </a:cubicBezTo>
                          <a:cubicBezTo>
                            <a:pt x="12" y="27"/>
                            <a:pt x="0" y="15"/>
                            <a:pt x="0" y="0"/>
                          </a:cubicBezTo>
                        </a:path>
                      </a:pathLst>
                    </a:cu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75" name="Oval 874">
                      <a:extLst>
                        <a:ext uri="{FF2B5EF4-FFF2-40B4-BE49-F238E27FC236}">
                          <a16:creationId xmlns:a16="http://schemas.microsoft.com/office/drawing/2014/main" id="{046EAE3A-D398-4312-8C33-92286DE78B1A}"/>
                        </a:ext>
                      </a:extLst>
                    </p:cNvPr>
                    <p:cNvSpPr>
                      <a:spLocks noChangeArrowheads="1"/>
                    </p:cNvSpPr>
                    <p:nvPr/>
                  </p:nvSpPr>
                  <p:spPr bwMode="auto">
                    <a:xfrm>
                      <a:off x="4000500" y="6153150"/>
                      <a:ext cx="184150"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76" name="Oval 875">
                      <a:extLst>
                        <a:ext uri="{FF2B5EF4-FFF2-40B4-BE49-F238E27FC236}">
                          <a16:creationId xmlns:a16="http://schemas.microsoft.com/office/drawing/2014/main" id="{AAEFD50C-34ED-4A1B-AEE6-3754B720E650}"/>
                        </a:ext>
                      </a:extLst>
                    </p:cNvPr>
                    <p:cNvSpPr>
                      <a:spLocks noChangeArrowheads="1"/>
                    </p:cNvSpPr>
                    <p:nvPr/>
                  </p:nvSpPr>
                  <p:spPr bwMode="auto">
                    <a:xfrm>
                      <a:off x="4913313" y="6153150"/>
                      <a:ext cx="179388"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77" name="Oval 876">
                      <a:extLst>
                        <a:ext uri="{FF2B5EF4-FFF2-40B4-BE49-F238E27FC236}">
                          <a16:creationId xmlns:a16="http://schemas.microsoft.com/office/drawing/2014/main" id="{AA130683-653C-485F-9037-1907B1A91743}"/>
                        </a:ext>
                      </a:extLst>
                    </p:cNvPr>
                    <p:cNvSpPr>
                      <a:spLocks noChangeArrowheads="1"/>
                    </p:cNvSpPr>
                    <p:nvPr/>
                  </p:nvSpPr>
                  <p:spPr bwMode="auto">
                    <a:xfrm>
                      <a:off x="4000500" y="7334250"/>
                      <a:ext cx="184150"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78" name="Oval 877">
                      <a:extLst>
                        <a:ext uri="{FF2B5EF4-FFF2-40B4-BE49-F238E27FC236}">
                          <a16:creationId xmlns:a16="http://schemas.microsoft.com/office/drawing/2014/main" id="{D2041E0B-4FCE-4B44-90F5-9AC12B9F917D}"/>
                        </a:ext>
                      </a:extLst>
                    </p:cNvPr>
                    <p:cNvSpPr>
                      <a:spLocks noChangeArrowheads="1"/>
                    </p:cNvSpPr>
                    <p:nvPr/>
                  </p:nvSpPr>
                  <p:spPr bwMode="auto">
                    <a:xfrm>
                      <a:off x="4913313" y="7334250"/>
                      <a:ext cx="179388"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79" name="Line 21">
                      <a:extLst>
                        <a:ext uri="{FF2B5EF4-FFF2-40B4-BE49-F238E27FC236}">
                          <a16:creationId xmlns:a16="http://schemas.microsoft.com/office/drawing/2014/main" id="{3C67581A-B18C-4327-86FE-1A15448E41E0}"/>
                        </a:ext>
                      </a:extLst>
                    </p:cNvPr>
                    <p:cNvSpPr>
                      <a:spLocks noChangeShapeType="1"/>
                    </p:cNvSpPr>
                    <p:nvPr/>
                  </p:nvSpPr>
                  <p:spPr bwMode="auto">
                    <a:xfrm>
                      <a:off x="4349750"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80" name="Line 22">
                      <a:extLst>
                        <a:ext uri="{FF2B5EF4-FFF2-40B4-BE49-F238E27FC236}">
                          <a16:creationId xmlns:a16="http://schemas.microsoft.com/office/drawing/2014/main" id="{7CA7AE38-E9B2-403B-9D5D-ED804D7F6095}"/>
                        </a:ext>
                      </a:extLst>
                    </p:cNvPr>
                    <p:cNvSpPr>
                      <a:spLocks noChangeShapeType="1"/>
                    </p:cNvSpPr>
                    <p:nvPr/>
                  </p:nvSpPr>
                  <p:spPr bwMode="auto">
                    <a:xfrm>
                      <a:off x="4481513"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81" name="Line 23">
                      <a:extLst>
                        <a:ext uri="{FF2B5EF4-FFF2-40B4-BE49-F238E27FC236}">
                          <a16:creationId xmlns:a16="http://schemas.microsoft.com/office/drawing/2014/main" id="{A6123A62-2D73-491E-AF4A-6A4FDD085221}"/>
                        </a:ext>
                      </a:extLst>
                    </p:cNvPr>
                    <p:cNvSpPr>
                      <a:spLocks noChangeShapeType="1"/>
                    </p:cNvSpPr>
                    <p:nvPr/>
                  </p:nvSpPr>
                  <p:spPr bwMode="auto">
                    <a:xfrm>
                      <a:off x="4746625"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82" name="Line 24">
                      <a:extLst>
                        <a:ext uri="{FF2B5EF4-FFF2-40B4-BE49-F238E27FC236}">
                          <a16:creationId xmlns:a16="http://schemas.microsoft.com/office/drawing/2014/main" id="{20B0444F-4970-42D0-B71F-6E3A6D213F66}"/>
                        </a:ext>
                      </a:extLst>
                    </p:cNvPr>
                    <p:cNvSpPr>
                      <a:spLocks noChangeShapeType="1"/>
                    </p:cNvSpPr>
                    <p:nvPr/>
                  </p:nvSpPr>
                  <p:spPr bwMode="auto">
                    <a:xfrm>
                      <a:off x="4611688"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grpSp>
              <p:grpSp>
                <p:nvGrpSpPr>
                  <p:cNvPr id="862" name="Group 861">
                    <a:extLst>
                      <a:ext uri="{FF2B5EF4-FFF2-40B4-BE49-F238E27FC236}">
                        <a16:creationId xmlns:a16="http://schemas.microsoft.com/office/drawing/2014/main" id="{B251F384-A61A-493E-A884-18E90E1C0007}"/>
                      </a:ext>
                    </a:extLst>
                  </p:cNvPr>
                  <p:cNvGrpSpPr/>
                  <p:nvPr/>
                </p:nvGrpSpPr>
                <p:grpSpPr>
                  <a:xfrm>
                    <a:off x="1707607" y="4202241"/>
                    <a:ext cx="185994" cy="232792"/>
                    <a:chOff x="3808413" y="6002338"/>
                    <a:chExt cx="1476375" cy="1847849"/>
                  </a:xfrm>
                  <a:grpFill/>
                  <a:effectLst/>
                </p:grpSpPr>
                <p:sp>
                  <p:nvSpPr>
                    <p:cNvPr id="863" name="Freeform 543">
                      <a:extLst>
                        <a:ext uri="{FF2B5EF4-FFF2-40B4-BE49-F238E27FC236}">
                          <a16:creationId xmlns:a16="http://schemas.microsoft.com/office/drawing/2014/main" id="{102A1107-247D-460F-A3C2-ED4007C13868}"/>
                        </a:ext>
                      </a:extLst>
                    </p:cNvPr>
                    <p:cNvSpPr>
                      <a:spLocks/>
                    </p:cNvSpPr>
                    <p:nvPr/>
                  </p:nvSpPr>
                  <p:spPr bwMode="auto">
                    <a:xfrm>
                      <a:off x="3808413" y="6002338"/>
                      <a:ext cx="1476375" cy="1836737"/>
                    </a:xfrm>
                    <a:custGeom>
                      <a:avLst/>
                      <a:gdLst>
                        <a:gd name="T0" fmla="*/ 393 w 393"/>
                        <a:gd name="T1" fmla="*/ 417 h 487"/>
                        <a:gd name="T2" fmla="*/ 393 w 393"/>
                        <a:gd name="T3" fmla="*/ 27 h 487"/>
                        <a:gd name="T4" fmla="*/ 366 w 393"/>
                        <a:gd name="T5" fmla="*/ 0 h 487"/>
                        <a:gd name="T6" fmla="*/ 27 w 393"/>
                        <a:gd name="T7" fmla="*/ 0 h 487"/>
                        <a:gd name="T8" fmla="*/ 0 w 393"/>
                        <a:gd name="T9" fmla="*/ 27 h 487"/>
                        <a:gd name="T10" fmla="*/ 0 w 393"/>
                        <a:gd name="T11" fmla="*/ 417 h 487"/>
                        <a:gd name="T12" fmla="*/ 0 w 393"/>
                        <a:gd name="T13" fmla="*/ 460 h 487"/>
                        <a:gd name="T14" fmla="*/ 27 w 393"/>
                        <a:gd name="T15" fmla="*/ 487 h 487"/>
                        <a:gd name="T16" fmla="*/ 366 w 393"/>
                        <a:gd name="T17" fmla="*/ 487 h 487"/>
                        <a:gd name="T18" fmla="*/ 393 w 393"/>
                        <a:gd name="T19" fmla="*/ 460 h 487"/>
                        <a:gd name="T20" fmla="*/ 393 w 393"/>
                        <a:gd name="T21" fmla="*/ 417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3" h="487">
                          <a:moveTo>
                            <a:pt x="393" y="417"/>
                          </a:moveTo>
                          <a:cubicBezTo>
                            <a:pt x="393" y="27"/>
                            <a:pt x="393" y="27"/>
                            <a:pt x="393" y="27"/>
                          </a:cubicBezTo>
                          <a:cubicBezTo>
                            <a:pt x="393" y="12"/>
                            <a:pt x="381" y="0"/>
                            <a:pt x="366" y="0"/>
                          </a:cubicBezTo>
                          <a:cubicBezTo>
                            <a:pt x="27" y="0"/>
                            <a:pt x="27" y="0"/>
                            <a:pt x="27" y="0"/>
                          </a:cubicBezTo>
                          <a:cubicBezTo>
                            <a:pt x="12" y="0"/>
                            <a:pt x="0" y="12"/>
                            <a:pt x="0" y="27"/>
                          </a:cubicBezTo>
                          <a:cubicBezTo>
                            <a:pt x="0" y="417"/>
                            <a:pt x="0" y="417"/>
                            <a:pt x="0" y="417"/>
                          </a:cubicBezTo>
                          <a:cubicBezTo>
                            <a:pt x="0" y="460"/>
                            <a:pt x="0" y="460"/>
                            <a:pt x="0" y="460"/>
                          </a:cubicBezTo>
                          <a:cubicBezTo>
                            <a:pt x="0" y="475"/>
                            <a:pt x="12" y="487"/>
                            <a:pt x="27" y="487"/>
                          </a:cubicBezTo>
                          <a:cubicBezTo>
                            <a:pt x="366" y="487"/>
                            <a:pt x="366" y="487"/>
                            <a:pt x="366" y="487"/>
                          </a:cubicBezTo>
                          <a:cubicBezTo>
                            <a:pt x="381" y="487"/>
                            <a:pt x="393" y="475"/>
                            <a:pt x="393" y="460"/>
                          </a:cubicBezTo>
                          <a:lnTo>
                            <a:pt x="393" y="417"/>
                          </a:lnTo>
                          <a:close/>
                        </a:path>
                      </a:pathLst>
                    </a:cu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64" name="Freeform 544">
                      <a:extLst>
                        <a:ext uri="{FF2B5EF4-FFF2-40B4-BE49-F238E27FC236}">
                          <a16:creationId xmlns:a16="http://schemas.microsoft.com/office/drawing/2014/main" id="{61A3F256-C570-43FC-9885-4718638B938B}"/>
                        </a:ext>
                      </a:extLst>
                    </p:cNvPr>
                    <p:cNvSpPr>
                      <a:spLocks/>
                    </p:cNvSpPr>
                    <p:nvPr/>
                  </p:nvSpPr>
                  <p:spPr bwMode="auto">
                    <a:xfrm>
                      <a:off x="3808413" y="7575550"/>
                      <a:ext cx="1476375" cy="101600"/>
                    </a:xfrm>
                    <a:custGeom>
                      <a:avLst/>
                      <a:gdLst>
                        <a:gd name="T0" fmla="*/ 393 w 393"/>
                        <a:gd name="T1" fmla="*/ 0 h 27"/>
                        <a:gd name="T2" fmla="*/ 366 w 393"/>
                        <a:gd name="T3" fmla="*/ 27 h 27"/>
                        <a:gd name="T4" fmla="*/ 27 w 393"/>
                        <a:gd name="T5" fmla="*/ 27 h 27"/>
                        <a:gd name="T6" fmla="*/ 0 w 393"/>
                        <a:gd name="T7" fmla="*/ 0 h 27"/>
                      </a:gdLst>
                      <a:ahLst/>
                      <a:cxnLst>
                        <a:cxn ang="0">
                          <a:pos x="T0" y="T1"/>
                        </a:cxn>
                        <a:cxn ang="0">
                          <a:pos x="T2" y="T3"/>
                        </a:cxn>
                        <a:cxn ang="0">
                          <a:pos x="T4" y="T5"/>
                        </a:cxn>
                        <a:cxn ang="0">
                          <a:pos x="T6" y="T7"/>
                        </a:cxn>
                      </a:cxnLst>
                      <a:rect l="0" t="0" r="r" b="b"/>
                      <a:pathLst>
                        <a:path w="393" h="27">
                          <a:moveTo>
                            <a:pt x="393" y="0"/>
                          </a:moveTo>
                          <a:cubicBezTo>
                            <a:pt x="393" y="15"/>
                            <a:pt x="381" y="27"/>
                            <a:pt x="366" y="27"/>
                          </a:cubicBezTo>
                          <a:cubicBezTo>
                            <a:pt x="27" y="27"/>
                            <a:pt x="27" y="27"/>
                            <a:pt x="27" y="27"/>
                          </a:cubicBezTo>
                          <a:cubicBezTo>
                            <a:pt x="12" y="27"/>
                            <a:pt x="0" y="15"/>
                            <a:pt x="0" y="0"/>
                          </a:cubicBezTo>
                        </a:path>
                      </a:pathLst>
                    </a:cu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65" name="Oval 864">
                      <a:extLst>
                        <a:ext uri="{FF2B5EF4-FFF2-40B4-BE49-F238E27FC236}">
                          <a16:creationId xmlns:a16="http://schemas.microsoft.com/office/drawing/2014/main" id="{CC28EC51-88B6-4E0C-A542-308101428743}"/>
                        </a:ext>
                      </a:extLst>
                    </p:cNvPr>
                    <p:cNvSpPr>
                      <a:spLocks noChangeArrowheads="1"/>
                    </p:cNvSpPr>
                    <p:nvPr/>
                  </p:nvSpPr>
                  <p:spPr bwMode="auto">
                    <a:xfrm>
                      <a:off x="4000500" y="6153150"/>
                      <a:ext cx="184150"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66" name="Oval 865">
                      <a:extLst>
                        <a:ext uri="{FF2B5EF4-FFF2-40B4-BE49-F238E27FC236}">
                          <a16:creationId xmlns:a16="http://schemas.microsoft.com/office/drawing/2014/main" id="{E9CA9DF9-669B-4883-BED2-BF520134704F}"/>
                        </a:ext>
                      </a:extLst>
                    </p:cNvPr>
                    <p:cNvSpPr>
                      <a:spLocks noChangeArrowheads="1"/>
                    </p:cNvSpPr>
                    <p:nvPr/>
                  </p:nvSpPr>
                  <p:spPr bwMode="auto">
                    <a:xfrm>
                      <a:off x="4913313" y="6153150"/>
                      <a:ext cx="179388"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67" name="Oval 866">
                      <a:extLst>
                        <a:ext uri="{FF2B5EF4-FFF2-40B4-BE49-F238E27FC236}">
                          <a16:creationId xmlns:a16="http://schemas.microsoft.com/office/drawing/2014/main" id="{BC91E541-9F97-4C96-910A-FB6FACA83F8C}"/>
                        </a:ext>
                      </a:extLst>
                    </p:cNvPr>
                    <p:cNvSpPr>
                      <a:spLocks noChangeArrowheads="1"/>
                    </p:cNvSpPr>
                    <p:nvPr/>
                  </p:nvSpPr>
                  <p:spPr bwMode="auto">
                    <a:xfrm>
                      <a:off x="4000500" y="7334250"/>
                      <a:ext cx="184150"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68" name="Oval 867">
                      <a:extLst>
                        <a:ext uri="{FF2B5EF4-FFF2-40B4-BE49-F238E27FC236}">
                          <a16:creationId xmlns:a16="http://schemas.microsoft.com/office/drawing/2014/main" id="{03E30002-A8A6-444D-8F8F-33693C38A352}"/>
                        </a:ext>
                      </a:extLst>
                    </p:cNvPr>
                    <p:cNvSpPr>
                      <a:spLocks noChangeArrowheads="1"/>
                    </p:cNvSpPr>
                    <p:nvPr/>
                  </p:nvSpPr>
                  <p:spPr bwMode="auto">
                    <a:xfrm>
                      <a:off x="4913313" y="7334250"/>
                      <a:ext cx="179388"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69" name="Line 21">
                      <a:extLst>
                        <a:ext uri="{FF2B5EF4-FFF2-40B4-BE49-F238E27FC236}">
                          <a16:creationId xmlns:a16="http://schemas.microsoft.com/office/drawing/2014/main" id="{27DE7294-E76A-4E92-BEC3-4D51FC4E975C}"/>
                        </a:ext>
                      </a:extLst>
                    </p:cNvPr>
                    <p:cNvSpPr>
                      <a:spLocks noChangeShapeType="1"/>
                    </p:cNvSpPr>
                    <p:nvPr/>
                  </p:nvSpPr>
                  <p:spPr bwMode="auto">
                    <a:xfrm>
                      <a:off x="4349750"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70" name="Line 22">
                      <a:extLst>
                        <a:ext uri="{FF2B5EF4-FFF2-40B4-BE49-F238E27FC236}">
                          <a16:creationId xmlns:a16="http://schemas.microsoft.com/office/drawing/2014/main" id="{3BAD372F-C4D8-4506-BF3D-57742261FB6E}"/>
                        </a:ext>
                      </a:extLst>
                    </p:cNvPr>
                    <p:cNvSpPr>
                      <a:spLocks noChangeShapeType="1"/>
                    </p:cNvSpPr>
                    <p:nvPr/>
                  </p:nvSpPr>
                  <p:spPr bwMode="auto">
                    <a:xfrm>
                      <a:off x="4481513"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71" name="Line 23">
                      <a:extLst>
                        <a:ext uri="{FF2B5EF4-FFF2-40B4-BE49-F238E27FC236}">
                          <a16:creationId xmlns:a16="http://schemas.microsoft.com/office/drawing/2014/main" id="{0C80D343-7F9D-4A90-AD5B-D55E1FD31AE8}"/>
                        </a:ext>
                      </a:extLst>
                    </p:cNvPr>
                    <p:cNvSpPr>
                      <a:spLocks noChangeShapeType="1"/>
                    </p:cNvSpPr>
                    <p:nvPr/>
                  </p:nvSpPr>
                  <p:spPr bwMode="auto">
                    <a:xfrm>
                      <a:off x="4746625"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872" name="Line 24">
                      <a:extLst>
                        <a:ext uri="{FF2B5EF4-FFF2-40B4-BE49-F238E27FC236}">
                          <a16:creationId xmlns:a16="http://schemas.microsoft.com/office/drawing/2014/main" id="{A40F5AEF-99C0-4CBE-A3B9-0059DCBCBAD9}"/>
                        </a:ext>
                      </a:extLst>
                    </p:cNvPr>
                    <p:cNvSpPr>
                      <a:spLocks noChangeShapeType="1"/>
                    </p:cNvSpPr>
                    <p:nvPr/>
                  </p:nvSpPr>
                  <p:spPr bwMode="auto">
                    <a:xfrm>
                      <a:off x="4611688"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grpSp>
            </p:grpSp>
          </p:grpSp>
          <p:grpSp>
            <p:nvGrpSpPr>
              <p:cNvPr id="27" name="Group 26">
                <a:extLst>
                  <a:ext uri="{FF2B5EF4-FFF2-40B4-BE49-F238E27FC236}">
                    <a16:creationId xmlns:a16="http://schemas.microsoft.com/office/drawing/2014/main" id="{CFDEBAA0-E811-4C5F-9CD4-0DC9E0186267}"/>
                  </a:ext>
                </a:extLst>
              </p:cNvPr>
              <p:cNvGrpSpPr/>
              <p:nvPr/>
            </p:nvGrpSpPr>
            <p:grpSpPr>
              <a:xfrm>
                <a:off x="5325497" y="1473460"/>
                <a:ext cx="1589008" cy="684447"/>
                <a:chOff x="5325497" y="1980683"/>
                <a:chExt cx="1589008" cy="684447"/>
              </a:xfrm>
            </p:grpSpPr>
            <p:grpSp>
              <p:nvGrpSpPr>
                <p:cNvPr id="990" name="Group 989">
                  <a:extLst>
                    <a:ext uri="{FF2B5EF4-FFF2-40B4-BE49-F238E27FC236}">
                      <a16:creationId xmlns:a16="http://schemas.microsoft.com/office/drawing/2014/main" id="{375615C7-87FE-4952-93EF-D39CD3C27F0A}"/>
                    </a:ext>
                  </a:extLst>
                </p:cNvPr>
                <p:cNvGrpSpPr/>
                <p:nvPr/>
              </p:nvGrpSpPr>
              <p:grpSpPr>
                <a:xfrm>
                  <a:off x="5325497" y="2310125"/>
                  <a:ext cx="1589008" cy="355005"/>
                  <a:chOff x="2070558" y="3521845"/>
                  <a:chExt cx="1589008" cy="355005"/>
                </a:xfrm>
              </p:grpSpPr>
              <p:sp>
                <p:nvSpPr>
                  <p:cNvPr id="991" name="Rounded Rectangle 534">
                    <a:extLst>
                      <a:ext uri="{FF2B5EF4-FFF2-40B4-BE49-F238E27FC236}">
                        <a16:creationId xmlns:a16="http://schemas.microsoft.com/office/drawing/2014/main" id="{CD26ECDF-B775-403C-9FD1-069AB64971A0}"/>
                      </a:ext>
                    </a:extLst>
                  </p:cNvPr>
                  <p:cNvSpPr/>
                  <p:nvPr/>
                </p:nvSpPr>
                <p:spPr>
                  <a:xfrm>
                    <a:off x="2070558" y="3521845"/>
                    <a:ext cx="1234722" cy="355005"/>
                  </a:xfrm>
                  <a:prstGeom prst="roundRect">
                    <a:avLst>
                      <a:gd name="adj" fmla="val 50000"/>
                    </a:avLst>
                  </a:prstGeom>
                  <a:solidFill>
                    <a:schemeClr val="accent2"/>
                  </a:solidFill>
                  <a:ln w="25400" cap="flat" cmpd="sng" algn="ctr">
                    <a:noFill/>
                    <a:prstDash val="solid"/>
                  </a:ln>
                  <a:effectLst/>
                </p:spPr>
                <p:txBody>
                  <a:bodyPr rot="0" spcFirstLastPara="0" vertOverflow="overflow" horzOverflow="overflow" vert="horz" wrap="square" lIns="45720" tIns="45720" rIns="91440" bIns="45720" numCol="1" spcCol="0" rtlCol="0" fromWordArt="0" anchor="ctr" anchorCtr="0" forceAA="0" compatLnSpc="1">
                    <a:prstTxWarp prst="textNoShape">
                      <a:avLst/>
                    </a:prstTxWarp>
                    <a:noAutofit/>
                  </a:bodyPr>
                  <a:lstStyle/>
                  <a:p>
                    <a:pPr>
                      <a:lnSpc>
                        <a:spcPct val="90000"/>
                      </a:lnSpc>
                      <a:defRPr/>
                    </a:pPr>
                    <a:r>
                      <a:rPr lang="en-US" sz="900" dirty="0">
                        <a:solidFill>
                          <a:srgbClr val="FFFFFF"/>
                        </a:solidFill>
                        <a:latin typeface="+mj-lt"/>
                      </a:rPr>
                      <a:t>Hypervisor</a:t>
                    </a:r>
                  </a:p>
                </p:txBody>
              </p:sp>
              <p:sp>
                <p:nvSpPr>
                  <p:cNvPr id="992" name="Rounded Rectangle 534">
                    <a:extLst>
                      <a:ext uri="{FF2B5EF4-FFF2-40B4-BE49-F238E27FC236}">
                        <a16:creationId xmlns:a16="http://schemas.microsoft.com/office/drawing/2014/main" id="{431F5623-2D59-497C-B21F-FBA537547660}"/>
                      </a:ext>
                    </a:extLst>
                  </p:cNvPr>
                  <p:cNvSpPr/>
                  <p:nvPr/>
                </p:nvSpPr>
                <p:spPr>
                  <a:xfrm>
                    <a:off x="2793697" y="3521845"/>
                    <a:ext cx="865869" cy="355005"/>
                  </a:xfrm>
                  <a:prstGeom prst="roundRect">
                    <a:avLst>
                      <a:gd name="adj" fmla="val 50000"/>
                    </a:avLst>
                  </a:prstGeom>
                  <a:solidFill>
                    <a:schemeClr val="accent1">
                      <a:lumMod val="50000"/>
                    </a:scheme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defRPr/>
                    </a:pPr>
                    <a:r>
                      <a:rPr lang="en-US" sz="900" dirty="0">
                        <a:solidFill>
                          <a:srgbClr val="FFFFFF"/>
                        </a:solidFill>
                        <a:latin typeface="+mj-lt"/>
                      </a:rPr>
                      <a:t>Controller</a:t>
                    </a:r>
                  </a:p>
                </p:txBody>
              </p:sp>
            </p:grpSp>
            <p:grpSp>
              <p:nvGrpSpPr>
                <p:cNvPr id="1054" name="Group 1053">
                  <a:extLst>
                    <a:ext uri="{FF2B5EF4-FFF2-40B4-BE49-F238E27FC236}">
                      <a16:creationId xmlns:a16="http://schemas.microsoft.com/office/drawing/2014/main" id="{BDD413C7-D0C6-4514-9C5A-CF737ECA4A2B}"/>
                    </a:ext>
                  </a:extLst>
                </p:cNvPr>
                <p:cNvGrpSpPr/>
                <p:nvPr/>
              </p:nvGrpSpPr>
              <p:grpSpPr>
                <a:xfrm>
                  <a:off x="5325497" y="1980683"/>
                  <a:ext cx="787747" cy="241875"/>
                  <a:chOff x="483243" y="1980683"/>
                  <a:chExt cx="787747" cy="241875"/>
                </a:xfrm>
              </p:grpSpPr>
              <p:grpSp>
                <p:nvGrpSpPr>
                  <p:cNvPr id="1055" name="Group 64">
                    <a:extLst>
                      <a:ext uri="{FF2B5EF4-FFF2-40B4-BE49-F238E27FC236}">
                        <a16:creationId xmlns:a16="http://schemas.microsoft.com/office/drawing/2014/main" id="{4D5763A9-31C3-4CC3-81BB-8B8250F3245E}"/>
                      </a:ext>
                    </a:extLst>
                  </p:cNvPr>
                  <p:cNvGrpSpPr>
                    <a:grpSpLocks noChangeAspect="1"/>
                  </p:cNvGrpSpPr>
                  <p:nvPr/>
                </p:nvGrpSpPr>
                <p:grpSpPr bwMode="auto">
                  <a:xfrm>
                    <a:off x="1027667" y="1980683"/>
                    <a:ext cx="243323" cy="241875"/>
                    <a:chOff x="2711" y="1453"/>
                    <a:chExt cx="336" cy="334"/>
                  </a:xfrm>
                </p:grpSpPr>
                <p:sp>
                  <p:nvSpPr>
                    <p:cNvPr id="1066" name="Freeform 65">
                      <a:extLst>
                        <a:ext uri="{FF2B5EF4-FFF2-40B4-BE49-F238E27FC236}">
                          <a16:creationId xmlns:a16="http://schemas.microsoft.com/office/drawing/2014/main" id="{F85BBCD0-90CD-4775-A18E-DC736A52A1C3}"/>
                        </a:ext>
                      </a:extLst>
                    </p:cNvPr>
                    <p:cNvSpPr>
                      <a:spLocks/>
                    </p:cNvSpPr>
                    <p:nvPr/>
                  </p:nvSpPr>
                  <p:spPr bwMode="auto">
                    <a:xfrm>
                      <a:off x="2718" y="1460"/>
                      <a:ext cx="329" cy="327"/>
                    </a:xfrm>
                    <a:custGeom>
                      <a:avLst/>
                      <a:gdLst>
                        <a:gd name="T0" fmla="*/ 168 w 183"/>
                        <a:gd name="T1" fmla="*/ 183 h 183"/>
                        <a:gd name="T2" fmla="*/ 22 w 183"/>
                        <a:gd name="T3" fmla="*/ 183 h 183"/>
                        <a:gd name="T4" fmla="*/ 0 w 183"/>
                        <a:gd name="T5" fmla="*/ 167 h 183"/>
                        <a:gd name="T6" fmla="*/ 7 w 183"/>
                        <a:gd name="T7" fmla="*/ 21 h 183"/>
                        <a:gd name="T8" fmla="*/ 22 w 183"/>
                        <a:gd name="T9" fmla="*/ 7 h 183"/>
                        <a:gd name="T10" fmla="*/ 167 w 183"/>
                        <a:gd name="T11" fmla="*/ 0 h 183"/>
                        <a:gd name="T12" fmla="*/ 183 w 183"/>
                        <a:gd name="T13" fmla="*/ 21 h 183"/>
                        <a:gd name="T14" fmla="*/ 183 w 183"/>
                        <a:gd name="T15" fmla="*/ 168 h 183"/>
                        <a:gd name="T16" fmla="*/ 168 w 183"/>
                        <a:gd name="T17"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183">
                          <a:moveTo>
                            <a:pt x="168" y="183"/>
                          </a:moveTo>
                          <a:cubicBezTo>
                            <a:pt x="22" y="183"/>
                            <a:pt x="22" y="183"/>
                            <a:pt x="22" y="183"/>
                          </a:cubicBezTo>
                          <a:cubicBezTo>
                            <a:pt x="14" y="183"/>
                            <a:pt x="0" y="167"/>
                            <a:pt x="0" y="167"/>
                          </a:cubicBezTo>
                          <a:cubicBezTo>
                            <a:pt x="7" y="21"/>
                            <a:pt x="7" y="21"/>
                            <a:pt x="7" y="21"/>
                          </a:cubicBezTo>
                          <a:cubicBezTo>
                            <a:pt x="7" y="13"/>
                            <a:pt x="14" y="7"/>
                            <a:pt x="22" y="7"/>
                          </a:cubicBezTo>
                          <a:cubicBezTo>
                            <a:pt x="167" y="0"/>
                            <a:pt x="167" y="0"/>
                            <a:pt x="167" y="0"/>
                          </a:cubicBezTo>
                          <a:cubicBezTo>
                            <a:pt x="167" y="0"/>
                            <a:pt x="183" y="13"/>
                            <a:pt x="183" y="21"/>
                          </a:cubicBezTo>
                          <a:cubicBezTo>
                            <a:pt x="183" y="168"/>
                            <a:pt x="183" y="168"/>
                            <a:pt x="183" y="168"/>
                          </a:cubicBezTo>
                          <a:cubicBezTo>
                            <a:pt x="183" y="176"/>
                            <a:pt x="176" y="183"/>
                            <a:pt x="168" y="183"/>
                          </a:cubicBezTo>
                          <a:close/>
                        </a:path>
                      </a:pathLst>
                    </a:custGeom>
                    <a:solidFill>
                      <a:schemeClr val="tx1">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67" name="Freeform 66">
                      <a:extLst>
                        <a:ext uri="{FF2B5EF4-FFF2-40B4-BE49-F238E27FC236}">
                          <a16:creationId xmlns:a16="http://schemas.microsoft.com/office/drawing/2014/main" id="{FE67302C-A587-4B1E-86BF-8E7293B6D765}"/>
                        </a:ext>
                      </a:extLst>
                    </p:cNvPr>
                    <p:cNvSpPr>
                      <a:spLocks/>
                    </p:cNvSpPr>
                    <p:nvPr/>
                  </p:nvSpPr>
                  <p:spPr bwMode="auto">
                    <a:xfrm>
                      <a:off x="2711" y="1453"/>
                      <a:ext cx="316" cy="313"/>
                    </a:xfrm>
                    <a:custGeom>
                      <a:avLst/>
                      <a:gdLst>
                        <a:gd name="T0" fmla="*/ 160 w 176"/>
                        <a:gd name="T1" fmla="*/ 175 h 175"/>
                        <a:gd name="T2" fmla="*/ 16 w 176"/>
                        <a:gd name="T3" fmla="*/ 175 h 175"/>
                        <a:gd name="T4" fmla="*/ 0 w 176"/>
                        <a:gd name="T5" fmla="*/ 159 h 175"/>
                        <a:gd name="T6" fmla="*/ 0 w 176"/>
                        <a:gd name="T7" fmla="*/ 16 h 175"/>
                        <a:gd name="T8" fmla="*/ 16 w 176"/>
                        <a:gd name="T9" fmla="*/ 0 h 175"/>
                        <a:gd name="T10" fmla="*/ 160 w 176"/>
                        <a:gd name="T11" fmla="*/ 0 h 175"/>
                        <a:gd name="T12" fmla="*/ 176 w 176"/>
                        <a:gd name="T13" fmla="*/ 16 h 175"/>
                        <a:gd name="T14" fmla="*/ 176 w 176"/>
                        <a:gd name="T15" fmla="*/ 159 h 175"/>
                        <a:gd name="T16" fmla="*/ 160 w 176"/>
                        <a:gd name="T17"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175">
                          <a:moveTo>
                            <a:pt x="160" y="175"/>
                          </a:moveTo>
                          <a:cubicBezTo>
                            <a:pt x="16" y="175"/>
                            <a:pt x="16" y="175"/>
                            <a:pt x="16" y="175"/>
                          </a:cubicBezTo>
                          <a:cubicBezTo>
                            <a:pt x="7" y="175"/>
                            <a:pt x="0" y="168"/>
                            <a:pt x="0" y="159"/>
                          </a:cubicBezTo>
                          <a:cubicBezTo>
                            <a:pt x="0" y="16"/>
                            <a:pt x="0" y="16"/>
                            <a:pt x="0" y="16"/>
                          </a:cubicBezTo>
                          <a:cubicBezTo>
                            <a:pt x="0" y="7"/>
                            <a:pt x="7" y="0"/>
                            <a:pt x="16" y="0"/>
                          </a:cubicBezTo>
                          <a:cubicBezTo>
                            <a:pt x="160" y="0"/>
                            <a:pt x="160" y="0"/>
                            <a:pt x="160" y="0"/>
                          </a:cubicBezTo>
                          <a:cubicBezTo>
                            <a:pt x="169" y="0"/>
                            <a:pt x="176" y="7"/>
                            <a:pt x="176" y="16"/>
                          </a:cubicBezTo>
                          <a:cubicBezTo>
                            <a:pt x="176" y="159"/>
                            <a:pt x="176" y="159"/>
                            <a:pt x="176" y="159"/>
                          </a:cubicBezTo>
                          <a:cubicBezTo>
                            <a:pt x="176" y="168"/>
                            <a:pt x="169" y="175"/>
                            <a:pt x="160" y="175"/>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8" name="Freeform 67">
                      <a:extLst>
                        <a:ext uri="{FF2B5EF4-FFF2-40B4-BE49-F238E27FC236}">
                          <a16:creationId xmlns:a16="http://schemas.microsoft.com/office/drawing/2014/main" id="{CC28350E-09C8-4276-B37A-4FAF1165B928}"/>
                        </a:ext>
                      </a:extLst>
                    </p:cNvPr>
                    <p:cNvSpPr>
                      <a:spLocks/>
                    </p:cNvSpPr>
                    <p:nvPr/>
                  </p:nvSpPr>
                  <p:spPr bwMode="auto">
                    <a:xfrm>
                      <a:off x="2774" y="1555"/>
                      <a:ext cx="96" cy="118"/>
                    </a:xfrm>
                    <a:custGeom>
                      <a:avLst/>
                      <a:gdLst>
                        <a:gd name="T0" fmla="*/ 36 w 40"/>
                        <a:gd name="T1" fmla="*/ 1 h 49"/>
                        <a:gd name="T2" fmla="*/ 30 w 40"/>
                        <a:gd name="T3" fmla="*/ 4 h 49"/>
                        <a:gd name="T4" fmla="*/ 20 w 40"/>
                        <a:gd name="T5" fmla="*/ 30 h 49"/>
                        <a:gd name="T6" fmla="*/ 10 w 40"/>
                        <a:gd name="T7" fmla="*/ 4 h 49"/>
                        <a:gd name="T8" fmla="*/ 4 w 40"/>
                        <a:gd name="T9" fmla="*/ 1 h 49"/>
                        <a:gd name="T10" fmla="*/ 1 w 40"/>
                        <a:gd name="T11" fmla="*/ 7 h 49"/>
                        <a:gd name="T12" fmla="*/ 16 w 40"/>
                        <a:gd name="T13" fmla="*/ 45 h 49"/>
                        <a:gd name="T14" fmla="*/ 16 w 40"/>
                        <a:gd name="T15" fmla="*/ 46 h 49"/>
                        <a:gd name="T16" fmla="*/ 16 w 40"/>
                        <a:gd name="T17" fmla="*/ 46 h 49"/>
                        <a:gd name="T18" fmla="*/ 16 w 40"/>
                        <a:gd name="T19" fmla="*/ 46 h 49"/>
                        <a:gd name="T20" fmla="*/ 16 w 40"/>
                        <a:gd name="T21" fmla="*/ 47 h 49"/>
                        <a:gd name="T22" fmla="*/ 17 w 40"/>
                        <a:gd name="T23" fmla="*/ 47 h 49"/>
                        <a:gd name="T24" fmla="*/ 17 w 40"/>
                        <a:gd name="T25" fmla="*/ 47 h 49"/>
                        <a:gd name="T26" fmla="*/ 18 w 40"/>
                        <a:gd name="T27" fmla="*/ 48 h 49"/>
                        <a:gd name="T28" fmla="*/ 18 w 40"/>
                        <a:gd name="T29" fmla="*/ 48 h 49"/>
                        <a:gd name="T30" fmla="*/ 18 w 40"/>
                        <a:gd name="T31" fmla="*/ 48 h 49"/>
                        <a:gd name="T32" fmla="*/ 18 w 40"/>
                        <a:gd name="T33" fmla="*/ 48 h 49"/>
                        <a:gd name="T34" fmla="*/ 19 w 40"/>
                        <a:gd name="T35" fmla="*/ 48 h 49"/>
                        <a:gd name="T36" fmla="*/ 19 w 40"/>
                        <a:gd name="T37" fmla="*/ 48 h 49"/>
                        <a:gd name="T38" fmla="*/ 19 w 40"/>
                        <a:gd name="T39" fmla="*/ 48 h 49"/>
                        <a:gd name="T40" fmla="*/ 20 w 40"/>
                        <a:gd name="T41" fmla="*/ 49 h 49"/>
                        <a:gd name="T42" fmla="*/ 20 w 40"/>
                        <a:gd name="T43" fmla="*/ 49 h 49"/>
                        <a:gd name="T44" fmla="*/ 20 w 40"/>
                        <a:gd name="T45" fmla="*/ 49 h 49"/>
                        <a:gd name="T46" fmla="*/ 20 w 40"/>
                        <a:gd name="T47" fmla="*/ 49 h 49"/>
                        <a:gd name="T48" fmla="*/ 20 w 40"/>
                        <a:gd name="T49" fmla="*/ 49 h 49"/>
                        <a:gd name="T50" fmla="*/ 21 w 40"/>
                        <a:gd name="T51" fmla="*/ 48 h 49"/>
                        <a:gd name="T52" fmla="*/ 21 w 40"/>
                        <a:gd name="T53" fmla="*/ 48 h 49"/>
                        <a:gd name="T54" fmla="*/ 22 w 40"/>
                        <a:gd name="T55" fmla="*/ 48 h 49"/>
                        <a:gd name="T56" fmla="*/ 22 w 40"/>
                        <a:gd name="T57" fmla="*/ 48 h 49"/>
                        <a:gd name="T58" fmla="*/ 22 w 40"/>
                        <a:gd name="T59" fmla="*/ 48 h 49"/>
                        <a:gd name="T60" fmla="*/ 23 w 40"/>
                        <a:gd name="T61" fmla="*/ 48 h 49"/>
                        <a:gd name="T62" fmla="*/ 23 w 40"/>
                        <a:gd name="T63" fmla="*/ 48 h 49"/>
                        <a:gd name="T64" fmla="*/ 24 w 40"/>
                        <a:gd name="T65" fmla="*/ 47 h 49"/>
                        <a:gd name="T66" fmla="*/ 24 w 40"/>
                        <a:gd name="T67" fmla="*/ 47 h 49"/>
                        <a:gd name="T68" fmla="*/ 24 w 40"/>
                        <a:gd name="T69" fmla="*/ 47 h 49"/>
                        <a:gd name="T70" fmla="*/ 24 w 40"/>
                        <a:gd name="T71" fmla="*/ 46 h 49"/>
                        <a:gd name="T72" fmla="*/ 25 w 40"/>
                        <a:gd name="T73" fmla="*/ 46 h 49"/>
                        <a:gd name="T74" fmla="*/ 25 w 40"/>
                        <a:gd name="T75" fmla="*/ 46 h 49"/>
                        <a:gd name="T76" fmla="*/ 25 w 40"/>
                        <a:gd name="T77" fmla="*/ 45 h 49"/>
                        <a:gd name="T78" fmla="*/ 39 w 40"/>
                        <a:gd name="T79" fmla="*/ 7 h 49"/>
                        <a:gd name="T80" fmla="*/ 36 w 40"/>
                        <a:gd name="T81"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 h="49">
                          <a:moveTo>
                            <a:pt x="36" y="1"/>
                          </a:moveTo>
                          <a:cubicBezTo>
                            <a:pt x="34" y="0"/>
                            <a:pt x="31" y="1"/>
                            <a:pt x="30" y="4"/>
                          </a:cubicBezTo>
                          <a:cubicBezTo>
                            <a:pt x="20" y="30"/>
                            <a:pt x="20" y="30"/>
                            <a:pt x="20" y="30"/>
                          </a:cubicBezTo>
                          <a:cubicBezTo>
                            <a:pt x="10" y="4"/>
                            <a:pt x="10" y="4"/>
                            <a:pt x="10" y="4"/>
                          </a:cubicBezTo>
                          <a:cubicBezTo>
                            <a:pt x="9" y="1"/>
                            <a:pt x="7" y="0"/>
                            <a:pt x="4" y="1"/>
                          </a:cubicBezTo>
                          <a:cubicBezTo>
                            <a:pt x="2" y="2"/>
                            <a:pt x="0" y="5"/>
                            <a:pt x="1" y="7"/>
                          </a:cubicBezTo>
                          <a:cubicBezTo>
                            <a:pt x="16" y="45"/>
                            <a:pt x="16" y="45"/>
                            <a:pt x="16" y="45"/>
                          </a:cubicBezTo>
                          <a:cubicBezTo>
                            <a:pt x="16" y="45"/>
                            <a:pt x="16" y="45"/>
                            <a:pt x="16" y="46"/>
                          </a:cubicBezTo>
                          <a:cubicBezTo>
                            <a:pt x="16" y="46"/>
                            <a:pt x="16" y="46"/>
                            <a:pt x="16" y="46"/>
                          </a:cubicBezTo>
                          <a:cubicBezTo>
                            <a:pt x="16" y="46"/>
                            <a:pt x="16" y="46"/>
                            <a:pt x="16" y="46"/>
                          </a:cubicBezTo>
                          <a:cubicBezTo>
                            <a:pt x="16" y="46"/>
                            <a:pt x="16" y="46"/>
                            <a:pt x="16" y="47"/>
                          </a:cubicBezTo>
                          <a:cubicBezTo>
                            <a:pt x="16" y="47"/>
                            <a:pt x="17" y="47"/>
                            <a:pt x="17" y="47"/>
                          </a:cubicBezTo>
                          <a:cubicBezTo>
                            <a:pt x="17" y="47"/>
                            <a:pt x="17" y="47"/>
                            <a:pt x="17" y="47"/>
                          </a:cubicBezTo>
                          <a:cubicBezTo>
                            <a:pt x="17" y="47"/>
                            <a:pt x="17" y="48"/>
                            <a:pt x="18" y="48"/>
                          </a:cubicBezTo>
                          <a:cubicBezTo>
                            <a:pt x="18" y="48"/>
                            <a:pt x="18" y="48"/>
                            <a:pt x="18" y="48"/>
                          </a:cubicBezTo>
                          <a:cubicBezTo>
                            <a:pt x="18" y="48"/>
                            <a:pt x="18" y="48"/>
                            <a:pt x="18" y="48"/>
                          </a:cubicBezTo>
                          <a:cubicBezTo>
                            <a:pt x="18" y="48"/>
                            <a:pt x="18" y="48"/>
                            <a:pt x="18" y="48"/>
                          </a:cubicBezTo>
                          <a:cubicBezTo>
                            <a:pt x="18" y="48"/>
                            <a:pt x="19" y="48"/>
                            <a:pt x="19" y="48"/>
                          </a:cubicBezTo>
                          <a:cubicBezTo>
                            <a:pt x="19" y="48"/>
                            <a:pt x="19" y="48"/>
                            <a:pt x="19" y="48"/>
                          </a:cubicBezTo>
                          <a:cubicBezTo>
                            <a:pt x="19" y="48"/>
                            <a:pt x="19" y="48"/>
                            <a:pt x="19" y="48"/>
                          </a:cubicBezTo>
                          <a:cubicBezTo>
                            <a:pt x="20" y="49"/>
                            <a:pt x="20" y="49"/>
                            <a:pt x="20" y="49"/>
                          </a:cubicBezTo>
                          <a:cubicBezTo>
                            <a:pt x="20" y="49"/>
                            <a:pt x="20" y="49"/>
                            <a:pt x="20" y="49"/>
                          </a:cubicBezTo>
                          <a:cubicBezTo>
                            <a:pt x="20" y="49"/>
                            <a:pt x="20" y="49"/>
                            <a:pt x="20" y="49"/>
                          </a:cubicBezTo>
                          <a:cubicBezTo>
                            <a:pt x="20" y="49"/>
                            <a:pt x="20" y="49"/>
                            <a:pt x="20" y="49"/>
                          </a:cubicBezTo>
                          <a:cubicBezTo>
                            <a:pt x="20" y="49"/>
                            <a:pt x="20" y="49"/>
                            <a:pt x="20" y="49"/>
                          </a:cubicBezTo>
                          <a:cubicBezTo>
                            <a:pt x="20" y="49"/>
                            <a:pt x="21" y="49"/>
                            <a:pt x="21" y="48"/>
                          </a:cubicBezTo>
                          <a:cubicBezTo>
                            <a:pt x="21" y="48"/>
                            <a:pt x="21" y="48"/>
                            <a:pt x="21" y="48"/>
                          </a:cubicBezTo>
                          <a:cubicBezTo>
                            <a:pt x="21" y="48"/>
                            <a:pt x="22" y="48"/>
                            <a:pt x="22" y="48"/>
                          </a:cubicBezTo>
                          <a:cubicBezTo>
                            <a:pt x="22" y="48"/>
                            <a:pt x="22" y="48"/>
                            <a:pt x="22" y="48"/>
                          </a:cubicBezTo>
                          <a:cubicBezTo>
                            <a:pt x="22" y="48"/>
                            <a:pt x="22" y="48"/>
                            <a:pt x="22" y="48"/>
                          </a:cubicBezTo>
                          <a:cubicBezTo>
                            <a:pt x="22" y="48"/>
                            <a:pt x="22" y="48"/>
                            <a:pt x="23" y="48"/>
                          </a:cubicBezTo>
                          <a:cubicBezTo>
                            <a:pt x="23" y="48"/>
                            <a:pt x="23" y="48"/>
                            <a:pt x="23" y="48"/>
                          </a:cubicBezTo>
                          <a:cubicBezTo>
                            <a:pt x="23" y="48"/>
                            <a:pt x="23" y="47"/>
                            <a:pt x="24" y="47"/>
                          </a:cubicBezTo>
                          <a:cubicBezTo>
                            <a:pt x="24" y="47"/>
                            <a:pt x="24" y="47"/>
                            <a:pt x="24" y="47"/>
                          </a:cubicBezTo>
                          <a:cubicBezTo>
                            <a:pt x="24" y="47"/>
                            <a:pt x="24" y="47"/>
                            <a:pt x="24" y="47"/>
                          </a:cubicBezTo>
                          <a:cubicBezTo>
                            <a:pt x="24" y="46"/>
                            <a:pt x="24" y="46"/>
                            <a:pt x="24" y="46"/>
                          </a:cubicBezTo>
                          <a:cubicBezTo>
                            <a:pt x="24" y="46"/>
                            <a:pt x="25" y="46"/>
                            <a:pt x="25" y="46"/>
                          </a:cubicBezTo>
                          <a:cubicBezTo>
                            <a:pt x="25" y="46"/>
                            <a:pt x="25" y="46"/>
                            <a:pt x="25" y="46"/>
                          </a:cubicBezTo>
                          <a:cubicBezTo>
                            <a:pt x="25" y="45"/>
                            <a:pt x="25" y="45"/>
                            <a:pt x="25" y="45"/>
                          </a:cubicBezTo>
                          <a:cubicBezTo>
                            <a:pt x="39" y="7"/>
                            <a:pt x="39" y="7"/>
                            <a:pt x="39" y="7"/>
                          </a:cubicBezTo>
                          <a:cubicBezTo>
                            <a:pt x="40" y="5"/>
                            <a:pt x="39" y="2"/>
                            <a:pt x="3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69" name="Freeform 68">
                      <a:extLst>
                        <a:ext uri="{FF2B5EF4-FFF2-40B4-BE49-F238E27FC236}">
                          <a16:creationId xmlns:a16="http://schemas.microsoft.com/office/drawing/2014/main" id="{0B922AFE-7786-4BCD-B5A2-7181EF600AAD}"/>
                        </a:ext>
                      </a:extLst>
                    </p:cNvPr>
                    <p:cNvSpPr>
                      <a:spLocks/>
                    </p:cNvSpPr>
                    <p:nvPr/>
                  </p:nvSpPr>
                  <p:spPr bwMode="auto">
                    <a:xfrm>
                      <a:off x="2865" y="1553"/>
                      <a:ext cx="111" cy="120"/>
                    </a:xfrm>
                    <a:custGeom>
                      <a:avLst/>
                      <a:gdLst>
                        <a:gd name="T0" fmla="*/ 41 w 47"/>
                        <a:gd name="T1" fmla="*/ 49 h 50"/>
                        <a:gd name="T2" fmla="*/ 36 w 47"/>
                        <a:gd name="T3" fmla="*/ 45 h 50"/>
                        <a:gd name="T4" fmla="*/ 33 w 47"/>
                        <a:gd name="T5" fmla="*/ 27 h 50"/>
                        <a:gd name="T6" fmla="*/ 28 w 47"/>
                        <a:gd name="T7" fmla="*/ 46 h 50"/>
                        <a:gd name="T8" fmla="*/ 23 w 47"/>
                        <a:gd name="T9" fmla="*/ 49 h 50"/>
                        <a:gd name="T10" fmla="*/ 19 w 47"/>
                        <a:gd name="T11" fmla="*/ 46 h 50"/>
                        <a:gd name="T12" fmla="*/ 13 w 47"/>
                        <a:gd name="T13" fmla="*/ 27 h 50"/>
                        <a:gd name="T14" fmla="*/ 10 w 47"/>
                        <a:gd name="T15" fmla="*/ 45 h 50"/>
                        <a:gd name="T16" fmla="*/ 5 w 47"/>
                        <a:gd name="T17" fmla="*/ 49 h 50"/>
                        <a:gd name="T18" fmla="*/ 1 w 47"/>
                        <a:gd name="T19" fmla="*/ 44 h 50"/>
                        <a:gd name="T20" fmla="*/ 7 w 47"/>
                        <a:gd name="T21" fmla="*/ 5 h 50"/>
                        <a:gd name="T22" fmla="*/ 12 w 47"/>
                        <a:gd name="T23" fmla="*/ 0 h 50"/>
                        <a:gd name="T24" fmla="*/ 17 w 47"/>
                        <a:gd name="T25" fmla="*/ 4 h 50"/>
                        <a:gd name="T26" fmla="*/ 23 w 47"/>
                        <a:gd name="T27" fmla="*/ 27 h 50"/>
                        <a:gd name="T28" fmla="*/ 30 w 47"/>
                        <a:gd name="T29" fmla="*/ 4 h 50"/>
                        <a:gd name="T30" fmla="*/ 35 w 47"/>
                        <a:gd name="T31" fmla="*/ 0 h 50"/>
                        <a:gd name="T32" fmla="*/ 40 w 47"/>
                        <a:gd name="T33" fmla="*/ 5 h 50"/>
                        <a:gd name="T34" fmla="*/ 46 w 47"/>
                        <a:gd name="T35" fmla="*/ 44 h 50"/>
                        <a:gd name="T36" fmla="*/ 42 w 47"/>
                        <a:gd name="T37" fmla="*/ 49 h 50"/>
                        <a:gd name="T38" fmla="*/ 41 w 47"/>
                        <a:gd name="T39" fmla="*/ 4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50">
                          <a:moveTo>
                            <a:pt x="41" y="49"/>
                          </a:moveTo>
                          <a:cubicBezTo>
                            <a:pt x="39" y="49"/>
                            <a:pt x="37" y="48"/>
                            <a:pt x="36" y="45"/>
                          </a:cubicBezTo>
                          <a:cubicBezTo>
                            <a:pt x="33" y="27"/>
                            <a:pt x="33" y="27"/>
                            <a:pt x="33" y="27"/>
                          </a:cubicBezTo>
                          <a:cubicBezTo>
                            <a:pt x="28" y="46"/>
                            <a:pt x="28" y="46"/>
                            <a:pt x="28" y="46"/>
                          </a:cubicBezTo>
                          <a:cubicBezTo>
                            <a:pt x="27" y="48"/>
                            <a:pt x="26" y="49"/>
                            <a:pt x="23" y="49"/>
                          </a:cubicBezTo>
                          <a:cubicBezTo>
                            <a:pt x="21" y="49"/>
                            <a:pt x="19" y="48"/>
                            <a:pt x="19" y="46"/>
                          </a:cubicBezTo>
                          <a:cubicBezTo>
                            <a:pt x="13" y="27"/>
                            <a:pt x="13" y="27"/>
                            <a:pt x="13" y="27"/>
                          </a:cubicBezTo>
                          <a:cubicBezTo>
                            <a:pt x="10" y="45"/>
                            <a:pt x="10" y="45"/>
                            <a:pt x="10" y="45"/>
                          </a:cubicBezTo>
                          <a:cubicBezTo>
                            <a:pt x="10" y="48"/>
                            <a:pt x="7" y="50"/>
                            <a:pt x="5" y="49"/>
                          </a:cubicBezTo>
                          <a:cubicBezTo>
                            <a:pt x="2" y="49"/>
                            <a:pt x="0" y="46"/>
                            <a:pt x="1" y="44"/>
                          </a:cubicBezTo>
                          <a:cubicBezTo>
                            <a:pt x="7" y="5"/>
                            <a:pt x="7" y="5"/>
                            <a:pt x="7" y="5"/>
                          </a:cubicBezTo>
                          <a:cubicBezTo>
                            <a:pt x="7" y="2"/>
                            <a:pt x="9" y="1"/>
                            <a:pt x="12" y="0"/>
                          </a:cubicBezTo>
                          <a:cubicBezTo>
                            <a:pt x="14" y="0"/>
                            <a:pt x="16" y="2"/>
                            <a:pt x="17" y="4"/>
                          </a:cubicBezTo>
                          <a:cubicBezTo>
                            <a:pt x="23" y="27"/>
                            <a:pt x="23" y="27"/>
                            <a:pt x="23" y="27"/>
                          </a:cubicBezTo>
                          <a:cubicBezTo>
                            <a:pt x="30" y="4"/>
                            <a:pt x="30" y="4"/>
                            <a:pt x="30" y="4"/>
                          </a:cubicBezTo>
                          <a:cubicBezTo>
                            <a:pt x="31" y="2"/>
                            <a:pt x="33" y="0"/>
                            <a:pt x="35" y="0"/>
                          </a:cubicBezTo>
                          <a:cubicBezTo>
                            <a:pt x="37" y="1"/>
                            <a:pt x="39" y="2"/>
                            <a:pt x="40" y="5"/>
                          </a:cubicBezTo>
                          <a:cubicBezTo>
                            <a:pt x="46" y="44"/>
                            <a:pt x="46" y="44"/>
                            <a:pt x="46" y="44"/>
                          </a:cubicBezTo>
                          <a:cubicBezTo>
                            <a:pt x="47" y="46"/>
                            <a:pt x="45" y="49"/>
                            <a:pt x="42" y="49"/>
                          </a:cubicBezTo>
                          <a:cubicBezTo>
                            <a:pt x="42" y="49"/>
                            <a:pt x="41" y="49"/>
                            <a:pt x="41" y="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56" name="Group 64">
                    <a:extLst>
                      <a:ext uri="{FF2B5EF4-FFF2-40B4-BE49-F238E27FC236}">
                        <a16:creationId xmlns:a16="http://schemas.microsoft.com/office/drawing/2014/main" id="{00849967-BCB6-4E60-87BD-2E075D8D6A34}"/>
                      </a:ext>
                    </a:extLst>
                  </p:cNvPr>
                  <p:cNvGrpSpPr>
                    <a:grpSpLocks noChangeAspect="1"/>
                  </p:cNvGrpSpPr>
                  <p:nvPr/>
                </p:nvGrpSpPr>
                <p:grpSpPr bwMode="auto">
                  <a:xfrm>
                    <a:off x="755455" y="1980683"/>
                    <a:ext cx="243323" cy="241875"/>
                    <a:chOff x="2711" y="1453"/>
                    <a:chExt cx="336" cy="334"/>
                  </a:xfrm>
                </p:grpSpPr>
                <p:sp>
                  <p:nvSpPr>
                    <p:cNvPr id="1062" name="Freeform 65">
                      <a:extLst>
                        <a:ext uri="{FF2B5EF4-FFF2-40B4-BE49-F238E27FC236}">
                          <a16:creationId xmlns:a16="http://schemas.microsoft.com/office/drawing/2014/main" id="{AEE5E133-A7D2-4030-8234-0B8ED811CE22}"/>
                        </a:ext>
                      </a:extLst>
                    </p:cNvPr>
                    <p:cNvSpPr>
                      <a:spLocks/>
                    </p:cNvSpPr>
                    <p:nvPr/>
                  </p:nvSpPr>
                  <p:spPr bwMode="auto">
                    <a:xfrm>
                      <a:off x="2718" y="1460"/>
                      <a:ext cx="329" cy="327"/>
                    </a:xfrm>
                    <a:custGeom>
                      <a:avLst/>
                      <a:gdLst>
                        <a:gd name="T0" fmla="*/ 168 w 183"/>
                        <a:gd name="T1" fmla="*/ 183 h 183"/>
                        <a:gd name="T2" fmla="*/ 22 w 183"/>
                        <a:gd name="T3" fmla="*/ 183 h 183"/>
                        <a:gd name="T4" fmla="*/ 0 w 183"/>
                        <a:gd name="T5" fmla="*/ 167 h 183"/>
                        <a:gd name="T6" fmla="*/ 7 w 183"/>
                        <a:gd name="T7" fmla="*/ 21 h 183"/>
                        <a:gd name="T8" fmla="*/ 22 w 183"/>
                        <a:gd name="T9" fmla="*/ 7 h 183"/>
                        <a:gd name="T10" fmla="*/ 167 w 183"/>
                        <a:gd name="T11" fmla="*/ 0 h 183"/>
                        <a:gd name="T12" fmla="*/ 183 w 183"/>
                        <a:gd name="T13" fmla="*/ 21 h 183"/>
                        <a:gd name="T14" fmla="*/ 183 w 183"/>
                        <a:gd name="T15" fmla="*/ 168 h 183"/>
                        <a:gd name="T16" fmla="*/ 168 w 183"/>
                        <a:gd name="T17"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183">
                          <a:moveTo>
                            <a:pt x="168" y="183"/>
                          </a:moveTo>
                          <a:cubicBezTo>
                            <a:pt x="22" y="183"/>
                            <a:pt x="22" y="183"/>
                            <a:pt x="22" y="183"/>
                          </a:cubicBezTo>
                          <a:cubicBezTo>
                            <a:pt x="14" y="183"/>
                            <a:pt x="0" y="167"/>
                            <a:pt x="0" y="167"/>
                          </a:cubicBezTo>
                          <a:cubicBezTo>
                            <a:pt x="7" y="21"/>
                            <a:pt x="7" y="21"/>
                            <a:pt x="7" y="21"/>
                          </a:cubicBezTo>
                          <a:cubicBezTo>
                            <a:pt x="7" y="13"/>
                            <a:pt x="14" y="7"/>
                            <a:pt x="22" y="7"/>
                          </a:cubicBezTo>
                          <a:cubicBezTo>
                            <a:pt x="167" y="0"/>
                            <a:pt x="167" y="0"/>
                            <a:pt x="167" y="0"/>
                          </a:cubicBezTo>
                          <a:cubicBezTo>
                            <a:pt x="167" y="0"/>
                            <a:pt x="183" y="13"/>
                            <a:pt x="183" y="21"/>
                          </a:cubicBezTo>
                          <a:cubicBezTo>
                            <a:pt x="183" y="168"/>
                            <a:pt x="183" y="168"/>
                            <a:pt x="183" y="168"/>
                          </a:cubicBezTo>
                          <a:cubicBezTo>
                            <a:pt x="183" y="176"/>
                            <a:pt x="176" y="183"/>
                            <a:pt x="168" y="183"/>
                          </a:cubicBezTo>
                          <a:close/>
                        </a:path>
                      </a:pathLst>
                    </a:custGeom>
                    <a:solidFill>
                      <a:schemeClr val="tx1">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63" name="Freeform 66">
                      <a:extLst>
                        <a:ext uri="{FF2B5EF4-FFF2-40B4-BE49-F238E27FC236}">
                          <a16:creationId xmlns:a16="http://schemas.microsoft.com/office/drawing/2014/main" id="{D8EC249F-3315-46C1-8F13-C8F6C40856F1}"/>
                        </a:ext>
                      </a:extLst>
                    </p:cNvPr>
                    <p:cNvSpPr>
                      <a:spLocks/>
                    </p:cNvSpPr>
                    <p:nvPr/>
                  </p:nvSpPr>
                  <p:spPr bwMode="auto">
                    <a:xfrm>
                      <a:off x="2711" y="1453"/>
                      <a:ext cx="316" cy="313"/>
                    </a:xfrm>
                    <a:custGeom>
                      <a:avLst/>
                      <a:gdLst>
                        <a:gd name="T0" fmla="*/ 160 w 176"/>
                        <a:gd name="T1" fmla="*/ 175 h 175"/>
                        <a:gd name="T2" fmla="*/ 16 w 176"/>
                        <a:gd name="T3" fmla="*/ 175 h 175"/>
                        <a:gd name="T4" fmla="*/ 0 w 176"/>
                        <a:gd name="T5" fmla="*/ 159 h 175"/>
                        <a:gd name="T6" fmla="*/ 0 w 176"/>
                        <a:gd name="T7" fmla="*/ 16 h 175"/>
                        <a:gd name="T8" fmla="*/ 16 w 176"/>
                        <a:gd name="T9" fmla="*/ 0 h 175"/>
                        <a:gd name="T10" fmla="*/ 160 w 176"/>
                        <a:gd name="T11" fmla="*/ 0 h 175"/>
                        <a:gd name="T12" fmla="*/ 176 w 176"/>
                        <a:gd name="T13" fmla="*/ 16 h 175"/>
                        <a:gd name="T14" fmla="*/ 176 w 176"/>
                        <a:gd name="T15" fmla="*/ 159 h 175"/>
                        <a:gd name="T16" fmla="*/ 160 w 176"/>
                        <a:gd name="T17"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175">
                          <a:moveTo>
                            <a:pt x="160" y="175"/>
                          </a:moveTo>
                          <a:cubicBezTo>
                            <a:pt x="16" y="175"/>
                            <a:pt x="16" y="175"/>
                            <a:pt x="16" y="175"/>
                          </a:cubicBezTo>
                          <a:cubicBezTo>
                            <a:pt x="7" y="175"/>
                            <a:pt x="0" y="168"/>
                            <a:pt x="0" y="159"/>
                          </a:cubicBezTo>
                          <a:cubicBezTo>
                            <a:pt x="0" y="16"/>
                            <a:pt x="0" y="16"/>
                            <a:pt x="0" y="16"/>
                          </a:cubicBezTo>
                          <a:cubicBezTo>
                            <a:pt x="0" y="7"/>
                            <a:pt x="7" y="0"/>
                            <a:pt x="16" y="0"/>
                          </a:cubicBezTo>
                          <a:cubicBezTo>
                            <a:pt x="160" y="0"/>
                            <a:pt x="160" y="0"/>
                            <a:pt x="160" y="0"/>
                          </a:cubicBezTo>
                          <a:cubicBezTo>
                            <a:pt x="169" y="0"/>
                            <a:pt x="176" y="7"/>
                            <a:pt x="176" y="16"/>
                          </a:cubicBezTo>
                          <a:cubicBezTo>
                            <a:pt x="176" y="159"/>
                            <a:pt x="176" y="159"/>
                            <a:pt x="176" y="159"/>
                          </a:cubicBezTo>
                          <a:cubicBezTo>
                            <a:pt x="176" y="168"/>
                            <a:pt x="169" y="175"/>
                            <a:pt x="160" y="175"/>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4" name="Freeform 67">
                      <a:extLst>
                        <a:ext uri="{FF2B5EF4-FFF2-40B4-BE49-F238E27FC236}">
                          <a16:creationId xmlns:a16="http://schemas.microsoft.com/office/drawing/2014/main" id="{82EEE01B-DCE3-4701-9294-32EF798FB2CE}"/>
                        </a:ext>
                      </a:extLst>
                    </p:cNvPr>
                    <p:cNvSpPr>
                      <a:spLocks/>
                    </p:cNvSpPr>
                    <p:nvPr/>
                  </p:nvSpPr>
                  <p:spPr bwMode="auto">
                    <a:xfrm>
                      <a:off x="2774" y="1555"/>
                      <a:ext cx="96" cy="118"/>
                    </a:xfrm>
                    <a:custGeom>
                      <a:avLst/>
                      <a:gdLst>
                        <a:gd name="T0" fmla="*/ 36 w 40"/>
                        <a:gd name="T1" fmla="*/ 1 h 49"/>
                        <a:gd name="T2" fmla="*/ 30 w 40"/>
                        <a:gd name="T3" fmla="*/ 4 h 49"/>
                        <a:gd name="T4" fmla="*/ 20 w 40"/>
                        <a:gd name="T5" fmla="*/ 30 h 49"/>
                        <a:gd name="T6" fmla="*/ 10 w 40"/>
                        <a:gd name="T7" fmla="*/ 4 h 49"/>
                        <a:gd name="T8" fmla="*/ 4 w 40"/>
                        <a:gd name="T9" fmla="*/ 1 h 49"/>
                        <a:gd name="T10" fmla="*/ 1 w 40"/>
                        <a:gd name="T11" fmla="*/ 7 h 49"/>
                        <a:gd name="T12" fmla="*/ 16 w 40"/>
                        <a:gd name="T13" fmla="*/ 45 h 49"/>
                        <a:gd name="T14" fmla="*/ 16 w 40"/>
                        <a:gd name="T15" fmla="*/ 46 h 49"/>
                        <a:gd name="T16" fmla="*/ 16 w 40"/>
                        <a:gd name="T17" fmla="*/ 46 h 49"/>
                        <a:gd name="T18" fmla="*/ 16 w 40"/>
                        <a:gd name="T19" fmla="*/ 46 h 49"/>
                        <a:gd name="T20" fmla="*/ 16 w 40"/>
                        <a:gd name="T21" fmla="*/ 47 h 49"/>
                        <a:gd name="T22" fmla="*/ 17 w 40"/>
                        <a:gd name="T23" fmla="*/ 47 h 49"/>
                        <a:gd name="T24" fmla="*/ 17 w 40"/>
                        <a:gd name="T25" fmla="*/ 47 h 49"/>
                        <a:gd name="T26" fmla="*/ 18 w 40"/>
                        <a:gd name="T27" fmla="*/ 48 h 49"/>
                        <a:gd name="T28" fmla="*/ 18 w 40"/>
                        <a:gd name="T29" fmla="*/ 48 h 49"/>
                        <a:gd name="T30" fmla="*/ 18 w 40"/>
                        <a:gd name="T31" fmla="*/ 48 h 49"/>
                        <a:gd name="T32" fmla="*/ 18 w 40"/>
                        <a:gd name="T33" fmla="*/ 48 h 49"/>
                        <a:gd name="T34" fmla="*/ 19 w 40"/>
                        <a:gd name="T35" fmla="*/ 48 h 49"/>
                        <a:gd name="T36" fmla="*/ 19 w 40"/>
                        <a:gd name="T37" fmla="*/ 48 h 49"/>
                        <a:gd name="T38" fmla="*/ 19 w 40"/>
                        <a:gd name="T39" fmla="*/ 48 h 49"/>
                        <a:gd name="T40" fmla="*/ 20 w 40"/>
                        <a:gd name="T41" fmla="*/ 49 h 49"/>
                        <a:gd name="T42" fmla="*/ 20 w 40"/>
                        <a:gd name="T43" fmla="*/ 49 h 49"/>
                        <a:gd name="T44" fmla="*/ 20 w 40"/>
                        <a:gd name="T45" fmla="*/ 49 h 49"/>
                        <a:gd name="T46" fmla="*/ 20 w 40"/>
                        <a:gd name="T47" fmla="*/ 49 h 49"/>
                        <a:gd name="T48" fmla="*/ 20 w 40"/>
                        <a:gd name="T49" fmla="*/ 49 h 49"/>
                        <a:gd name="T50" fmla="*/ 21 w 40"/>
                        <a:gd name="T51" fmla="*/ 48 h 49"/>
                        <a:gd name="T52" fmla="*/ 21 w 40"/>
                        <a:gd name="T53" fmla="*/ 48 h 49"/>
                        <a:gd name="T54" fmla="*/ 22 w 40"/>
                        <a:gd name="T55" fmla="*/ 48 h 49"/>
                        <a:gd name="T56" fmla="*/ 22 w 40"/>
                        <a:gd name="T57" fmla="*/ 48 h 49"/>
                        <a:gd name="T58" fmla="*/ 22 w 40"/>
                        <a:gd name="T59" fmla="*/ 48 h 49"/>
                        <a:gd name="T60" fmla="*/ 23 w 40"/>
                        <a:gd name="T61" fmla="*/ 48 h 49"/>
                        <a:gd name="T62" fmla="*/ 23 w 40"/>
                        <a:gd name="T63" fmla="*/ 48 h 49"/>
                        <a:gd name="T64" fmla="*/ 24 w 40"/>
                        <a:gd name="T65" fmla="*/ 47 h 49"/>
                        <a:gd name="T66" fmla="*/ 24 w 40"/>
                        <a:gd name="T67" fmla="*/ 47 h 49"/>
                        <a:gd name="T68" fmla="*/ 24 w 40"/>
                        <a:gd name="T69" fmla="*/ 47 h 49"/>
                        <a:gd name="T70" fmla="*/ 24 w 40"/>
                        <a:gd name="T71" fmla="*/ 46 h 49"/>
                        <a:gd name="T72" fmla="*/ 25 w 40"/>
                        <a:gd name="T73" fmla="*/ 46 h 49"/>
                        <a:gd name="T74" fmla="*/ 25 w 40"/>
                        <a:gd name="T75" fmla="*/ 46 h 49"/>
                        <a:gd name="T76" fmla="*/ 25 w 40"/>
                        <a:gd name="T77" fmla="*/ 45 h 49"/>
                        <a:gd name="T78" fmla="*/ 39 w 40"/>
                        <a:gd name="T79" fmla="*/ 7 h 49"/>
                        <a:gd name="T80" fmla="*/ 36 w 40"/>
                        <a:gd name="T81"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 h="49">
                          <a:moveTo>
                            <a:pt x="36" y="1"/>
                          </a:moveTo>
                          <a:cubicBezTo>
                            <a:pt x="34" y="0"/>
                            <a:pt x="31" y="1"/>
                            <a:pt x="30" y="4"/>
                          </a:cubicBezTo>
                          <a:cubicBezTo>
                            <a:pt x="20" y="30"/>
                            <a:pt x="20" y="30"/>
                            <a:pt x="20" y="30"/>
                          </a:cubicBezTo>
                          <a:cubicBezTo>
                            <a:pt x="10" y="4"/>
                            <a:pt x="10" y="4"/>
                            <a:pt x="10" y="4"/>
                          </a:cubicBezTo>
                          <a:cubicBezTo>
                            <a:pt x="9" y="1"/>
                            <a:pt x="7" y="0"/>
                            <a:pt x="4" y="1"/>
                          </a:cubicBezTo>
                          <a:cubicBezTo>
                            <a:pt x="2" y="2"/>
                            <a:pt x="0" y="5"/>
                            <a:pt x="1" y="7"/>
                          </a:cubicBezTo>
                          <a:cubicBezTo>
                            <a:pt x="16" y="45"/>
                            <a:pt x="16" y="45"/>
                            <a:pt x="16" y="45"/>
                          </a:cubicBezTo>
                          <a:cubicBezTo>
                            <a:pt x="16" y="45"/>
                            <a:pt x="16" y="45"/>
                            <a:pt x="16" y="46"/>
                          </a:cubicBezTo>
                          <a:cubicBezTo>
                            <a:pt x="16" y="46"/>
                            <a:pt x="16" y="46"/>
                            <a:pt x="16" y="46"/>
                          </a:cubicBezTo>
                          <a:cubicBezTo>
                            <a:pt x="16" y="46"/>
                            <a:pt x="16" y="46"/>
                            <a:pt x="16" y="46"/>
                          </a:cubicBezTo>
                          <a:cubicBezTo>
                            <a:pt x="16" y="46"/>
                            <a:pt x="16" y="46"/>
                            <a:pt x="16" y="47"/>
                          </a:cubicBezTo>
                          <a:cubicBezTo>
                            <a:pt x="16" y="47"/>
                            <a:pt x="17" y="47"/>
                            <a:pt x="17" y="47"/>
                          </a:cubicBezTo>
                          <a:cubicBezTo>
                            <a:pt x="17" y="47"/>
                            <a:pt x="17" y="47"/>
                            <a:pt x="17" y="47"/>
                          </a:cubicBezTo>
                          <a:cubicBezTo>
                            <a:pt x="17" y="47"/>
                            <a:pt x="17" y="48"/>
                            <a:pt x="18" y="48"/>
                          </a:cubicBezTo>
                          <a:cubicBezTo>
                            <a:pt x="18" y="48"/>
                            <a:pt x="18" y="48"/>
                            <a:pt x="18" y="48"/>
                          </a:cubicBezTo>
                          <a:cubicBezTo>
                            <a:pt x="18" y="48"/>
                            <a:pt x="18" y="48"/>
                            <a:pt x="18" y="48"/>
                          </a:cubicBezTo>
                          <a:cubicBezTo>
                            <a:pt x="18" y="48"/>
                            <a:pt x="18" y="48"/>
                            <a:pt x="18" y="48"/>
                          </a:cubicBezTo>
                          <a:cubicBezTo>
                            <a:pt x="18" y="48"/>
                            <a:pt x="19" y="48"/>
                            <a:pt x="19" y="48"/>
                          </a:cubicBezTo>
                          <a:cubicBezTo>
                            <a:pt x="19" y="48"/>
                            <a:pt x="19" y="48"/>
                            <a:pt x="19" y="48"/>
                          </a:cubicBezTo>
                          <a:cubicBezTo>
                            <a:pt x="19" y="48"/>
                            <a:pt x="19" y="48"/>
                            <a:pt x="19" y="48"/>
                          </a:cubicBezTo>
                          <a:cubicBezTo>
                            <a:pt x="20" y="49"/>
                            <a:pt x="20" y="49"/>
                            <a:pt x="20" y="49"/>
                          </a:cubicBezTo>
                          <a:cubicBezTo>
                            <a:pt x="20" y="49"/>
                            <a:pt x="20" y="49"/>
                            <a:pt x="20" y="49"/>
                          </a:cubicBezTo>
                          <a:cubicBezTo>
                            <a:pt x="20" y="49"/>
                            <a:pt x="20" y="49"/>
                            <a:pt x="20" y="49"/>
                          </a:cubicBezTo>
                          <a:cubicBezTo>
                            <a:pt x="20" y="49"/>
                            <a:pt x="20" y="49"/>
                            <a:pt x="20" y="49"/>
                          </a:cubicBezTo>
                          <a:cubicBezTo>
                            <a:pt x="20" y="49"/>
                            <a:pt x="20" y="49"/>
                            <a:pt x="20" y="49"/>
                          </a:cubicBezTo>
                          <a:cubicBezTo>
                            <a:pt x="20" y="49"/>
                            <a:pt x="21" y="49"/>
                            <a:pt x="21" y="48"/>
                          </a:cubicBezTo>
                          <a:cubicBezTo>
                            <a:pt x="21" y="48"/>
                            <a:pt x="21" y="48"/>
                            <a:pt x="21" y="48"/>
                          </a:cubicBezTo>
                          <a:cubicBezTo>
                            <a:pt x="21" y="48"/>
                            <a:pt x="22" y="48"/>
                            <a:pt x="22" y="48"/>
                          </a:cubicBezTo>
                          <a:cubicBezTo>
                            <a:pt x="22" y="48"/>
                            <a:pt x="22" y="48"/>
                            <a:pt x="22" y="48"/>
                          </a:cubicBezTo>
                          <a:cubicBezTo>
                            <a:pt x="22" y="48"/>
                            <a:pt x="22" y="48"/>
                            <a:pt x="22" y="48"/>
                          </a:cubicBezTo>
                          <a:cubicBezTo>
                            <a:pt x="22" y="48"/>
                            <a:pt x="22" y="48"/>
                            <a:pt x="23" y="48"/>
                          </a:cubicBezTo>
                          <a:cubicBezTo>
                            <a:pt x="23" y="48"/>
                            <a:pt x="23" y="48"/>
                            <a:pt x="23" y="48"/>
                          </a:cubicBezTo>
                          <a:cubicBezTo>
                            <a:pt x="23" y="48"/>
                            <a:pt x="23" y="47"/>
                            <a:pt x="24" y="47"/>
                          </a:cubicBezTo>
                          <a:cubicBezTo>
                            <a:pt x="24" y="47"/>
                            <a:pt x="24" y="47"/>
                            <a:pt x="24" y="47"/>
                          </a:cubicBezTo>
                          <a:cubicBezTo>
                            <a:pt x="24" y="47"/>
                            <a:pt x="24" y="47"/>
                            <a:pt x="24" y="47"/>
                          </a:cubicBezTo>
                          <a:cubicBezTo>
                            <a:pt x="24" y="46"/>
                            <a:pt x="24" y="46"/>
                            <a:pt x="24" y="46"/>
                          </a:cubicBezTo>
                          <a:cubicBezTo>
                            <a:pt x="24" y="46"/>
                            <a:pt x="25" y="46"/>
                            <a:pt x="25" y="46"/>
                          </a:cubicBezTo>
                          <a:cubicBezTo>
                            <a:pt x="25" y="46"/>
                            <a:pt x="25" y="46"/>
                            <a:pt x="25" y="46"/>
                          </a:cubicBezTo>
                          <a:cubicBezTo>
                            <a:pt x="25" y="45"/>
                            <a:pt x="25" y="45"/>
                            <a:pt x="25" y="45"/>
                          </a:cubicBezTo>
                          <a:cubicBezTo>
                            <a:pt x="39" y="7"/>
                            <a:pt x="39" y="7"/>
                            <a:pt x="39" y="7"/>
                          </a:cubicBezTo>
                          <a:cubicBezTo>
                            <a:pt x="40" y="5"/>
                            <a:pt x="39" y="2"/>
                            <a:pt x="3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65" name="Freeform 68">
                      <a:extLst>
                        <a:ext uri="{FF2B5EF4-FFF2-40B4-BE49-F238E27FC236}">
                          <a16:creationId xmlns:a16="http://schemas.microsoft.com/office/drawing/2014/main" id="{015AF530-5CC8-4DF7-98F8-CA3D57EF9A37}"/>
                        </a:ext>
                      </a:extLst>
                    </p:cNvPr>
                    <p:cNvSpPr>
                      <a:spLocks/>
                    </p:cNvSpPr>
                    <p:nvPr/>
                  </p:nvSpPr>
                  <p:spPr bwMode="auto">
                    <a:xfrm>
                      <a:off x="2865" y="1553"/>
                      <a:ext cx="111" cy="120"/>
                    </a:xfrm>
                    <a:custGeom>
                      <a:avLst/>
                      <a:gdLst>
                        <a:gd name="T0" fmla="*/ 41 w 47"/>
                        <a:gd name="T1" fmla="*/ 49 h 50"/>
                        <a:gd name="T2" fmla="*/ 36 w 47"/>
                        <a:gd name="T3" fmla="*/ 45 h 50"/>
                        <a:gd name="T4" fmla="*/ 33 w 47"/>
                        <a:gd name="T5" fmla="*/ 27 h 50"/>
                        <a:gd name="T6" fmla="*/ 28 w 47"/>
                        <a:gd name="T7" fmla="*/ 46 h 50"/>
                        <a:gd name="T8" fmla="*/ 23 w 47"/>
                        <a:gd name="T9" fmla="*/ 49 h 50"/>
                        <a:gd name="T10" fmla="*/ 19 w 47"/>
                        <a:gd name="T11" fmla="*/ 46 h 50"/>
                        <a:gd name="T12" fmla="*/ 13 w 47"/>
                        <a:gd name="T13" fmla="*/ 27 h 50"/>
                        <a:gd name="T14" fmla="*/ 10 w 47"/>
                        <a:gd name="T15" fmla="*/ 45 h 50"/>
                        <a:gd name="T16" fmla="*/ 5 w 47"/>
                        <a:gd name="T17" fmla="*/ 49 h 50"/>
                        <a:gd name="T18" fmla="*/ 1 w 47"/>
                        <a:gd name="T19" fmla="*/ 44 h 50"/>
                        <a:gd name="T20" fmla="*/ 7 w 47"/>
                        <a:gd name="T21" fmla="*/ 5 h 50"/>
                        <a:gd name="T22" fmla="*/ 12 w 47"/>
                        <a:gd name="T23" fmla="*/ 0 h 50"/>
                        <a:gd name="T24" fmla="*/ 17 w 47"/>
                        <a:gd name="T25" fmla="*/ 4 h 50"/>
                        <a:gd name="T26" fmla="*/ 23 w 47"/>
                        <a:gd name="T27" fmla="*/ 27 h 50"/>
                        <a:gd name="T28" fmla="*/ 30 w 47"/>
                        <a:gd name="T29" fmla="*/ 4 h 50"/>
                        <a:gd name="T30" fmla="*/ 35 w 47"/>
                        <a:gd name="T31" fmla="*/ 0 h 50"/>
                        <a:gd name="T32" fmla="*/ 40 w 47"/>
                        <a:gd name="T33" fmla="*/ 5 h 50"/>
                        <a:gd name="T34" fmla="*/ 46 w 47"/>
                        <a:gd name="T35" fmla="*/ 44 h 50"/>
                        <a:gd name="T36" fmla="*/ 42 w 47"/>
                        <a:gd name="T37" fmla="*/ 49 h 50"/>
                        <a:gd name="T38" fmla="*/ 41 w 47"/>
                        <a:gd name="T39" fmla="*/ 4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50">
                          <a:moveTo>
                            <a:pt x="41" y="49"/>
                          </a:moveTo>
                          <a:cubicBezTo>
                            <a:pt x="39" y="49"/>
                            <a:pt x="37" y="48"/>
                            <a:pt x="36" y="45"/>
                          </a:cubicBezTo>
                          <a:cubicBezTo>
                            <a:pt x="33" y="27"/>
                            <a:pt x="33" y="27"/>
                            <a:pt x="33" y="27"/>
                          </a:cubicBezTo>
                          <a:cubicBezTo>
                            <a:pt x="28" y="46"/>
                            <a:pt x="28" y="46"/>
                            <a:pt x="28" y="46"/>
                          </a:cubicBezTo>
                          <a:cubicBezTo>
                            <a:pt x="27" y="48"/>
                            <a:pt x="26" y="49"/>
                            <a:pt x="23" y="49"/>
                          </a:cubicBezTo>
                          <a:cubicBezTo>
                            <a:pt x="21" y="49"/>
                            <a:pt x="19" y="48"/>
                            <a:pt x="19" y="46"/>
                          </a:cubicBezTo>
                          <a:cubicBezTo>
                            <a:pt x="13" y="27"/>
                            <a:pt x="13" y="27"/>
                            <a:pt x="13" y="27"/>
                          </a:cubicBezTo>
                          <a:cubicBezTo>
                            <a:pt x="10" y="45"/>
                            <a:pt x="10" y="45"/>
                            <a:pt x="10" y="45"/>
                          </a:cubicBezTo>
                          <a:cubicBezTo>
                            <a:pt x="10" y="48"/>
                            <a:pt x="7" y="50"/>
                            <a:pt x="5" y="49"/>
                          </a:cubicBezTo>
                          <a:cubicBezTo>
                            <a:pt x="2" y="49"/>
                            <a:pt x="0" y="46"/>
                            <a:pt x="1" y="44"/>
                          </a:cubicBezTo>
                          <a:cubicBezTo>
                            <a:pt x="7" y="5"/>
                            <a:pt x="7" y="5"/>
                            <a:pt x="7" y="5"/>
                          </a:cubicBezTo>
                          <a:cubicBezTo>
                            <a:pt x="7" y="2"/>
                            <a:pt x="9" y="1"/>
                            <a:pt x="12" y="0"/>
                          </a:cubicBezTo>
                          <a:cubicBezTo>
                            <a:pt x="14" y="0"/>
                            <a:pt x="16" y="2"/>
                            <a:pt x="17" y="4"/>
                          </a:cubicBezTo>
                          <a:cubicBezTo>
                            <a:pt x="23" y="27"/>
                            <a:pt x="23" y="27"/>
                            <a:pt x="23" y="27"/>
                          </a:cubicBezTo>
                          <a:cubicBezTo>
                            <a:pt x="30" y="4"/>
                            <a:pt x="30" y="4"/>
                            <a:pt x="30" y="4"/>
                          </a:cubicBezTo>
                          <a:cubicBezTo>
                            <a:pt x="31" y="2"/>
                            <a:pt x="33" y="0"/>
                            <a:pt x="35" y="0"/>
                          </a:cubicBezTo>
                          <a:cubicBezTo>
                            <a:pt x="37" y="1"/>
                            <a:pt x="39" y="2"/>
                            <a:pt x="40" y="5"/>
                          </a:cubicBezTo>
                          <a:cubicBezTo>
                            <a:pt x="46" y="44"/>
                            <a:pt x="46" y="44"/>
                            <a:pt x="46" y="44"/>
                          </a:cubicBezTo>
                          <a:cubicBezTo>
                            <a:pt x="47" y="46"/>
                            <a:pt x="45" y="49"/>
                            <a:pt x="42" y="49"/>
                          </a:cubicBezTo>
                          <a:cubicBezTo>
                            <a:pt x="42" y="49"/>
                            <a:pt x="41" y="49"/>
                            <a:pt x="41" y="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57" name="Group 64">
                    <a:extLst>
                      <a:ext uri="{FF2B5EF4-FFF2-40B4-BE49-F238E27FC236}">
                        <a16:creationId xmlns:a16="http://schemas.microsoft.com/office/drawing/2014/main" id="{D003D373-009C-49B3-9517-F0A4DE20E872}"/>
                      </a:ext>
                    </a:extLst>
                  </p:cNvPr>
                  <p:cNvGrpSpPr>
                    <a:grpSpLocks noChangeAspect="1"/>
                  </p:cNvGrpSpPr>
                  <p:nvPr/>
                </p:nvGrpSpPr>
                <p:grpSpPr bwMode="auto">
                  <a:xfrm>
                    <a:off x="483243" y="1980683"/>
                    <a:ext cx="243323" cy="241875"/>
                    <a:chOff x="2711" y="1453"/>
                    <a:chExt cx="336" cy="334"/>
                  </a:xfrm>
                </p:grpSpPr>
                <p:sp>
                  <p:nvSpPr>
                    <p:cNvPr id="1058" name="Freeform 65">
                      <a:extLst>
                        <a:ext uri="{FF2B5EF4-FFF2-40B4-BE49-F238E27FC236}">
                          <a16:creationId xmlns:a16="http://schemas.microsoft.com/office/drawing/2014/main" id="{ACD0B2BB-9892-45DB-AF70-419708E3DEC6}"/>
                        </a:ext>
                      </a:extLst>
                    </p:cNvPr>
                    <p:cNvSpPr>
                      <a:spLocks/>
                    </p:cNvSpPr>
                    <p:nvPr/>
                  </p:nvSpPr>
                  <p:spPr bwMode="auto">
                    <a:xfrm>
                      <a:off x="2718" y="1460"/>
                      <a:ext cx="329" cy="327"/>
                    </a:xfrm>
                    <a:custGeom>
                      <a:avLst/>
                      <a:gdLst>
                        <a:gd name="T0" fmla="*/ 168 w 183"/>
                        <a:gd name="T1" fmla="*/ 183 h 183"/>
                        <a:gd name="T2" fmla="*/ 22 w 183"/>
                        <a:gd name="T3" fmla="*/ 183 h 183"/>
                        <a:gd name="T4" fmla="*/ 0 w 183"/>
                        <a:gd name="T5" fmla="*/ 167 h 183"/>
                        <a:gd name="T6" fmla="*/ 7 w 183"/>
                        <a:gd name="T7" fmla="*/ 21 h 183"/>
                        <a:gd name="T8" fmla="*/ 22 w 183"/>
                        <a:gd name="T9" fmla="*/ 7 h 183"/>
                        <a:gd name="T10" fmla="*/ 167 w 183"/>
                        <a:gd name="T11" fmla="*/ 0 h 183"/>
                        <a:gd name="T12" fmla="*/ 183 w 183"/>
                        <a:gd name="T13" fmla="*/ 21 h 183"/>
                        <a:gd name="T14" fmla="*/ 183 w 183"/>
                        <a:gd name="T15" fmla="*/ 168 h 183"/>
                        <a:gd name="T16" fmla="*/ 168 w 183"/>
                        <a:gd name="T17"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183">
                          <a:moveTo>
                            <a:pt x="168" y="183"/>
                          </a:moveTo>
                          <a:cubicBezTo>
                            <a:pt x="22" y="183"/>
                            <a:pt x="22" y="183"/>
                            <a:pt x="22" y="183"/>
                          </a:cubicBezTo>
                          <a:cubicBezTo>
                            <a:pt x="14" y="183"/>
                            <a:pt x="0" y="167"/>
                            <a:pt x="0" y="167"/>
                          </a:cubicBezTo>
                          <a:cubicBezTo>
                            <a:pt x="7" y="21"/>
                            <a:pt x="7" y="21"/>
                            <a:pt x="7" y="21"/>
                          </a:cubicBezTo>
                          <a:cubicBezTo>
                            <a:pt x="7" y="13"/>
                            <a:pt x="14" y="7"/>
                            <a:pt x="22" y="7"/>
                          </a:cubicBezTo>
                          <a:cubicBezTo>
                            <a:pt x="167" y="0"/>
                            <a:pt x="167" y="0"/>
                            <a:pt x="167" y="0"/>
                          </a:cubicBezTo>
                          <a:cubicBezTo>
                            <a:pt x="167" y="0"/>
                            <a:pt x="183" y="13"/>
                            <a:pt x="183" y="21"/>
                          </a:cubicBezTo>
                          <a:cubicBezTo>
                            <a:pt x="183" y="168"/>
                            <a:pt x="183" y="168"/>
                            <a:pt x="183" y="168"/>
                          </a:cubicBezTo>
                          <a:cubicBezTo>
                            <a:pt x="183" y="176"/>
                            <a:pt x="176" y="183"/>
                            <a:pt x="168" y="183"/>
                          </a:cubicBezTo>
                          <a:close/>
                        </a:path>
                      </a:pathLst>
                    </a:custGeom>
                    <a:solidFill>
                      <a:schemeClr val="tx1">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9" name="Freeform 66">
                      <a:extLst>
                        <a:ext uri="{FF2B5EF4-FFF2-40B4-BE49-F238E27FC236}">
                          <a16:creationId xmlns:a16="http://schemas.microsoft.com/office/drawing/2014/main" id="{635F00D5-E731-464E-AD52-FC6C02185F32}"/>
                        </a:ext>
                      </a:extLst>
                    </p:cNvPr>
                    <p:cNvSpPr>
                      <a:spLocks/>
                    </p:cNvSpPr>
                    <p:nvPr/>
                  </p:nvSpPr>
                  <p:spPr bwMode="auto">
                    <a:xfrm>
                      <a:off x="2711" y="1453"/>
                      <a:ext cx="316" cy="313"/>
                    </a:xfrm>
                    <a:custGeom>
                      <a:avLst/>
                      <a:gdLst>
                        <a:gd name="T0" fmla="*/ 160 w 176"/>
                        <a:gd name="T1" fmla="*/ 175 h 175"/>
                        <a:gd name="T2" fmla="*/ 16 w 176"/>
                        <a:gd name="T3" fmla="*/ 175 h 175"/>
                        <a:gd name="T4" fmla="*/ 0 w 176"/>
                        <a:gd name="T5" fmla="*/ 159 h 175"/>
                        <a:gd name="T6" fmla="*/ 0 w 176"/>
                        <a:gd name="T7" fmla="*/ 16 h 175"/>
                        <a:gd name="T8" fmla="*/ 16 w 176"/>
                        <a:gd name="T9" fmla="*/ 0 h 175"/>
                        <a:gd name="T10" fmla="*/ 160 w 176"/>
                        <a:gd name="T11" fmla="*/ 0 h 175"/>
                        <a:gd name="T12" fmla="*/ 176 w 176"/>
                        <a:gd name="T13" fmla="*/ 16 h 175"/>
                        <a:gd name="T14" fmla="*/ 176 w 176"/>
                        <a:gd name="T15" fmla="*/ 159 h 175"/>
                        <a:gd name="T16" fmla="*/ 160 w 176"/>
                        <a:gd name="T17"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175">
                          <a:moveTo>
                            <a:pt x="160" y="175"/>
                          </a:moveTo>
                          <a:cubicBezTo>
                            <a:pt x="16" y="175"/>
                            <a:pt x="16" y="175"/>
                            <a:pt x="16" y="175"/>
                          </a:cubicBezTo>
                          <a:cubicBezTo>
                            <a:pt x="7" y="175"/>
                            <a:pt x="0" y="168"/>
                            <a:pt x="0" y="159"/>
                          </a:cubicBezTo>
                          <a:cubicBezTo>
                            <a:pt x="0" y="16"/>
                            <a:pt x="0" y="16"/>
                            <a:pt x="0" y="16"/>
                          </a:cubicBezTo>
                          <a:cubicBezTo>
                            <a:pt x="0" y="7"/>
                            <a:pt x="7" y="0"/>
                            <a:pt x="16" y="0"/>
                          </a:cubicBezTo>
                          <a:cubicBezTo>
                            <a:pt x="160" y="0"/>
                            <a:pt x="160" y="0"/>
                            <a:pt x="160" y="0"/>
                          </a:cubicBezTo>
                          <a:cubicBezTo>
                            <a:pt x="169" y="0"/>
                            <a:pt x="176" y="7"/>
                            <a:pt x="176" y="16"/>
                          </a:cubicBezTo>
                          <a:cubicBezTo>
                            <a:pt x="176" y="159"/>
                            <a:pt x="176" y="159"/>
                            <a:pt x="176" y="159"/>
                          </a:cubicBezTo>
                          <a:cubicBezTo>
                            <a:pt x="176" y="168"/>
                            <a:pt x="169" y="175"/>
                            <a:pt x="160" y="175"/>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0" name="Freeform 67">
                      <a:extLst>
                        <a:ext uri="{FF2B5EF4-FFF2-40B4-BE49-F238E27FC236}">
                          <a16:creationId xmlns:a16="http://schemas.microsoft.com/office/drawing/2014/main" id="{0F40D584-BAD5-489A-84AB-F77E74BCF2CF}"/>
                        </a:ext>
                      </a:extLst>
                    </p:cNvPr>
                    <p:cNvSpPr>
                      <a:spLocks/>
                    </p:cNvSpPr>
                    <p:nvPr/>
                  </p:nvSpPr>
                  <p:spPr bwMode="auto">
                    <a:xfrm>
                      <a:off x="2774" y="1555"/>
                      <a:ext cx="96" cy="118"/>
                    </a:xfrm>
                    <a:custGeom>
                      <a:avLst/>
                      <a:gdLst>
                        <a:gd name="T0" fmla="*/ 36 w 40"/>
                        <a:gd name="T1" fmla="*/ 1 h 49"/>
                        <a:gd name="T2" fmla="*/ 30 w 40"/>
                        <a:gd name="T3" fmla="*/ 4 h 49"/>
                        <a:gd name="T4" fmla="*/ 20 w 40"/>
                        <a:gd name="T5" fmla="*/ 30 h 49"/>
                        <a:gd name="T6" fmla="*/ 10 w 40"/>
                        <a:gd name="T7" fmla="*/ 4 h 49"/>
                        <a:gd name="T8" fmla="*/ 4 w 40"/>
                        <a:gd name="T9" fmla="*/ 1 h 49"/>
                        <a:gd name="T10" fmla="*/ 1 w 40"/>
                        <a:gd name="T11" fmla="*/ 7 h 49"/>
                        <a:gd name="T12" fmla="*/ 16 w 40"/>
                        <a:gd name="T13" fmla="*/ 45 h 49"/>
                        <a:gd name="T14" fmla="*/ 16 w 40"/>
                        <a:gd name="T15" fmla="*/ 46 h 49"/>
                        <a:gd name="T16" fmla="*/ 16 w 40"/>
                        <a:gd name="T17" fmla="*/ 46 h 49"/>
                        <a:gd name="T18" fmla="*/ 16 w 40"/>
                        <a:gd name="T19" fmla="*/ 46 h 49"/>
                        <a:gd name="T20" fmla="*/ 16 w 40"/>
                        <a:gd name="T21" fmla="*/ 47 h 49"/>
                        <a:gd name="T22" fmla="*/ 17 w 40"/>
                        <a:gd name="T23" fmla="*/ 47 h 49"/>
                        <a:gd name="T24" fmla="*/ 17 w 40"/>
                        <a:gd name="T25" fmla="*/ 47 h 49"/>
                        <a:gd name="T26" fmla="*/ 18 w 40"/>
                        <a:gd name="T27" fmla="*/ 48 h 49"/>
                        <a:gd name="T28" fmla="*/ 18 w 40"/>
                        <a:gd name="T29" fmla="*/ 48 h 49"/>
                        <a:gd name="T30" fmla="*/ 18 w 40"/>
                        <a:gd name="T31" fmla="*/ 48 h 49"/>
                        <a:gd name="T32" fmla="*/ 18 w 40"/>
                        <a:gd name="T33" fmla="*/ 48 h 49"/>
                        <a:gd name="T34" fmla="*/ 19 w 40"/>
                        <a:gd name="T35" fmla="*/ 48 h 49"/>
                        <a:gd name="T36" fmla="*/ 19 w 40"/>
                        <a:gd name="T37" fmla="*/ 48 h 49"/>
                        <a:gd name="T38" fmla="*/ 19 w 40"/>
                        <a:gd name="T39" fmla="*/ 48 h 49"/>
                        <a:gd name="T40" fmla="*/ 20 w 40"/>
                        <a:gd name="T41" fmla="*/ 49 h 49"/>
                        <a:gd name="T42" fmla="*/ 20 w 40"/>
                        <a:gd name="T43" fmla="*/ 49 h 49"/>
                        <a:gd name="T44" fmla="*/ 20 w 40"/>
                        <a:gd name="T45" fmla="*/ 49 h 49"/>
                        <a:gd name="T46" fmla="*/ 20 w 40"/>
                        <a:gd name="T47" fmla="*/ 49 h 49"/>
                        <a:gd name="T48" fmla="*/ 20 w 40"/>
                        <a:gd name="T49" fmla="*/ 49 h 49"/>
                        <a:gd name="T50" fmla="*/ 21 w 40"/>
                        <a:gd name="T51" fmla="*/ 48 h 49"/>
                        <a:gd name="T52" fmla="*/ 21 w 40"/>
                        <a:gd name="T53" fmla="*/ 48 h 49"/>
                        <a:gd name="T54" fmla="*/ 22 w 40"/>
                        <a:gd name="T55" fmla="*/ 48 h 49"/>
                        <a:gd name="T56" fmla="*/ 22 w 40"/>
                        <a:gd name="T57" fmla="*/ 48 h 49"/>
                        <a:gd name="T58" fmla="*/ 22 w 40"/>
                        <a:gd name="T59" fmla="*/ 48 h 49"/>
                        <a:gd name="T60" fmla="*/ 23 w 40"/>
                        <a:gd name="T61" fmla="*/ 48 h 49"/>
                        <a:gd name="T62" fmla="*/ 23 w 40"/>
                        <a:gd name="T63" fmla="*/ 48 h 49"/>
                        <a:gd name="T64" fmla="*/ 24 w 40"/>
                        <a:gd name="T65" fmla="*/ 47 h 49"/>
                        <a:gd name="T66" fmla="*/ 24 w 40"/>
                        <a:gd name="T67" fmla="*/ 47 h 49"/>
                        <a:gd name="T68" fmla="*/ 24 w 40"/>
                        <a:gd name="T69" fmla="*/ 47 h 49"/>
                        <a:gd name="T70" fmla="*/ 24 w 40"/>
                        <a:gd name="T71" fmla="*/ 46 h 49"/>
                        <a:gd name="T72" fmla="*/ 25 w 40"/>
                        <a:gd name="T73" fmla="*/ 46 h 49"/>
                        <a:gd name="T74" fmla="*/ 25 w 40"/>
                        <a:gd name="T75" fmla="*/ 46 h 49"/>
                        <a:gd name="T76" fmla="*/ 25 w 40"/>
                        <a:gd name="T77" fmla="*/ 45 h 49"/>
                        <a:gd name="T78" fmla="*/ 39 w 40"/>
                        <a:gd name="T79" fmla="*/ 7 h 49"/>
                        <a:gd name="T80" fmla="*/ 36 w 40"/>
                        <a:gd name="T81"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 h="49">
                          <a:moveTo>
                            <a:pt x="36" y="1"/>
                          </a:moveTo>
                          <a:cubicBezTo>
                            <a:pt x="34" y="0"/>
                            <a:pt x="31" y="1"/>
                            <a:pt x="30" y="4"/>
                          </a:cubicBezTo>
                          <a:cubicBezTo>
                            <a:pt x="20" y="30"/>
                            <a:pt x="20" y="30"/>
                            <a:pt x="20" y="30"/>
                          </a:cubicBezTo>
                          <a:cubicBezTo>
                            <a:pt x="10" y="4"/>
                            <a:pt x="10" y="4"/>
                            <a:pt x="10" y="4"/>
                          </a:cubicBezTo>
                          <a:cubicBezTo>
                            <a:pt x="9" y="1"/>
                            <a:pt x="7" y="0"/>
                            <a:pt x="4" y="1"/>
                          </a:cubicBezTo>
                          <a:cubicBezTo>
                            <a:pt x="2" y="2"/>
                            <a:pt x="0" y="5"/>
                            <a:pt x="1" y="7"/>
                          </a:cubicBezTo>
                          <a:cubicBezTo>
                            <a:pt x="16" y="45"/>
                            <a:pt x="16" y="45"/>
                            <a:pt x="16" y="45"/>
                          </a:cubicBezTo>
                          <a:cubicBezTo>
                            <a:pt x="16" y="45"/>
                            <a:pt x="16" y="45"/>
                            <a:pt x="16" y="46"/>
                          </a:cubicBezTo>
                          <a:cubicBezTo>
                            <a:pt x="16" y="46"/>
                            <a:pt x="16" y="46"/>
                            <a:pt x="16" y="46"/>
                          </a:cubicBezTo>
                          <a:cubicBezTo>
                            <a:pt x="16" y="46"/>
                            <a:pt x="16" y="46"/>
                            <a:pt x="16" y="46"/>
                          </a:cubicBezTo>
                          <a:cubicBezTo>
                            <a:pt x="16" y="46"/>
                            <a:pt x="16" y="46"/>
                            <a:pt x="16" y="47"/>
                          </a:cubicBezTo>
                          <a:cubicBezTo>
                            <a:pt x="16" y="47"/>
                            <a:pt x="17" y="47"/>
                            <a:pt x="17" y="47"/>
                          </a:cubicBezTo>
                          <a:cubicBezTo>
                            <a:pt x="17" y="47"/>
                            <a:pt x="17" y="47"/>
                            <a:pt x="17" y="47"/>
                          </a:cubicBezTo>
                          <a:cubicBezTo>
                            <a:pt x="17" y="47"/>
                            <a:pt x="17" y="48"/>
                            <a:pt x="18" y="48"/>
                          </a:cubicBezTo>
                          <a:cubicBezTo>
                            <a:pt x="18" y="48"/>
                            <a:pt x="18" y="48"/>
                            <a:pt x="18" y="48"/>
                          </a:cubicBezTo>
                          <a:cubicBezTo>
                            <a:pt x="18" y="48"/>
                            <a:pt x="18" y="48"/>
                            <a:pt x="18" y="48"/>
                          </a:cubicBezTo>
                          <a:cubicBezTo>
                            <a:pt x="18" y="48"/>
                            <a:pt x="18" y="48"/>
                            <a:pt x="18" y="48"/>
                          </a:cubicBezTo>
                          <a:cubicBezTo>
                            <a:pt x="18" y="48"/>
                            <a:pt x="19" y="48"/>
                            <a:pt x="19" y="48"/>
                          </a:cubicBezTo>
                          <a:cubicBezTo>
                            <a:pt x="19" y="48"/>
                            <a:pt x="19" y="48"/>
                            <a:pt x="19" y="48"/>
                          </a:cubicBezTo>
                          <a:cubicBezTo>
                            <a:pt x="19" y="48"/>
                            <a:pt x="19" y="48"/>
                            <a:pt x="19" y="48"/>
                          </a:cubicBezTo>
                          <a:cubicBezTo>
                            <a:pt x="20" y="49"/>
                            <a:pt x="20" y="49"/>
                            <a:pt x="20" y="49"/>
                          </a:cubicBezTo>
                          <a:cubicBezTo>
                            <a:pt x="20" y="49"/>
                            <a:pt x="20" y="49"/>
                            <a:pt x="20" y="49"/>
                          </a:cubicBezTo>
                          <a:cubicBezTo>
                            <a:pt x="20" y="49"/>
                            <a:pt x="20" y="49"/>
                            <a:pt x="20" y="49"/>
                          </a:cubicBezTo>
                          <a:cubicBezTo>
                            <a:pt x="20" y="49"/>
                            <a:pt x="20" y="49"/>
                            <a:pt x="20" y="49"/>
                          </a:cubicBezTo>
                          <a:cubicBezTo>
                            <a:pt x="20" y="49"/>
                            <a:pt x="20" y="49"/>
                            <a:pt x="20" y="49"/>
                          </a:cubicBezTo>
                          <a:cubicBezTo>
                            <a:pt x="20" y="49"/>
                            <a:pt x="21" y="49"/>
                            <a:pt x="21" y="48"/>
                          </a:cubicBezTo>
                          <a:cubicBezTo>
                            <a:pt x="21" y="48"/>
                            <a:pt x="21" y="48"/>
                            <a:pt x="21" y="48"/>
                          </a:cubicBezTo>
                          <a:cubicBezTo>
                            <a:pt x="21" y="48"/>
                            <a:pt x="22" y="48"/>
                            <a:pt x="22" y="48"/>
                          </a:cubicBezTo>
                          <a:cubicBezTo>
                            <a:pt x="22" y="48"/>
                            <a:pt x="22" y="48"/>
                            <a:pt x="22" y="48"/>
                          </a:cubicBezTo>
                          <a:cubicBezTo>
                            <a:pt x="22" y="48"/>
                            <a:pt x="22" y="48"/>
                            <a:pt x="22" y="48"/>
                          </a:cubicBezTo>
                          <a:cubicBezTo>
                            <a:pt x="22" y="48"/>
                            <a:pt x="22" y="48"/>
                            <a:pt x="23" y="48"/>
                          </a:cubicBezTo>
                          <a:cubicBezTo>
                            <a:pt x="23" y="48"/>
                            <a:pt x="23" y="48"/>
                            <a:pt x="23" y="48"/>
                          </a:cubicBezTo>
                          <a:cubicBezTo>
                            <a:pt x="23" y="48"/>
                            <a:pt x="23" y="47"/>
                            <a:pt x="24" y="47"/>
                          </a:cubicBezTo>
                          <a:cubicBezTo>
                            <a:pt x="24" y="47"/>
                            <a:pt x="24" y="47"/>
                            <a:pt x="24" y="47"/>
                          </a:cubicBezTo>
                          <a:cubicBezTo>
                            <a:pt x="24" y="47"/>
                            <a:pt x="24" y="47"/>
                            <a:pt x="24" y="47"/>
                          </a:cubicBezTo>
                          <a:cubicBezTo>
                            <a:pt x="24" y="46"/>
                            <a:pt x="24" y="46"/>
                            <a:pt x="24" y="46"/>
                          </a:cubicBezTo>
                          <a:cubicBezTo>
                            <a:pt x="24" y="46"/>
                            <a:pt x="25" y="46"/>
                            <a:pt x="25" y="46"/>
                          </a:cubicBezTo>
                          <a:cubicBezTo>
                            <a:pt x="25" y="46"/>
                            <a:pt x="25" y="46"/>
                            <a:pt x="25" y="46"/>
                          </a:cubicBezTo>
                          <a:cubicBezTo>
                            <a:pt x="25" y="45"/>
                            <a:pt x="25" y="45"/>
                            <a:pt x="25" y="45"/>
                          </a:cubicBezTo>
                          <a:cubicBezTo>
                            <a:pt x="39" y="7"/>
                            <a:pt x="39" y="7"/>
                            <a:pt x="39" y="7"/>
                          </a:cubicBezTo>
                          <a:cubicBezTo>
                            <a:pt x="40" y="5"/>
                            <a:pt x="39" y="2"/>
                            <a:pt x="3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61" name="Freeform 68">
                      <a:extLst>
                        <a:ext uri="{FF2B5EF4-FFF2-40B4-BE49-F238E27FC236}">
                          <a16:creationId xmlns:a16="http://schemas.microsoft.com/office/drawing/2014/main" id="{54DC0C25-CB8E-44CC-B70A-8F2FBEEF5B86}"/>
                        </a:ext>
                      </a:extLst>
                    </p:cNvPr>
                    <p:cNvSpPr>
                      <a:spLocks/>
                    </p:cNvSpPr>
                    <p:nvPr/>
                  </p:nvSpPr>
                  <p:spPr bwMode="auto">
                    <a:xfrm>
                      <a:off x="2865" y="1553"/>
                      <a:ext cx="111" cy="120"/>
                    </a:xfrm>
                    <a:custGeom>
                      <a:avLst/>
                      <a:gdLst>
                        <a:gd name="T0" fmla="*/ 41 w 47"/>
                        <a:gd name="T1" fmla="*/ 49 h 50"/>
                        <a:gd name="T2" fmla="*/ 36 w 47"/>
                        <a:gd name="T3" fmla="*/ 45 h 50"/>
                        <a:gd name="T4" fmla="*/ 33 w 47"/>
                        <a:gd name="T5" fmla="*/ 27 h 50"/>
                        <a:gd name="T6" fmla="*/ 28 w 47"/>
                        <a:gd name="T7" fmla="*/ 46 h 50"/>
                        <a:gd name="T8" fmla="*/ 23 w 47"/>
                        <a:gd name="T9" fmla="*/ 49 h 50"/>
                        <a:gd name="T10" fmla="*/ 19 w 47"/>
                        <a:gd name="T11" fmla="*/ 46 h 50"/>
                        <a:gd name="T12" fmla="*/ 13 w 47"/>
                        <a:gd name="T13" fmla="*/ 27 h 50"/>
                        <a:gd name="T14" fmla="*/ 10 w 47"/>
                        <a:gd name="T15" fmla="*/ 45 h 50"/>
                        <a:gd name="T16" fmla="*/ 5 w 47"/>
                        <a:gd name="T17" fmla="*/ 49 h 50"/>
                        <a:gd name="T18" fmla="*/ 1 w 47"/>
                        <a:gd name="T19" fmla="*/ 44 h 50"/>
                        <a:gd name="T20" fmla="*/ 7 w 47"/>
                        <a:gd name="T21" fmla="*/ 5 h 50"/>
                        <a:gd name="T22" fmla="*/ 12 w 47"/>
                        <a:gd name="T23" fmla="*/ 0 h 50"/>
                        <a:gd name="T24" fmla="*/ 17 w 47"/>
                        <a:gd name="T25" fmla="*/ 4 h 50"/>
                        <a:gd name="T26" fmla="*/ 23 w 47"/>
                        <a:gd name="T27" fmla="*/ 27 h 50"/>
                        <a:gd name="T28" fmla="*/ 30 w 47"/>
                        <a:gd name="T29" fmla="*/ 4 h 50"/>
                        <a:gd name="T30" fmla="*/ 35 w 47"/>
                        <a:gd name="T31" fmla="*/ 0 h 50"/>
                        <a:gd name="T32" fmla="*/ 40 w 47"/>
                        <a:gd name="T33" fmla="*/ 5 h 50"/>
                        <a:gd name="T34" fmla="*/ 46 w 47"/>
                        <a:gd name="T35" fmla="*/ 44 h 50"/>
                        <a:gd name="T36" fmla="*/ 42 w 47"/>
                        <a:gd name="T37" fmla="*/ 49 h 50"/>
                        <a:gd name="T38" fmla="*/ 41 w 47"/>
                        <a:gd name="T39" fmla="*/ 4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50">
                          <a:moveTo>
                            <a:pt x="41" y="49"/>
                          </a:moveTo>
                          <a:cubicBezTo>
                            <a:pt x="39" y="49"/>
                            <a:pt x="37" y="48"/>
                            <a:pt x="36" y="45"/>
                          </a:cubicBezTo>
                          <a:cubicBezTo>
                            <a:pt x="33" y="27"/>
                            <a:pt x="33" y="27"/>
                            <a:pt x="33" y="27"/>
                          </a:cubicBezTo>
                          <a:cubicBezTo>
                            <a:pt x="28" y="46"/>
                            <a:pt x="28" y="46"/>
                            <a:pt x="28" y="46"/>
                          </a:cubicBezTo>
                          <a:cubicBezTo>
                            <a:pt x="27" y="48"/>
                            <a:pt x="26" y="49"/>
                            <a:pt x="23" y="49"/>
                          </a:cubicBezTo>
                          <a:cubicBezTo>
                            <a:pt x="21" y="49"/>
                            <a:pt x="19" y="48"/>
                            <a:pt x="19" y="46"/>
                          </a:cubicBezTo>
                          <a:cubicBezTo>
                            <a:pt x="13" y="27"/>
                            <a:pt x="13" y="27"/>
                            <a:pt x="13" y="27"/>
                          </a:cubicBezTo>
                          <a:cubicBezTo>
                            <a:pt x="10" y="45"/>
                            <a:pt x="10" y="45"/>
                            <a:pt x="10" y="45"/>
                          </a:cubicBezTo>
                          <a:cubicBezTo>
                            <a:pt x="10" y="48"/>
                            <a:pt x="7" y="50"/>
                            <a:pt x="5" y="49"/>
                          </a:cubicBezTo>
                          <a:cubicBezTo>
                            <a:pt x="2" y="49"/>
                            <a:pt x="0" y="46"/>
                            <a:pt x="1" y="44"/>
                          </a:cubicBezTo>
                          <a:cubicBezTo>
                            <a:pt x="7" y="5"/>
                            <a:pt x="7" y="5"/>
                            <a:pt x="7" y="5"/>
                          </a:cubicBezTo>
                          <a:cubicBezTo>
                            <a:pt x="7" y="2"/>
                            <a:pt x="9" y="1"/>
                            <a:pt x="12" y="0"/>
                          </a:cubicBezTo>
                          <a:cubicBezTo>
                            <a:pt x="14" y="0"/>
                            <a:pt x="16" y="2"/>
                            <a:pt x="17" y="4"/>
                          </a:cubicBezTo>
                          <a:cubicBezTo>
                            <a:pt x="23" y="27"/>
                            <a:pt x="23" y="27"/>
                            <a:pt x="23" y="27"/>
                          </a:cubicBezTo>
                          <a:cubicBezTo>
                            <a:pt x="30" y="4"/>
                            <a:pt x="30" y="4"/>
                            <a:pt x="30" y="4"/>
                          </a:cubicBezTo>
                          <a:cubicBezTo>
                            <a:pt x="31" y="2"/>
                            <a:pt x="33" y="0"/>
                            <a:pt x="35" y="0"/>
                          </a:cubicBezTo>
                          <a:cubicBezTo>
                            <a:pt x="37" y="1"/>
                            <a:pt x="39" y="2"/>
                            <a:pt x="40" y="5"/>
                          </a:cubicBezTo>
                          <a:cubicBezTo>
                            <a:pt x="46" y="44"/>
                            <a:pt x="46" y="44"/>
                            <a:pt x="46" y="44"/>
                          </a:cubicBezTo>
                          <a:cubicBezTo>
                            <a:pt x="47" y="46"/>
                            <a:pt x="45" y="49"/>
                            <a:pt x="42" y="49"/>
                          </a:cubicBezTo>
                          <a:cubicBezTo>
                            <a:pt x="42" y="49"/>
                            <a:pt x="41" y="49"/>
                            <a:pt x="41" y="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grpSp>
      </p:grpSp>
      <p:grpSp>
        <p:nvGrpSpPr>
          <p:cNvPr id="46" name="Group 45">
            <a:extLst>
              <a:ext uri="{FF2B5EF4-FFF2-40B4-BE49-F238E27FC236}">
                <a16:creationId xmlns:a16="http://schemas.microsoft.com/office/drawing/2014/main" id="{A2B0885B-BF86-4431-8594-1A8714FFAB10}"/>
              </a:ext>
            </a:extLst>
          </p:cNvPr>
          <p:cNvGrpSpPr/>
          <p:nvPr/>
        </p:nvGrpSpPr>
        <p:grpSpPr>
          <a:xfrm>
            <a:off x="6365691" y="1222176"/>
            <a:ext cx="2265072" cy="2971790"/>
            <a:chOff x="6278678" y="1473460"/>
            <a:chExt cx="2265072" cy="2971790"/>
          </a:xfrm>
        </p:grpSpPr>
        <p:sp>
          <p:nvSpPr>
            <p:cNvPr id="23" name="Content Placeholder 52"/>
            <p:cNvSpPr txBox="1">
              <a:spLocks/>
            </p:cNvSpPr>
            <p:nvPr/>
          </p:nvSpPr>
          <p:spPr bwMode="auto">
            <a:xfrm>
              <a:off x="6278678" y="3737364"/>
              <a:ext cx="1005840" cy="70788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t">
              <a:spAutoFit/>
            </a:bodyPr>
            <a:lstStyle>
              <a:defPPr>
                <a:defRPr lang="en-US"/>
              </a:defPPr>
              <a:lvl1pPr marL="0" marR="0" lvl="0" indent="0" algn="ctr" eaLnBrk="1" latinLnBrk="0" hangingPunct="1">
                <a:lnSpc>
                  <a:spcPct val="100000"/>
                </a:lnSpc>
                <a:spcAft>
                  <a:spcPts val="600"/>
                </a:spcAft>
                <a:buClrTx/>
                <a:buSzTx/>
                <a:buFontTx/>
                <a:buNone/>
                <a:tabLst/>
                <a:defRPr kumimoji="0" sz="1400" b="0" i="0" u="none" strike="noStrike" cap="none" spc="0" normalizeH="0" baseline="0">
                  <a:ln>
                    <a:noFill/>
                  </a:ln>
                  <a:solidFill>
                    <a:srgbClr val="58585B"/>
                  </a:solidFill>
                  <a:effectLst/>
                  <a:uLnTx/>
                  <a:uFillTx/>
                  <a:latin typeface="Arial"/>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en-US" sz="1000" dirty="0">
                  <a:latin typeface="+mj-lt"/>
                </a:rPr>
                <a:t>Distribute and Rebalance Data Across Servers Automatically</a:t>
              </a:r>
            </a:p>
          </p:txBody>
        </p:sp>
        <p:grpSp>
          <p:nvGrpSpPr>
            <p:cNvPr id="913" name="Group 912">
              <a:extLst>
                <a:ext uri="{FF2B5EF4-FFF2-40B4-BE49-F238E27FC236}">
                  <a16:creationId xmlns:a16="http://schemas.microsoft.com/office/drawing/2014/main" id="{148F0270-2A21-4AEA-8725-2CBE256722F6}"/>
                </a:ext>
              </a:extLst>
            </p:cNvPr>
            <p:cNvGrpSpPr/>
            <p:nvPr/>
          </p:nvGrpSpPr>
          <p:grpSpPr>
            <a:xfrm>
              <a:off x="6950011" y="2606125"/>
              <a:ext cx="1593739" cy="358784"/>
              <a:chOff x="2673608" y="2870231"/>
              <a:chExt cx="3801841" cy="855875"/>
            </a:xfrm>
          </p:grpSpPr>
          <p:sp>
            <p:nvSpPr>
              <p:cNvPr id="914" name="Rounded Rectangle 534">
                <a:extLst>
                  <a:ext uri="{FF2B5EF4-FFF2-40B4-BE49-F238E27FC236}">
                    <a16:creationId xmlns:a16="http://schemas.microsoft.com/office/drawing/2014/main" id="{0F7758FF-BC9F-4133-A344-8208C795557A}"/>
                  </a:ext>
                </a:extLst>
              </p:cNvPr>
              <p:cNvSpPr/>
              <p:nvPr/>
            </p:nvSpPr>
            <p:spPr>
              <a:xfrm>
                <a:off x="2673608" y="2870231"/>
                <a:ext cx="3801841" cy="855875"/>
              </a:xfrm>
              <a:prstGeom prst="roundRect">
                <a:avLst>
                  <a:gd name="adj" fmla="val 50000"/>
                </a:avLst>
              </a:prstGeom>
              <a:solidFill>
                <a:schemeClr val="tx2"/>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dirty="0">
                  <a:ln>
                    <a:noFill/>
                  </a:ln>
                  <a:solidFill>
                    <a:srgbClr val="FFFFFF"/>
                  </a:solidFill>
                  <a:effectLst/>
                  <a:uLnTx/>
                  <a:uFillTx/>
                  <a:latin typeface="Arial"/>
                  <a:ea typeface="ＭＳ Ｐゴシック" pitchFamily="34" charset="-128"/>
                  <a:cs typeface="+mn-cs"/>
                </a:endParaRPr>
              </a:p>
            </p:txBody>
          </p:sp>
          <p:grpSp>
            <p:nvGrpSpPr>
              <p:cNvPr id="915" name="Group 914">
                <a:extLst>
                  <a:ext uri="{FF2B5EF4-FFF2-40B4-BE49-F238E27FC236}">
                    <a16:creationId xmlns:a16="http://schemas.microsoft.com/office/drawing/2014/main" id="{62368359-F949-4BA3-947F-038E41F74F2C}"/>
                  </a:ext>
                </a:extLst>
              </p:cNvPr>
              <p:cNvGrpSpPr/>
              <p:nvPr/>
            </p:nvGrpSpPr>
            <p:grpSpPr>
              <a:xfrm>
                <a:off x="2997324" y="3030406"/>
                <a:ext cx="3202696" cy="535525"/>
                <a:chOff x="743509" y="4202241"/>
                <a:chExt cx="1392209" cy="232792"/>
              </a:xfrm>
              <a:solidFill>
                <a:schemeClr val="tx2"/>
              </a:solidFill>
            </p:grpSpPr>
            <p:grpSp>
              <p:nvGrpSpPr>
                <p:cNvPr id="916" name="Group 915">
                  <a:extLst>
                    <a:ext uri="{FF2B5EF4-FFF2-40B4-BE49-F238E27FC236}">
                      <a16:creationId xmlns:a16="http://schemas.microsoft.com/office/drawing/2014/main" id="{5157CA4C-0C66-4E9E-A93C-90CBBC20D103}"/>
                    </a:ext>
                  </a:extLst>
                </p:cNvPr>
                <p:cNvGrpSpPr/>
                <p:nvPr/>
              </p:nvGrpSpPr>
              <p:grpSpPr>
                <a:xfrm>
                  <a:off x="981254" y="4202241"/>
                  <a:ext cx="185994" cy="232792"/>
                  <a:chOff x="3808413" y="6002338"/>
                  <a:chExt cx="1476375" cy="1847849"/>
                </a:xfrm>
                <a:grpFill/>
                <a:effectLst/>
              </p:grpSpPr>
              <p:sp>
                <p:nvSpPr>
                  <p:cNvPr id="962" name="Freeform 583">
                    <a:extLst>
                      <a:ext uri="{FF2B5EF4-FFF2-40B4-BE49-F238E27FC236}">
                        <a16:creationId xmlns:a16="http://schemas.microsoft.com/office/drawing/2014/main" id="{B1D14F63-AE42-46D9-8041-3A011F55E3A7}"/>
                      </a:ext>
                    </a:extLst>
                  </p:cNvPr>
                  <p:cNvSpPr>
                    <a:spLocks/>
                  </p:cNvSpPr>
                  <p:nvPr/>
                </p:nvSpPr>
                <p:spPr bwMode="auto">
                  <a:xfrm>
                    <a:off x="3808413" y="6002338"/>
                    <a:ext cx="1476375" cy="1836737"/>
                  </a:xfrm>
                  <a:custGeom>
                    <a:avLst/>
                    <a:gdLst>
                      <a:gd name="T0" fmla="*/ 393 w 393"/>
                      <a:gd name="T1" fmla="*/ 417 h 487"/>
                      <a:gd name="T2" fmla="*/ 393 w 393"/>
                      <a:gd name="T3" fmla="*/ 27 h 487"/>
                      <a:gd name="T4" fmla="*/ 366 w 393"/>
                      <a:gd name="T5" fmla="*/ 0 h 487"/>
                      <a:gd name="T6" fmla="*/ 27 w 393"/>
                      <a:gd name="T7" fmla="*/ 0 h 487"/>
                      <a:gd name="T8" fmla="*/ 0 w 393"/>
                      <a:gd name="T9" fmla="*/ 27 h 487"/>
                      <a:gd name="T10" fmla="*/ 0 w 393"/>
                      <a:gd name="T11" fmla="*/ 417 h 487"/>
                      <a:gd name="T12" fmla="*/ 0 w 393"/>
                      <a:gd name="T13" fmla="*/ 460 h 487"/>
                      <a:gd name="T14" fmla="*/ 27 w 393"/>
                      <a:gd name="T15" fmla="*/ 487 h 487"/>
                      <a:gd name="T16" fmla="*/ 366 w 393"/>
                      <a:gd name="T17" fmla="*/ 487 h 487"/>
                      <a:gd name="T18" fmla="*/ 393 w 393"/>
                      <a:gd name="T19" fmla="*/ 460 h 487"/>
                      <a:gd name="T20" fmla="*/ 393 w 393"/>
                      <a:gd name="T21" fmla="*/ 417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3" h="487">
                        <a:moveTo>
                          <a:pt x="393" y="417"/>
                        </a:moveTo>
                        <a:cubicBezTo>
                          <a:pt x="393" y="27"/>
                          <a:pt x="393" y="27"/>
                          <a:pt x="393" y="27"/>
                        </a:cubicBezTo>
                        <a:cubicBezTo>
                          <a:pt x="393" y="12"/>
                          <a:pt x="381" y="0"/>
                          <a:pt x="366" y="0"/>
                        </a:cubicBezTo>
                        <a:cubicBezTo>
                          <a:pt x="27" y="0"/>
                          <a:pt x="27" y="0"/>
                          <a:pt x="27" y="0"/>
                        </a:cubicBezTo>
                        <a:cubicBezTo>
                          <a:pt x="12" y="0"/>
                          <a:pt x="0" y="12"/>
                          <a:pt x="0" y="27"/>
                        </a:cubicBezTo>
                        <a:cubicBezTo>
                          <a:pt x="0" y="417"/>
                          <a:pt x="0" y="417"/>
                          <a:pt x="0" y="417"/>
                        </a:cubicBezTo>
                        <a:cubicBezTo>
                          <a:pt x="0" y="460"/>
                          <a:pt x="0" y="460"/>
                          <a:pt x="0" y="460"/>
                        </a:cubicBezTo>
                        <a:cubicBezTo>
                          <a:pt x="0" y="475"/>
                          <a:pt x="12" y="487"/>
                          <a:pt x="27" y="487"/>
                        </a:cubicBezTo>
                        <a:cubicBezTo>
                          <a:pt x="366" y="487"/>
                          <a:pt x="366" y="487"/>
                          <a:pt x="366" y="487"/>
                        </a:cubicBezTo>
                        <a:cubicBezTo>
                          <a:pt x="381" y="487"/>
                          <a:pt x="393" y="475"/>
                          <a:pt x="393" y="460"/>
                        </a:cubicBezTo>
                        <a:lnTo>
                          <a:pt x="393" y="417"/>
                        </a:lnTo>
                        <a:close/>
                      </a:path>
                    </a:pathLst>
                  </a:cu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63" name="Freeform 584">
                    <a:extLst>
                      <a:ext uri="{FF2B5EF4-FFF2-40B4-BE49-F238E27FC236}">
                        <a16:creationId xmlns:a16="http://schemas.microsoft.com/office/drawing/2014/main" id="{42DB88E0-567F-42ED-AA97-58030EF071A3}"/>
                      </a:ext>
                    </a:extLst>
                  </p:cNvPr>
                  <p:cNvSpPr>
                    <a:spLocks/>
                  </p:cNvSpPr>
                  <p:nvPr/>
                </p:nvSpPr>
                <p:spPr bwMode="auto">
                  <a:xfrm>
                    <a:off x="3808413" y="7575550"/>
                    <a:ext cx="1476375" cy="101600"/>
                  </a:xfrm>
                  <a:custGeom>
                    <a:avLst/>
                    <a:gdLst>
                      <a:gd name="T0" fmla="*/ 393 w 393"/>
                      <a:gd name="T1" fmla="*/ 0 h 27"/>
                      <a:gd name="T2" fmla="*/ 366 w 393"/>
                      <a:gd name="T3" fmla="*/ 27 h 27"/>
                      <a:gd name="T4" fmla="*/ 27 w 393"/>
                      <a:gd name="T5" fmla="*/ 27 h 27"/>
                      <a:gd name="T6" fmla="*/ 0 w 393"/>
                      <a:gd name="T7" fmla="*/ 0 h 27"/>
                    </a:gdLst>
                    <a:ahLst/>
                    <a:cxnLst>
                      <a:cxn ang="0">
                        <a:pos x="T0" y="T1"/>
                      </a:cxn>
                      <a:cxn ang="0">
                        <a:pos x="T2" y="T3"/>
                      </a:cxn>
                      <a:cxn ang="0">
                        <a:pos x="T4" y="T5"/>
                      </a:cxn>
                      <a:cxn ang="0">
                        <a:pos x="T6" y="T7"/>
                      </a:cxn>
                    </a:cxnLst>
                    <a:rect l="0" t="0" r="r" b="b"/>
                    <a:pathLst>
                      <a:path w="393" h="27">
                        <a:moveTo>
                          <a:pt x="393" y="0"/>
                        </a:moveTo>
                        <a:cubicBezTo>
                          <a:pt x="393" y="15"/>
                          <a:pt x="381" y="27"/>
                          <a:pt x="366" y="27"/>
                        </a:cubicBezTo>
                        <a:cubicBezTo>
                          <a:pt x="27" y="27"/>
                          <a:pt x="27" y="27"/>
                          <a:pt x="27" y="27"/>
                        </a:cubicBezTo>
                        <a:cubicBezTo>
                          <a:pt x="12" y="27"/>
                          <a:pt x="0" y="15"/>
                          <a:pt x="0" y="0"/>
                        </a:cubicBezTo>
                      </a:path>
                    </a:pathLst>
                  </a:cu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64" name="Oval 963">
                    <a:extLst>
                      <a:ext uri="{FF2B5EF4-FFF2-40B4-BE49-F238E27FC236}">
                        <a16:creationId xmlns:a16="http://schemas.microsoft.com/office/drawing/2014/main" id="{31E3FEE1-5E41-4BDC-9E7F-C492A3EC16A5}"/>
                      </a:ext>
                    </a:extLst>
                  </p:cNvPr>
                  <p:cNvSpPr>
                    <a:spLocks noChangeArrowheads="1"/>
                  </p:cNvSpPr>
                  <p:nvPr/>
                </p:nvSpPr>
                <p:spPr bwMode="auto">
                  <a:xfrm>
                    <a:off x="4000500" y="6153150"/>
                    <a:ext cx="184150"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65" name="Oval 964">
                    <a:extLst>
                      <a:ext uri="{FF2B5EF4-FFF2-40B4-BE49-F238E27FC236}">
                        <a16:creationId xmlns:a16="http://schemas.microsoft.com/office/drawing/2014/main" id="{EE4D22CF-960E-47F7-B4B5-3F3F58F38196}"/>
                      </a:ext>
                    </a:extLst>
                  </p:cNvPr>
                  <p:cNvSpPr>
                    <a:spLocks noChangeArrowheads="1"/>
                  </p:cNvSpPr>
                  <p:nvPr/>
                </p:nvSpPr>
                <p:spPr bwMode="auto">
                  <a:xfrm>
                    <a:off x="4913313" y="6153150"/>
                    <a:ext cx="179388"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66" name="Oval 965">
                    <a:extLst>
                      <a:ext uri="{FF2B5EF4-FFF2-40B4-BE49-F238E27FC236}">
                        <a16:creationId xmlns:a16="http://schemas.microsoft.com/office/drawing/2014/main" id="{B9A7EB7C-1710-4DFB-8C0F-9482E6434E6C}"/>
                      </a:ext>
                    </a:extLst>
                  </p:cNvPr>
                  <p:cNvSpPr>
                    <a:spLocks noChangeArrowheads="1"/>
                  </p:cNvSpPr>
                  <p:nvPr/>
                </p:nvSpPr>
                <p:spPr bwMode="auto">
                  <a:xfrm>
                    <a:off x="4000500" y="7334250"/>
                    <a:ext cx="184150"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67" name="Oval 966">
                    <a:extLst>
                      <a:ext uri="{FF2B5EF4-FFF2-40B4-BE49-F238E27FC236}">
                        <a16:creationId xmlns:a16="http://schemas.microsoft.com/office/drawing/2014/main" id="{29325715-DB42-4A47-BF63-64613B3335A2}"/>
                      </a:ext>
                    </a:extLst>
                  </p:cNvPr>
                  <p:cNvSpPr>
                    <a:spLocks noChangeArrowheads="1"/>
                  </p:cNvSpPr>
                  <p:nvPr/>
                </p:nvSpPr>
                <p:spPr bwMode="auto">
                  <a:xfrm>
                    <a:off x="4913313" y="7334250"/>
                    <a:ext cx="179388"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68" name="Line 21">
                    <a:extLst>
                      <a:ext uri="{FF2B5EF4-FFF2-40B4-BE49-F238E27FC236}">
                        <a16:creationId xmlns:a16="http://schemas.microsoft.com/office/drawing/2014/main" id="{B3FADC76-911F-4250-AFFE-D4666F0B59C2}"/>
                      </a:ext>
                    </a:extLst>
                  </p:cNvPr>
                  <p:cNvSpPr>
                    <a:spLocks noChangeShapeType="1"/>
                  </p:cNvSpPr>
                  <p:nvPr/>
                </p:nvSpPr>
                <p:spPr bwMode="auto">
                  <a:xfrm>
                    <a:off x="4349750"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69" name="Line 22">
                    <a:extLst>
                      <a:ext uri="{FF2B5EF4-FFF2-40B4-BE49-F238E27FC236}">
                        <a16:creationId xmlns:a16="http://schemas.microsoft.com/office/drawing/2014/main" id="{615A0790-B798-4A6A-83A7-B0623C016C86}"/>
                      </a:ext>
                    </a:extLst>
                  </p:cNvPr>
                  <p:cNvSpPr>
                    <a:spLocks noChangeShapeType="1"/>
                  </p:cNvSpPr>
                  <p:nvPr/>
                </p:nvSpPr>
                <p:spPr bwMode="auto">
                  <a:xfrm>
                    <a:off x="4481513"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70" name="Line 23">
                    <a:extLst>
                      <a:ext uri="{FF2B5EF4-FFF2-40B4-BE49-F238E27FC236}">
                        <a16:creationId xmlns:a16="http://schemas.microsoft.com/office/drawing/2014/main" id="{6E3743D1-85DC-4A1D-8256-AE0BE72BA914}"/>
                      </a:ext>
                    </a:extLst>
                  </p:cNvPr>
                  <p:cNvSpPr>
                    <a:spLocks noChangeShapeType="1"/>
                  </p:cNvSpPr>
                  <p:nvPr/>
                </p:nvSpPr>
                <p:spPr bwMode="auto">
                  <a:xfrm>
                    <a:off x="4746625"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71" name="Line 24">
                    <a:extLst>
                      <a:ext uri="{FF2B5EF4-FFF2-40B4-BE49-F238E27FC236}">
                        <a16:creationId xmlns:a16="http://schemas.microsoft.com/office/drawing/2014/main" id="{9208E834-E6FE-4841-BA6C-C575BCA884F5}"/>
                      </a:ext>
                    </a:extLst>
                  </p:cNvPr>
                  <p:cNvSpPr>
                    <a:spLocks noChangeShapeType="1"/>
                  </p:cNvSpPr>
                  <p:nvPr/>
                </p:nvSpPr>
                <p:spPr bwMode="auto">
                  <a:xfrm>
                    <a:off x="4611688"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grpSp>
            <p:grpSp>
              <p:nvGrpSpPr>
                <p:cNvPr id="917" name="Group 916">
                  <a:extLst>
                    <a:ext uri="{FF2B5EF4-FFF2-40B4-BE49-F238E27FC236}">
                      <a16:creationId xmlns:a16="http://schemas.microsoft.com/office/drawing/2014/main" id="{3FD6DEA7-F1FD-468D-B372-6301957417D5}"/>
                    </a:ext>
                  </a:extLst>
                </p:cNvPr>
                <p:cNvGrpSpPr/>
                <p:nvPr/>
              </p:nvGrpSpPr>
              <p:grpSpPr>
                <a:xfrm>
                  <a:off x="1223372" y="4202241"/>
                  <a:ext cx="185994" cy="232792"/>
                  <a:chOff x="3808413" y="6002338"/>
                  <a:chExt cx="1476375" cy="1847849"/>
                </a:xfrm>
                <a:grpFill/>
                <a:effectLst/>
              </p:grpSpPr>
              <p:sp>
                <p:nvSpPr>
                  <p:cNvPr id="952" name="Freeform 573">
                    <a:extLst>
                      <a:ext uri="{FF2B5EF4-FFF2-40B4-BE49-F238E27FC236}">
                        <a16:creationId xmlns:a16="http://schemas.microsoft.com/office/drawing/2014/main" id="{A2025BD3-5B25-443F-B1D9-18B3D18A3988}"/>
                      </a:ext>
                    </a:extLst>
                  </p:cNvPr>
                  <p:cNvSpPr>
                    <a:spLocks/>
                  </p:cNvSpPr>
                  <p:nvPr/>
                </p:nvSpPr>
                <p:spPr bwMode="auto">
                  <a:xfrm>
                    <a:off x="3808413" y="6002338"/>
                    <a:ext cx="1476375" cy="1836737"/>
                  </a:xfrm>
                  <a:custGeom>
                    <a:avLst/>
                    <a:gdLst>
                      <a:gd name="T0" fmla="*/ 393 w 393"/>
                      <a:gd name="T1" fmla="*/ 417 h 487"/>
                      <a:gd name="T2" fmla="*/ 393 w 393"/>
                      <a:gd name="T3" fmla="*/ 27 h 487"/>
                      <a:gd name="T4" fmla="*/ 366 w 393"/>
                      <a:gd name="T5" fmla="*/ 0 h 487"/>
                      <a:gd name="T6" fmla="*/ 27 w 393"/>
                      <a:gd name="T7" fmla="*/ 0 h 487"/>
                      <a:gd name="T8" fmla="*/ 0 w 393"/>
                      <a:gd name="T9" fmla="*/ 27 h 487"/>
                      <a:gd name="T10" fmla="*/ 0 w 393"/>
                      <a:gd name="T11" fmla="*/ 417 h 487"/>
                      <a:gd name="T12" fmla="*/ 0 w 393"/>
                      <a:gd name="T13" fmla="*/ 460 h 487"/>
                      <a:gd name="T14" fmla="*/ 27 w 393"/>
                      <a:gd name="T15" fmla="*/ 487 h 487"/>
                      <a:gd name="T16" fmla="*/ 366 w 393"/>
                      <a:gd name="T17" fmla="*/ 487 h 487"/>
                      <a:gd name="T18" fmla="*/ 393 w 393"/>
                      <a:gd name="T19" fmla="*/ 460 h 487"/>
                      <a:gd name="T20" fmla="*/ 393 w 393"/>
                      <a:gd name="T21" fmla="*/ 417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3" h="487">
                        <a:moveTo>
                          <a:pt x="393" y="417"/>
                        </a:moveTo>
                        <a:cubicBezTo>
                          <a:pt x="393" y="27"/>
                          <a:pt x="393" y="27"/>
                          <a:pt x="393" y="27"/>
                        </a:cubicBezTo>
                        <a:cubicBezTo>
                          <a:pt x="393" y="12"/>
                          <a:pt x="381" y="0"/>
                          <a:pt x="366" y="0"/>
                        </a:cubicBezTo>
                        <a:cubicBezTo>
                          <a:pt x="27" y="0"/>
                          <a:pt x="27" y="0"/>
                          <a:pt x="27" y="0"/>
                        </a:cubicBezTo>
                        <a:cubicBezTo>
                          <a:pt x="12" y="0"/>
                          <a:pt x="0" y="12"/>
                          <a:pt x="0" y="27"/>
                        </a:cubicBezTo>
                        <a:cubicBezTo>
                          <a:pt x="0" y="417"/>
                          <a:pt x="0" y="417"/>
                          <a:pt x="0" y="417"/>
                        </a:cubicBezTo>
                        <a:cubicBezTo>
                          <a:pt x="0" y="460"/>
                          <a:pt x="0" y="460"/>
                          <a:pt x="0" y="460"/>
                        </a:cubicBezTo>
                        <a:cubicBezTo>
                          <a:pt x="0" y="475"/>
                          <a:pt x="12" y="487"/>
                          <a:pt x="27" y="487"/>
                        </a:cubicBezTo>
                        <a:cubicBezTo>
                          <a:pt x="366" y="487"/>
                          <a:pt x="366" y="487"/>
                          <a:pt x="366" y="487"/>
                        </a:cubicBezTo>
                        <a:cubicBezTo>
                          <a:pt x="381" y="487"/>
                          <a:pt x="393" y="475"/>
                          <a:pt x="393" y="460"/>
                        </a:cubicBezTo>
                        <a:lnTo>
                          <a:pt x="393" y="417"/>
                        </a:lnTo>
                        <a:close/>
                      </a:path>
                    </a:pathLst>
                  </a:cu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53" name="Freeform 574">
                    <a:extLst>
                      <a:ext uri="{FF2B5EF4-FFF2-40B4-BE49-F238E27FC236}">
                        <a16:creationId xmlns:a16="http://schemas.microsoft.com/office/drawing/2014/main" id="{DB905E33-65F2-4544-9A2B-EAB55EB2DE24}"/>
                      </a:ext>
                    </a:extLst>
                  </p:cNvPr>
                  <p:cNvSpPr>
                    <a:spLocks/>
                  </p:cNvSpPr>
                  <p:nvPr/>
                </p:nvSpPr>
                <p:spPr bwMode="auto">
                  <a:xfrm>
                    <a:off x="3808413" y="7575550"/>
                    <a:ext cx="1476375" cy="101600"/>
                  </a:xfrm>
                  <a:custGeom>
                    <a:avLst/>
                    <a:gdLst>
                      <a:gd name="T0" fmla="*/ 393 w 393"/>
                      <a:gd name="T1" fmla="*/ 0 h 27"/>
                      <a:gd name="T2" fmla="*/ 366 w 393"/>
                      <a:gd name="T3" fmla="*/ 27 h 27"/>
                      <a:gd name="T4" fmla="*/ 27 w 393"/>
                      <a:gd name="T5" fmla="*/ 27 h 27"/>
                      <a:gd name="T6" fmla="*/ 0 w 393"/>
                      <a:gd name="T7" fmla="*/ 0 h 27"/>
                    </a:gdLst>
                    <a:ahLst/>
                    <a:cxnLst>
                      <a:cxn ang="0">
                        <a:pos x="T0" y="T1"/>
                      </a:cxn>
                      <a:cxn ang="0">
                        <a:pos x="T2" y="T3"/>
                      </a:cxn>
                      <a:cxn ang="0">
                        <a:pos x="T4" y="T5"/>
                      </a:cxn>
                      <a:cxn ang="0">
                        <a:pos x="T6" y="T7"/>
                      </a:cxn>
                    </a:cxnLst>
                    <a:rect l="0" t="0" r="r" b="b"/>
                    <a:pathLst>
                      <a:path w="393" h="27">
                        <a:moveTo>
                          <a:pt x="393" y="0"/>
                        </a:moveTo>
                        <a:cubicBezTo>
                          <a:pt x="393" y="15"/>
                          <a:pt x="381" y="27"/>
                          <a:pt x="366" y="27"/>
                        </a:cubicBezTo>
                        <a:cubicBezTo>
                          <a:pt x="27" y="27"/>
                          <a:pt x="27" y="27"/>
                          <a:pt x="27" y="27"/>
                        </a:cubicBezTo>
                        <a:cubicBezTo>
                          <a:pt x="12" y="27"/>
                          <a:pt x="0" y="15"/>
                          <a:pt x="0" y="0"/>
                        </a:cubicBezTo>
                      </a:path>
                    </a:pathLst>
                  </a:cu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54" name="Oval 953">
                    <a:extLst>
                      <a:ext uri="{FF2B5EF4-FFF2-40B4-BE49-F238E27FC236}">
                        <a16:creationId xmlns:a16="http://schemas.microsoft.com/office/drawing/2014/main" id="{997C7E30-1B27-4FB0-881B-ABB1502A37D0}"/>
                      </a:ext>
                    </a:extLst>
                  </p:cNvPr>
                  <p:cNvSpPr>
                    <a:spLocks noChangeArrowheads="1"/>
                  </p:cNvSpPr>
                  <p:nvPr/>
                </p:nvSpPr>
                <p:spPr bwMode="auto">
                  <a:xfrm>
                    <a:off x="4000500" y="6153150"/>
                    <a:ext cx="184150"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55" name="Oval 954">
                    <a:extLst>
                      <a:ext uri="{FF2B5EF4-FFF2-40B4-BE49-F238E27FC236}">
                        <a16:creationId xmlns:a16="http://schemas.microsoft.com/office/drawing/2014/main" id="{6B12376B-4ECA-491B-AA8D-A1A8D681A624}"/>
                      </a:ext>
                    </a:extLst>
                  </p:cNvPr>
                  <p:cNvSpPr>
                    <a:spLocks noChangeArrowheads="1"/>
                  </p:cNvSpPr>
                  <p:nvPr/>
                </p:nvSpPr>
                <p:spPr bwMode="auto">
                  <a:xfrm>
                    <a:off x="4913313" y="6153150"/>
                    <a:ext cx="179388"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56" name="Oval 955">
                    <a:extLst>
                      <a:ext uri="{FF2B5EF4-FFF2-40B4-BE49-F238E27FC236}">
                        <a16:creationId xmlns:a16="http://schemas.microsoft.com/office/drawing/2014/main" id="{82E80A21-7922-4904-A198-A85376CC1122}"/>
                      </a:ext>
                    </a:extLst>
                  </p:cNvPr>
                  <p:cNvSpPr>
                    <a:spLocks noChangeArrowheads="1"/>
                  </p:cNvSpPr>
                  <p:nvPr/>
                </p:nvSpPr>
                <p:spPr bwMode="auto">
                  <a:xfrm>
                    <a:off x="4000500" y="7334250"/>
                    <a:ext cx="184150"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57" name="Oval 956">
                    <a:extLst>
                      <a:ext uri="{FF2B5EF4-FFF2-40B4-BE49-F238E27FC236}">
                        <a16:creationId xmlns:a16="http://schemas.microsoft.com/office/drawing/2014/main" id="{F84B1B79-C262-4B61-902C-F6049897D10A}"/>
                      </a:ext>
                    </a:extLst>
                  </p:cNvPr>
                  <p:cNvSpPr>
                    <a:spLocks noChangeArrowheads="1"/>
                  </p:cNvSpPr>
                  <p:nvPr/>
                </p:nvSpPr>
                <p:spPr bwMode="auto">
                  <a:xfrm>
                    <a:off x="4913313" y="7334250"/>
                    <a:ext cx="179388"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58" name="Line 21">
                    <a:extLst>
                      <a:ext uri="{FF2B5EF4-FFF2-40B4-BE49-F238E27FC236}">
                        <a16:creationId xmlns:a16="http://schemas.microsoft.com/office/drawing/2014/main" id="{68C8CF2F-7B90-4D7E-BE00-CE607632777C}"/>
                      </a:ext>
                    </a:extLst>
                  </p:cNvPr>
                  <p:cNvSpPr>
                    <a:spLocks noChangeShapeType="1"/>
                  </p:cNvSpPr>
                  <p:nvPr/>
                </p:nvSpPr>
                <p:spPr bwMode="auto">
                  <a:xfrm>
                    <a:off x="4349750"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59" name="Line 22">
                    <a:extLst>
                      <a:ext uri="{FF2B5EF4-FFF2-40B4-BE49-F238E27FC236}">
                        <a16:creationId xmlns:a16="http://schemas.microsoft.com/office/drawing/2014/main" id="{04E12EBF-9CF0-40AE-BB0A-766943A814B7}"/>
                      </a:ext>
                    </a:extLst>
                  </p:cNvPr>
                  <p:cNvSpPr>
                    <a:spLocks noChangeShapeType="1"/>
                  </p:cNvSpPr>
                  <p:nvPr/>
                </p:nvSpPr>
                <p:spPr bwMode="auto">
                  <a:xfrm>
                    <a:off x="4481513"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60" name="Line 23">
                    <a:extLst>
                      <a:ext uri="{FF2B5EF4-FFF2-40B4-BE49-F238E27FC236}">
                        <a16:creationId xmlns:a16="http://schemas.microsoft.com/office/drawing/2014/main" id="{2C57ACD4-2A6D-4814-BF26-43B1DD23F78D}"/>
                      </a:ext>
                    </a:extLst>
                  </p:cNvPr>
                  <p:cNvSpPr>
                    <a:spLocks noChangeShapeType="1"/>
                  </p:cNvSpPr>
                  <p:nvPr/>
                </p:nvSpPr>
                <p:spPr bwMode="auto">
                  <a:xfrm>
                    <a:off x="4746625"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61" name="Line 24">
                    <a:extLst>
                      <a:ext uri="{FF2B5EF4-FFF2-40B4-BE49-F238E27FC236}">
                        <a16:creationId xmlns:a16="http://schemas.microsoft.com/office/drawing/2014/main" id="{1D8C1188-114C-44D2-B9F7-D7EEBDBACA00}"/>
                      </a:ext>
                    </a:extLst>
                  </p:cNvPr>
                  <p:cNvSpPr>
                    <a:spLocks noChangeShapeType="1"/>
                  </p:cNvSpPr>
                  <p:nvPr/>
                </p:nvSpPr>
                <p:spPr bwMode="auto">
                  <a:xfrm>
                    <a:off x="4611688"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grpSp>
            <p:grpSp>
              <p:nvGrpSpPr>
                <p:cNvPr id="918" name="Group 917">
                  <a:extLst>
                    <a:ext uri="{FF2B5EF4-FFF2-40B4-BE49-F238E27FC236}">
                      <a16:creationId xmlns:a16="http://schemas.microsoft.com/office/drawing/2014/main" id="{FED0B3A1-C213-43C5-9691-C344DDC924BC}"/>
                    </a:ext>
                  </a:extLst>
                </p:cNvPr>
                <p:cNvGrpSpPr/>
                <p:nvPr/>
              </p:nvGrpSpPr>
              <p:grpSpPr>
                <a:xfrm>
                  <a:off x="1465490" y="4202241"/>
                  <a:ext cx="185994" cy="232792"/>
                  <a:chOff x="3808413" y="6002338"/>
                  <a:chExt cx="1476375" cy="1847849"/>
                </a:xfrm>
                <a:grpFill/>
                <a:effectLst/>
              </p:grpSpPr>
              <p:sp>
                <p:nvSpPr>
                  <p:cNvPr id="942" name="Freeform 563">
                    <a:extLst>
                      <a:ext uri="{FF2B5EF4-FFF2-40B4-BE49-F238E27FC236}">
                        <a16:creationId xmlns:a16="http://schemas.microsoft.com/office/drawing/2014/main" id="{14C10CF5-2CC7-4C9C-97F4-B608D3F3B964}"/>
                      </a:ext>
                    </a:extLst>
                  </p:cNvPr>
                  <p:cNvSpPr>
                    <a:spLocks/>
                  </p:cNvSpPr>
                  <p:nvPr/>
                </p:nvSpPr>
                <p:spPr bwMode="auto">
                  <a:xfrm>
                    <a:off x="3808413" y="6002338"/>
                    <a:ext cx="1476375" cy="1836737"/>
                  </a:xfrm>
                  <a:custGeom>
                    <a:avLst/>
                    <a:gdLst>
                      <a:gd name="T0" fmla="*/ 393 w 393"/>
                      <a:gd name="T1" fmla="*/ 417 h 487"/>
                      <a:gd name="T2" fmla="*/ 393 w 393"/>
                      <a:gd name="T3" fmla="*/ 27 h 487"/>
                      <a:gd name="T4" fmla="*/ 366 w 393"/>
                      <a:gd name="T5" fmla="*/ 0 h 487"/>
                      <a:gd name="T6" fmla="*/ 27 w 393"/>
                      <a:gd name="T7" fmla="*/ 0 h 487"/>
                      <a:gd name="T8" fmla="*/ 0 w 393"/>
                      <a:gd name="T9" fmla="*/ 27 h 487"/>
                      <a:gd name="T10" fmla="*/ 0 w 393"/>
                      <a:gd name="T11" fmla="*/ 417 h 487"/>
                      <a:gd name="T12" fmla="*/ 0 w 393"/>
                      <a:gd name="T13" fmla="*/ 460 h 487"/>
                      <a:gd name="T14" fmla="*/ 27 w 393"/>
                      <a:gd name="T15" fmla="*/ 487 h 487"/>
                      <a:gd name="T16" fmla="*/ 366 w 393"/>
                      <a:gd name="T17" fmla="*/ 487 h 487"/>
                      <a:gd name="T18" fmla="*/ 393 w 393"/>
                      <a:gd name="T19" fmla="*/ 460 h 487"/>
                      <a:gd name="T20" fmla="*/ 393 w 393"/>
                      <a:gd name="T21" fmla="*/ 417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3" h="487">
                        <a:moveTo>
                          <a:pt x="393" y="417"/>
                        </a:moveTo>
                        <a:cubicBezTo>
                          <a:pt x="393" y="27"/>
                          <a:pt x="393" y="27"/>
                          <a:pt x="393" y="27"/>
                        </a:cubicBezTo>
                        <a:cubicBezTo>
                          <a:pt x="393" y="12"/>
                          <a:pt x="381" y="0"/>
                          <a:pt x="366" y="0"/>
                        </a:cubicBezTo>
                        <a:cubicBezTo>
                          <a:pt x="27" y="0"/>
                          <a:pt x="27" y="0"/>
                          <a:pt x="27" y="0"/>
                        </a:cubicBezTo>
                        <a:cubicBezTo>
                          <a:pt x="12" y="0"/>
                          <a:pt x="0" y="12"/>
                          <a:pt x="0" y="27"/>
                        </a:cubicBezTo>
                        <a:cubicBezTo>
                          <a:pt x="0" y="417"/>
                          <a:pt x="0" y="417"/>
                          <a:pt x="0" y="417"/>
                        </a:cubicBezTo>
                        <a:cubicBezTo>
                          <a:pt x="0" y="460"/>
                          <a:pt x="0" y="460"/>
                          <a:pt x="0" y="460"/>
                        </a:cubicBezTo>
                        <a:cubicBezTo>
                          <a:pt x="0" y="475"/>
                          <a:pt x="12" y="487"/>
                          <a:pt x="27" y="487"/>
                        </a:cubicBezTo>
                        <a:cubicBezTo>
                          <a:pt x="366" y="487"/>
                          <a:pt x="366" y="487"/>
                          <a:pt x="366" y="487"/>
                        </a:cubicBezTo>
                        <a:cubicBezTo>
                          <a:pt x="381" y="487"/>
                          <a:pt x="393" y="475"/>
                          <a:pt x="393" y="460"/>
                        </a:cubicBezTo>
                        <a:lnTo>
                          <a:pt x="393" y="417"/>
                        </a:lnTo>
                        <a:close/>
                      </a:path>
                    </a:pathLst>
                  </a:cu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43" name="Freeform 564">
                    <a:extLst>
                      <a:ext uri="{FF2B5EF4-FFF2-40B4-BE49-F238E27FC236}">
                        <a16:creationId xmlns:a16="http://schemas.microsoft.com/office/drawing/2014/main" id="{CC20EE82-B948-403E-BF2B-8E87E67C1C7E}"/>
                      </a:ext>
                    </a:extLst>
                  </p:cNvPr>
                  <p:cNvSpPr>
                    <a:spLocks/>
                  </p:cNvSpPr>
                  <p:nvPr/>
                </p:nvSpPr>
                <p:spPr bwMode="auto">
                  <a:xfrm>
                    <a:off x="3808413" y="7575550"/>
                    <a:ext cx="1476375" cy="101600"/>
                  </a:xfrm>
                  <a:custGeom>
                    <a:avLst/>
                    <a:gdLst>
                      <a:gd name="T0" fmla="*/ 393 w 393"/>
                      <a:gd name="T1" fmla="*/ 0 h 27"/>
                      <a:gd name="T2" fmla="*/ 366 w 393"/>
                      <a:gd name="T3" fmla="*/ 27 h 27"/>
                      <a:gd name="T4" fmla="*/ 27 w 393"/>
                      <a:gd name="T5" fmla="*/ 27 h 27"/>
                      <a:gd name="T6" fmla="*/ 0 w 393"/>
                      <a:gd name="T7" fmla="*/ 0 h 27"/>
                    </a:gdLst>
                    <a:ahLst/>
                    <a:cxnLst>
                      <a:cxn ang="0">
                        <a:pos x="T0" y="T1"/>
                      </a:cxn>
                      <a:cxn ang="0">
                        <a:pos x="T2" y="T3"/>
                      </a:cxn>
                      <a:cxn ang="0">
                        <a:pos x="T4" y="T5"/>
                      </a:cxn>
                      <a:cxn ang="0">
                        <a:pos x="T6" y="T7"/>
                      </a:cxn>
                    </a:cxnLst>
                    <a:rect l="0" t="0" r="r" b="b"/>
                    <a:pathLst>
                      <a:path w="393" h="27">
                        <a:moveTo>
                          <a:pt x="393" y="0"/>
                        </a:moveTo>
                        <a:cubicBezTo>
                          <a:pt x="393" y="15"/>
                          <a:pt x="381" y="27"/>
                          <a:pt x="366" y="27"/>
                        </a:cubicBezTo>
                        <a:cubicBezTo>
                          <a:pt x="27" y="27"/>
                          <a:pt x="27" y="27"/>
                          <a:pt x="27" y="27"/>
                        </a:cubicBezTo>
                        <a:cubicBezTo>
                          <a:pt x="12" y="27"/>
                          <a:pt x="0" y="15"/>
                          <a:pt x="0" y="0"/>
                        </a:cubicBezTo>
                      </a:path>
                    </a:pathLst>
                  </a:cu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44" name="Oval 943">
                    <a:extLst>
                      <a:ext uri="{FF2B5EF4-FFF2-40B4-BE49-F238E27FC236}">
                        <a16:creationId xmlns:a16="http://schemas.microsoft.com/office/drawing/2014/main" id="{D8117BEE-1A48-4311-8704-D8C7122EF2CD}"/>
                      </a:ext>
                    </a:extLst>
                  </p:cNvPr>
                  <p:cNvSpPr>
                    <a:spLocks noChangeArrowheads="1"/>
                  </p:cNvSpPr>
                  <p:nvPr/>
                </p:nvSpPr>
                <p:spPr bwMode="auto">
                  <a:xfrm>
                    <a:off x="4000500" y="6153150"/>
                    <a:ext cx="184150"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45" name="Oval 944">
                    <a:extLst>
                      <a:ext uri="{FF2B5EF4-FFF2-40B4-BE49-F238E27FC236}">
                        <a16:creationId xmlns:a16="http://schemas.microsoft.com/office/drawing/2014/main" id="{0E7FF8E0-A812-4639-B4DA-69C1481ECC1B}"/>
                      </a:ext>
                    </a:extLst>
                  </p:cNvPr>
                  <p:cNvSpPr>
                    <a:spLocks noChangeArrowheads="1"/>
                  </p:cNvSpPr>
                  <p:nvPr/>
                </p:nvSpPr>
                <p:spPr bwMode="auto">
                  <a:xfrm>
                    <a:off x="4913313" y="6153150"/>
                    <a:ext cx="179388"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46" name="Oval 945">
                    <a:extLst>
                      <a:ext uri="{FF2B5EF4-FFF2-40B4-BE49-F238E27FC236}">
                        <a16:creationId xmlns:a16="http://schemas.microsoft.com/office/drawing/2014/main" id="{28D42E4B-9B1E-48CB-ABCF-1BF48B5F45BB}"/>
                      </a:ext>
                    </a:extLst>
                  </p:cNvPr>
                  <p:cNvSpPr>
                    <a:spLocks noChangeArrowheads="1"/>
                  </p:cNvSpPr>
                  <p:nvPr/>
                </p:nvSpPr>
                <p:spPr bwMode="auto">
                  <a:xfrm>
                    <a:off x="4000500" y="7334250"/>
                    <a:ext cx="184150"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47" name="Oval 946">
                    <a:extLst>
                      <a:ext uri="{FF2B5EF4-FFF2-40B4-BE49-F238E27FC236}">
                        <a16:creationId xmlns:a16="http://schemas.microsoft.com/office/drawing/2014/main" id="{76D58DE0-9338-4A0E-B1B4-89FFC62AE932}"/>
                      </a:ext>
                    </a:extLst>
                  </p:cNvPr>
                  <p:cNvSpPr>
                    <a:spLocks noChangeArrowheads="1"/>
                  </p:cNvSpPr>
                  <p:nvPr/>
                </p:nvSpPr>
                <p:spPr bwMode="auto">
                  <a:xfrm>
                    <a:off x="4913313" y="7334250"/>
                    <a:ext cx="179388"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48" name="Line 21">
                    <a:extLst>
                      <a:ext uri="{FF2B5EF4-FFF2-40B4-BE49-F238E27FC236}">
                        <a16:creationId xmlns:a16="http://schemas.microsoft.com/office/drawing/2014/main" id="{BE70440F-03BF-4D1F-A435-40D9E9A46913}"/>
                      </a:ext>
                    </a:extLst>
                  </p:cNvPr>
                  <p:cNvSpPr>
                    <a:spLocks noChangeShapeType="1"/>
                  </p:cNvSpPr>
                  <p:nvPr/>
                </p:nvSpPr>
                <p:spPr bwMode="auto">
                  <a:xfrm>
                    <a:off x="4349750"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49" name="Line 22">
                    <a:extLst>
                      <a:ext uri="{FF2B5EF4-FFF2-40B4-BE49-F238E27FC236}">
                        <a16:creationId xmlns:a16="http://schemas.microsoft.com/office/drawing/2014/main" id="{3EA9212A-4099-4D72-A7C2-6E56D778D830}"/>
                      </a:ext>
                    </a:extLst>
                  </p:cNvPr>
                  <p:cNvSpPr>
                    <a:spLocks noChangeShapeType="1"/>
                  </p:cNvSpPr>
                  <p:nvPr/>
                </p:nvSpPr>
                <p:spPr bwMode="auto">
                  <a:xfrm>
                    <a:off x="4481513"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50" name="Line 23">
                    <a:extLst>
                      <a:ext uri="{FF2B5EF4-FFF2-40B4-BE49-F238E27FC236}">
                        <a16:creationId xmlns:a16="http://schemas.microsoft.com/office/drawing/2014/main" id="{B92CEDD2-5A38-4842-AB23-573D779BB919}"/>
                      </a:ext>
                    </a:extLst>
                  </p:cNvPr>
                  <p:cNvSpPr>
                    <a:spLocks noChangeShapeType="1"/>
                  </p:cNvSpPr>
                  <p:nvPr/>
                </p:nvSpPr>
                <p:spPr bwMode="auto">
                  <a:xfrm>
                    <a:off x="4746625"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51" name="Line 24">
                    <a:extLst>
                      <a:ext uri="{FF2B5EF4-FFF2-40B4-BE49-F238E27FC236}">
                        <a16:creationId xmlns:a16="http://schemas.microsoft.com/office/drawing/2014/main" id="{C28AE9A4-B051-4949-963C-25E5FD148BF6}"/>
                      </a:ext>
                    </a:extLst>
                  </p:cNvPr>
                  <p:cNvSpPr>
                    <a:spLocks noChangeShapeType="1"/>
                  </p:cNvSpPr>
                  <p:nvPr/>
                </p:nvSpPr>
                <p:spPr bwMode="auto">
                  <a:xfrm>
                    <a:off x="4611688"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grpSp>
            <p:sp>
              <p:nvSpPr>
                <p:cNvPr id="919" name="Rounded Rectangle 537">
                  <a:extLst>
                    <a:ext uri="{FF2B5EF4-FFF2-40B4-BE49-F238E27FC236}">
                      <a16:creationId xmlns:a16="http://schemas.microsoft.com/office/drawing/2014/main" id="{4F7B2464-F7AD-4A28-91F5-7AA8B13CE032}"/>
                    </a:ext>
                  </a:extLst>
                </p:cNvPr>
                <p:cNvSpPr/>
                <p:nvPr/>
              </p:nvSpPr>
              <p:spPr>
                <a:xfrm>
                  <a:off x="743509" y="4287017"/>
                  <a:ext cx="186895" cy="63241"/>
                </a:xfrm>
                <a:prstGeom prst="roundRect">
                  <a:avLst>
                    <a:gd name="adj" fmla="val 8654"/>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endParaRPr>
                </a:p>
              </p:txBody>
            </p:sp>
            <p:grpSp>
              <p:nvGrpSpPr>
                <p:cNvPr id="920" name="Group 919">
                  <a:extLst>
                    <a:ext uri="{FF2B5EF4-FFF2-40B4-BE49-F238E27FC236}">
                      <a16:creationId xmlns:a16="http://schemas.microsoft.com/office/drawing/2014/main" id="{8E6553E8-2C0E-4597-AAD5-E52088017169}"/>
                    </a:ext>
                  </a:extLst>
                </p:cNvPr>
                <p:cNvGrpSpPr/>
                <p:nvPr/>
              </p:nvGrpSpPr>
              <p:grpSpPr>
                <a:xfrm>
                  <a:off x="1949724" y="4202241"/>
                  <a:ext cx="185994" cy="232792"/>
                  <a:chOff x="3808413" y="6002338"/>
                  <a:chExt cx="1476375" cy="1847849"/>
                </a:xfrm>
                <a:grpFill/>
                <a:effectLst/>
              </p:grpSpPr>
              <p:sp>
                <p:nvSpPr>
                  <p:cNvPr id="932" name="Freeform 543">
                    <a:extLst>
                      <a:ext uri="{FF2B5EF4-FFF2-40B4-BE49-F238E27FC236}">
                        <a16:creationId xmlns:a16="http://schemas.microsoft.com/office/drawing/2014/main" id="{FB347E23-C2D3-4CA9-9A4C-51AC312E191D}"/>
                      </a:ext>
                    </a:extLst>
                  </p:cNvPr>
                  <p:cNvSpPr>
                    <a:spLocks/>
                  </p:cNvSpPr>
                  <p:nvPr/>
                </p:nvSpPr>
                <p:spPr bwMode="auto">
                  <a:xfrm>
                    <a:off x="3808413" y="6002338"/>
                    <a:ext cx="1476375" cy="1836737"/>
                  </a:xfrm>
                  <a:custGeom>
                    <a:avLst/>
                    <a:gdLst>
                      <a:gd name="T0" fmla="*/ 393 w 393"/>
                      <a:gd name="T1" fmla="*/ 417 h 487"/>
                      <a:gd name="T2" fmla="*/ 393 w 393"/>
                      <a:gd name="T3" fmla="*/ 27 h 487"/>
                      <a:gd name="T4" fmla="*/ 366 w 393"/>
                      <a:gd name="T5" fmla="*/ 0 h 487"/>
                      <a:gd name="T6" fmla="*/ 27 w 393"/>
                      <a:gd name="T7" fmla="*/ 0 h 487"/>
                      <a:gd name="T8" fmla="*/ 0 w 393"/>
                      <a:gd name="T9" fmla="*/ 27 h 487"/>
                      <a:gd name="T10" fmla="*/ 0 w 393"/>
                      <a:gd name="T11" fmla="*/ 417 h 487"/>
                      <a:gd name="T12" fmla="*/ 0 w 393"/>
                      <a:gd name="T13" fmla="*/ 460 h 487"/>
                      <a:gd name="T14" fmla="*/ 27 w 393"/>
                      <a:gd name="T15" fmla="*/ 487 h 487"/>
                      <a:gd name="T16" fmla="*/ 366 w 393"/>
                      <a:gd name="T17" fmla="*/ 487 h 487"/>
                      <a:gd name="T18" fmla="*/ 393 w 393"/>
                      <a:gd name="T19" fmla="*/ 460 h 487"/>
                      <a:gd name="T20" fmla="*/ 393 w 393"/>
                      <a:gd name="T21" fmla="*/ 417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3" h="487">
                        <a:moveTo>
                          <a:pt x="393" y="417"/>
                        </a:moveTo>
                        <a:cubicBezTo>
                          <a:pt x="393" y="27"/>
                          <a:pt x="393" y="27"/>
                          <a:pt x="393" y="27"/>
                        </a:cubicBezTo>
                        <a:cubicBezTo>
                          <a:pt x="393" y="12"/>
                          <a:pt x="381" y="0"/>
                          <a:pt x="366" y="0"/>
                        </a:cubicBezTo>
                        <a:cubicBezTo>
                          <a:pt x="27" y="0"/>
                          <a:pt x="27" y="0"/>
                          <a:pt x="27" y="0"/>
                        </a:cubicBezTo>
                        <a:cubicBezTo>
                          <a:pt x="12" y="0"/>
                          <a:pt x="0" y="12"/>
                          <a:pt x="0" y="27"/>
                        </a:cubicBezTo>
                        <a:cubicBezTo>
                          <a:pt x="0" y="417"/>
                          <a:pt x="0" y="417"/>
                          <a:pt x="0" y="417"/>
                        </a:cubicBezTo>
                        <a:cubicBezTo>
                          <a:pt x="0" y="460"/>
                          <a:pt x="0" y="460"/>
                          <a:pt x="0" y="460"/>
                        </a:cubicBezTo>
                        <a:cubicBezTo>
                          <a:pt x="0" y="475"/>
                          <a:pt x="12" y="487"/>
                          <a:pt x="27" y="487"/>
                        </a:cubicBezTo>
                        <a:cubicBezTo>
                          <a:pt x="366" y="487"/>
                          <a:pt x="366" y="487"/>
                          <a:pt x="366" y="487"/>
                        </a:cubicBezTo>
                        <a:cubicBezTo>
                          <a:pt x="381" y="487"/>
                          <a:pt x="393" y="475"/>
                          <a:pt x="393" y="460"/>
                        </a:cubicBezTo>
                        <a:lnTo>
                          <a:pt x="393" y="417"/>
                        </a:lnTo>
                        <a:close/>
                      </a:path>
                    </a:pathLst>
                  </a:cu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33" name="Freeform 544">
                    <a:extLst>
                      <a:ext uri="{FF2B5EF4-FFF2-40B4-BE49-F238E27FC236}">
                        <a16:creationId xmlns:a16="http://schemas.microsoft.com/office/drawing/2014/main" id="{5617F134-E51C-4439-9BF2-09B4CB61D250}"/>
                      </a:ext>
                    </a:extLst>
                  </p:cNvPr>
                  <p:cNvSpPr>
                    <a:spLocks/>
                  </p:cNvSpPr>
                  <p:nvPr/>
                </p:nvSpPr>
                <p:spPr bwMode="auto">
                  <a:xfrm>
                    <a:off x="3808413" y="7575550"/>
                    <a:ext cx="1476375" cy="101600"/>
                  </a:xfrm>
                  <a:custGeom>
                    <a:avLst/>
                    <a:gdLst>
                      <a:gd name="T0" fmla="*/ 393 w 393"/>
                      <a:gd name="T1" fmla="*/ 0 h 27"/>
                      <a:gd name="T2" fmla="*/ 366 w 393"/>
                      <a:gd name="T3" fmla="*/ 27 h 27"/>
                      <a:gd name="T4" fmla="*/ 27 w 393"/>
                      <a:gd name="T5" fmla="*/ 27 h 27"/>
                      <a:gd name="T6" fmla="*/ 0 w 393"/>
                      <a:gd name="T7" fmla="*/ 0 h 27"/>
                    </a:gdLst>
                    <a:ahLst/>
                    <a:cxnLst>
                      <a:cxn ang="0">
                        <a:pos x="T0" y="T1"/>
                      </a:cxn>
                      <a:cxn ang="0">
                        <a:pos x="T2" y="T3"/>
                      </a:cxn>
                      <a:cxn ang="0">
                        <a:pos x="T4" y="T5"/>
                      </a:cxn>
                      <a:cxn ang="0">
                        <a:pos x="T6" y="T7"/>
                      </a:cxn>
                    </a:cxnLst>
                    <a:rect l="0" t="0" r="r" b="b"/>
                    <a:pathLst>
                      <a:path w="393" h="27">
                        <a:moveTo>
                          <a:pt x="393" y="0"/>
                        </a:moveTo>
                        <a:cubicBezTo>
                          <a:pt x="393" y="15"/>
                          <a:pt x="381" y="27"/>
                          <a:pt x="366" y="27"/>
                        </a:cubicBezTo>
                        <a:cubicBezTo>
                          <a:pt x="27" y="27"/>
                          <a:pt x="27" y="27"/>
                          <a:pt x="27" y="27"/>
                        </a:cubicBezTo>
                        <a:cubicBezTo>
                          <a:pt x="12" y="27"/>
                          <a:pt x="0" y="15"/>
                          <a:pt x="0" y="0"/>
                        </a:cubicBezTo>
                      </a:path>
                    </a:pathLst>
                  </a:cu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34" name="Oval 933">
                    <a:extLst>
                      <a:ext uri="{FF2B5EF4-FFF2-40B4-BE49-F238E27FC236}">
                        <a16:creationId xmlns:a16="http://schemas.microsoft.com/office/drawing/2014/main" id="{9A0EB6CB-7E25-4495-9027-C3249169D473}"/>
                      </a:ext>
                    </a:extLst>
                  </p:cNvPr>
                  <p:cNvSpPr>
                    <a:spLocks noChangeArrowheads="1"/>
                  </p:cNvSpPr>
                  <p:nvPr/>
                </p:nvSpPr>
                <p:spPr bwMode="auto">
                  <a:xfrm>
                    <a:off x="4000500" y="6153150"/>
                    <a:ext cx="184150"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35" name="Oval 934">
                    <a:extLst>
                      <a:ext uri="{FF2B5EF4-FFF2-40B4-BE49-F238E27FC236}">
                        <a16:creationId xmlns:a16="http://schemas.microsoft.com/office/drawing/2014/main" id="{EB24A7C8-9340-401A-A957-35E157EBCEDC}"/>
                      </a:ext>
                    </a:extLst>
                  </p:cNvPr>
                  <p:cNvSpPr>
                    <a:spLocks noChangeArrowheads="1"/>
                  </p:cNvSpPr>
                  <p:nvPr/>
                </p:nvSpPr>
                <p:spPr bwMode="auto">
                  <a:xfrm>
                    <a:off x="4913313" y="6153150"/>
                    <a:ext cx="179388"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36" name="Oval 935">
                    <a:extLst>
                      <a:ext uri="{FF2B5EF4-FFF2-40B4-BE49-F238E27FC236}">
                        <a16:creationId xmlns:a16="http://schemas.microsoft.com/office/drawing/2014/main" id="{52F4409C-A8EB-477D-8D4D-91CE9BD35974}"/>
                      </a:ext>
                    </a:extLst>
                  </p:cNvPr>
                  <p:cNvSpPr>
                    <a:spLocks noChangeArrowheads="1"/>
                  </p:cNvSpPr>
                  <p:nvPr/>
                </p:nvSpPr>
                <p:spPr bwMode="auto">
                  <a:xfrm>
                    <a:off x="4000500" y="7334250"/>
                    <a:ext cx="184150"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37" name="Oval 936">
                    <a:extLst>
                      <a:ext uri="{FF2B5EF4-FFF2-40B4-BE49-F238E27FC236}">
                        <a16:creationId xmlns:a16="http://schemas.microsoft.com/office/drawing/2014/main" id="{3A2F081C-D5E6-4041-9613-29963E2DE3A4}"/>
                      </a:ext>
                    </a:extLst>
                  </p:cNvPr>
                  <p:cNvSpPr>
                    <a:spLocks noChangeArrowheads="1"/>
                  </p:cNvSpPr>
                  <p:nvPr/>
                </p:nvSpPr>
                <p:spPr bwMode="auto">
                  <a:xfrm>
                    <a:off x="4913313" y="7334250"/>
                    <a:ext cx="179388"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38" name="Line 21">
                    <a:extLst>
                      <a:ext uri="{FF2B5EF4-FFF2-40B4-BE49-F238E27FC236}">
                        <a16:creationId xmlns:a16="http://schemas.microsoft.com/office/drawing/2014/main" id="{2D4FFDFD-75B0-47F7-885D-EA2B99F28A5C}"/>
                      </a:ext>
                    </a:extLst>
                  </p:cNvPr>
                  <p:cNvSpPr>
                    <a:spLocks noChangeShapeType="1"/>
                  </p:cNvSpPr>
                  <p:nvPr/>
                </p:nvSpPr>
                <p:spPr bwMode="auto">
                  <a:xfrm>
                    <a:off x="4349750"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39" name="Line 22">
                    <a:extLst>
                      <a:ext uri="{FF2B5EF4-FFF2-40B4-BE49-F238E27FC236}">
                        <a16:creationId xmlns:a16="http://schemas.microsoft.com/office/drawing/2014/main" id="{C7C7CE21-F685-4A5C-A0AF-B099944B759C}"/>
                      </a:ext>
                    </a:extLst>
                  </p:cNvPr>
                  <p:cNvSpPr>
                    <a:spLocks noChangeShapeType="1"/>
                  </p:cNvSpPr>
                  <p:nvPr/>
                </p:nvSpPr>
                <p:spPr bwMode="auto">
                  <a:xfrm>
                    <a:off x="4481513"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40" name="Line 23">
                    <a:extLst>
                      <a:ext uri="{FF2B5EF4-FFF2-40B4-BE49-F238E27FC236}">
                        <a16:creationId xmlns:a16="http://schemas.microsoft.com/office/drawing/2014/main" id="{D59336A5-5B5C-421F-A994-A61D487085DD}"/>
                      </a:ext>
                    </a:extLst>
                  </p:cNvPr>
                  <p:cNvSpPr>
                    <a:spLocks noChangeShapeType="1"/>
                  </p:cNvSpPr>
                  <p:nvPr/>
                </p:nvSpPr>
                <p:spPr bwMode="auto">
                  <a:xfrm>
                    <a:off x="4746625"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41" name="Line 24">
                    <a:extLst>
                      <a:ext uri="{FF2B5EF4-FFF2-40B4-BE49-F238E27FC236}">
                        <a16:creationId xmlns:a16="http://schemas.microsoft.com/office/drawing/2014/main" id="{361BBBD9-AB77-47E8-8A0C-4212C36C3F66}"/>
                      </a:ext>
                    </a:extLst>
                  </p:cNvPr>
                  <p:cNvSpPr>
                    <a:spLocks noChangeShapeType="1"/>
                  </p:cNvSpPr>
                  <p:nvPr/>
                </p:nvSpPr>
                <p:spPr bwMode="auto">
                  <a:xfrm>
                    <a:off x="4611688"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grpSp>
            <p:grpSp>
              <p:nvGrpSpPr>
                <p:cNvPr id="921" name="Group 920">
                  <a:extLst>
                    <a:ext uri="{FF2B5EF4-FFF2-40B4-BE49-F238E27FC236}">
                      <a16:creationId xmlns:a16="http://schemas.microsoft.com/office/drawing/2014/main" id="{53DEC9A3-8B91-430A-B6F9-54F5F435BB29}"/>
                    </a:ext>
                  </a:extLst>
                </p:cNvPr>
                <p:cNvGrpSpPr/>
                <p:nvPr/>
              </p:nvGrpSpPr>
              <p:grpSpPr>
                <a:xfrm>
                  <a:off x="1707607" y="4202241"/>
                  <a:ext cx="185994" cy="232792"/>
                  <a:chOff x="3808413" y="6002338"/>
                  <a:chExt cx="1476375" cy="1847849"/>
                </a:xfrm>
                <a:grpFill/>
                <a:effectLst/>
              </p:grpSpPr>
              <p:sp>
                <p:nvSpPr>
                  <p:cNvPr id="922" name="Freeform 543">
                    <a:extLst>
                      <a:ext uri="{FF2B5EF4-FFF2-40B4-BE49-F238E27FC236}">
                        <a16:creationId xmlns:a16="http://schemas.microsoft.com/office/drawing/2014/main" id="{16885AED-0F4A-49D5-A6A9-AD44227C2E22}"/>
                      </a:ext>
                    </a:extLst>
                  </p:cNvPr>
                  <p:cNvSpPr>
                    <a:spLocks/>
                  </p:cNvSpPr>
                  <p:nvPr/>
                </p:nvSpPr>
                <p:spPr bwMode="auto">
                  <a:xfrm>
                    <a:off x="3808413" y="6002338"/>
                    <a:ext cx="1476375" cy="1836737"/>
                  </a:xfrm>
                  <a:custGeom>
                    <a:avLst/>
                    <a:gdLst>
                      <a:gd name="T0" fmla="*/ 393 w 393"/>
                      <a:gd name="T1" fmla="*/ 417 h 487"/>
                      <a:gd name="T2" fmla="*/ 393 w 393"/>
                      <a:gd name="T3" fmla="*/ 27 h 487"/>
                      <a:gd name="T4" fmla="*/ 366 w 393"/>
                      <a:gd name="T5" fmla="*/ 0 h 487"/>
                      <a:gd name="T6" fmla="*/ 27 w 393"/>
                      <a:gd name="T7" fmla="*/ 0 h 487"/>
                      <a:gd name="T8" fmla="*/ 0 w 393"/>
                      <a:gd name="T9" fmla="*/ 27 h 487"/>
                      <a:gd name="T10" fmla="*/ 0 w 393"/>
                      <a:gd name="T11" fmla="*/ 417 h 487"/>
                      <a:gd name="T12" fmla="*/ 0 w 393"/>
                      <a:gd name="T13" fmla="*/ 460 h 487"/>
                      <a:gd name="T14" fmla="*/ 27 w 393"/>
                      <a:gd name="T15" fmla="*/ 487 h 487"/>
                      <a:gd name="T16" fmla="*/ 366 w 393"/>
                      <a:gd name="T17" fmla="*/ 487 h 487"/>
                      <a:gd name="T18" fmla="*/ 393 w 393"/>
                      <a:gd name="T19" fmla="*/ 460 h 487"/>
                      <a:gd name="T20" fmla="*/ 393 w 393"/>
                      <a:gd name="T21" fmla="*/ 417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3" h="487">
                        <a:moveTo>
                          <a:pt x="393" y="417"/>
                        </a:moveTo>
                        <a:cubicBezTo>
                          <a:pt x="393" y="27"/>
                          <a:pt x="393" y="27"/>
                          <a:pt x="393" y="27"/>
                        </a:cubicBezTo>
                        <a:cubicBezTo>
                          <a:pt x="393" y="12"/>
                          <a:pt x="381" y="0"/>
                          <a:pt x="366" y="0"/>
                        </a:cubicBezTo>
                        <a:cubicBezTo>
                          <a:pt x="27" y="0"/>
                          <a:pt x="27" y="0"/>
                          <a:pt x="27" y="0"/>
                        </a:cubicBezTo>
                        <a:cubicBezTo>
                          <a:pt x="12" y="0"/>
                          <a:pt x="0" y="12"/>
                          <a:pt x="0" y="27"/>
                        </a:cubicBezTo>
                        <a:cubicBezTo>
                          <a:pt x="0" y="417"/>
                          <a:pt x="0" y="417"/>
                          <a:pt x="0" y="417"/>
                        </a:cubicBezTo>
                        <a:cubicBezTo>
                          <a:pt x="0" y="460"/>
                          <a:pt x="0" y="460"/>
                          <a:pt x="0" y="460"/>
                        </a:cubicBezTo>
                        <a:cubicBezTo>
                          <a:pt x="0" y="475"/>
                          <a:pt x="12" y="487"/>
                          <a:pt x="27" y="487"/>
                        </a:cubicBezTo>
                        <a:cubicBezTo>
                          <a:pt x="366" y="487"/>
                          <a:pt x="366" y="487"/>
                          <a:pt x="366" y="487"/>
                        </a:cubicBezTo>
                        <a:cubicBezTo>
                          <a:pt x="381" y="487"/>
                          <a:pt x="393" y="475"/>
                          <a:pt x="393" y="460"/>
                        </a:cubicBezTo>
                        <a:lnTo>
                          <a:pt x="393" y="417"/>
                        </a:lnTo>
                        <a:close/>
                      </a:path>
                    </a:pathLst>
                  </a:cu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23" name="Freeform 544">
                    <a:extLst>
                      <a:ext uri="{FF2B5EF4-FFF2-40B4-BE49-F238E27FC236}">
                        <a16:creationId xmlns:a16="http://schemas.microsoft.com/office/drawing/2014/main" id="{2B107070-FD49-4149-AC95-6F10882BF6A9}"/>
                      </a:ext>
                    </a:extLst>
                  </p:cNvPr>
                  <p:cNvSpPr>
                    <a:spLocks/>
                  </p:cNvSpPr>
                  <p:nvPr/>
                </p:nvSpPr>
                <p:spPr bwMode="auto">
                  <a:xfrm>
                    <a:off x="3808413" y="7575550"/>
                    <a:ext cx="1476375" cy="101600"/>
                  </a:xfrm>
                  <a:custGeom>
                    <a:avLst/>
                    <a:gdLst>
                      <a:gd name="T0" fmla="*/ 393 w 393"/>
                      <a:gd name="T1" fmla="*/ 0 h 27"/>
                      <a:gd name="T2" fmla="*/ 366 w 393"/>
                      <a:gd name="T3" fmla="*/ 27 h 27"/>
                      <a:gd name="T4" fmla="*/ 27 w 393"/>
                      <a:gd name="T5" fmla="*/ 27 h 27"/>
                      <a:gd name="T6" fmla="*/ 0 w 393"/>
                      <a:gd name="T7" fmla="*/ 0 h 27"/>
                    </a:gdLst>
                    <a:ahLst/>
                    <a:cxnLst>
                      <a:cxn ang="0">
                        <a:pos x="T0" y="T1"/>
                      </a:cxn>
                      <a:cxn ang="0">
                        <a:pos x="T2" y="T3"/>
                      </a:cxn>
                      <a:cxn ang="0">
                        <a:pos x="T4" y="T5"/>
                      </a:cxn>
                      <a:cxn ang="0">
                        <a:pos x="T6" y="T7"/>
                      </a:cxn>
                    </a:cxnLst>
                    <a:rect l="0" t="0" r="r" b="b"/>
                    <a:pathLst>
                      <a:path w="393" h="27">
                        <a:moveTo>
                          <a:pt x="393" y="0"/>
                        </a:moveTo>
                        <a:cubicBezTo>
                          <a:pt x="393" y="15"/>
                          <a:pt x="381" y="27"/>
                          <a:pt x="366" y="27"/>
                        </a:cubicBezTo>
                        <a:cubicBezTo>
                          <a:pt x="27" y="27"/>
                          <a:pt x="27" y="27"/>
                          <a:pt x="27" y="27"/>
                        </a:cubicBezTo>
                        <a:cubicBezTo>
                          <a:pt x="12" y="27"/>
                          <a:pt x="0" y="15"/>
                          <a:pt x="0" y="0"/>
                        </a:cubicBezTo>
                      </a:path>
                    </a:pathLst>
                  </a:cu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24" name="Oval 923">
                    <a:extLst>
                      <a:ext uri="{FF2B5EF4-FFF2-40B4-BE49-F238E27FC236}">
                        <a16:creationId xmlns:a16="http://schemas.microsoft.com/office/drawing/2014/main" id="{5C9D692B-FD44-4B30-BE4B-3544F82A7807}"/>
                      </a:ext>
                    </a:extLst>
                  </p:cNvPr>
                  <p:cNvSpPr>
                    <a:spLocks noChangeArrowheads="1"/>
                  </p:cNvSpPr>
                  <p:nvPr/>
                </p:nvSpPr>
                <p:spPr bwMode="auto">
                  <a:xfrm>
                    <a:off x="4000500" y="6153150"/>
                    <a:ext cx="184150"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25" name="Oval 924">
                    <a:extLst>
                      <a:ext uri="{FF2B5EF4-FFF2-40B4-BE49-F238E27FC236}">
                        <a16:creationId xmlns:a16="http://schemas.microsoft.com/office/drawing/2014/main" id="{35B70761-C218-40CD-8DA5-15FECFA63217}"/>
                      </a:ext>
                    </a:extLst>
                  </p:cNvPr>
                  <p:cNvSpPr>
                    <a:spLocks noChangeArrowheads="1"/>
                  </p:cNvSpPr>
                  <p:nvPr/>
                </p:nvSpPr>
                <p:spPr bwMode="auto">
                  <a:xfrm>
                    <a:off x="4913313" y="6153150"/>
                    <a:ext cx="179388"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26" name="Oval 925">
                    <a:extLst>
                      <a:ext uri="{FF2B5EF4-FFF2-40B4-BE49-F238E27FC236}">
                        <a16:creationId xmlns:a16="http://schemas.microsoft.com/office/drawing/2014/main" id="{BED6B284-AB16-4049-8469-14AF85521CFB}"/>
                      </a:ext>
                    </a:extLst>
                  </p:cNvPr>
                  <p:cNvSpPr>
                    <a:spLocks noChangeArrowheads="1"/>
                  </p:cNvSpPr>
                  <p:nvPr/>
                </p:nvSpPr>
                <p:spPr bwMode="auto">
                  <a:xfrm>
                    <a:off x="4000500" y="7334250"/>
                    <a:ext cx="184150"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27" name="Oval 926">
                    <a:extLst>
                      <a:ext uri="{FF2B5EF4-FFF2-40B4-BE49-F238E27FC236}">
                        <a16:creationId xmlns:a16="http://schemas.microsoft.com/office/drawing/2014/main" id="{8C1F8B74-0230-4DFF-A0AA-299C00200AA9}"/>
                      </a:ext>
                    </a:extLst>
                  </p:cNvPr>
                  <p:cNvSpPr>
                    <a:spLocks noChangeArrowheads="1"/>
                  </p:cNvSpPr>
                  <p:nvPr/>
                </p:nvSpPr>
                <p:spPr bwMode="auto">
                  <a:xfrm>
                    <a:off x="4913313" y="7334250"/>
                    <a:ext cx="179388"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28" name="Line 21">
                    <a:extLst>
                      <a:ext uri="{FF2B5EF4-FFF2-40B4-BE49-F238E27FC236}">
                        <a16:creationId xmlns:a16="http://schemas.microsoft.com/office/drawing/2014/main" id="{B239AF64-79C1-44FA-BA29-3D4F7601069F}"/>
                      </a:ext>
                    </a:extLst>
                  </p:cNvPr>
                  <p:cNvSpPr>
                    <a:spLocks noChangeShapeType="1"/>
                  </p:cNvSpPr>
                  <p:nvPr/>
                </p:nvSpPr>
                <p:spPr bwMode="auto">
                  <a:xfrm>
                    <a:off x="4349750"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29" name="Line 22">
                    <a:extLst>
                      <a:ext uri="{FF2B5EF4-FFF2-40B4-BE49-F238E27FC236}">
                        <a16:creationId xmlns:a16="http://schemas.microsoft.com/office/drawing/2014/main" id="{EA513D33-2CC7-49CB-A4A5-F69F79A10E49}"/>
                      </a:ext>
                    </a:extLst>
                  </p:cNvPr>
                  <p:cNvSpPr>
                    <a:spLocks noChangeShapeType="1"/>
                  </p:cNvSpPr>
                  <p:nvPr/>
                </p:nvSpPr>
                <p:spPr bwMode="auto">
                  <a:xfrm>
                    <a:off x="4481513"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30" name="Line 23">
                    <a:extLst>
                      <a:ext uri="{FF2B5EF4-FFF2-40B4-BE49-F238E27FC236}">
                        <a16:creationId xmlns:a16="http://schemas.microsoft.com/office/drawing/2014/main" id="{9E56EE31-6431-4BA4-81D6-2379B70EBC61}"/>
                      </a:ext>
                    </a:extLst>
                  </p:cNvPr>
                  <p:cNvSpPr>
                    <a:spLocks noChangeShapeType="1"/>
                  </p:cNvSpPr>
                  <p:nvPr/>
                </p:nvSpPr>
                <p:spPr bwMode="auto">
                  <a:xfrm>
                    <a:off x="4746625"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931" name="Line 24">
                    <a:extLst>
                      <a:ext uri="{FF2B5EF4-FFF2-40B4-BE49-F238E27FC236}">
                        <a16:creationId xmlns:a16="http://schemas.microsoft.com/office/drawing/2014/main" id="{F3CDBD8D-FD4F-4043-9AC6-CCE1AB3CC080}"/>
                      </a:ext>
                    </a:extLst>
                  </p:cNvPr>
                  <p:cNvSpPr>
                    <a:spLocks noChangeShapeType="1"/>
                  </p:cNvSpPr>
                  <p:nvPr/>
                </p:nvSpPr>
                <p:spPr bwMode="auto">
                  <a:xfrm>
                    <a:off x="4611688"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grpSp>
          </p:grpSp>
        </p:grpSp>
        <p:grpSp>
          <p:nvGrpSpPr>
            <p:cNvPr id="28" name="Group 27">
              <a:extLst>
                <a:ext uri="{FF2B5EF4-FFF2-40B4-BE49-F238E27FC236}">
                  <a16:creationId xmlns:a16="http://schemas.microsoft.com/office/drawing/2014/main" id="{5B8B4E34-575D-42AA-8F71-492C9E413939}"/>
                </a:ext>
              </a:extLst>
            </p:cNvPr>
            <p:cNvGrpSpPr/>
            <p:nvPr/>
          </p:nvGrpSpPr>
          <p:grpSpPr>
            <a:xfrm>
              <a:off x="6954742" y="1473460"/>
              <a:ext cx="1589008" cy="684447"/>
              <a:chOff x="6954742" y="1980683"/>
              <a:chExt cx="1589008" cy="684447"/>
            </a:xfrm>
          </p:grpSpPr>
          <p:grpSp>
            <p:nvGrpSpPr>
              <p:cNvPr id="993" name="Group 992">
                <a:extLst>
                  <a:ext uri="{FF2B5EF4-FFF2-40B4-BE49-F238E27FC236}">
                    <a16:creationId xmlns:a16="http://schemas.microsoft.com/office/drawing/2014/main" id="{1848E4EE-BB70-4C98-BDC9-691B7C7CE0C6}"/>
                  </a:ext>
                </a:extLst>
              </p:cNvPr>
              <p:cNvGrpSpPr/>
              <p:nvPr/>
            </p:nvGrpSpPr>
            <p:grpSpPr>
              <a:xfrm>
                <a:off x="6954742" y="2310125"/>
                <a:ext cx="1589008" cy="355005"/>
                <a:chOff x="2070558" y="3521845"/>
                <a:chExt cx="1589008" cy="355005"/>
              </a:xfrm>
            </p:grpSpPr>
            <p:sp>
              <p:nvSpPr>
                <p:cNvPr id="994" name="Rounded Rectangle 534">
                  <a:extLst>
                    <a:ext uri="{FF2B5EF4-FFF2-40B4-BE49-F238E27FC236}">
                      <a16:creationId xmlns:a16="http://schemas.microsoft.com/office/drawing/2014/main" id="{DF21CDFF-8089-4F16-B77E-FC5C39A40554}"/>
                    </a:ext>
                  </a:extLst>
                </p:cNvPr>
                <p:cNvSpPr/>
                <p:nvPr/>
              </p:nvSpPr>
              <p:spPr>
                <a:xfrm>
                  <a:off x="2070558" y="3521845"/>
                  <a:ext cx="1234722" cy="355005"/>
                </a:xfrm>
                <a:prstGeom prst="roundRect">
                  <a:avLst>
                    <a:gd name="adj" fmla="val 50000"/>
                  </a:avLst>
                </a:prstGeom>
                <a:solidFill>
                  <a:schemeClr val="accent2"/>
                </a:solidFill>
                <a:ln w="25400" cap="flat" cmpd="sng" algn="ctr">
                  <a:noFill/>
                  <a:prstDash val="solid"/>
                </a:ln>
                <a:effectLst/>
              </p:spPr>
              <p:txBody>
                <a:bodyPr rot="0" spcFirstLastPara="0" vertOverflow="overflow" horzOverflow="overflow" vert="horz" wrap="square" lIns="45720" tIns="45720" rIns="91440" bIns="45720" numCol="1" spcCol="0" rtlCol="0" fromWordArt="0" anchor="ctr" anchorCtr="0" forceAA="0" compatLnSpc="1">
                  <a:prstTxWarp prst="textNoShape">
                    <a:avLst/>
                  </a:prstTxWarp>
                  <a:noAutofit/>
                </a:bodyPr>
                <a:lstStyle/>
                <a:p>
                  <a:pPr>
                    <a:lnSpc>
                      <a:spcPct val="90000"/>
                    </a:lnSpc>
                    <a:defRPr/>
                  </a:pPr>
                  <a:r>
                    <a:rPr lang="en-US" sz="900" dirty="0">
                      <a:solidFill>
                        <a:srgbClr val="FFFFFF"/>
                      </a:solidFill>
                      <a:latin typeface="+mj-lt"/>
                    </a:rPr>
                    <a:t>Hypervisor</a:t>
                  </a:r>
                </a:p>
              </p:txBody>
            </p:sp>
            <p:sp>
              <p:nvSpPr>
                <p:cNvPr id="995" name="Rounded Rectangle 534">
                  <a:extLst>
                    <a:ext uri="{FF2B5EF4-FFF2-40B4-BE49-F238E27FC236}">
                      <a16:creationId xmlns:a16="http://schemas.microsoft.com/office/drawing/2014/main" id="{DB431BC7-A6D3-478E-9CB5-F1E44BEDEC6B}"/>
                    </a:ext>
                  </a:extLst>
                </p:cNvPr>
                <p:cNvSpPr/>
                <p:nvPr/>
              </p:nvSpPr>
              <p:spPr>
                <a:xfrm>
                  <a:off x="2793697" y="3521845"/>
                  <a:ext cx="865869" cy="355005"/>
                </a:xfrm>
                <a:prstGeom prst="roundRect">
                  <a:avLst>
                    <a:gd name="adj" fmla="val 50000"/>
                  </a:avLst>
                </a:prstGeom>
                <a:solidFill>
                  <a:schemeClr val="accent1">
                    <a:lumMod val="50000"/>
                  </a:scheme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defRPr/>
                  </a:pPr>
                  <a:r>
                    <a:rPr lang="en-US" sz="900" dirty="0">
                      <a:solidFill>
                        <a:srgbClr val="FFFFFF"/>
                      </a:solidFill>
                      <a:latin typeface="+mj-lt"/>
                    </a:rPr>
                    <a:t>Controller</a:t>
                  </a:r>
                </a:p>
              </p:txBody>
            </p:sp>
          </p:grpSp>
          <p:grpSp>
            <p:nvGrpSpPr>
              <p:cNvPr id="1070" name="Group 1069">
                <a:extLst>
                  <a:ext uri="{FF2B5EF4-FFF2-40B4-BE49-F238E27FC236}">
                    <a16:creationId xmlns:a16="http://schemas.microsoft.com/office/drawing/2014/main" id="{50FC4C78-C750-4107-9642-E921F9187028}"/>
                  </a:ext>
                </a:extLst>
              </p:cNvPr>
              <p:cNvGrpSpPr/>
              <p:nvPr/>
            </p:nvGrpSpPr>
            <p:grpSpPr>
              <a:xfrm>
                <a:off x="6954742" y="1980683"/>
                <a:ext cx="787747" cy="241875"/>
                <a:chOff x="483243" y="1980683"/>
                <a:chExt cx="787747" cy="241875"/>
              </a:xfrm>
            </p:grpSpPr>
            <p:grpSp>
              <p:nvGrpSpPr>
                <p:cNvPr id="1071" name="Group 64">
                  <a:extLst>
                    <a:ext uri="{FF2B5EF4-FFF2-40B4-BE49-F238E27FC236}">
                      <a16:creationId xmlns:a16="http://schemas.microsoft.com/office/drawing/2014/main" id="{F8631F81-6130-47CB-BFDC-F4FA55470CB9}"/>
                    </a:ext>
                  </a:extLst>
                </p:cNvPr>
                <p:cNvGrpSpPr>
                  <a:grpSpLocks noChangeAspect="1"/>
                </p:cNvGrpSpPr>
                <p:nvPr/>
              </p:nvGrpSpPr>
              <p:grpSpPr bwMode="auto">
                <a:xfrm>
                  <a:off x="1027667" y="1980683"/>
                  <a:ext cx="243323" cy="241875"/>
                  <a:chOff x="2711" y="1453"/>
                  <a:chExt cx="336" cy="334"/>
                </a:xfrm>
              </p:grpSpPr>
              <p:sp>
                <p:nvSpPr>
                  <p:cNvPr id="1082" name="Freeform 65">
                    <a:extLst>
                      <a:ext uri="{FF2B5EF4-FFF2-40B4-BE49-F238E27FC236}">
                        <a16:creationId xmlns:a16="http://schemas.microsoft.com/office/drawing/2014/main" id="{2ABCB8D1-4311-4706-BE03-9CD72AECB21B}"/>
                      </a:ext>
                    </a:extLst>
                  </p:cNvPr>
                  <p:cNvSpPr>
                    <a:spLocks/>
                  </p:cNvSpPr>
                  <p:nvPr/>
                </p:nvSpPr>
                <p:spPr bwMode="auto">
                  <a:xfrm>
                    <a:off x="2718" y="1460"/>
                    <a:ext cx="329" cy="327"/>
                  </a:xfrm>
                  <a:custGeom>
                    <a:avLst/>
                    <a:gdLst>
                      <a:gd name="T0" fmla="*/ 168 w 183"/>
                      <a:gd name="T1" fmla="*/ 183 h 183"/>
                      <a:gd name="T2" fmla="*/ 22 w 183"/>
                      <a:gd name="T3" fmla="*/ 183 h 183"/>
                      <a:gd name="T4" fmla="*/ 0 w 183"/>
                      <a:gd name="T5" fmla="*/ 167 h 183"/>
                      <a:gd name="T6" fmla="*/ 7 w 183"/>
                      <a:gd name="T7" fmla="*/ 21 h 183"/>
                      <a:gd name="T8" fmla="*/ 22 w 183"/>
                      <a:gd name="T9" fmla="*/ 7 h 183"/>
                      <a:gd name="T10" fmla="*/ 167 w 183"/>
                      <a:gd name="T11" fmla="*/ 0 h 183"/>
                      <a:gd name="T12" fmla="*/ 183 w 183"/>
                      <a:gd name="T13" fmla="*/ 21 h 183"/>
                      <a:gd name="T14" fmla="*/ 183 w 183"/>
                      <a:gd name="T15" fmla="*/ 168 h 183"/>
                      <a:gd name="T16" fmla="*/ 168 w 183"/>
                      <a:gd name="T17"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183">
                        <a:moveTo>
                          <a:pt x="168" y="183"/>
                        </a:moveTo>
                        <a:cubicBezTo>
                          <a:pt x="22" y="183"/>
                          <a:pt x="22" y="183"/>
                          <a:pt x="22" y="183"/>
                        </a:cubicBezTo>
                        <a:cubicBezTo>
                          <a:pt x="14" y="183"/>
                          <a:pt x="0" y="167"/>
                          <a:pt x="0" y="167"/>
                        </a:cubicBezTo>
                        <a:cubicBezTo>
                          <a:pt x="7" y="21"/>
                          <a:pt x="7" y="21"/>
                          <a:pt x="7" y="21"/>
                        </a:cubicBezTo>
                        <a:cubicBezTo>
                          <a:pt x="7" y="13"/>
                          <a:pt x="14" y="7"/>
                          <a:pt x="22" y="7"/>
                        </a:cubicBezTo>
                        <a:cubicBezTo>
                          <a:pt x="167" y="0"/>
                          <a:pt x="167" y="0"/>
                          <a:pt x="167" y="0"/>
                        </a:cubicBezTo>
                        <a:cubicBezTo>
                          <a:pt x="167" y="0"/>
                          <a:pt x="183" y="13"/>
                          <a:pt x="183" y="21"/>
                        </a:cubicBezTo>
                        <a:cubicBezTo>
                          <a:pt x="183" y="168"/>
                          <a:pt x="183" y="168"/>
                          <a:pt x="183" y="168"/>
                        </a:cubicBezTo>
                        <a:cubicBezTo>
                          <a:pt x="183" y="176"/>
                          <a:pt x="176" y="183"/>
                          <a:pt x="168" y="183"/>
                        </a:cubicBezTo>
                        <a:close/>
                      </a:path>
                    </a:pathLst>
                  </a:custGeom>
                  <a:solidFill>
                    <a:schemeClr val="tx1">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83" name="Freeform 66">
                    <a:extLst>
                      <a:ext uri="{FF2B5EF4-FFF2-40B4-BE49-F238E27FC236}">
                        <a16:creationId xmlns:a16="http://schemas.microsoft.com/office/drawing/2014/main" id="{2533D6AE-1B11-4B1F-B889-A245448477EB}"/>
                      </a:ext>
                    </a:extLst>
                  </p:cNvPr>
                  <p:cNvSpPr>
                    <a:spLocks/>
                  </p:cNvSpPr>
                  <p:nvPr/>
                </p:nvSpPr>
                <p:spPr bwMode="auto">
                  <a:xfrm>
                    <a:off x="2711" y="1453"/>
                    <a:ext cx="316" cy="313"/>
                  </a:xfrm>
                  <a:custGeom>
                    <a:avLst/>
                    <a:gdLst>
                      <a:gd name="T0" fmla="*/ 160 w 176"/>
                      <a:gd name="T1" fmla="*/ 175 h 175"/>
                      <a:gd name="T2" fmla="*/ 16 w 176"/>
                      <a:gd name="T3" fmla="*/ 175 h 175"/>
                      <a:gd name="T4" fmla="*/ 0 w 176"/>
                      <a:gd name="T5" fmla="*/ 159 h 175"/>
                      <a:gd name="T6" fmla="*/ 0 w 176"/>
                      <a:gd name="T7" fmla="*/ 16 h 175"/>
                      <a:gd name="T8" fmla="*/ 16 w 176"/>
                      <a:gd name="T9" fmla="*/ 0 h 175"/>
                      <a:gd name="T10" fmla="*/ 160 w 176"/>
                      <a:gd name="T11" fmla="*/ 0 h 175"/>
                      <a:gd name="T12" fmla="*/ 176 w 176"/>
                      <a:gd name="T13" fmla="*/ 16 h 175"/>
                      <a:gd name="T14" fmla="*/ 176 w 176"/>
                      <a:gd name="T15" fmla="*/ 159 h 175"/>
                      <a:gd name="T16" fmla="*/ 160 w 176"/>
                      <a:gd name="T17"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175">
                        <a:moveTo>
                          <a:pt x="160" y="175"/>
                        </a:moveTo>
                        <a:cubicBezTo>
                          <a:pt x="16" y="175"/>
                          <a:pt x="16" y="175"/>
                          <a:pt x="16" y="175"/>
                        </a:cubicBezTo>
                        <a:cubicBezTo>
                          <a:pt x="7" y="175"/>
                          <a:pt x="0" y="168"/>
                          <a:pt x="0" y="159"/>
                        </a:cubicBezTo>
                        <a:cubicBezTo>
                          <a:pt x="0" y="16"/>
                          <a:pt x="0" y="16"/>
                          <a:pt x="0" y="16"/>
                        </a:cubicBezTo>
                        <a:cubicBezTo>
                          <a:pt x="0" y="7"/>
                          <a:pt x="7" y="0"/>
                          <a:pt x="16" y="0"/>
                        </a:cubicBezTo>
                        <a:cubicBezTo>
                          <a:pt x="160" y="0"/>
                          <a:pt x="160" y="0"/>
                          <a:pt x="160" y="0"/>
                        </a:cubicBezTo>
                        <a:cubicBezTo>
                          <a:pt x="169" y="0"/>
                          <a:pt x="176" y="7"/>
                          <a:pt x="176" y="16"/>
                        </a:cubicBezTo>
                        <a:cubicBezTo>
                          <a:pt x="176" y="159"/>
                          <a:pt x="176" y="159"/>
                          <a:pt x="176" y="159"/>
                        </a:cubicBezTo>
                        <a:cubicBezTo>
                          <a:pt x="176" y="168"/>
                          <a:pt x="169" y="175"/>
                          <a:pt x="160" y="175"/>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4" name="Freeform 67">
                    <a:extLst>
                      <a:ext uri="{FF2B5EF4-FFF2-40B4-BE49-F238E27FC236}">
                        <a16:creationId xmlns:a16="http://schemas.microsoft.com/office/drawing/2014/main" id="{7BC126FD-3AB3-4B0B-92C8-6A199162D547}"/>
                      </a:ext>
                    </a:extLst>
                  </p:cNvPr>
                  <p:cNvSpPr>
                    <a:spLocks/>
                  </p:cNvSpPr>
                  <p:nvPr/>
                </p:nvSpPr>
                <p:spPr bwMode="auto">
                  <a:xfrm>
                    <a:off x="2774" y="1555"/>
                    <a:ext cx="96" cy="118"/>
                  </a:xfrm>
                  <a:custGeom>
                    <a:avLst/>
                    <a:gdLst>
                      <a:gd name="T0" fmla="*/ 36 w 40"/>
                      <a:gd name="T1" fmla="*/ 1 h 49"/>
                      <a:gd name="T2" fmla="*/ 30 w 40"/>
                      <a:gd name="T3" fmla="*/ 4 h 49"/>
                      <a:gd name="T4" fmla="*/ 20 w 40"/>
                      <a:gd name="T5" fmla="*/ 30 h 49"/>
                      <a:gd name="T6" fmla="*/ 10 w 40"/>
                      <a:gd name="T7" fmla="*/ 4 h 49"/>
                      <a:gd name="T8" fmla="*/ 4 w 40"/>
                      <a:gd name="T9" fmla="*/ 1 h 49"/>
                      <a:gd name="T10" fmla="*/ 1 w 40"/>
                      <a:gd name="T11" fmla="*/ 7 h 49"/>
                      <a:gd name="T12" fmla="*/ 16 w 40"/>
                      <a:gd name="T13" fmla="*/ 45 h 49"/>
                      <a:gd name="T14" fmla="*/ 16 w 40"/>
                      <a:gd name="T15" fmla="*/ 46 h 49"/>
                      <a:gd name="T16" fmla="*/ 16 w 40"/>
                      <a:gd name="T17" fmla="*/ 46 h 49"/>
                      <a:gd name="T18" fmla="*/ 16 w 40"/>
                      <a:gd name="T19" fmla="*/ 46 h 49"/>
                      <a:gd name="T20" fmla="*/ 16 w 40"/>
                      <a:gd name="T21" fmla="*/ 47 h 49"/>
                      <a:gd name="T22" fmla="*/ 17 w 40"/>
                      <a:gd name="T23" fmla="*/ 47 h 49"/>
                      <a:gd name="T24" fmla="*/ 17 w 40"/>
                      <a:gd name="T25" fmla="*/ 47 h 49"/>
                      <a:gd name="T26" fmla="*/ 18 w 40"/>
                      <a:gd name="T27" fmla="*/ 48 h 49"/>
                      <a:gd name="T28" fmla="*/ 18 w 40"/>
                      <a:gd name="T29" fmla="*/ 48 h 49"/>
                      <a:gd name="T30" fmla="*/ 18 w 40"/>
                      <a:gd name="T31" fmla="*/ 48 h 49"/>
                      <a:gd name="T32" fmla="*/ 18 w 40"/>
                      <a:gd name="T33" fmla="*/ 48 h 49"/>
                      <a:gd name="T34" fmla="*/ 19 w 40"/>
                      <a:gd name="T35" fmla="*/ 48 h 49"/>
                      <a:gd name="T36" fmla="*/ 19 w 40"/>
                      <a:gd name="T37" fmla="*/ 48 h 49"/>
                      <a:gd name="T38" fmla="*/ 19 w 40"/>
                      <a:gd name="T39" fmla="*/ 48 h 49"/>
                      <a:gd name="T40" fmla="*/ 20 w 40"/>
                      <a:gd name="T41" fmla="*/ 49 h 49"/>
                      <a:gd name="T42" fmla="*/ 20 w 40"/>
                      <a:gd name="T43" fmla="*/ 49 h 49"/>
                      <a:gd name="T44" fmla="*/ 20 w 40"/>
                      <a:gd name="T45" fmla="*/ 49 h 49"/>
                      <a:gd name="T46" fmla="*/ 20 w 40"/>
                      <a:gd name="T47" fmla="*/ 49 h 49"/>
                      <a:gd name="T48" fmla="*/ 20 w 40"/>
                      <a:gd name="T49" fmla="*/ 49 h 49"/>
                      <a:gd name="T50" fmla="*/ 21 w 40"/>
                      <a:gd name="T51" fmla="*/ 48 h 49"/>
                      <a:gd name="T52" fmla="*/ 21 w 40"/>
                      <a:gd name="T53" fmla="*/ 48 h 49"/>
                      <a:gd name="T54" fmla="*/ 22 w 40"/>
                      <a:gd name="T55" fmla="*/ 48 h 49"/>
                      <a:gd name="T56" fmla="*/ 22 w 40"/>
                      <a:gd name="T57" fmla="*/ 48 h 49"/>
                      <a:gd name="T58" fmla="*/ 22 w 40"/>
                      <a:gd name="T59" fmla="*/ 48 h 49"/>
                      <a:gd name="T60" fmla="*/ 23 w 40"/>
                      <a:gd name="T61" fmla="*/ 48 h 49"/>
                      <a:gd name="T62" fmla="*/ 23 w 40"/>
                      <a:gd name="T63" fmla="*/ 48 h 49"/>
                      <a:gd name="T64" fmla="*/ 24 w 40"/>
                      <a:gd name="T65" fmla="*/ 47 h 49"/>
                      <a:gd name="T66" fmla="*/ 24 w 40"/>
                      <a:gd name="T67" fmla="*/ 47 h 49"/>
                      <a:gd name="T68" fmla="*/ 24 w 40"/>
                      <a:gd name="T69" fmla="*/ 47 h 49"/>
                      <a:gd name="T70" fmla="*/ 24 w 40"/>
                      <a:gd name="T71" fmla="*/ 46 h 49"/>
                      <a:gd name="T72" fmla="*/ 25 w 40"/>
                      <a:gd name="T73" fmla="*/ 46 h 49"/>
                      <a:gd name="T74" fmla="*/ 25 w 40"/>
                      <a:gd name="T75" fmla="*/ 46 h 49"/>
                      <a:gd name="T76" fmla="*/ 25 w 40"/>
                      <a:gd name="T77" fmla="*/ 45 h 49"/>
                      <a:gd name="T78" fmla="*/ 39 w 40"/>
                      <a:gd name="T79" fmla="*/ 7 h 49"/>
                      <a:gd name="T80" fmla="*/ 36 w 40"/>
                      <a:gd name="T81"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 h="49">
                        <a:moveTo>
                          <a:pt x="36" y="1"/>
                        </a:moveTo>
                        <a:cubicBezTo>
                          <a:pt x="34" y="0"/>
                          <a:pt x="31" y="1"/>
                          <a:pt x="30" y="4"/>
                        </a:cubicBezTo>
                        <a:cubicBezTo>
                          <a:pt x="20" y="30"/>
                          <a:pt x="20" y="30"/>
                          <a:pt x="20" y="30"/>
                        </a:cubicBezTo>
                        <a:cubicBezTo>
                          <a:pt x="10" y="4"/>
                          <a:pt x="10" y="4"/>
                          <a:pt x="10" y="4"/>
                        </a:cubicBezTo>
                        <a:cubicBezTo>
                          <a:pt x="9" y="1"/>
                          <a:pt x="7" y="0"/>
                          <a:pt x="4" y="1"/>
                        </a:cubicBezTo>
                        <a:cubicBezTo>
                          <a:pt x="2" y="2"/>
                          <a:pt x="0" y="5"/>
                          <a:pt x="1" y="7"/>
                        </a:cubicBezTo>
                        <a:cubicBezTo>
                          <a:pt x="16" y="45"/>
                          <a:pt x="16" y="45"/>
                          <a:pt x="16" y="45"/>
                        </a:cubicBezTo>
                        <a:cubicBezTo>
                          <a:pt x="16" y="45"/>
                          <a:pt x="16" y="45"/>
                          <a:pt x="16" y="46"/>
                        </a:cubicBezTo>
                        <a:cubicBezTo>
                          <a:pt x="16" y="46"/>
                          <a:pt x="16" y="46"/>
                          <a:pt x="16" y="46"/>
                        </a:cubicBezTo>
                        <a:cubicBezTo>
                          <a:pt x="16" y="46"/>
                          <a:pt x="16" y="46"/>
                          <a:pt x="16" y="46"/>
                        </a:cubicBezTo>
                        <a:cubicBezTo>
                          <a:pt x="16" y="46"/>
                          <a:pt x="16" y="46"/>
                          <a:pt x="16" y="47"/>
                        </a:cubicBezTo>
                        <a:cubicBezTo>
                          <a:pt x="16" y="47"/>
                          <a:pt x="17" y="47"/>
                          <a:pt x="17" y="47"/>
                        </a:cubicBezTo>
                        <a:cubicBezTo>
                          <a:pt x="17" y="47"/>
                          <a:pt x="17" y="47"/>
                          <a:pt x="17" y="47"/>
                        </a:cubicBezTo>
                        <a:cubicBezTo>
                          <a:pt x="17" y="47"/>
                          <a:pt x="17" y="48"/>
                          <a:pt x="18" y="48"/>
                        </a:cubicBezTo>
                        <a:cubicBezTo>
                          <a:pt x="18" y="48"/>
                          <a:pt x="18" y="48"/>
                          <a:pt x="18" y="48"/>
                        </a:cubicBezTo>
                        <a:cubicBezTo>
                          <a:pt x="18" y="48"/>
                          <a:pt x="18" y="48"/>
                          <a:pt x="18" y="48"/>
                        </a:cubicBezTo>
                        <a:cubicBezTo>
                          <a:pt x="18" y="48"/>
                          <a:pt x="18" y="48"/>
                          <a:pt x="18" y="48"/>
                        </a:cubicBezTo>
                        <a:cubicBezTo>
                          <a:pt x="18" y="48"/>
                          <a:pt x="19" y="48"/>
                          <a:pt x="19" y="48"/>
                        </a:cubicBezTo>
                        <a:cubicBezTo>
                          <a:pt x="19" y="48"/>
                          <a:pt x="19" y="48"/>
                          <a:pt x="19" y="48"/>
                        </a:cubicBezTo>
                        <a:cubicBezTo>
                          <a:pt x="19" y="48"/>
                          <a:pt x="19" y="48"/>
                          <a:pt x="19" y="48"/>
                        </a:cubicBezTo>
                        <a:cubicBezTo>
                          <a:pt x="20" y="49"/>
                          <a:pt x="20" y="49"/>
                          <a:pt x="20" y="49"/>
                        </a:cubicBezTo>
                        <a:cubicBezTo>
                          <a:pt x="20" y="49"/>
                          <a:pt x="20" y="49"/>
                          <a:pt x="20" y="49"/>
                        </a:cubicBezTo>
                        <a:cubicBezTo>
                          <a:pt x="20" y="49"/>
                          <a:pt x="20" y="49"/>
                          <a:pt x="20" y="49"/>
                        </a:cubicBezTo>
                        <a:cubicBezTo>
                          <a:pt x="20" y="49"/>
                          <a:pt x="20" y="49"/>
                          <a:pt x="20" y="49"/>
                        </a:cubicBezTo>
                        <a:cubicBezTo>
                          <a:pt x="20" y="49"/>
                          <a:pt x="20" y="49"/>
                          <a:pt x="20" y="49"/>
                        </a:cubicBezTo>
                        <a:cubicBezTo>
                          <a:pt x="20" y="49"/>
                          <a:pt x="21" y="49"/>
                          <a:pt x="21" y="48"/>
                        </a:cubicBezTo>
                        <a:cubicBezTo>
                          <a:pt x="21" y="48"/>
                          <a:pt x="21" y="48"/>
                          <a:pt x="21" y="48"/>
                        </a:cubicBezTo>
                        <a:cubicBezTo>
                          <a:pt x="21" y="48"/>
                          <a:pt x="22" y="48"/>
                          <a:pt x="22" y="48"/>
                        </a:cubicBezTo>
                        <a:cubicBezTo>
                          <a:pt x="22" y="48"/>
                          <a:pt x="22" y="48"/>
                          <a:pt x="22" y="48"/>
                        </a:cubicBezTo>
                        <a:cubicBezTo>
                          <a:pt x="22" y="48"/>
                          <a:pt x="22" y="48"/>
                          <a:pt x="22" y="48"/>
                        </a:cubicBezTo>
                        <a:cubicBezTo>
                          <a:pt x="22" y="48"/>
                          <a:pt x="22" y="48"/>
                          <a:pt x="23" y="48"/>
                        </a:cubicBezTo>
                        <a:cubicBezTo>
                          <a:pt x="23" y="48"/>
                          <a:pt x="23" y="48"/>
                          <a:pt x="23" y="48"/>
                        </a:cubicBezTo>
                        <a:cubicBezTo>
                          <a:pt x="23" y="48"/>
                          <a:pt x="23" y="47"/>
                          <a:pt x="24" y="47"/>
                        </a:cubicBezTo>
                        <a:cubicBezTo>
                          <a:pt x="24" y="47"/>
                          <a:pt x="24" y="47"/>
                          <a:pt x="24" y="47"/>
                        </a:cubicBezTo>
                        <a:cubicBezTo>
                          <a:pt x="24" y="47"/>
                          <a:pt x="24" y="47"/>
                          <a:pt x="24" y="47"/>
                        </a:cubicBezTo>
                        <a:cubicBezTo>
                          <a:pt x="24" y="46"/>
                          <a:pt x="24" y="46"/>
                          <a:pt x="24" y="46"/>
                        </a:cubicBezTo>
                        <a:cubicBezTo>
                          <a:pt x="24" y="46"/>
                          <a:pt x="25" y="46"/>
                          <a:pt x="25" y="46"/>
                        </a:cubicBezTo>
                        <a:cubicBezTo>
                          <a:pt x="25" y="46"/>
                          <a:pt x="25" y="46"/>
                          <a:pt x="25" y="46"/>
                        </a:cubicBezTo>
                        <a:cubicBezTo>
                          <a:pt x="25" y="45"/>
                          <a:pt x="25" y="45"/>
                          <a:pt x="25" y="45"/>
                        </a:cubicBezTo>
                        <a:cubicBezTo>
                          <a:pt x="39" y="7"/>
                          <a:pt x="39" y="7"/>
                          <a:pt x="39" y="7"/>
                        </a:cubicBezTo>
                        <a:cubicBezTo>
                          <a:pt x="40" y="5"/>
                          <a:pt x="39" y="2"/>
                          <a:pt x="3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85" name="Freeform 68">
                    <a:extLst>
                      <a:ext uri="{FF2B5EF4-FFF2-40B4-BE49-F238E27FC236}">
                        <a16:creationId xmlns:a16="http://schemas.microsoft.com/office/drawing/2014/main" id="{7D66290D-6D2C-48FB-B244-85AFF99FEB44}"/>
                      </a:ext>
                    </a:extLst>
                  </p:cNvPr>
                  <p:cNvSpPr>
                    <a:spLocks/>
                  </p:cNvSpPr>
                  <p:nvPr/>
                </p:nvSpPr>
                <p:spPr bwMode="auto">
                  <a:xfrm>
                    <a:off x="2865" y="1553"/>
                    <a:ext cx="111" cy="120"/>
                  </a:xfrm>
                  <a:custGeom>
                    <a:avLst/>
                    <a:gdLst>
                      <a:gd name="T0" fmla="*/ 41 w 47"/>
                      <a:gd name="T1" fmla="*/ 49 h 50"/>
                      <a:gd name="T2" fmla="*/ 36 w 47"/>
                      <a:gd name="T3" fmla="*/ 45 h 50"/>
                      <a:gd name="T4" fmla="*/ 33 w 47"/>
                      <a:gd name="T5" fmla="*/ 27 h 50"/>
                      <a:gd name="T6" fmla="*/ 28 w 47"/>
                      <a:gd name="T7" fmla="*/ 46 h 50"/>
                      <a:gd name="T8" fmla="*/ 23 w 47"/>
                      <a:gd name="T9" fmla="*/ 49 h 50"/>
                      <a:gd name="T10" fmla="*/ 19 w 47"/>
                      <a:gd name="T11" fmla="*/ 46 h 50"/>
                      <a:gd name="T12" fmla="*/ 13 w 47"/>
                      <a:gd name="T13" fmla="*/ 27 h 50"/>
                      <a:gd name="T14" fmla="*/ 10 w 47"/>
                      <a:gd name="T15" fmla="*/ 45 h 50"/>
                      <a:gd name="T16" fmla="*/ 5 w 47"/>
                      <a:gd name="T17" fmla="*/ 49 h 50"/>
                      <a:gd name="T18" fmla="*/ 1 w 47"/>
                      <a:gd name="T19" fmla="*/ 44 h 50"/>
                      <a:gd name="T20" fmla="*/ 7 w 47"/>
                      <a:gd name="T21" fmla="*/ 5 h 50"/>
                      <a:gd name="T22" fmla="*/ 12 w 47"/>
                      <a:gd name="T23" fmla="*/ 0 h 50"/>
                      <a:gd name="T24" fmla="*/ 17 w 47"/>
                      <a:gd name="T25" fmla="*/ 4 h 50"/>
                      <a:gd name="T26" fmla="*/ 23 w 47"/>
                      <a:gd name="T27" fmla="*/ 27 h 50"/>
                      <a:gd name="T28" fmla="*/ 30 w 47"/>
                      <a:gd name="T29" fmla="*/ 4 h 50"/>
                      <a:gd name="T30" fmla="*/ 35 w 47"/>
                      <a:gd name="T31" fmla="*/ 0 h 50"/>
                      <a:gd name="T32" fmla="*/ 40 w 47"/>
                      <a:gd name="T33" fmla="*/ 5 h 50"/>
                      <a:gd name="T34" fmla="*/ 46 w 47"/>
                      <a:gd name="T35" fmla="*/ 44 h 50"/>
                      <a:gd name="T36" fmla="*/ 42 w 47"/>
                      <a:gd name="T37" fmla="*/ 49 h 50"/>
                      <a:gd name="T38" fmla="*/ 41 w 47"/>
                      <a:gd name="T39" fmla="*/ 4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50">
                        <a:moveTo>
                          <a:pt x="41" y="49"/>
                        </a:moveTo>
                        <a:cubicBezTo>
                          <a:pt x="39" y="49"/>
                          <a:pt x="37" y="48"/>
                          <a:pt x="36" y="45"/>
                        </a:cubicBezTo>
                        <a:cubicBezTo>
                          <a:pt x="33" y="27"/>
                          <a:pt x="33" y="27"/>
                          <a:pt x="33" y="27"/>
                        </a:cubicBezTo>
                        <a:cubicBezTo>
                          <a:pt x="28" y="46"/>
                          <a:pt x="28" y="46"/>
                          <a:pt x="28" y="46"/>
                        </a:cubicBezTo>
                        <a:cubicBezTo>
                          <a:pt x="27" y="48"/>
                          <a:pt x="26" y="49"/>
                          <a:pt x="23" y="49"/>
                        </a:cubicBezTo>
                        <a:cubicBezTo>
                          <a:pt x="21" y="49"/>
                          <a:pt x="19" y="48"/>
                          <a:pt x="19" y="46"/>
                        </a:cubicBezTo>
                        <a:cubicBezTo>
                          <a:pt x="13" y="27"/>
                          <a:pt x="13" y="27"/>
                          <a:pt x="13" y="27"/>
                        </a:cubicBezTo>
                        <a:cubicBezTo>
                          <a:pt x="10" y="45"/>
                          <a:pt x="10" y="45"/>
                          <a:pt x="10" y="45"/>
                        </a:cubicBezTo>
                        <a:cubicBezTo>
                          <a:pt x="10" y="48"/>
                          <a:pt x="7" y="50"/>
                          <a:pt x="5" y="49"/>
                        </a:cubicBezTo>
                        <a:cubicBezTo>
                          <a:pt x="2" y="49"/>
                          <a:pt x="0" y="46"/>
                          <a:pt x="1" y="44"/>
                        </a:cubicBezTo>
                        <a:cubicBezTo>
                          <a:pt x="7" y="5"/>
                          <a:pt x="7" y="5"/>
                          <a:pt x="7" y="5"/>
                        </a:cubicBezTo>
                        <a:cubicBezTo>
                          <a:pt x="7" y="2"/>
                          <a:pt x="9" y="1"/>
                          <a:pt x="12" y="0"/>
                        </a:cubicBezTo>
                        <a:cubicBezTo>
                          <a:pt x="14" y="0"/>
                          <a:pt x="16" y="2"/>
                          <a:pt x="17" y="4"/>
                        </a:cubicBezTo>
                        <a:cubicBezTo>
                          <a:pt x="23" y="27"/>
                          <a:pt x="23" y="27"/>
                          <a:pt x="23" y="27"/>
                        </a:cubicBezTo>
                        <a:cubicBezTo>
                          <a:pt x="30" y="4"/>
                          <a:pt x="30" y="4"/>
                          <a:pt x="30" y="4"/>
                        </a:cubicBezTo>
                        <a:cubicBezTo>
                          <a:pt x="31" y="2"/>
                          <a:pt x="33" y="0"/>
                          <a:pt x="35" y="0"/>
                        </a:cubicBezTo>
                        <a:cubicBezTo>
                          <a:pt x="37" y="1"/>
                          <a:pt x="39" y="2"/>
                          <a:pt x="40" y="5"/>
                        </a:cubicBezTo>
                        <a:cubicBezTo>
                          <a:pt x="46" y="44"/>
                          <a:pt x="46" y="44"/>
                          <a:pt x="46" y="44"/>
                        </a:cubicBezTo>
                        <a:cubicBezTo>
                          <a:pt x="47" y="46"/>
                          <a:pt x="45" y="49"/>
                          <a:pt x="42" y="49"/>
                        </a:cubicBezTo>
                        <a:cubicBezTo>
                          <a:pt x="42" y="49"/>
                          <a:pt x="41" y="49"/>
                          <a:pt x="41" y="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72" name="Group 64">
                  <a:extLst>
                    <a:ext uri="{FF2B5EF4-FFF2-40B4-BE49-F238E27FC236}">
                      <a16:creationId xmlns:a16="http://schemas.microsoft.com/office/drawing/2014/main" id="{0AB6D44E-0623-4732-AC02-90AA6A2587FE}"/>
                    </a:ext>
                  </a:extLst>
                </p:cNvPr>
                <p:cNvGrpSpPr>
                  <a:grpSpLocks noChangeAspect="1"/>
                </p:cNvGrpSpPr>
                <p:nvPr/>
              </p:nvGrpSpPr>
              <p:grpSpPr bwMode="auto">
                <a:xfrm>
                  <a:off x="755455" y="1980683"/>
                  <a:ext cx="243323" cy="241875"/>
                  <a:chOff x="2711" y="1453"/>
                  <a:chExt cx="336" cy="334"/>
                </a:xfrm>
              </p:grpSpPr>
              <p:sp>
                <p:nvSpPr>
                  <p:cNvPr id="1078" name="Freeform 65">
                    <a:extLst>
                      <a:ext uri="{FF2B5EF4-FFF2-40B4-BE49-F238E27FC236}">
                        <a16:creationId xmlns:a16="http://schemas.microsoft.com/office/drawing/2014/main" id="{00963CF2-3DD5-4226-A963-FD34B6174DDC}"/>
                      </a:ext>
                    </a:extLst>
                  </p:cNvPr>
                  <p:cNvSpPr>
                    <a:spLocks/>
                  </p:cNvSpPr>
                  <p:nvPr/>
                </p:nvSpPr>
                <p:spPr bwMode="auto">
                  <a:xfrm>
                    <a:off x="2718" y="1460"/>
                    <a:ext cx="329" cy="327"/>
                  </a:xfrm>
                  <a:custGeom>
                    <a:avLst/>
                    <a:gdLst>
                      <a:gd name="T0" fmla="*/ 168 w 183"/>
                      <a:gd name="T1" fmla="*/ 183 h 183"/>
                      <a:gd name="T2" fmla="*/ 22 w 183"/>
                      <a:gd name="T3" fmla="*/ 183 h 183"/>
                      <a:gd name="T4" fmla="*/ 0 w 183"/>
                      <a:gd name="T5" fmla="*/ 167 h 183"/>
                      <a:gd name="T6" fmla="*/ 7 w 183"/>
                      <a:gd name="T7" fmla="*/ 21 h 183"/>
                      <a:gd name="T8" fmla="*/ 22 w 183"/>
                      <a:gd name="T9" fmla="*/ 7 h 183"/>
                      <a:gd name="T10" fmla="*/ 167 w 183"/>
                      <a:gd name="T11" fmla="*/ 0 h 183"/>
                      <a:gd name="T12" fmla="*/ 183 w 183"/>
                      <a:gd name="T13" fmla="*/ 21 h 183"/>
                      <a:gd name="T14" fmla="*/ 183 w 183"/>
                      <a:gd name="T15" fmla="*/ 168 h 183"/>
                      <a:gd name="T16" fmla="*/ 168 w 183"/>
                      <a:gd name="T17"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183">
                        <a:moveTo>
                          <a:pt x="168" y="183"/>
                        </a:moveTo>
                        <a:cubicBezTo>
                          <a:pt x="22" y="183"/>
                          <a:pt x="22" y="183"/>
                          <a:pt x="22" y="183"/>
                        </a:cubicBezTo>
                        <a:cubicBezTo>
                          <a:pt x="14" y="183"/>
                          <a:pt x="0" y="167"/>
                          <a:pt x="0" y="167"/>
                        </a:cubicBezTo>
                        <a:cubicBezTo>
                          <a:pt x="7" y="21"/>
                          <a:pt x="7" y="21"/>
                          <a:pt x="7" y="21"/>
                        </a:cubicBezTo>
                        <a:cubicBezTo>
                          <a:pt x="7" y="13"/>
                          <a:pt x="14" y="7"/>
                          <a:pt x="22" y="7"/>
                        </a:cubicBezTo>
                        <a:cubicBezTo>
                          <a:pt x="167" y="0"/>
                          <a:pt x="167" y="0"/>
                          <a:pt x="167" y="0"/>
                        </a:cubicBezTo>
                        <a:cubicBezTo>
                          <a:pt x="167" y="0"/>
                          <a:pt x="183" y="13"/>
                          <a:pt x="183" y="21"/>
                        </a:cubicBezTo>
                        <a:cubicBezTo>
                          <a:pt x="183" y="168"/>
                          <a:pt x="183" y="168"/>
                          <a:pt x="183" y="168"/>
                        </a:cubicBezTo>
                        <a:cubicBezTo>
                          <a:pt x="183" y="176"/>
                          <a:pt x="176" y="183"/>
                          <a:pt x="168" y="183"/>
                        </a:cubicBezTo>
                        <a:close/>
                      </a:path>
                    </a:pathLst>
                  </a:custGeom>
                  <a:solidFill>
                    <a:schemeClr val="tx1">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79" name="Freeform 66">
                    <a:extLst>
                      <a:ext uri="{FF2B5EF4-FFF2-40B4-BE49-F238E27FC236}">
                        <a16:creationId xmlns:a16="http://schemas.microsoft.com/office/drawing/2014/main" id="{5A7F1AB3-66B0-48D1-B020-D4B7B56FC4FA}"/>
                      </a:ext>
                    </a:extLst>
                  </p:cNvPr>
                  <p:cNvSpPr>
                    <a:spLocks/>
                  </p:cNvSpPr>
                  <p:nvPr/>
                </p:nvSpPr>
                <p:spPr bwMode="auto">
                  <a:xfrm>
                    <a:off x="2711" y="1453"/>
                    <a:ext cx="316" cy="313"/>
                  </a:xfrm>
                  <a:custGeom>
                    <a:avLst/>
                    <a:gdLst>
                      <a:gd name="T0" fmla="*/ 160 w 176"/>
                      <a:gd name="T1" fmla="*/ 175 h 175"/>
                      <a:gd name="T2" fmla="*/ 16 w 176"/>
                      <a:gd name="T3" fmla="*/ 175 h 175"/>
                      <a:gd name="T4" fmla="*/ 0 w 176"/>
                      <a:gd name="T5" fmla="*/ 159 h 175"/>
                      <a:gd name="T6" fmla="*/ 0 w 176"/>
                      <a:gd name="T7" fmla="*/ 16 h 175"/>
                      <a:gd name="T8" fmla="*/ 16 w 176"/>
                      <a:gd name="T9" fmla="*/ 0 h 175"/>
                      <a:gd name="T10" fmla="*/ 160 w 176"/>
                      <a:gd name="T11" fmla="*/ 0 h 175"/>
                      <a:gd name="T12" fmla="*/ 176 w 176"/>
                      <a:gd name="T13" fmla="*/ 16 h 175"/>
                      <a:gd name="T14" fmla="*/ 176 w 176"/>
                      <a:gd name="T15" fmla="*/ 159 h 175"/>
                      <a:gd name="T16" fmla="*/ 160 w 176"/>
                      <a:gd name="T17"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175">
                        <a:moveTo>
                          <a:pt x="160" y="175"/>
                        </a:moveTo>
                        <a:cubicBezTo>
                          <a:pt x="16" y="175"/>
                          <a:pt x="16" y="175"/>
                          <a:pt x="16" y="175"/>
                        </a:cubicBezTo>
                        <a:cubicBezTo>
                          <a:pt x="7" y="175"/>
                          <a:pt x="0" y="168"/>
                          <a:pt x="0" y="159"/>
                        </a:cubicBezTo>
                        <a:cubicBezTo>
                          <a:pt x="0" y="16"/>
                          <a:pt x="0" y="16"/>
                          <a:pt x="0" y="16"/>
                        </a:cubicBezTo>
                        <a:cubicBezTo>
                          <a:pt x="0" y="7"/>
                          <a:pt x="7" y="0"/>
                          <a:pt x="16" y="0"/>
                        </a:cubicBezTo>
                        <a:cubicBezTo>
                          <a:pt x="160" y="0"/>
                          <a:pt x="160" y="0"/>
                          <a:pt x="160" y="0"/>
                        </a:cubicBezTo>
                        <a:cubicBezTo>
                          <a:pt x="169" y="0"/>
                          <a:pt x="176" y="7"/>
                          <a:pt x="176" y="16"/>
                        </a:cubicBezTo>
                        <a:cubicBezTo>
                          <a:pt x="176" y="159"/>
                          <a:pt x="176" y="159"/>
                          <a:pt x="176" y="159"/>
                        </a:cubicBezTo>
                        <a:cubicBezTo>
                          <a:pt x="176" y="168"/>
                          <a:pt x="169" y="175"/>
                          <a:pt x="160" y="175"/>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0" name="Freeform 67">
                    <a:extLst>
                      <a:ext uri="{FF2B5EF4-FFF2-40B4-BE49-F238E27FC236}">
                        <a16:creationId xmlns:a16="http://schemas.microsoft.com/office/drawing/2014/main" id="{4B5ED683-CBB6-43D1-A8A0-A74714573976}"/>
                      </a:ext>
                    </a:extLst>
                  </p:cNvPr>
                  <p:cNvSpPr>
                    <a:spLocks/>
                  </p:cNvSpPr>
                  <p:nvPr/>
                </p:nvSpPr>
                <p:spPr bwMode="auto">
                  <a:xfrm>
                    <a:off x="2774" y="1555"/>
                    <a:ext cx="96" cy="118"/>
                  </a:xfrm>
                  <a:custGeom>
                    <a:avLst/>
                    <a:gdLst>
                      <a:gd name="T0" fmla="*/ 36 w 40"/>
                      <a:gd name="T1" fmla="*/ 1 h 49"/>
                      <a:gd name="T2" fmla="*/ 30 w 40"/>
                      <a:gd name="T3" fmla="*/ 4 h 49"/>
                      <a:gd name="T4" fmla="*/ 20 w 40"/>
                      <a:gd name="T5" fmla="*/ 30 h 49"/>
                      <a:gd name="T6" fmla="*/ 10 w 40"/>
                      <a:gd name="T7" fmla="*/ 4 h 49"/>
                      <a:gd name="T8" fmla="*/ 4 w 40"/>
                      <a:gd name="T9" fmla="*/ 1 h 49"/>
                      <a:gd name="T10" fmla="*/ 1 w 40"/>
                      <a:gd name="T11" fmla="*/ 7 h 49"/>
                      <a:gd name="T12" fmla="*/ 16 w 40"/>
                      <a:gd name="T13" fmla="*/ 45 h 49"/>
                      <a:gd name="T14" fmla="*/ 16 w 40"/>
                      <a:gd name="T15" fmla="*/ 46 h 49"/>
                      <a:gd name="T16" fmla="*/ 16 w 40"/>
                      <a:gd name="T17" fmla="*/ 46 h 49"/>
                      <a:gd name="T18" fmla="*/ 16 w 40"/>
                      <a:gd name="T19" fmla="*/ 46 h 49"/>
                      <a:gd name="T20" fmla="*/ 16 w 40"/>
                      <a:gd name="T21" fmla="*/ 47 h 49"/>
                      <a:gd name="T22" fmla="*/ 17 w 40"/>
                      <a:gd name="T23" fmla="*/ 47 h 49"/>
                      <a:gd name="T24" fmla="*/ 17 w 40"/>
                      <a:gd name="T25" fmla="*/ 47 h 49"/>
                      <a:gd name="T26" fmla="*/ 18 w 40"/>
                      <a:gd name="T27" fmla="*/ 48 h 49"/>
                      <a:gd name="T28" fmla="*/ 18 w 40"/>
                      <a:gd name="T29" fmla="*/ 48 h 49"/>
                      <a:gd name="T30" fmla="*/ 18 w 40"/>
                      <a:gd name="T31" fmla="*/ 48 h 49"/>
                      <a:gd name="T32" fmla="*/ 18 w 40"/>
                      <a:gd name="T33" fmla="*/ 48 h 49"/>
                      <a:gd name="T34" fmla="*/ 19 w 40"/>
                      <a:gd name="T35" fmla="*/ 48 h 49"/>
                      <a:gd name="T36" fmla="*/ 19 w 40"/>
                      <a:gd name="T37" fmla="*/ 48 h 49"/>
                      <a:gd name="T38" fmla="*/ 19 w 40"/>
                      <a:gd name="T39" fmla="*/ 48 h 49"/>
                      <a:gd name="T40" fmla="*/ 20 w 40"/>
                      <a:gd name="T41" fmla="*/ 49 h 49"/>
                      <a:gd name="T42" fmla="*/ 20 w 40"/>
                      <a:gd name="T43" fmla="*/ 49 h 49"/>
                      <a:gd name="T44" fmla="*/ 20 w 40"/>
                      <a:gd name="T45" fmla="*/ 49 h 49"/>
                      <a:gd name="T46" fmla="*/ 20 w 40"/>
                      <a:gd name="T47" fmla="*/ 49 h 49"/>
                      <a:gd name="T48" fmla="*/ 20 w 40"/>
                      <a:gd name="T49" fmla="*/ 49 h 49"/>
                      <a:gd name="T50" fmla="*/ 21 w 40"/>
                      <a:gd name="T51" fmla="*/ 48 h 49"/>
                      <a:gd name="T52" fmla="*/ 21 w 40"/>
                      <a:gd name="T53" fmla="*/ 48 h 49"/>
                      <a:gd name="T54" fmla="*/ 22 w 40"/>
                      <a:gd name="T55" fmla="*/ 48 h 49"/>
                      <a:gd name="T56" fmla="*/ 22 w 40"/>
                      <a:gd name="T57" fmla="*/ 48 h 49"/>
                      <a:gd name="T58" fmla="*/ 22 w 40"/>
                      <a:gd name="T59" fmla="*/ 48 h 49"/>
                      <a:gd name="T60" fmla="*/ 23 w 40"/>
                      <a:gd name="T61" fmla="*/ 48 h 49"/>
                      <a:gd name="T62" fmla="*/ 23 w 40"/>
                      <a:gd name="T63" fmla="*/ 48 h 49"/>
                      <a:gd name="T64" fmla="*/ 24 w 40"/>
                      <a:gd name="T65" fmla="*/ 47 h 49"/>
                      <a:gd name="T66" fmla="*/ 24 w 40"/>
                      <a:gd name="T67" fmla="*/ 47 h 49"/>
                      <a:gd name="T68" fmla="*/ 24 w 40"/>
                      <a:gd name="T69" fmla="*/ 47 h 49"/>
                      <a:gd name="T70" fmla="*/ 24 w 40"/>
                      <a:gd name="T71" fmla="*/ 46 h 49"/>
                      <a:gd name="T72" fmla="*/ 25 w 40"/>
                      <a:gd name="T73" fmla="*/ 46 h 49"/>
                      <a:gd name="T74" fmla="*/ 25 w 40"/>
                      <a:gd name="T75" fmla="*/ 46 h 49"/>
                      <a:gd name="T76" fmla="*/ 25 w 40"/>
                      <a:gd name="T77" fmla="*/ 45 h 49"/>
                      <a:gd name="T78" fmla="*/ 39 w 40"/>
                      <a:gd name="T79" fmla="*/ 7 h 49"/>
                      <a:gd name="T80" fmla="*/ 36 w 40"/>
                      <a:gd name="T81"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 h="49">
                        <a:moveTo>
                          <a:pt x="36" y="1"/>
                        </a:moveTo>
                        <a:cubicBezTo>
                          <a:pt x="34" y="0"/>
                          <a:pt x="31" y="1"/>
                          <a:pt x="30" y="4"/>
                        </a:cubicBezTo>
                        <a:cubicBezTo>
                          <a:pt x="20" y="30"/>
                          <a:pt x="20" y="30"/>
                          <a:pt x="20" y="30"/>
                        </a:cubicBezTo>
                        <a:cubicBezTo>
                          <a:pt x="10" y="4"/>
                          <a:pt x="10" y="4"/>
                          <a:pt x="10" y="4"/>
                        </a:cubicBezTo>
                        <a:cubicBezTo>
                          <a:pt x="9" y="1"/>
                          <a:pt x="7" y="0"/>
                          <a:pt x="4" y="1"/>
                        </a:cubicBezTo>
                        <a:cubicBezTo>
                          <a:pt x="2" y="2"/>
                          <a:pt x="0" y="5"/>
                          <a:pt x="1" y="7"/>
                        </a:cubicBezTo>
                        <a:cubicBezTo>
                          <a:pt x="16" y="45"/>
                          <a:pt x="16" y="45"/>
                          <a:pt x="16" y="45"/>
                        </a:cubicBezTo>
                        <a:cubicBezTo>
                          <a:pt x="16" y="45"/>
                          <a:pt x="16" y="45"/>
                          <a:pt x="16" y="46"/>
                        </a:cubicBezTo>
                        <a:cubicBezTo>
                          <a:pt x="16" y="46"/>
                          <a:pt x="16" y="46"/>
                          <a:pt x="16" y="46"/>
                        </a:cubicBezTo>
                        <a:cubicBezTo>
                          <a:pt x="16" y="46"/>
                          <a:pt x="16" y="46"/>
                          <a:pt x="16" y="46"/>
                        </a:cubicBezTo>
                        <a:cubicBezTo>
                          <a:pt x="16" y="46"/>
                          <a:pt x="16" y="46"/>
                          <a:pt x="16" y="47"/>
                        </a:cubicBezTo>
                        <a:cubicBezTo>
                          <a:pt x="16" y="47"/>
                          <a:pt x="17" y="47"/>
                          <a:pt x="17" y="47"/>
                        </a:cubicBezTo>
                        <a:cubicBezTo>
                          <a:pt x="17" y="47"/>
                          <a:pt x="17" y="47"/>
                          <a:pt x="17" y="47"/>
                        </a:cubicBezTo>
                        <a:cubicBezTo>
                          <a:pt x="17" y="47"/>
                          <a:pt x="17" y="48"/>
                          <a:pt x="18" y="48"/>
                        </a:cubicBezTo>
                        <a:cubicBezTo>
                          <a:pt x="18" y="48"/>
                          <a:pt x="18" y="48"/>
                          <a:pt x="18" y="48"/>
                        </a:cubicBezTo>
                        <a:cubicBezTo>
                          <a:pt x="18" y="48"/>
                          <a:pt x="18" y="48"/>
                          <a:pt x="18" y="48"/>
                        </a:cubicBezTo>
                        <a:cubicBezTo>
                          <a:pt x="18" y="48"/>
                          <a:pt x="18" y="48"/>
                          <a:pt x="18" y="48"/>
                        </a:cubicBezTo>
                        <a:cubicBezTo>
                          <a:pt x="18" y="48"/>
                          <a:pt x="19" y="48"/>
                          <a:pt x="19" y="48"/>
                        </a:cubicBezTo>
                        <a:cubicBezTo>
                          <a:pt x="19" y="48"/>
                          <a:pt x="19" y="48"/>
                          <a:pt x="19" y="48"/>
                        </a:cubicBezTo>
                        <a:cubicBezTo>
                          <a:pt x="19" y="48"/>
                          <a:pt x="19" y="48"/>
                          <a:pt x="19" y="48"/>
                        </a:cubicBezTo>
                        <a:cubicBezTo>
                          <a:pt x="20" y="49"/>
                          <a:pt x="20" y="49"/>
                          <a:pt x="20" y="49"/>
                        </a:cubicBezTo>
                        <a:cubicBezTo>
                          <a:pt x="20" y="49"/>
                          <a:pt x="20" y="49"/>
                          <a:pt x="20" y="49"/>
                        </a:cubicBezTo>
                        <a:cubicBezTo>
                          <a:pt x="20" y="49"/>
                          <a:pt x="20" y="49"/>
                          <a:pt x="20" y="49"/>
                        </a:cubicBezTo>
                        <a:cubicBezTo>
                          <a:pt x="20" y="49"/>
                          <a:pt x="20" y="49"/>
                          <a:pt x="20" y="49"/>
                        </a:cubicBezTo>
                        <a:cubicBezTo>
                          <a:pt x="20" y="49"/>
                          <a:pt x="20" y="49"/>
                          <a:pt x="20" y="49"/>
                        </a:cubicBezTo>
                        <a:cubicBezTo>
                          <a:pt x="20" y="49"/>
                          <a:pt x="21" y="49"/>
                          <a:pt x="21" y="48"/>
                        </a:cubicBezTo>
                        <a:cubicBezTo>
                          <a:pt x="21" y="48"/>
                          <a:pt x="21" y="48"/>
                          <a:pt x="21" y="48"/>
                        </a:cubicBezTo>
                        <a:cubicBezTo>
                          <a:pt x="21" y="48"/>
                          <a:pt x="22" y="48"/>
                          <a:pt x="22" y="48"/>
                        </a:cubicBezTo>
                        <a:cubicBezTo>
                          <a:pt x="22" y="48"/>
                          <a:pt x="22" y="48"/>
                          <a:pt x="22" y="48"/>
                        </a:cubicBezTo>
                        <a:cubicBezTo>
                          <a:pt x="22" y="48"/>
                          <a:pt x="22" y="48"/>
                          <a:pt x="22" y="48"/>
                        </a:cubicBezTo>
                        <a:cubicBezTo>
                          <a:pt x="22" y="48"/>
                          <a:pt x="22" y="48"/>
                          <a:pt x="23" y="48"/>
                        </a:cubicBezTo>
                        <a:cubicBezTo>
                          <a:pt x="23" y="48"/>
                          <a:pt x="23" y="48"/>
                          <a:pt x="23" y="48"/>
                        </a:cubicBezTo>
                        <a:cubicBezTo>
                          <a:pt x="23" y="48"/>
                          <a:pt x="23" y="47"/>
                          <a:pt x="24" y="47"/>
                        </a:cubicBezTo>
                        <a:cubicBezTo>
                          <a:pt x="24" y="47"/>
                          <a:pt x="24" y="47"/>
                          <a:pt x="24" y="47"/>
                        </a:cubicBezTo>
                        <a:cubicBezTo>
                          <a:pt x="24" y="47"/>
                          <a:pt x="24" y="47"/>
                          <a:pt x="24" y="47"/>
                        </a:cubicBezTo>
                        <a:cubicBezTo>
                          <a:pt x="24" y="46"/>
                          <a:pt x="24" y="46"/>
                          <a:pt x="24" y="46"/>
                        </a:cubicBezTo>
                        <a:cubicBezTo>
                          <a:pt x="24" y="46"/>
                          <a:pt x="25" y="46"/>
                          <a:pt x="25" y="46"/>
                        </a:cubicBezTo>
                        <a:cubicBezTo>
                          <a:pt x="25" y="46"/>
                          <a:pt x="25" y="46"/>
                          <a:pt x="25" y="46"/>
                        </a:cubicBezTo>
                        <a:cubicBezTo>
                          <a:pt x="25" y="45"/>
                          <a:pt x="25" y="45"/>
                          <a:pt x="25" y="45"/>
                        </a:cubicBezTo>
                        <a:cubicBezTo>
                          <a:pt x="39" y="7"/>
                          <a:pt x="39" y="7"/>
                          <a:pt x="39" y="7"/>
                        </a:cubicBezTo>
                        <a:cubicBezTo>
                          <a:pt x="40" y="5"/>
                          <a:pt x="39" y="2"/>
                          <a:pt x="3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81" name="Freeform 68">
                    <a:extLst>
                      <a:ext uri="{FF2B5EF4-FFF2-40B4-BE49-F238E27FC236}">
                        <a16:creationId xmlns:a16="http://schemas.microsoft.com/office/drawing/2014/main" id="{152B8D65-7CB4-4E97-B2A8-826C0F663EDC}"/>
                      </a:ext>
                    </a:extLst>
                  </p:cNvPr>
                  <p:cNvSpPr>
                    <a:spLocks/>
                  </p:cNvSpPr>
                  <p:nvPr/>
                </p:nvSpPr>
                <p:spPr bwMode="auto">
                  <a:xfrm>
                    <a:off x="2865" y="1553"/>
                    <a:ext cx="111" cy="120"/>
                  </a:xfrm>
                  <a:custGeom>
                    <a:avLst/>
                    <a:gdLst>
                      <a:gd name="T0" fmla="*/ 41 w 47"/>
                      <a:gd name="T1" fmla="*/ 49 h 50"/>
                      <a:gd name="T2" fmla="*/ 36 w 47"/>
                      <a:gd name="T3" fmla="*/ 45 h 50"/>
                      <a:gd name="T4" fmla="*/ 33 w 47"/>
                      <a:gd name="T5" fmla="*/ 27 h 50"/>
                      <a:gd name="T6" fmla="*/ 28 w 47"/>
                      <a:gd name="T7" fmla="*/ 46 h 50"/>
                      <a:gd name="T8" fmla="*/ 23 w 47"/>
                      <a:gd name="T9" fmla="*/ 49 h 50"/>
                      <a:gd name="T10" fmla="*/ 19 w 47"/>
                      <a:gd name="T11" fmla="*/ 46 h 50"/>
                      <a:gd name="T12" fmla="*/ 13 w 47"/>
                      <a:gd name="T13" fmla="*/ 27 h 50"/>
                      <a:gd name="T14" fmla="*/ 10 w 47"/>
                      <a:gd name="T15" fmla="*/ 45 h 50"/>
                      <a:gd name="T16" fmla="*/ 5 w 47"/>
                      <a:gd name="T17" fmla="*/ 49 h 50"/>
                      <a:gd name="T18" fmla="*/ 1 w 47"/>
                      <a:gd name="T19" fmla="*/ 44 h 50"/>
                      <a:gd name="T20" fmla="*/ 7 w 47"/>
                      <a:gd name="T21" fmla="*/ 5 h 50"/>
                      <a:gd name="T22" fmla="*/ 12 w 47"/>
                      <a:gd name="T23" fmla="*/ 0 h 50"/>
                      <a:gd name="T24" fmla="*/ 17 w 47"/>
                      <a:gd name="T25" fmla="*/ 4 h 50"/>
                      <a:gd name="T26" fmla="*/ 23 w 47"/>
                      <a:gd name="T27" fmla="*/ 27 h 50"/>
                      <a:gd name="T28" fmla="*/ 30 w 47"/>
                      <a:gd name="T29" fmla="*/ 4 h 50"/>
                      <a:gd name="T30" fmla="*/ 35 w 47"/>
                      <a:gd name="T31" fmla="*/ 0 h 50"/>
                      <a:gd name="T32" fmla="*/ 40 w 47"/>
                      <a:gd name="T33" fmla="*/ 5 h 50"/>
                      <a:gd name="T34" fmla="*/ 46 w 47"/>
                      <a:gd name="T35" fmla="*/ 44 h 50"/>
                      <a:gd name="T36" fmla="*/ 42 w 47"/>
                      <a:gd name="T37" fmla="*/ 49 h 50"/>
                      <a:gd name="T38" fmla="*/ 41 w 47"/>
                      <a:gd name="T39" fmla="*/ 4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50">
                        <a:moveTo>
                          <a:pt x="41" y="49"/>
                        </a:moveTo>
                        <a:cubicBezTo>
                          <a:pt x="39" y="49"/>
                          <a:pt x="37" y="48"/>
                          <a:pt x="36" y="45"/>
                        </a:cubicBezTo>
                        <a:cubicBezTo>
                          <a:pt x="33" y="27"/>
                          <a:pt x="33" y="27"/>
                          <a:pt x="33" y="27"/>
                        </a:cubicBezTo>
                        <a:cubicBezTo>
                          <a:pt x="28" y="46"/>
                          <a:pt x="28" y="46"/>
                          <a:pt x="28" y="46"/>
                        </a:cubicBezTo>
                        <a:cubicBezTo>
                          <a:pt x="27" y="48"/>
                          <a:pt x="26" y="49"/>
                          <a:pt x="23" y="49"/>
                        </a:cubicBezTo>
                        <a:cubicBezTo>
                          <a:pt x="21" y="49"/>
                          <a:pt x="19" y="48"/>
                          <a:pt x="19" y="46"/>
                        </a:cubicBezTo>
                        <a:cubicBezTo>
                          <a:pt x="13" y="27"/>
                          <a:pt x="13" y="27"/>
                          <a:pt x="13" y="27"/>
                        </a:cubicBezTo>
                        <a:cubicBezTo>
                          <a:pt x="10" y="45"/>
                          <a:pt x="10" y="45"/>
                          <a:pt x="10" y="45"/>
                        </a:cubicBezTo>
                        <a:cubicBezTo>
                          <a:pt x="10" y="48"/>
                          <a:pt x="7" y="50"/>
                          <a:pt x="5" y="49"/>
                        </a:cubicBezTo>
                        <a:cubicBezTo>
                          <a:pt x="2" y="49"/>
                          <a:pt x="0" y="46"/>
                          <a:pt x="1" y="44"/>
                        </a:cubicBezTo>
                        <a:cubicBezTo>
                          <a:pt x="7" y="5"/>
                          <a:pt x="7" y="5"/>
                          <a:pt x="7" y="5"/>
                        </a:cubicBezTo>
                        <a:cubicBezTo>
                          <a:pt x="7" y="2"/>
                          <a:pt x="9" y="1"/>
                          <a:pt x="12" y="0"/>
                        </a:cubicBezTo>
                        <a:cubicBezTo>
                          <a:pt x="14" y="0"/>
                          <a:pt x="16" y="2"/>
                          <a:pt x="17" y="4"/>
                        </a:cubicBezTo>
                        <a:cubicBezTo>
                          <a:pt x="23" y="27"/>
                          <a:pt x="23" y="27"/>
                          <a:pt x="23" y="27"/>
                        </a:cubicBezTo>
                        <a:cubicBezTo>
                          <a:pt x="30" y="4"/>
                          <a:pt x="30" y="4"/>
                          <a:pt x="30" y="4"/>
                        </a:cubicBezTo>
                        <a:cubicBezTo>
                          <a:pt x="31" y="2"/>
                          <a:pt x="33" y="0"/>
                          <a:pt x="35" y="0"/>
                        </a:cubicBezTo>
                        <a:cubicBezTo>
                          <a:pt x="37" y="1"/>
                          <a:pt x="39" y="2"/>
                          <a:pt x="40" y="5"/>
                        </a:cubicBezTo>
                        <a:cubicBezTo>
                          <a:pt x="46" y="44"/>
                          <a:pt x="46" y="44"/>
                          <a:pt x="46" y="44"/>
                        </a:cubicBezTo>
                        <a:cubicBezTo>
                          <a:pt x="47" y="46"/>
                          <a:pt x="45" y="49"/>
                          <a:pt x="42" y="49"/>
                        </a:cubicBezTo>
                        <a:cubicBezTo>
                          <a:pt x="42" y="49"/>
                          <a:pt x="41" y="49"/>
                          <a:pt x="41" y="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73" name="Group 64">
                  <a:extLst>
                    <a:ext uri="{FF2B5EF4-FFF2-40B4-BE49-F238E27FC236}">
                      <a16:creationId xmlns:a16="http://schemas.microsoft.com/office/drawing/2014/main" id="{D71CC815-8CD8-423E-BF93-8985C2B45703}"/>
                    </a:ext>
                  </a:extLst>
                </p:cNvPr>
                <p:cNvGrpSpPr>
                  <a:grpSpLocks noChangeAspect="1"/>
                </p:cNvGrpSpPr>
                <p:nvPr/>
              </p:nvGrpSpPr>
              <p:grpSpPr bwMode="auto">
                <a:xfrm>
                  <a:off x="483243" y="1980683"/>
                  <a:ext cx="243323" cy="241875"/>
                  <a:chOff x="2711" y="1453"/>
                  <a:chExt cx="336" cy="334"/>
                </a:xfrm>
              </p:grpSpPr>
              <p:sp>
                <p:nvSpPr>
                  <p:cNvPr id="1074" name="Freeform 65">
                    <a:extLst>
                      <a:ext uri="{FF2B5EF4-FFF2-40B4-BE49-F238E27FC236}">
                        <a16:creationId xmlns:a16="http://schemas.microsoft.com/office/drawing/2014/main" id="{F509D2AB-3E6E-412A-88B5-392B084A6695}"/>
                      </a:ext>
                    </a:extLst>
                  </p:cNvPr>
                  <p:cNvSpPr>
                    <a:spLocks/>
                  </p:cNvSpPr>
                  <p:nvPr/>
                </p:nvSpPr>
                <p:spPr bwMode="auto">
                  <a:xfrm>
                    <a:off x="2718" y="1460"/>
                    <a:ext cx="329" cy="327"/>
                  </a:xfrm>
                  <a:custGeom>
                    <a:avLst/>
                    <a:gdLst>
                      <a:gd name="T0" fmla="*/ 168 w 183"/>
                      <a:gd name="T1" fmla="*/ 183 h 183"/>
                      <a:gd name="T2" fmla="*/ 22 w 183"/>
                      <a:gd name="T3" fmla="*/ 183 h 183"/>
                      <a:gd name="T4" fmla="*/ 0 w 183"/>
                      <a:gd name="T5" fmla="*/ 167 h 183"/>
                      <a:gd name="T6" fmla="*/ 7 w 183"/>
                      <a:gd name="T7" fmla="*/ 21 h 183"/>
                      <a:gd name="T8" fmla="*/ 22 w 183"/>
                      <a:gd name="T9" fmla="*/ 7 h 183"/>
                      <a:gd name="T10" fmla="*/ 167 w 183"/>
                      <a:gd name="T11" fmla="*/ 0 h 183"/>
                      <a:gd name="T12" fmla="*/ 183 w 183"/>
                      <a:gd name="T13" fmla="*/ 21 h 183"/>
                      <a:gd name="T14" fmla="*/ 183 w 183"/>
                      <a:gd name="T15" fmla="*/ 168 h 183"/>
                      <a:gd name="T16" fmla="*/ 168 w 183"/>
                      <a:gd name="T17"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183">
                        <a:moveTo>
                          <a:pt x="168" y="183"/>
                        </a:moveTo>
                        <a:cubicBezTo>
                          <a:pt x="22" y="183"/>
                          <a:pt x="22" y="183"/>
                          <a:pt x="22" y="183"/>
                        </a:cubicBezTo>
                        <a:cubicBezTo>
                          <a:pt x="14" y="183"/>
                          <a:pt x="0" y="167"/>
                          <a:pt x="0" y="167"/>
                        </a:cubicBezTo>
                        <a:cubicBezTo>
                          <a:pt x="7" y="21"/>
                          <a:pt x="7" y="21"/>
                          <a:pt x="7" y="21"/>
                        </a:cubicBezTo>
                        <a:cubicBezTo>
                          <a:pt x="7" y="13"/>
                          <a:pt x="14" y="7"/>
                          <a:pt x="22" y="7"/>
                        </a:cubicBezTo>
                        <a:cubicBezTo>
                          <a:pt x="167" y="0"/>
                          <a:pt x="167" y="0"/>
                          <a:pt x="167" y="0"/>
                        </a:cubicBezTo>
                        <a:cubicBezTo>
                          <a:pt x="167" y="0"/>
                          <a:pt x="183" y="13"/>
                          <a:pt x="183" y="21"/>
                        </a:cubicBezTo>
                        <a:cubicBezTo>
                          <a:pt x="183" y="168"/>
                          <a:pt x="183" y="168"/>
                          <a:pt x="183" y="168"/>
                        </a:cubicBezTo>
                        <a:cubicBezTo>
                          <a:pt x="183" y="176"/>
                          <a:pt x="176" y="183"/>
                          <a:pt x="168" y="183"/>
                        </a:cubicBezTo>
                        <a:close/>
                      </a:path>
                    </a:pathLst>
                  </a:custGeom>
                  <a:solidFill>
                    <a:schemeClr val="tx1">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75" name="Freeform 66">
                    <a:extLst>
                      <a:ext uri="{FF2B5EF4-FFF2-40B4-BE49-F238E27FC236}">
                        <a16:creationId xmlns:a16="http://schemas.microsoft.com/office/drawing/2014/main" id="{B52EA527-3DC8-40A3-B1D1-243BD9F1186C}"/>
                      </a:ext>
                    </a:extLst>
                  </p:cNvPr>
                  <p:cNvSpPr>
                    <a:spLocks/>
                  </p:cNvSpPr>
                  <p:nvPr/>
                </p:nvSpPr>
                <p:spPr bwMode="auto">
                  <a:xfrm>
                    <a:off x="2711" y="1453"/>
                    <a:ext cx="316" cy="313"/>
                  </a:xfrm>
                  <a:custGeom>
                    <a:avLst/>
                    <a:gdLst>
                      <a:gd name="T0" fmla="*/ 160 w 176"/>
                      <a:gd name="T1" fmla="*/ 175 h 175"/>
                      <a:gd name="T2" fmla="*/ 16 w 176"/>
                      <a:gd name="T3" fmla="*/ 175 h 175"/>
                      <a:gd name="T4" fmla="*/ 0 w 176"/>
                      <a:gd name="T5" fmla="*/ 159 h 175"/>
                      <a:gd name="T6" fmla="*/ 0 w 176"/>
                      <a:gd name="T7" fmla="*/ 16 h 175"/>
                      <a:gd name="T8" fmla="*/ 16 w 176"/>
                      <a:gd name="T9" fmla="*/ 0 h 175"/>
                      <a:gd name="T10" fmla="*/ 160 w 176"/>
                      <a:gd name="T11" fmla="*/ 0 h 175"/>
                      <a:gd name="T12" fmla="*/ 176 w 176"/>
                      <a:gd name="T13" fmla="*/ 16 h 175"/>
                      <a:gd name="T14" fmla="*/ 176 w 176"/>
                      <a:gd name="T15" fmla="*/ 159 h 175"/>
                      <a:gd name="T16" fmla="*/ 160 w 176"/>
                      <a:gd name="T17"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175">
                        <a:moveTo>
                          <a:pt x="160" y="175"/>
                        </a:moveTo>
                        <a:cubicBezTo>
                          <a:pt x="16" y="175"/>
                          <a:pt x="16" y="175"/>
                          <a:pt x="16" y="175"/>
                        </a:cubicBezTo>
                        <a:cubicBezTo>
                          <a:pt x="7" y="175"/>
                          <a:pt x="0" y="168"/>
                          <a:pt x="0" y="159"/>
                        </a:cubicBezTo>
                        <a:cubicBezTo>
                          <a:pt x="0" y="16"/>
                          <a:pt x="0" y="16"/>
                          <a:pt x="0" y="16"/>
                        </a:cubicBezTo>
                        <a:cubicBezTo>
                          <a:pt x="0" y="7"/>
                          <a:pt x="7" y="0"/>
                          <a:pt x="16" y="0"/>
                        </a:cubicBezTo>
                        <a:cubicBezTo>
                          <a:pt x="160" y="0"/>
                          <a:pt x="160" y="0"/>
                          <a:pt x="160" y="0"/>
                        </a:cubicBezTo>
                        <a:cubicBezTo>
                          <a:pt x="169" y="0"/>
                          <a:pt x="176" y="7"/>
                          <a:pt x="176" y="16"/>
                        </a:cubicBezTo>
                        <a:cubicBezTo>
                          <a:pt x="176" y="159"/>
                          <a:pt x="176" y="159"/>
                          <a:pt x="176" y="159"/>
                        </a:cubicBezTo>
                        <a:cubicBezTo>
                          <a:pt x="176" y="168"/>
                          <a:pt x="169" y="175"/>
                          <a:pt x="160" y="175"/>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6" name="Freeform 67">
                    <a:extLst>
                      <a:ext uri="{FF2B5EF4-FFF2-40B4-BE49-F238E27FC236}">
                        <a16:creationId xmlns:a16="http://schemas.microsoft.com/office/drawing/2014/main" id="{8EA59B38-3C33-4D4B-8F59-B6DFCACA3307}"/>
                      </a:ext>
                    </a:extLst>
                  </p:cNvPr>
                  <p:cNvSpPr>
                    <a:spLocks/>
                  </p:cNvSpPr>
                  <p:nvPr/>
                </p:nvSpPr>
                <p:spPr bwMode="auto">
                  <a:xfrm>
                    <a:off x="2774" y="1555"/>
                    <a:ext cx="96" cy="118"/>
                  </a:xfrm>
                  <a:custGeom>
                    <a:avLst/>
                    <a:gdLst>
                      <a:gd name="T0" fmla="*/ 36 w 40"/>
                      <a:gd name="T1" fmla="*/ 1 h 49"/>
                      <a:gd name="T2" fmla="*/ 30 w 40"/>
                      <a:gd name="T3" fmla="*/ 4 h 49"/>
                      <a:gd name="T4" fmla="*/ 20 w 40"/>
                      <a:gd name="T5" fmla="*/ 30 h 49"/>
                      <a:gd name="T6" fmla="*/ 10 w 40"/>
                      <a:gd name="T7" fmla="*/ 4 h 49"/>
                      <a:gd name="T8" fmla="*/ 4 w 40"/>
                      <a:gd name="T9" fmla="*/ 1 h 49"/>
                      <a:gd name="T10" fmla="*/ 1 w 40"/>
                      <a:gd name="T11" fmla="*/ 7 h 49"/>
                      <a:gd name="T12" fmla="*/ 16 w 40"/>
                      <a:gd name="T13" fmla="*/ 45 h 49"/>
                      <a:gd name="T14" fmla="*/ 16 w 40"/>
                      <a:gd name="T15" fmla="*/ 46 h 49"/>
                      <a:gd name="T16" fmla="*/ 16 w 40"/>
                      <a:gd name="T17" fmla="*/ 46 h 49"/>
                      <a:gd name="T18" fmla="*/ 16 w 40"/>
                      <a:gd name="T19" fmla="*/ 46 h 49"/>
                      <a:gd name="T20" fmla="*/ 16 w 40"/>
                      <a:gd name="T21" fmla="*/ 47 h 49"/>
                      <a:gd name="T22" fmla="*/ 17 w 40"/>
                      <a:gd name="T23" fmla="*/ 47 h 49"/>
                      <a:gd name="T24" fmla="*/ 17 w 40"/>
                      <a:gd name="T25" fmla="*/ 47 h 49"/>
                      <a:gd name="T26" fmla="*/ 18 w 40"/>
                      <a:gd name="T27" fmla="*/ 48 h 49"/>
                      <a:gd name="T28" fmla="*/ 18 w 40"/>
                      <a:gd name="T29" fmla="*/ 48 h 49"/>
                      <a:gd name="T30" fmla="*/ 18 w 40"/>
                      <a:gd name="T31" fmla="*/ 48 h 49"/>
                      <a:gd name="T32" fmla="*/ 18 w 40"/>
                      <a:gd name="T33" fmla="*/ 48 h 49"/>
                      <a:gd name="T34" fmla="*/ 19 w 40"/>
                      <a:gd name="T35" fmla="*/ 48 h 49"/>
                      <a:gd name="T36" fmla="*/ 19 w 40"/>
                      <a:gd name="T37" fmla="*/ 48 h 49"/>
                      <a:gd name="T38" fmla="*/ 19 w 40"/>
                      <a:gd name="T39" fmla="*/ 48 h 49"/>
                      <a:gd name="T40" fmla="*/ 20 w 40"/>
                      <a:gd name="T41" fmla="*/ 49 h 49"/>
                      <a:gd name="T42" fmla="*/ 20 w 40"/>
                      <a:gd name="T43" fmla="*/ 49 h 49"/>
                      <a:gd name="T44" fmla="*/ 20 w 40"/>
                      <a:gd name="T45" fmla="*/ 49 h 49"/>
                      <a:gd name="T46" fmla="*/ 20 w 40"/>
                      <a:gd name="T47" fmla="*/ 49 h 49"/>
                      <a:gd name="T48" fmla="*/ 20 w 40"/>
                      <a:gd name="T49" fmla="*/ 49 h 49"/>
                      <a:gd name="T50" fmla="*/ 21 w 40"/>
                      <a:gd name="T51" fmla="*/ 48 h 49"/>
                      <a:gd name="T52" fmla="*/ 21 w 40"/>
                      <a:gd name="T53" fmla="*/ 48 h 49"/>
                      <a:gd name="T54" fmla="*/ 22 w 40"/>
                      <a:gd name="T55" fmla="*/ 48 h 49"/>
                      <a:gd name="T56" fmla="*/ 22 w 40"/>
                      <a:gd name="T57" fmla="*/ 48 h 49"/>
                      <a:gd name="T58" fmla="*/ 22 w 40"/>
                      <a:gd name="T59" fmla="*/ 48 h 49"/>
                      <a:gd name="T60" fmla="*/ 23 w 40"/>
                      <a:gd name="T61" fmla="*/ 48 h 49"/>
                      <a:gd name="T62" fmla="*/ 23 w 40"/>
                      <a:gd name="T63" fmla="*/ 48 h 49"/>
                      <a:gd name="T64" fmla="*/ 24 w 40"/>
                      <a:gd name="T65" fmla="*/ 47 h 49"/>
                      <a:gd name="T66" fmla="*/ 24 w 40"/>
                      <a:gd name="T67" fmla="*/ 47 h 49"/>
                      <a:gd name="T68" fmla="*/ 24 w 40"/>
                      <a:gd name="T69" fmla="*/ 47 h 49"/>
                      <a:gd name="T70" fmla="*/ 24 w 40"/>
                      <a:gd name="T71" fmla="*/ 46 h 49"/>
                      <a:gd name="T72" fmla="*/ 25 w 40"/>
                      <a:gd name="T73" fmla="*/ 46 h 49"/>
                      <a:gd name="T74" fmla="*/ 25 w 40"/>
                      <a:gd name="T75" fmla="*/ 46 h 49"/>
                      <a:gd name="T76" fmla="*/ 25 w 40"/>
                      <a:gd name="T77" fmla="*/ 45 h 49"/>
                      <a:gd name="T78" fmla="*/ 39 w 40"/>
                      <a:gd name="T79" fmla="*/ 7 h 49"/>
                      <a:gd name="T80" fmla="*/ 36 w 40"/>
                      <a:gd name="T81"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 h="49">
                        <a:moveTo>
                          <a:pt x="36" y="1"/>
                        </a:moveTo>
                        <a:cubicBezTo>
                          <a:pt x="34" y="0"/>
                          <a:pt x="31" y="1"/>
                          <a:pt x="30" y="4"/>
                        </a:cubicBezTo>
                        <a:cubicBezTo>
                          <a:pt x="20" y="30"/>
                          <a:pt x="20" y="30"/>
                          <a:pt x="20" y="30"/>
                        </a:cubicBezTo>
                        <a:cubicBezTo>
                          <a:pt x="10" y="4"/>
                          <a:pt x="10" y="4"/>
                          <a:pt x="10" y="4"/>
                        </a:cubicBezTo>
                        <a:cubicBezTo>
                          <a:pt x="9" y="1"/>
                          <a:pt x="7" y="0"/>
                          <a:pt x="4" y="1"/>
                        </a:cubicBezTo>
                        <a:cubicBezTo>
                          <a:pt x="2" y="2"/>
                          <a:pt x="0" y="5"/>
                          <a:pt x="1" y="7"/>
                        </a:cubicBezTo>
                        <a:cubicBezTo>
                          <a:pt x="16" y="45"/>
                          <a:pt x="16" y="45"/>
                          <a:pt x="16" y="45"/>
                        </a:cubicBezTo>
                        <a:cubicBezTo>
                          <a:pt x="16" y="45"/>
                          <a:pt x="16" y="45"/>
                          <a:pt x="16" y="46"/>
                        </a:cubicBezTo>
                        <a:cubicBezTo>
                          <a:pt x="16" y="46"/>
                          <a:pt x="16" y="46"/>
                          <a:pt x="16" y="46"/>
                        </a:cubicBezTo>
                        <a:cubicBezTo>
                          <a:pt x="16" y="46"/>
                          <a:pt x="16" y="46"/>
                          <a:pt x="16" y="46"/>
                        </a:cubicBezTo>
                        <a:cubicBezTo>
                          <a:pt x="16" y="46"/>
                          <a:pt x="16" y="46"/>
                          <a:pt x="16" y="47"/>
                        </a:cubicBezTo>
                        <a:cubicBezTo>
                          <a:pt x="16" y="47"/>
                          <a:pt x="17" y="47"/>
                          <a:pt x="17" y="47"/>
                        </a:cubicBezTo>
                        <a:cubicBezTo>
                          <a:pt x="17" y="47"/>
                          <a:pt x="17" y="47"/>
                          <a:pt x="17" y="47"/>
                        </a:cubicBezTo>
                        <a:cubicBezTo>
                          <a:pt x="17" y="47"/>
                          <a:pt x="17" y="48"/>
                          <a:pt x="18" y="48"/>
                        </a:cubicBezTo>
                        <a:cubicBezTo>
                          <a:pt x="18" y="48"/>
                          <a:pt x="18" y="48"/>
                          <a:pt x="18" y="48"/>
                        </a:cubicBezTo>
                        <a:cubicBezTo>
                          <a:pt x="18" y="48"/>
                          <a:pt x="18" y="48"/>
                          <a:pt x="18" y="48"/>
                        </a:cubicBezTo>
                        <a:cubicBezTo>
                          <a:pt x="18" y="48"/>
                          <a:pt x="18" y="48"/>
                          <a:pt x="18" y="48"/>
                        </a:cubicBezTo>
                        <a:cubicBezTo>
                          <a:pt x="18" y="48"/>
                          <a:pt x="19" y="48"/>
                          <a:pt x="19" y="48"/>
                        </a:cubicBezTo>
                        <a:cubicBezTo>
                          <a:pt x="19" y="48"/>
                          <a:pt x="19" y="48"/>
                          <a:pt x="19" y="48"/>
                        </a:cubicBezTo>
                        <a:cubicBezTo>
                          <a:pt x="19" y="48"/>
                          <a:pt x="19" y="48"/>
                          <a:pt x="19" y="48"/>
                        </a:cubicBezTo>
                        <a:cubicBezTo>
                          <a:pt x="20" y="49"/>
                          <a:pt x="20" y="49"/>
                          <a:pt x="20" y="49"/>
                        </a:cubicBezTo>
                        <a:cubicBezTo>
                          <a:pt x="20" y="49"/>
                          <a:pt x="20" y="49"/>
                          <a:pt x="20" y="49"/>
                        </a:cubicBezTo>
                        <a:cubicBezTo>
                          <a:pt x="20" y="49"/>
                          <a:pt x="20" y="49"/>
                          <a:pt x="20" y="49"/>
                        </a:cubicBezTo>
                        <a:cubicBezTo>
                          <a:pt x="20" y="49"/>
                          <a:pt x="20" y="49"/>
                          <a:pt x="20" y="49"/>
                        </a:cubicBezTo>
                        <a:cubicBezTo>
                          <a:pt x="20" y="49"/>
                          <a:pt x="20" y="49"/>
                          <a:pt x="20" y="49"/>
                        </a:cubicBezTo>
                        <a:cubicBezTo>
                          <a:pt x="20" y="49"/>
                          <a:pt x="21" y="49"/>
                          <a:pt x="21" y="48"/>
                        </a:cubicBezTo>
                        <a:cubicBezTo>
                          <a:pt x="21" y="48"/>
                          <a:pt x="21" y="48"/>
                          <a:pt x="21" y="48"/>
                        </a:cubicBezTo>
                        <a:cubicBezTo>
                          <a:pt x="21" y="48"/>
                          <a:pt x="22" y="48"/>
                          <a:pt x="22" y="48"/>
                        </a:cubicBezTo>
                        <a:cubicBezTo>
                          <a:pt x="22" y="48"/>
                          <a:pt x="22" y="48"/>
                          <a:pt x="22" y="48"/>
                        </a:cubicBezTo>
                        <a:cubicBezTo>
                          <a:pt x="22" y="48"/>
                          <a:pt x="22" y="48"/>
                          <a:pt x="22" y="48"/>
                        </a:cubicBezTo>
                        <a:cubicBezTo>
                          <a:pt x="22" y="48"/>
                          <a:pt x="22" y="48"/>
                          <a:pt x="23" y="48"/>
                        </a:cubicBezTo>
                        <a:cubicBezTo>
                          <a:pt x="23" y="48"/>
                          <a:pt x="23" y="48"/>
                          <a:pt x="23" y="48"/>
                        </a:cubicBezTo>
                        <a:cubicBezTo>
                          <a:pt x="23" y="48"/>
                          <a:pt x="23" y="47"/>
                          <a:pt x="24" y="47"/>
                        </a:cubicBezTo>
                        <a:cubicBezTo>
                          <a:pt x="24" y="47"/>
                          <a:pt x="24" y="47"/>
                          <a:pt x="24" y="47"/>
                        </a:cubicBezTo>
                        <a:cubicBezTo>
                          <a:pt x="24" y="47"/>
                          <a:pt x="24" y="47"/>
                          <a:pt x="24" y="47"/>
                        </a:cubicBezTo>
                        <a:cubicBezTo>
                          <a:pt x="24" y="46"/>
                          <a:pt x="24" y="46"/>
                          <a:pt x="24" y="46"/>
                        </a:cubicBezTo>
                        <a:cubicBezTo>
                          <a:pt x="24" y="46"/>
                          <a:pt x="25" y="46"/>
                          <a:pt x="25" y="46"/>
                        </a:cubicBezTo>
                        <a:cubicBezTo>
                          <a:pt x="25" y="46"/>
                          <a:pt x="25" y="46"/>
                          <a:pt x="25" y="46"/>
                        </a:cubicBezTo>
                        <a:cubicBezTo>
                          <a:pt x="25" y="45"/>
                          <a:pt x="25" y="45"/>
                          <a:pt x="25" y="45"/>
                        </a:cubicBezTo>
                        <a:cubicBezTo>
                          <a:pt x="39" y="7"/>
                          <a:pt x="39" y="7"/>
                          <a:pt x="39" y="7"/>
                        </a:cubicBezTo>
                        <a:cubicBezTo>
                          <a:pt x="40" y="5"/>
                          <a:pt x="39" y="2"/>
                          <a:pt x="3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77" name="Freeform 68">
                    <a:extLst>
                      <a:ext uri="{FF2B5EF4-FFF2-40B4-BE49-F238E27FC236}">
                        <a16:creationId xmlns:a16="http://schemas.microsoft.com/office/drawing/2014/main" id="{52CC5622-7930-4550-AAE9-FEA99457DC1C}"/>
                      </a:ext>
                    </a:extLst>
                  </p:cNvPr>
                  <p:cNvSpPr>
                    <a:spLocks/>
                  </p:cNvSpPr>
                  <p:nvPr/>
                </p:nvSpPr>
                <p:spPr bwMode="auto">
                  <a:xfrm>
                    <a:off x="2865" y="1553"/>
                    <a:ext cx="111" cy="120"/>
                  </a:xfrm>
                  <a:custGeom>
                    <a:avLst/>
                    <a:gdLst>
                      <a:gd name="T0" fmla="*/ 41 w 47"/>
                      <a:gd name="T1" fmla="*/ 49 h 50"/>
                      <a:gd name="T2" fmla="*/ 36 w 47"/>
                      <a:gd name="T3" fmla="*/ 45 h 50"/>
                      <a:gd name="T4" fmla="*/ 33 w 47"/>
                      <a:gd name="T5" fmla="*/ 27 h 50"/>
                      <a:gd name="T6" fmla="*/ 28 w 47"/>
                      <a:gd name="T7" fmla="*/ 46 h 50"/>
                      <a:gd name="T8" fmla="*/ 23 w 47"/>
                      <a:gd name="T9" fmla="*/ 49 h 50"/>
                      <a:gd name="T10" fmla="*/ 19 w 47"/>
                      <a:gd name="T11" fmla="*/ 46 h 50"/>
                      <a:gd name="T12" fmla="*/ 13 w 47"/>
                      <a:gd name="T13" fmla="*/ 27 h 50"/>
                      <a:gd name="T14" fmla="*/ 10 w 47"/>
                      <a:gd name="T15" fmla="*/ 45 h 50"/>
                      <a:gd name="T16" fmla="*/ 5 w 47"/>
                      <a:gd name="T17" fmla="*/ 49 h 50"/>
                      <a:gd name="T18" fmla="*/ 1 w 47"/>
                      <a:gd name="T19" fmla="*/ 44 h 50"/>
                      <a:gd name="T20" fmla="*/ 7 w 47"/>
                      <a:gd name="T21" fmla="*/ 5 h 50"/>
                      <a:gd name="T22" fmla="*/ 12 w 47"/>
                      <a:gd name="T23" fmla="*/ 0 h 50"/>
                      <a:gd name="T24" fmla="*/ 17 w 47"/>
                      <a:gd name="T25" fmla="*/ 4 h 50"/>
                      <a:gd name="T26" fmla="*/ 23 w 47"/>
                      <a:gd name="T27" fmla="*/ 27 h 50"/>
                      <a:gd name="T28" fmla="*/ 30 w 47"/>
                      <a:gd name="T29" fmla="*/ 4 h 50"/>
                      <a:gd name="T30" fmla="*/ 35 w 47"/>
                      <a:gd name="T31" fmla="*/ 0 h 50"/>
                      <a:gd name="T32" fmla="*/ 40 w 47"/>
                      <a:gd name="T33" fmla="*/ 5 h 50"/>
                      <a:gd name="T34" fmla="*/ 46 w 47"/>
                      <a:gd name="T35" fmla="*/ 44 h 50"/>
                      <a:gd name="T36" fmla="*/ 42 w 47"/>
                      <a:gd name="T37" fmla="*/ 49 h 50"/>
                      <a:gd name="T38" fmla="*/ 41 w 47"/>
                      <a:gd name="T39" fmla="*/ 4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50">
                        <a:moveTo>
                          <a:pt x="41" y="49"/>
                        </a:moveTo>
                        <a:cubicBezTo>
                          <a:pt x="39" y="49"/>
                          <a:pt x="37" y="48"/>
                          <a:pt x="36" y="45"/>
                        </a:cubicBezTo>
                        <a:cubicBezTo>
                          <a:pt x="33" y="27"/>
                          <a:pt x="33" y="27"/>
                          <a:pt x="33" y="27"/>
                        </a:cubicBezTo>
                        <a:cubicBezTo>
                          <a:pt x="28" y="46"/>
                          <a:pt x="28" y="46"/>
                          <a:pt x="28" y="46"/>
                        </a:cubicBezTo>
                        <a:cubicBezTo>
                          <a:pt x="27" y="48"/>
                          <a:pt x="26" y="49"/>
                          <a:pt x="23" y="49"/>
                        </a:cubicBezTo>
                        <a:cubicBezTo>
                          <a:pt x="21" y="49"/>
                          <a:pt x="19" y="48"/>
                          <a:pt x="19" y="46"/>
                        </a:cubicBezTo>
                        <a:cubicBezTo>
                          <a:pt x="13" y="27"/>
                          <a:pt x="13" y="27"/>
                          <a:pt x="13" y="27"/>
                        </a:cubicBezTo>
                        <a:cubicBezTo>
                          <a:pt x="10" y="45"/>
                          <a:pt x="10" y="45"/>
                          <a:pt x="10" y="45"/>
                        </a:cubicBezTo>
                        <a:cubicBezTo>
                          <a:pt x="10" y="48"/>
                          <a:pt x="7" y="50"/>
                          <a:pt x="5" y="49"/>
                        </a:cubicBezTo>
                        <a:cubicBezTo>
                          <a:pt x="2" y="49"/>
                          <a:pt x="0" y="46"/>
                          <a:pt x="1" y="44"/>
                        </a:cubicBezTo>
                        <a:cubicBezTo>
                          <a:pt x="7" y="5"/>
                          <a:pt x="7" y="5"/>
                          <a:pt x="7" y="5"/>
                        </a:cubicBezTo>
                        <a:cubicBezTo>
                          <a:pt x="7" y="2"/>
                          <a:pt x="9" y="1"/>
                          <a:pt x="12" y="0"/>
                        </a:cubicBezTo>
                        <a:cubicBezTo>
                          <a:pt x="14" y="0"/>
                          <a:pt x="16" y="2"/>
                          <a:pt x="17" y="4"/>
                        </a:cubicBezTo>
                        <a:cubicBezTo>
                          <a:pt x="23" y="27"/>
                          <a:pt x="23" y="27"/>
                          <a:pt x="23" y="27"/>
                        </a:cubicBezTo>
                        <a:cubicBezTo>
                          <a:pt x="30" y="4"/>
                          <a:pt x="30" y="4"/>
                          <a:pt x="30" y="4"/>
                        </a:cubicBezTo>
                        <a:cubicBezTo>
                          <a:pt x="31" y="2"/>
                          <a:pt x="33" y="0"/>
                          <a:pt x="35" y="0"/>
                        </a:cubicBezTo>
                        <a:cubicBezTo>
                          <a:pt x="37" y="1"/>
                          <a:pt x="39" y="2"/>
                          <a:pt x="40" y="5"/>
                        </a:cubicBezTo>
                        <a:cubicBezTo>
                          <a:pt x="46" y="44"/>
                          <a:pt x="46" y="44"/>
                          <a:pt x="46" y="44"/>
                        </a:cubicBezTo>
                        <a:cubicBezTo>
                          <a:pt x="47" y="46"/>
                          <a:pt x="45" y="49"/>
                          <a:pt x="42" y="49"/>
                        </a:cubicBezTo>
                        <a:cubicBezTo>
                          <a:pt x="42" y="49"/>
                          <a:pt x="41" y="49"/>
                          <a:pt x="41" y="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grpSp>
      <p:grpSp>
        <p:nvGrpSpPr>
          <p:cNvPr id="53" name="Group 52">
            <a:extLst>
              <a:ext uri="{FF2B5EF4-FFF2-40B4-BE49-F238E27FC236}">
                <a16:creationId xmlns:a16="http://schemas.microsoft.com/office/drawing/2014/main" id="{020249F1-2B6F-47AE-B97C-060328F2B140}"/>
              </a:ext>
            </a:extLst>
          </p:cNvPr>
          <p:cNvGrpSpPr/>
          <p:nvPr/>
        </p:nvGrpSpPr>
        <p:grpSpPr>
          <a:xfrm>
            <a:off x="524778" y="1222176"/>
            <a:ext cx="2424932" cy="1898039"/>
            <a:chOff x="437765" y="1473460"/>
            <a:chExt cx="2424932" cy="1898039"/>
          </a:xfrm>
        </p:grpSpPr>
        <p:grpSp>
          <p:nvGrpSpPr>
            <p:cNvPr id="415" name="Group 414">
              <a:extLst>
                <a:ext uri="{FF2B5EF4-FFF2-40B4-BE49-F238E27FC236}">
                  <a16:creationId xmlns:a16="http://schemas.microsoft.com/office/drawing/2014/main" id="{633F5278-83CE-40EE-ACCC-023FF4186B32}"/>
                </a:ext>
              </a:extLst>
            </p:cNvPr>
            <p:cNvGrpSpPr/>
            <p:nvPr/>
          </p:nvGrpSpPr>
          <p:grpSpPr>
            <a:xfrm>
              <a:off x="437765" y="2606125"/>
              <a:ext cx="1593739" cy="358784"/>
              <a:chOff x="2673608" y="2870231"/>
              <a:chExt cx="3801841" cy="855875"/>
            </a:xfrm>
          </p:grpSpPr>
          <p:sp>
            <p:nvSpPr>
              <p:cNvPr id="416" name="Rounded Rectangle 534">
                <a:extLst>
                  <a:ext uri="{FF2B5EF4-FFF2-40B4-BE49-F238E27FC236}">
                    <a16:creationId xmlns:a16="http://schemas.microsoft.com/office/drawing/2014/main" id="{E28A7BC0-7199-46A1-AB4E-D6E5AA72226A}"/>
                  </a:ext>
                </a:extLst>
              </p:cNvPr>
              <p:cNvSpPr/>
              <p:nvPr/>
            </p:nvSpPr>
            <p:spPr>
              <a:xfrm>
                <a:off x="2673608" y="2870231"/>
                <a:ext cx="3801841" cy="855875"/>
              </a:xfrm>
              <a:prstGeom prst="roundRect">
                <a:avLst>
                  <a:gd name="adj" fmla="val 50000"/>
                </a:avLst>
              </a:prstGeom>
              <a:solidFill>
                <a:schemeClr val="tx2"/>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dirty="0">
                  <a:ln>
                    <a:noFill/>
                  </a:ln>
                  <a:solidFill>
                    <a:srgbClr val="FFFFFF"/>
                  </a:solidFill>
                  <a:effectLst/>
                  <a:uLnTx/>
                  <a:uFillTx/>
                  <a:latin typeface="Arial"/>
                  <a:ea typeface="ＭＳ Ｐゴシック" pitchFamily="34" charset="-128"/>
                  <a:cs typeface="+mn-cs"/>
                </a:endParaRPr>
              </a:p>
            </p:txBody>
          </p:sp>
          <p:grpSp>
            <p:nvGrpSpPr>
              <p:cNvPr id="509" name="Group 508">
                <a:extLst>
                  <a:ext uri="{FF2B5EF4-FFF2-40B4-BE49-F238E27FC236}">
                    <a16:creationId xmlns:a16="http://schemas.microsoft.com/office/drawing/2014/main" id="{08015443-5617-4E3F-A712-487AEC8CE978}"/>
                  </a:ext>
                </a:extLst>
              </p:cNvPr>
              <p:cNvGrpSpPr/>
              <p:nvPr/>
            </p:nvGrpSpPr>
            <p:grpSpPr>
              <a:xfrm>
                <a:off x="2997324" y="3030406"/>
                <a:ext cx="3202696" cy="535525"/>
                <a:chOff x="743509" y="4202241"/>
                <a:chExt cx="1392209" cy="232792"/>
              </a:xfrm>
              <a:solidFill>
                <a:schemeClr val="tx2"/>
              </a:solidFill>
            </p:grpSpPr>
            <p:grpSp>
              <p:nvGrpSpPr>
                <p:cNvPr id="599" name="Group 598">
                  <a:extLst>
                    <a:ext uri="{FF2B5EF4-FFF2-40B4-BE49-F238E27FC236}">
                      <a16:creationId xmlns:a16="http://schemas.microsoft.com/office/drawing/2014/main" id="{2D4D7E5D-6EF3-4FF3-AC96-6A1AD7C04323}"/>
                    </a:ext>
                  </a:extLst>
                </p:cNvPr>
                <p:cNvGrpSpPr/>
                <p:nvPr/>
              </p:nvGrpSpPr>
              <p:grpSpPr>
                <a:xfrm>
                  <a:off x="981254" y="4202241"/>
                  <a:ext cx="185994" cy="232792"/>
                  <a:chOff x="3808413" y="6002338"/>
                  <a:chExt cx="1476375" cy="1847849"/>
                </a:xfrm>
                <a:grpFill/>
                <a:effectLst/>
              </p:grpSpPr>
              <p:sp>
                <p:nvSpPr>
                  <p:cNvPr id="645" name="Freeform 583">
                    <a:extLst>
                      <a:ext uri="{FF2B5EF4-FFF2-40B4-BE49-F238E27FC236}">
                        <a16:creationId xmlns:a16="http://schemas.microsoft.com/office/drawing/2014/main" id="{478CDE9D-3152-4D55-A9E0-0027C02DD8DD}"/>
                      </a:ext>
                    </a:extLst>
                  </p:cNvPr>
                  <p:cNvSpPr>
                    <a:spLocks/>
                  </p:cNvSpPr>
                  <p:nvPr/>
                </p:nvSpPr>
                <p:spPr bwMode="auto">
                  <a:xfrm>
                    <a:off x="3808413" y="6002338"/>
                    <a:ext cx="1476375" cy="1836737"/>
                  </a:xfrm>
                  <a:custGeom>
                    <a:avLst/>
                    <a:gdLst>
                      <a:gd name="T0" fmla="*/ 393 w 393"/>
                      <a:gd name="T1" fmla="*/ 417 h 487"/>
                      <a:gd name="T2" fmla="*/ 393 w 393"/>
                      <a:gd name="T3" fmla="*/ 27 h 487"/>
                      <a:gd name="T4" fmla="*/ 366 w 393"/>
                      <a:gd name="T5" fmla="*/ 0 h 487"/>
                      <a:gd name="T6" fmla="*/ 27 w 393"/>
                      <a:gd name="T7" fmla="*/ 0 h 487"/>
                      <a:gd name="T8" fmla="*/ 0 w 393"/>
                      <a:gd name="T9" fmla="*/ 27 h 487"/>
                      <a:gd name="T10" fmla="*/ 0 w 393"/>
                      <a:gd name="T11" fmla="*/ 417 h 487"/>
                      <a:gd name="T12" fmla="*/ 0 w 393"/>
                      <a:gd name="T13" fmla="*/ 460 h 487"/>
                      <a:gd name="T14" fmla="*/ 27 w 393"/>
                      <a:gd name="T15" fmla="*/ 487 h 487"/>
                      <a:gd name="T16" fmla="*/ 366 w 393"/>
                      <a:gd name="T17" fmla="*/ 487 h 487"/>
                      <a:gd name="T18" fmla="*/ 393 w 393"/>
                      <a:gd name="T19" fmla="*/ 460 h 487"/>
                      <a:gd name="T20" fmla="*/ 393 w 393"/>
                      <a:gd name="T21" fmla="*/ 417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3" h="487">
                        <a:moveTo>
                          <a:pt x="393" y="417"/>
                        </a:moveTo>
                        <a:cubicBezTo>
                          <a:pt x="393" y="27"/>
                          <a:pt x="393" y="27"/>
                          <a:pt x="393" y="27"/>
                        </a:cubicBezTo>
                        <a:cubicBezTo>
                          <a:pt x="393" y="12"/>
                          <a:pt x="381" y="0"/>
                          <a:pt x="366" y="0"/>
                        </a:cubicBezTo>
                        <a:cubicBezTo>
                          <a:pt x="27" y="0"/>
                          <a:pt x="27" y="0"/>
                          <a:pt x="27" y="0"/>
                        </a:cubicBezTo>
                        <a:cubicBezTo>
                          <a:pt x="12" y="0"/>
                          <a:pt x="0" y="12"/>
                          <a:pt x="0" y="27"/>
                        </a:cubicBezTo>
                        <a:cubicBezTo>
                          <a:pt x="0" y="417"/>
                          <a:pt x="0" y="417"/>
                          <a:pt x="0" y="417"/>
                        </a:cubicBezTo>
                        <a:cubicBezTo>
                          <a:pt x="0" y="460"/>
                          <a:pt x="0" y="460"/>
                          <a:pt x="0" y="460"/>
                        </a:cubicBezTo>
                        <a:cubicBezTo>
                          <a:pt x="0" y="475"/>
                          <a:pt x="12" y="487"/>
                          <a:pt x="27" y="487"/>
                        </a:cubicBezTo>
                        <a:cubicBezTo>
                          <a:pt x="366" y="487"/>
                          <a:pt x="366" y="487"/>
                          <a:pt x="366" y="487"/>
                        </a:cubicBezTo>
                        <a:cubicBezTo>
                          <a:pt x="381" y="487"/>
                          <a:pt x="393" y="475"/>
                          <a:pt x="393" y="460"/>
                        </a:cubicBezTo>
                        <a:lnTo>
                          <a:pt x="393" y="417"/>
                        </a:lnTo>
                        <a:close/>
                      </a:path>
                    </a:pathLst>
                  </a:cu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46" name="Freeform 584">
                    <a:extLst>
                      <a:ext uri="{FF2B5EF4-FFF2-40B4-BE49-F238E27FC236}">
                        <a16:creationId xmlns:a16="http://schemas.microsoft.com/office/drawing/2014/main" id="{1EF3262B-FCA6-4F64-B848-55719D725A80}"/>
                      </a:ext>
                    </a:extLst>
                  </p:cNvPr>
                  <p:cNvSpPr>
                    <a:spLocks/>
                  </p:cNvSpPr>
                  <p:nvPr/>
                </p:nvSpPr>
                <p:spPr bwMode="auto">
                  <a:xfrm>
                    <a:off x="3808413" y="7575550"/>
                    <a:ext cx="1476375" cy="101600"/>
                  </a:xfrm>
                  <a:custGeom>
                    <a:avLst/>
                    <a:gdLst>
                      <a:gd name="T0" fmla="*/ 393 w 393"/>
                      <a:gd name="T1" fmla="*/ 0 h 27"/>
                      <a:gd name="T2" fmla="*/ 366 w 393"/>
                      <a:gd name="T3" fmla="*/ 27 h 27"/>
                      <a:gd name="T4" fmla="*/ 27 w 393"/>
                      <a:gd name="T5" fmla="*/ 27 h 27"/>
                      <a:gd name="T6" fmla="*/ 0 w 393"/>
                      <a:gd name="T7" fmla="*/ 0 h 27"/>
                    </a:gdLst>
                    <a:ahLst/>
                    <a:cxnLst>
                      <a:cxn ang="0">
                        <a:pos x="T0" y="T1"/>
                      </a:cxn>
                      <a:cxn ang="0">
                        <a:pos x="T2" y="T3"/>
                      </a:cxn>
                      <a:cxn ang="0">
                        <a:pos x="T4" y="T5"/>
                      </a:cxn>
                      <a:cxn ang="0">
                        <a:pos x="T6" y="T7"/>
                      </a:cxn>
                    </a:cxnLst>
                    <a:rect l="0" t="0" r="r" b="b"/>
                    <a:pathLst>
                      <a:path w="393" h="27">
                        <a:moveTo>
                          <a:pt x="393" y="0"/>
                        </a:moveTo>
                        <a:cubicBezTo>
                          <a:pt x="393" y="15"/>
                          <a:pt x="381" y="27"/>
                          <a:pt x="366" y="27"/>
                        </a:cubicBezTo>
                        <a:cubicBezTo>
                          <a:pt x="27" y="27"/>
                          <a:pt x="27" y="27"/>
                          <a:pt x="27" y="27"/>
                        </a:cubicBezTo>
                        <a:cubicBezTo>
                          <a:pt x="12" y="27"/>
                          <a:pt x="0" y="15"/>
                          <a:pt x="0" y="0"/>
                        </a:cubicBezTo>
                      </a:path>
                    </a:pathLst>
                  </a:cu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47" name="Oval 646">
                    <a:extLst>
                      <a:ext uri="{FF2B5EF4-FFF2-40B4-BE49-F238E27FC236}">
                        <a16:creationId xmlns:a16="http://schemas.microsoft.com/office/drawing/2014/main" id="{8DF4F994-9FBE-433A-84FC-C9D92F575938}"/>
                      </a:ext>
                    </a:extLst>
                  </p:cNvPr>
                  <p:cNvSpPr>
                    <a:spLocks noChangeArrowheads="1"/>
                  </p:cNvSpPr>
                  <p:nvPr/>
                </p:nvSpPr>
                <p:spPr bwMode="auto">
                  <a:xfrm>
                    <a:off x="4000500" y="6153150"/>
                    <a:ext cx="184150"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48" name="Oval 647">
                    <a:extLst>
                      <a:ext uri="{FF2B5EF4-FFF2-40B4-BE49-F238E27FC236}">
                        <a16:creationId xmlns:a16="http://schemas.microsoft.com/office/drawing/2014/main" id="{9F5EAF18-2631-4491-A985-9B388B32B451}"/>
                      </a:ext>
                    </a:extLst>
                  </p:cNvPr>
                  <p:cNvSpPr>
                    <a:spLocks noChangeArrowheads="1"/>
                  </p:cNvSpPr>
                  <p:nvPr/>
                </p:nvSpPr>
                <p:spPr bwMode="auto">
                  <a:xfrm>
                    <a:off x="4913313" y="6153150"/>
                    <a:ext cx="179388"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49" name="Oval 648">
                    <a:extLst>
                      <a:ext uri="{FF2B5EF4-FFF2-40B4-BE49-F238E27FC236}">
                        <a16:creationId xmlns:a16="http://schemas.microsoft.com/office/drawing/2014/main" id="{187B7C9B-5839-4627-A0FB-A6A61B2A5FE5}"/>
                      </a:ext>
                    </a:extLst>
                  </p:cNvPr>
                  <p:cNvSpPr>
                    <a:spLocks noChangeArrowheads="1"/>
                  </p:cNvSpPr>
                  <p:nvPr/>
                </p:nvSpPr>
                <p:spPr bwMode="auto">
                  <a:xfrm>
                    <a:off x="4000500" y="7334250"/>
                    <a:ext cx="184150"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50" name="Oval 649">
                    <a:extLst>
                      <a:ext uri="{FF2B5EF4-FFF2-40B4-BE49-F238E27FC236}">
                        <a16:creationId xmlns:a16="http://schemas.microsoft.com/office/drawing/2014/main" id="{13B474DC-94C4-4CA8-B270-49EE906899CA}"/>
                      </a:ext>
                    </a:extLst>
                  </p:cNvPr>
                  <p:cNvSpPr>
                    <a:spLocks noChangeArrowheads="1"/>
                  </p:cNvSpPr>
                  <p:nvPr/>
                </p:nvSpPr>
                <p:spPr bwMode="auto">
                  <a:xfrm>
                    <a:off x="4913313" y="7334250"/>
                    <a:ext cx="179388"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51" name="Line 21">
                    <a:extLst>
                      <a:ext uri="{FF2B5EF4-FFF2-40B4-BE49-F238E27FC236}">
                        <a16:creationId xmlns:a16="http://schemas.microsoft.com/office/drawing/2014/main" id="{6C6B855F-CE42-417A-A28E-6EEE995A656B}"/>
                      </a:ext>
                    </a:extLst>
                  </p:cNvPr>
                  <p:cNvSpPr>
                    <a:spLocks noChangeShapeType="1"/>
                  </p:cNvSpPr>
                  <p:nvPr/>
                </p:nvSpPr>
                <p:spPr bwMode="auto">
                  <a:xfrm>
                    <a:off x="4349750"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52" name="Line 22">
                    <a:extLst>
                      <a:ext uri="{FF2B5EF4-FFF2-40B4-BE49-F238E27FC236}">
                        <a16:creationId xmlns:a16="http://schemas.microsoft.com/office/drawing/2014/main" id="{B0EB47B2-E66E-45FC-9C70-BEEB2677B287}"/>
                      </a:ext>
                    </a:extLst>
                  </p:cNvPr>
                  <p:cNvSpPr>
                    <a:spLocks noChangeShapeType="1"/>
                  </p:cNvSpPr>
                  <p:nvPr/>
                </p:nvSpPr>
                <p:spPr bwMode="auto">
                  <a:xfrm>
                    <a:off x="4481513"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53" name="Line 23">
                    <a:extLst>
                      <a:ext uri="{FF2B5EF4-FFF2-40B4-BE49-F238E27FC236}">
                        <a16:creationId xmlns:a16="http://schemas.microsoft.com/office/drawing/2014/main" id="{0DD9CDA2-DC64-46C9-8F44-400212299CC2}"/>
                      </a:ext>
                    </a:extLst>
                  </p:cNvPr>
                  <p:cNvSpPr>
                    <a:spLocks noChangeShapeType="1"/>
                  </p:cNvSpPr>
                  <p:nvPr/>
                </p:nvSpPr>
                <p:spPr bwMode="auto">
                  <a:xfrm>
                    <a:off x="4746625"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54" name="Line 24">
                    <a:extLst>
                      <a:ext uri="{FF2B5EF4-FFF2-40B4-BE49-F238E27FC236}">
                        <a16:creationId xmlns:a16="http://schemas.microsoft.com/office/drawing/2014/main" id="{A7531FC9-ED7C-455E-8F9B-9CAC04F23B88}"/>
                      </a:ext>
                    </a:extLst>
                  </p:cNvPr>
                  <p:cNvSpPr>
                    <a:spLocks noChangeShapeType="1"/>
                  </p:cNvSpPr>
                  <p:nvPr/>
                </p:nvSpPr>
                <p:spPr bwMode="auto">
                  <a:xfrm>
                    <a:off x="4611688"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grpSp>
            <p:grpSp>
              <p:nvGrpSpPr>
                <p:cNvPr id="600" name="Group 599">
                  <a:extLst>
                    <a:ext uri="{FF2B5EF4-FFF2-40B4-BE49-F238E27FC236}">
                      <a16:creationId xmlns:a16="http://schemas.microsoft.com/office/drawing/2014/main" id="{45171A31-71C6-4D5C-B2B6-5B20DFBC4756}"/>
                    </a:ext>
                  </a:extLst>
                </p:cNvPr>
                <p:cNvGrpSpPr/>
                <p:nvPr/>
              </p:nvGrpSpPr>
              <p:grpSpPr>
                <a:xfrm>
                  <a:off x="1223372" y="4202241"/>
                  <a:ext cx="185994" cy="232792"/>
                  <a:chOff x="3808413" y="6002338"/>
                  <a:chExt cx="1476375" cy="1847849"/>
                </a:xfrm>
                <a:grpFill/>
                <a:effectLst/>
              </p:grpSpPr>
              <p:sp>
                <p:nvSpPr>
                  <p:cNvPr id="635" name="Freeform 573">
                    <a:extLst>
                      <a:ext uri="{FF2B5EF4-FFF2-40B4-BE49-F238E27FC236}">
                        <a16:creationId xmlns:a16="http://schemas.microsoft.com/office/drawing/2014/main" id="{91B77B91-BB23-42B2-AC83-8B6E10A75E63}"/>
                      </a:ext>
                    </a:extLst>
                  </p:cNvPr>
                  <p:cNvSpPr>
                    <a:spLocks/>
                  </p:cNvSpPr>
                  <p:nvPr/>
                </p:nvSpPr>
                <p:spPr bwMode="auto">
                  <a:xfrm>
                    <a:off x="3808413" y="6002338"/>
                    <a:ext cx="1476375" cy="1836737"/>
                  </a:xfrm>
                  <a:custGeom>
                    <a:avLst/>
                    <a:gdLst>
                      <a:gd name="T0" fmla="*/ 393 w 393"/>
                      <a:gd name="T1" fmla="*/ 417 h 487"/>
                      <a:gd name="T2" fmla="*/ 393 w 393"/>
                      <a:gd name="T3" fmla="*/ 27 h 487"/>
                      <a:gd name="T4" fmla="*/ 366 w 393"/>
                      <a:gd name="T5" fmla="*/ 0 h 487"/>
                      <a:gd name="T6" fmla="*/ 27 w 393"/>
                      <a:gd name="T7" fmla="*/ 0 h 487"/>
                      <a:gd name="T8" fmla="*/ 0 w 393"/>
                      <a:gd name="T9" fmla="*/ 27 h 487"/>
                      <a:gd name="T10" fmla="*/ 0 w 393"/>
                      <a:gd name="T11" fmla="*/ 417 h 487"/>
                      <a:gd name="T12" fmla="*/ 0 w 393"/>
                      <a:gd name="T13" fmla="*/ 460 h 487"/>
                      <a:gd name="T14" fmla="*/ 27 w 393"/>
                      <a:gd name="T15" fmla="*/ 487 h 487"/>
                      <a:gd name="T16" fmla="*/ 366 w 393"/>
                      <a:gd name="T17" fmla="*/ 487 h 487"/>
                      <a:gd name="T18" fmla="*/ 393 w 393"/>
                      <a:gd name="T19" fmla="*/ 460 h 487"/>
                      <a:gd name="T20" fmla="*/ 393 w 393"/>
                      <a:gd name="T21" fmla="*/ 417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3" h="487">
                        <a:moveTo>
                          <a:pt x="393" y="417"/>
                        </a:moveTo>
                        <a:cubicBezTo>
                          <a:pt x="393" y="27"/>
                          <a:pt x="393" y="27"/>
                          <a:pt x="393" y="27"/>
                        </a:cubicBezTo>
                        <a:cubicBezTo>
                          <a:pt x="393" y="12"/>
                          <a:pt x="381" y="0"/>
                          <a:pt x="366" y="0"/>
                        </a:cubicBezTo>
                        <a:cubicBezTo>
                          <a:pt x="27" y="0"/>
                          <a:pt x="27" y="0"/>
                          <a:pt x="27" y="0"/>
                        </a:cubicBezTo>
                        <a:cubicBezTo>
                          <a:pt x="12" y="0"/>
                          <a:pt x="0" y="12"/>
                          <a:pt x="0" y="27"/>
                        </a:cubicBezTo>
                        <a:cubicBezTo>
                          <a:pt x="0" y="417"/>
                          <a:pt x="0" y="417"/>
                          <a:pt x="0" y="417"/>
                        </a:cubicBezTo>
                        <a:cubicBezTo>
                          <a:pt x="0" y="460"/>
                          <a:pt x="0" y="460"/>
                          <a:pt x="0" y="460"/>
                        </a:cubicBezTo>
                        <a:cubicBezTo>
                          <a:pt x="0" y="475"/>
                          <a:pt x="12" y="487"/>
                          <a:pt x="27" y="487"/>
                        </a:cubicBezTo>
                        <a:cubicBezTo>
                          <a:pt x="366" y="487"/>
                          <a:pt x="366" y="487"/>
                          <a:pt x="366" y="487"/>
                        </a:cubicBezTo>
                        <a:cubicBezTo>
                          <a:pt x="381" y="487"/>
                          <a:pt x="393" y="475"/>
                          <a:pt x="393" y="460"/>
                        </a:cubicBezTo>
                        <a:lnTo>
                          <a:pt x="393" y="417"/>
                        </a:lnTo>
                        <a:close/>
                      </a:path>
                    </a:pathLst>
                  </a:cu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36" name="Freeform 574">
                    <a:extLst>
                      <a:ext uri="{FF2B5EF4-FFF2-40B4-BE49-F238E27FC236}">
                        <a16:creationId xmlns:a16="http://schemas.microsoft.com/office/drawing/2014/main" id="{0F1642D2-3437-4A80-9EBE-669D1C6A6776}"/>
                      </a:ext>
                    </a:extLst>
                  </p:cNvPr>
                  <p:cNvSpPr>
                    <a:spLocks/>
                  </p:cNvSpPr>
                  <p:nvPr/>
                </p:nvSpPr>
                <p:spPr bwMode="auto">
                  <a:xfrm>
                    <a:off x="3808413" y="7575550"/>
                    <a:ext cx="1476375" cy="101600"/>
                  </a:xfrm>
                  <a:custGeom>
                    <a:avLst/>
                    <a:gdLst>
                      <a:gd name="T0" fmla="*/ 393 w 393"/>
                      <a:gd name="T1" fmla="*/ 0 h 27"/>
                      <a:gd name="T2" fmla="*/ 366 w 393"/>
                      <a:gd name="T3" fmla="*/ 27 h 27"/>
                      <a:gd name="T4" fmla="*/ 27 w 393"/>
                      <a:gd name="T5" fmla="*/ 27 h 27"/>
                      <a:gd name="T6" fmla="*/ 0 w 393"/>
                      <a:gd name="T7" fmla="*/ 0 h 27"/>
                    </a:gdLst>
                    <a:ahLst/>
                    <a:cxnLst>
                      <a:cxn ang="0">
                        <a:pos x="T0" y="T1"/>
                      </a:cxn>
                      <a:cxn ang="0">
                        <a:pos x="T2" y="T3"/>
                      </a:cxn>
                      <a:cxn ang="0">
                        <a:pos x="T4" y="T5"/>
                      </a:cxn>
                      <a:cxn ang="0">
                        <a:pos x="T6" y="T7"/>
                      </a:cxn>
                    </a:cxnLst>
                    <a:rect l="0" t="0" r="r" b="b"/>
                    <a:pathLst>
                      <a:path w="393" h="27">
                        <a:moveTo>
                          <a:pt x="393" y="0"/>
                        </a:moveTo>
                        <a:cubicBezTo>
                          <a:pt x="393" y="15"/>
                          <a:pt x="381" y="27"/>
                          <a:pt x="366" y="27"/>
                        </a:cubicBezTo>
                        <a:cubicBezTo>
                          <a:pt x="27" y="27"/>
                          <a:pt x="27" y="27"/>
                          <a:pt x="27" y="27"/>
                        </a:cubicBezTo>
                        <a:cubicBezTo>
                          <a:pt x="12" y="27"/>
                          <a:pt x="0" y="15"/>
                          <a:pt x="0" y="0"/>
                        </a:cubicBezTo>
                      </a:path>
                    </a:pathLst>
                  </a:cu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37" name="Oval 636">
                    <a:extLst>
                      <a:ext uri="{FF2B5EF4-FFF2-40B4-BE49-F238E27FC236}">
                        <a16:creationId xmlns:a16="http://schemas.microsoft.com/office/drawing/2014/main" id="{CA23A646-F464-4E7C-AB6E-426BFCC15ADB}"/>
                      </a:ext>
                    </a:extLst>
                  </p:cNvPr>
                  <p:cNvSpPr>
                    <a:spLocks noChangeArrowheads="1"/>
                  </p:cNvSpPr>
                  <p:nvPr/>
                </p:nvSpPr>
                <p:spPr bwMode="auto">
                  <a:xfrm>
                    <a:off x="4000500" y="6153150"/>
                    <a:ext cx="184150"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38" name="Oval 637">
                    <a:extLst>
                      <a:ext uri="{FF2B5EF4-FFF2-40B4-BE49-F238E27FC236}">
                        <a16:creationId xmlns:a16="http://schemas.microsoft.com/office/drawing/2014/main" id="{64B71C70-C1CF-40B5-88E2-B6D650E33447}"/>
                      </a:ext>
                    </a:extLst>
                  </p:cNvPr>
                  <p:cNvSpPr>
                    <a:spLocks noChangeArrowheads="1"/>
                  </p:cNvSpPr>
                  <p:nvPr/>
                </p:nvSpPr>
                <p:spPr bwMode="auto">
                  <a:xfrm>
                    <a:off x="4913313" y="6153150"/>
                    <a:ext cx="179388"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39" name="Oval 638">
                    <a:extLst>
                      <a:ext uri="{FF2B5EF4-FFF2-40B4-BE49-F238E27FC236}">
                        <a16:creationId xmlns:a16="http://schemas.microsoft.com/office/drawing/2014/main" id="{2A9CAE28-624D-4E24-A73E-90F7616C1D50}"/>
                      </a:ext>
                    </a:extLst>
                  </p:cNvPr>
                  <p:cNvSpPr>
                    <a:spLocks noChangeArrowheads="1"/>
                  </p:cNvSpPr>
                  <p:nvPr/>
                </p:nvSpPr>
                <p:spPr bwMode="auto">
                  <a:xfrm>
                    <a:off x="4000500" y="7334250"/>
                    <a:ext cx="184150"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40" name="Oval 639">
                    <a:extLst>
                      <a:ext uri="{FF2B5EF4-FFF2-40B4-BE49-F238E27FC236}">
                        <a16:creationId xmlns:a16="http://schemas.microsoft.com/office/drawing/2014/main" id="{30D4F7F6-804E-4F4A-B99A-1159DAE42A4F}"/>
                      </a:ext>
                    </a:extLst>
                  </p:cNvPr>
                  <p:cNvSpPr>
                    <a:spLocks noChangeArrowheads="1"/>
                  </p:cNvSpPr>
                  <p:nvPr/>
                </p:nvSpPr>
                <p:spPr bwMode="auto">
                  <a:xfrm>
                    <a:off x="4913313" y="7334250"/>
                    <a:ext cx="179388"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41" name="Line 21">
                    <a:extLst>
                      <a:ext uri="{FF2B5EF4-FFF2-40B4-BE49-F238E27FC236}">
                        <a16:creationId xmlns:a16="http://schemas.microsoft.com/office/drawing/2014/main" id="{29625C65-8B15-4AE1-9B09-9039040EE93D}"/>
                      </a:ext>
                    </a:extLst>
                  </p:cNvPr>
                  <p:cNvSpPr>
                    <a:spLocks noChangeShapeType="1"/>
                  </p:cNvSpPr>
                  <p:nvPr/>
                </p:nvSpPr>
                <p:spPr bwMode="auto">
                  <a:xfrm>
                    <a:off x="4349750"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42" name="Line 22">
                    <a:extLst>
                      <a:ext uri="{FF2B5EF4-FFF2-40B4-BE49-F238E27FC236}">
                        <a16:creationId xmlns:a16="http://schemas.microsoft.com/office/drawing/2014/main" id="{6264FBA3-E9FC-41E1-8E3B-39DDBDC50A93}"/>
                      </a:ext>
                    </a:extLst>
                  </p:cNvPr>
                  <p:cNvSpPr>
                    <a:spLocks noChangeShapeType="1"/>
                  </p:cNvSpPr>
                  <p:nvPr/>
                </p:nvSpPr>
                <p:spPr bwMode="auto">
                  <a:xfrm>
                    <a:off x="4481513"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43" name="Line 23">
                    <a:extLst>
                      <a:ext uri="{FF2B5EF4-FFF2-40B4-BE49-F238E27FC236}">
                        <a16:creationId xmlns:a16="http://schemas.microsoft.com/office/drawing/2014/main" id="{4FDADF18-10B6-4AC0-B433-D0405971C490}"/>
                      </a:ext>
                    </a:extLst>
                  </p:cNvPr>
                  <p:cNvSpPr>
                    <a:spLocks noChangeShapeType="1"/>
                  </p:cNvSpPr>
                  <p:nvPr/>
                </p:nvSpPr>
                <p:spPr bwMode="auto">
                  <a:xfrm>
                    <a:off x="4746625"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44" name="Line 24">
                    <a:extLst>
                      <a:ext uri="{FF2B5EF4-FFF2-40B4-BE49-F238E27FC236}">
                        <a16:creationId xmlns:a16="http://schemas.microsoft.com/office/drawing/2014/main" id="{FF546712-C445-412E-8FFC-625DCB559F67}"/>
                      </a:ext>
                    </a:extLst>
                  </p:cNvPr>
                  <p:cNvSpPr>
                    <a:spLocks noChangeShapeType="1"/>
                  </p:cNvSpPr>
                  <p:nvPr/>
                </p:nvSpPr>
                <p:spPr bwMode="auto">
                  <a:xfrm>
                    <a:off x="4611688"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grpSp>
            <p:grpSp>
              <p:nvGrpSpPr>
                <p:cNvPr id="601" name="Group 600">
                  <a:extLst>
                    <a:ext uri="{FF2B5EF4-FFF2-40B4-BE49-F238E27FC236}">
                      <a16:creationId xmlns:a16="http://schemas.microsoft.com/office/drawing/2014/main" id="{41F4CAA1-03A3-433A-9B46-D49E3435A095}"/>
                    </a:ext>
                  </a:extLst>
                </p:cNvPr>
                <p:cNvGrpSpPr/>
                <p:nvPr/>
              </p:nvGrpSpPr>
              <p:grpSpPr>
                <a:xfrm>
                  <a:off x="1465490" y="4202241"/>
                  <a:ext cx="185994" cy="232792"/>
                  <a:chOff x="3808413" y="6002338"/>
                  <a:chExt cx="1476375" cy="1847849"/>
                </a:xfrm>
                <a:grpFill/>
                <a:effectLst/>
              </p:grpSpPr>
              <p:sp>
                <p:nvSpPr>
                  <p:cNvPr id="625" name="Freeform 563">
                    <a:extLst>
                      <a:ext uri="{FF2B5EF4-FFF2-40B4-BE49-F238E27FC236}">
                        <a16:creationId xmlns:a16="http://schemas.microsoft.com/office/drawing/2014/main" id="{F526170B-9CF0-4C84-BECC-B5750C3B01B8}"/>
                      </a:ext>
                    </a:extLst>
                  </p:cNvPr>
                  <p:cNvSpPr>
                    <a:spLocks/>
                  </p:cNvSpPr>
                  <p:nvPr/>
                </p:nvSpPr>
                <p:spPr bwMode="auto">
                  <a:xfrm>
                    <a:off x="3808413" y="6002338"/>
                    <a:ext cx="1476375" cy="1836737"/>
                  </a:xfrm>
                  <a:custGeom>
                    <a:avLst/>
                    <a:gdLst>
                      <a:gd name="T0" fmla="*/ 393 w 393"/>
                      <a:gd name="T1" fmla="*/ 417 h 487"/>
                      <a:gd name="T2" fmla="*/ 393 w 393"/>
                      <a:gd name="T3" fmla="*/ 27 h 487"/>
                      <a:gd name="T4" fmla="*/ 366 w 393"/>
                      <a:gd name="T5" fmla="*/ 0 h 487"/>
                      <a:gd name="T6" fmla="*/ 27 w 393"/>
                      <a:gd name="T7" fmla="*/ 0 h 487"/>
                      <a:gd name="T8" fmla="*/ 0 w 393"/>
                      <a:gd name="T9" fmla="*/ 27 h 487"/>
                      <a:gd name="T10" fmla="*/ 0 w 393"/>
                      <a:gd name="T11" fmla="*/ 417 h 487"/>
                      <a:gd name="T12" fmla="*/ 0 w 393"/>
                      <a:gd name="T13" fmla="*/ 460 h 487"/>
                      <a:gd name="T14" fmla="*/ 27 w 393"/>
                      <a:gd name="T15" fmla="*/ 487 h 487"/>
                      <a:gd name="T16" fmla="*/ 366 w 393"/>
                      <a:gd name="T17" fmla="*/ 487 h 487"/>
                      <a:gd name="T18" fmla="*/ 393 w 393"/>
                      <a:gd name="T19" fmla="*/ 460 h 487"/>
                      <a:gd name="T20" fmla="*/ 393 w 393"/>
                      <a:gd name="T21" fmla="*/ 417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3" h="487">
                        <a:moveTo>
                          <a:pt x="393" y="417"/>
                        </a:moveTo>
                        <a:cubicBezTo>
                          <a:pt x="393" y="27"/>
                          <a:pt x="393" y="27"/>
                          <a:pt x="393" y="27"/>
                        </a:cubicBezTo>
                        <a:cubicBezTo>
                          <a:pt x="393" y="12"/>
                          <a:pt x="381" y="0"/>
                          <a:pt x="366" y="0"/>
                        </a:cubicBezTo>
                        <a:cubicBezTo>
                          <a:pt x="27" y="0"/>
                          <a:pt x="27" y="0"/>
                          <a:pt x="27" y="0"/>
                        </a:cubicBezTo>
                        <a:cubicBezTo>
                          <a:pt x="12" y="0"/>
                          <a:pt x="0" y="12"/>
                          <a:pt x="0" y="27"/>
                        </a:cubicBezTo>
                        <a:cubicBezTo>
                          <a:pt x="0" y="417"/>
                          <a:pt x="0" y="417"/>
                          <a:pt x="0" y="417"/>
                        </a:cubicBezTo>
                        <a:cubicBezTo>
                          <a:pt x="0" y="460"/>
                          <a:pt x="0" y="460"/>
                          <a:pt x="0" y="460"/>
                        </a:cubicBezTo>
                        <a:cubicBezTo>
                          <a:pt x="0" y="475"/>
                          <a:pt x="12" y="487"/>
                          <a:pt x="27" y="487"/>
                        </a:cubicBezTo>
                        <a:cubicBezTo>
                          <a:pt x="366" y="487"/>
                          <a:pt x="366" y="487"/>
                          <a:pt x="366" y="487"/>
                        </a:cubicBezTo>
                        <a:cubicBezTo>
                          <a:pt x="381" y="487"/>
                          <a:pt x="393" y="475"/>
                          <a:pt x="393" y="460"/>
                        </a:cubicBezTo>
                        <a:lnTo>
                          <a:pt x="393" y="417"/>
                        </a:lnTo>
                        <a:close/>
                      </a:path>
                    </a:pathLst>
                  </a:cu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26" name="Freeform 564">
                    <a:extLst>
                      <a:ext uri="{FF2B5EF4-FFF2-40B4-BE49-F238E27FC236}">
                        <a16:creationId xmlns:a16="http://schemas.microsoft.com/office/drawing/2014/main" id="{FCBEABFF-1506-490F-83DA-A8BFB37501D8}"/>
                      </a:ext>
                    </a:extLst>
                  </p:cNvPr>
                  <p:cNvSpPr>
                    <a:spLocks/>
                  </p:cNvSpPr>
                  <p:nvPr/>
                </p:nvSpPr>
                <p:spPr bwMode="auto">
                  <a:xfrm>
                    <a:off x="3808413" y="7575550"/>
                    <a:ext cx="1476375" cy="101600"/>
                  </a:xfrm>
                  <a:custGeom>
                    <a:avLst/>
                    <a:gdLst>
                      <a:gd name="T0" fmla="*/ 393 w 393"/>
                      <a:gd name="T1" fmla="*/ 0 h 27"/>
                      <a:gd name="T2" fmla="*/ 366 w 393"/>
                      <a:gd name="T3" fmla="*/ 27 h 27"/>
                      <a:gd name="T4" fmla="*/ 27 w 393"/>
                      <a:gd name="T5" fmla="*/ 27 h 27"/>
                      <a:gd name="T6" fmla="*/ 0 w 393"/>
                      <a:gd name="T7" fmla="*/ 0 h 27"/>
                    </a:gdLst>
                    <a:ahLst/>
                    <a:cxnLst>
                      <a:cxn ang="0">
                        <a:pos x="T0" y="T1"/>
                      </a:cxn>
                      <a:cxn ang="0">
                        <a:pos x="T2" y="T3"/>
                      </a:cxn>
                      <a:cxn ang="0">
                        <a:pos x="T4" y="T5"/>
                      </a:cxn>
                      <a:cxn ang="0">
                        <a:pos x="T6" y="T7"/>
                      </a:cxn>
                    </a:cxnLst>
                    <a:rect l="0" t="0" r="r" b="b"/>
                    <a:pathLst>
                      <a:path w="393" h="27">
                        <a:moveTo>
                          <a:pt x="393" y="0"/>
                        </a:moveTo>
                        <a:cubicBezTo>
                          <a:pt x="393" y="15"/>
                          <a:pt x="381" y="27"/>
                          <a:pt x="366" y="27"/>
                        </a:cubicBezTo>
                        <a:cubicBezTo>
                          <a:pt x="27" y="27"/>
                          <a:pt x="27" y="27"/>
                          <a:pt x="27" y="27"/>
                        </a:cubicBezTo>
                        <a:cubicBezTo>
                          <a:pt x="12" y="27"/>
                          <a:pt x="0" y="15"/>
                          <a:pt x="0" y="0"/>
                        </a:cubicBezTo>
                      </a:path>
                    </a:pathLst>
                  </a:cu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27" name="Oval 626">
                    <a:extLst>
                      <a:ext uri="{FF2B5EF4-FFF2-40B4-BE49-F238E27FC236}">
                        <a16:creationId xmlns:a16="http://schemas.microsoft.com/office/drawing/2014/main" id="{1E852646-0A22-4775-BD71-40D7A0F20304}"/>
                      </a:ext>
                    </a:extLst>
                  </p:cNvPr>
                  <p:cNvSpPr>
                    <a:spLocks noChangeArrowheads="1"/>
                  </p:cNvSpPr>
                  <p:nvPr/>
                </p:nvSpPr>
                <p:spPr bwMode="auto">
                  <a:xfrm>
                    <a:off x="4000500" y="6153150"/>
                    <a:ext cx="184150"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28" name="Oval 627">
                    <a:extLst>
                      <a:ext uri="{FF2B5EF4-FFF2-40B4-BE49-F238E27FC236}">
                        <a16:creationId xmlns:a16="http://schemas.microsoft.com/office/drawing/2014/main" id="{B30368DC-25DE-47CE-88A4-32E78A0A15AB}"/>
                      </a:ext>
                    </a:extLst>
                  </p:cNvPr>
                  <p:cNvSpPr>
                    <a:spLocks noChangeArrowheads="1"/>
                  </p:cNvSpPr>
                  <p:nvPr/>
                </p:nvSpPr>
                <p:spPr bwMode="auto">
                  <a:xfrm>
                    <a:off x="4913313" y="6153150"/>
                    <a:ext cx="179388"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29" name="Oval 628">
                    <a:extLst>
                      <a:ext uri="{FF2B5EF4-FFF2-40B4-BE49-F238E27FC236}">
                        <a16:creationId xmlns:a16="http://schemas.microsoft.com/office/drawing/2014/main" id="{0899F37B-DA86-447E-9F4F-87B5091F06FB}"/>
                      </a:ext>
                    </a:extLst>
                  </p:cNvPr>
                  <p:cNvSpPr>
                    <a:spLocks noChangeArrowheads="1"/>
                  </p:cNvSpPr>
                  <p:nvPr/>
                </p:nvSpPr>
                <p:spPr bwMode="auto">
                  <a:xfrm>
                    <a:off x="4000500" y="7334250"/>
                    <a:ext cx="184150"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30" name="Oval 629">
                    <a:extLst>
                      <a:ext uri="{FF2B5EF4-FFF2-40B4-BE49-F238E27FC236}">
                        <a16:creationId xmlns:a16="http://schemas.microsoft.com/office/drawing/2014/main" id="{3846F2DD-F324-47C2-954D-1EECF454E9D7}"/>
                      </a:ext>
                    </a:extLst>
                  </p:cNvPr>
                  <p:cNvSpPr>
                    <a:spLocks noChangeArrowheads="1"/>
                  </p:cNvSpPr>
                  <p:nvPr/>
                </p:nvSpPr>
                <p:spPr bwMode="auto">
                  <a:xfrm>
                    <a:off x="4913313" y="7334250"/>
                    <a:ext cx="179388"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31" name="Line 21">
                    <a:extLst>
                      <a:ext uri="{FF2B5EF4-FFF2-40B4-BE49-F238E27FC236}">
                        <a16:creationId xmlns:a16="http://schemas.microsoft.com/office/drawing/2014/main" id="{8930EFEE-6220-48A0-8827-33BAE8F10A84}"/>
                      </a:ext>
                    </a:extLst>
                  </p:cNvPr>
                  <p:cNvSpPr>
                    <a:spLocks noChangeShapeType="1"/>
                  </p:cNvSpPr>
                  <p:nvPr/>
                </p:nvSpPr>
                <p:spPr bwMode="auto">
                  <a:xfrm>
                    <a:off x="4349750"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32" name="Line 22">
                    <a:extLst>
                      <a:ext uri="{FF2B5EF4-FFF2-40B4-BE49-F238E27FC236}">
                        <a16:creationId xmlns:a16="http://schemas.microsoft.com/office/drawing/2014/main" id="{5A98E91C-4498-4C05-ADD7-D43EBE0CA12E}"/>
                      </a:ext>
                    </a:extLst>
                  </p:cNvPr>
                  <p:cNvSpPr>
                    <a:spLocks noChangeShapeType="1"/>
                  </p:cNvSpPr>
                  <p:nvPr/>
                </p:nvSpPr>
                <p:spPr bwMode="auto">
                  <a:xfrm>
                    <a:off x="4481513"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33" name="Line 23">
                    <a:extLst>
                      <a:ext uri="{FF2B5EF4-FFF2-40B4-BE49-F238E27FC236}">
                        <a16:creationId xmlns:a16="http://schemas.microsoft.com/office/drawing/2014/main" id="{AC15307F-7A22-451D-A56C-133759705538}"/>
                      </a:ext>
                    </a:extLst>
                  </p:cNvPr>
                  <p:cNvSpPr>
                    <a:spLocks noChangeShapeType="1"/>
                  </p:cNvSpPr>
                  <p:nvPr/>
                </p:nvSpPr>
                <p:spPr bwMode="auto">
                  <a:xfrm>
                    <a:off x="4746625"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34" name="Line 24">
                    <a:extLst>
                      <a:ext uri="{FF2B5EF4-FFF2-40B4-BE49-F238E27FC236}">
                        <a16:creationId xmlns:a16="http://schemas.microsoft.com/office/drawing/2014/main" id="{4ED8F9D5-6D05-4329-AB86-2703D0FE2E96}"/>
                      </a:ext>
                    </a:extLst>
                  </p:cNvPr>
                  <p:cNvSpPr>
                    <a:spLocks noChangeShapeType="1"/>
                  </p:cNvSpPr>
                  <p:nvPr/>
                </p:nvSpPr>
                <p:spPr bwMode="auto">
                  <a:xfrm>
                    <a:off x="4611688"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grpSp>
            <p:sp>
              <p:nvSpPr>
                <p:cNvPr id="602" name="Rounded Rectangle 537">
                  <a:extLst>
                    <a:ext uri="{FF2B5EF4-FFF2-40B4-BE49-F238E27FC236}">
                      <a16:creationId xmlns:a16="http://schemas.microsoft.com/office/drawing/2014/main" id="{27C67B3A-C067-4E68-8B88-E22D30967989}"/>
                    </a:ext>
                  </a:extLst>
                </p:cNvPr>
                <p:cNvSpPr/>
                <p:nvPr/>
              </p:nvSpPr>
              <p:spPr>
                <a:xfrm>
                  <a:off x="743509" y="4287017"/>
                  <a:ext cx="186895" cy="63241"/>
                </a:xfrm>
                <a:prstGeom prst="roundRect">
                  <a:avLst>
                    <a:gd name="adj" fmla="val 8654"/>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endParaRPr>
                </a:p>
              </p:txBody>
            </p:sp>
            <p:grpSp>
              <p:nvGrpSpPr>
                <p:cNvPr id="603" name="Group 602">
                  <a:extLst>
                    <a:ext uri="{FF2B5EF4-FFF2-40B4-BE49-F238E27FC236}">
                      <a16:creationId xmlns:a16="http://schemas.microsoft.com/office/drawing/2014/main" id="{64BA8488-C4B0-49E0-90E2-0E6223A1735B}"/>
                    </a:ext>
                  </a:extLst>
                </p:cNvPr>
                <p:cNvGrpSpPr/>
                <p:nvPr/>
              </p:nvGrpSpPr>
              <p:grpSpPr>
                <a:xfrm>
                  <a:off x="1949724" y="4202241"/>
                  <a:ext cx="185994" cy="232792"/>
                  <a:chOff x="3808413" y="6002338"/>
                  <a:chExt cx="1476375" cy="1847849"/>
                </a:xfrm>
                <a:grpFill/>
                <a:effectLst/>
              </p:grpSpPr>
              <p:sp>
                <p:nvSpPr>
                  <p:cNvPr id="615" name="Freeform 543">
                    <a:extLst>
                      <a:ext uri="{FF2B5EF4-FFF2-40B4-BE49-F238E27FC236}">
                        <a16:creationId xmlns:a16="http://schemas.microsoft.com/office/drawing/2014/main" id="{50A00A4F-B48B-4032-8853-DAE208E451F6}"/>
                      </a:ext>
                    </a:extLst>
                  </p:cNvPr>
                  <p:cNvSpPr>
                    <a:spLocks/>
                  </p:cNvSpPr>
                  <p:nvPr/>
                </p:nvSpPr>
                <p:spPr bwMode="auto">
                  <a:xfrm>
                    <a:off x="3808413" y="6002338"/>
                    <a:ext cx="1476375" cy="1836737"/>
                  </a:xfrm>
                  <a:custGeom>
                    <a:avLst/>
                    <a:gdLst>
                      <a:gd name="T0" fmla="*/ 393 w 393"/>
                      <a:gd name="T1" fmla="*/ 417 h 487"/>
                      <a:gd name="T2" fmla="*/ 393 w 393"/>
                      <a:gd name="T3" fmla="*/ 27 h 487"/>
                      <a:gd name="T4" fmla="*/ 366 w 393"/>
                      <a:gd name="T5" fmla="*/ 0 h 487"/>
                      <a:gd name="T6" fmla="*/ 27 w 393"/>
                      <a:gd name="T7" fmla="*/ 0 h 487"/>
                      <a:gd name="T8" fmla="*/ 0 w 393"/>
                      <a:gd name="T9" fmla="*/ 27 h 487"/>
                      <a:gd name="T10" fmla="*/ 0 w 393"/>
                      <a:gd name="T11" fmla="*/ 417 h 487"/>
                      <a:gd name="T12" fmla="*/ 0 w 393"/>
                      <a:gd name="T13" fmla="*/ 460 h 487"/>
                      <a:gd name="T14" fmla="*/ 27 w 393"/>
                      <a:gd name="T15" fmla="*/ 487 h 487"/>
                      <a:gd name="T16" fmla="*/ 366 w 393"/>
                      <a:gd name="T17" fmla="*/ 487 h 487"/>
                      <a:gd name="T18" fmla="*/ 393 w 393"/>
                      <a:gd name="T19" fmla="*/ 460 h 487"/>
                      <a:gd name="T20" fmla="*/ 393 w 393"/>
                      <a:gd name="T21" fmla="*/ 417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3" h="487">
                        <a:moveTo>
                          <a:pt x="393" y="417"/>
                        </a:moveTo>
                        <a:cubicBezTo>
                          <a:pt x="393" y="27"/>
                          <a:pt x="393" y="27"/>
                          <a:pt x="393" y="27"/>
                        </a:cubicBezTo>
                        <a:cubicBezTo>
                          <a:pt x="393" y="12"/>
                          <a:pt x="381" y="0"/>
                          <a:pt x="366" y="0"/>
                        </a:cubicBezTo>
                        <a:cubicBezTo>
                          <a:pt x="27" y="0"/>
                          <a:pt x="27" y="0"/>
                          <a:pt x="27" y="0"/>
                        </a:cubicBezTo>
                        <a:cubicBezTo>
                          <a:pt x="12" y="0"/>
                          <a:pt x="0" y="12"/>
                          <a:pt x="0" y="27"/>
                        </a:cubicBezTo>
                        <a:cubicBezTo>
                          <a:pt x="0" y="417"/>
                          <a:pt x="0" y="417"/>
                          <a:pt x="0" y="417"/>
                        </a:cubicBezTo>
                        <a:cubicBezTo>
                          <a:pt x="0" y="460"/>
                          <a:pt x="0" y="460"/>
                          <a:pt x="0" y="460"/>
                        </a:cubicBezTo>
                        <a:cubicBezTo>
                          <a:pt x="0" y="475"/>
                          <a:pt x="12" y="487"/>
                          <a:pt x="27" y="487"/>
                        </a:cubicBezTo>
                        <a:cubicBezTo>
                          <a:pt x="366" y="487"/>
                          <a:pt x="366" y="487"/>
                          <a:pt x="366" y="487"/>
                        </a:cubicBezTo>
                        <a:cubicBezTo>
                          <a:pt x="381" y="487"/>
                          <a:pt x="393" y="475"/>
                          <a:pt x="393" y="460"/>
                        </a:cubicBezTo>
                        <a:lnTo>
                          <a:pt x="393" y="417"/>
                        </a:lnTo>
                        <a:close/>
                      </a:path>
                    </a:pathLst>
                  </a:cu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16" name="Freeform 544">
                    <a:extLst>
                      <a:ext uri="{FF2B5EF4-FFF2-40B4-BE49-F238E27FC236}">
                        <a16:creationId xmlns:a16="http://schemas.microsoft.com/office/drawing/2014/main" id="{CF65A61A-D5B1-45C7-8C35-135F50D677BF}"/>
                      </a:ext>
                    </a:extLst>
                  </p:cNvPr>
                  <p:cNvSpPr>
                    <a:spLocks/>
                  </p:cNvSpPr>
                  <p:nvPr/>
                </p:nvSpPr>
                <p:spPr bwMode="auto">
                  <a:xfrm>
                    <a:off x="3808413" y="7575550"/>
                    <a:ext cx="1476375" cy="101600"/>
                  </a:xfrm>
                  <a:custGeom>
                    <a:avLst/>
                    <a:gdLst>
                      <a:gd name="T0" fmla="*/ 393 w 393"/>
                      <a:gd name="T1" fmla="*/ 0 h 27"/>
                      <a:gd name="T2" fmla="*/ 366 w 393"/>
                      <a:gd name="T3" fmla="*/ 27 h 27"/>
                      <a:gd name="T4" fmla="*/ 27 w 393"/>
                      <a:gd name="T5" fmla="*/ 27 h 27"/>
                      <a:gd name="T6" fmla="*/ 0 w 393"/>
                      <a:gd name="T7" fmla="*/ 0 h 27"/>
                    </a:gdLst>
                    <a:ahLst/>
                    <a:cxnLst>
                      <a:cxn ang="0">
                        <a:pos x="T0" y="T1"/>
                      </a:cxn>
                      <a:cxn ang="0">
                        <a:pos x="T2" y="T3"/>
                      </a:cxn>
                      <a:cxn ang="0">
                        <a:pos x="T4" y="T5"/>
                      </a:cxn>
                      <a:cxn ang="0">
                        <a:pos x="T6" y="T7"/>
                      </a:cxn>
                    </a:cxnLst>
                    <a:rect l="0" t="0" r="r" b="b"/>
                    <a:pathLst>
                      <a:path w="393" h="27">
                        <a:moveTo>
                          <a:pt x="393" y="0"/>
                        </a:moveTo>
                        <a:cubicBezTo>
                          <a:pt x="393" y="15"/>
                          <a:pt x="381" y="27"/>
                          <a:pt x="366" y="27"/>
                        </a:cubicBezTo>
                        <a:cubicBezTo>
                          <a:pt x="27" y="27"/>
                          <a:pt x="27" y="27"/>
                          <a:pt x="27" y="27"/>
                        </a:cubicBezTo>
                        <a:cubicBezTo>
                          <a:pt x="12" y="27"/>
                          <a:pt x="0" y="15"/>
                          <a:pt x="0" y="0"/>
                        </a:cubicBezTo>
                      </a:path>
                    </a:pathLst>
                  </a:cu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17" name="Oval 616">
                    <a:extLst>
                      <a:ext uri="{FF2B5EF4-FFF2-40B4-BE49-F238E27FC236}">
                        <a16:creationId xmlns:a16="http://schemas.microsoft.com/office/drawing/2014/main" id="{B9B11F50-2770-4473-A692-2981EBEF5F9C}"/>
                      </a:ext>
                    </a:extLst>
                  </p:cNvPr>
                  <p:cNvSpPr>
                    <a:spLocks noChangeArrowheads="1"/>
                  </p:cNvSpPr>
                  <p:nvPr/>
                </p:nvSpPr>
                <p:spPr bwMode="auto">
                  <a:xfrm>
                    <a:off x="4000500" y="6153150"/>
                    <a:ext cx="184150"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18" name="Oval 617">
                    <a:extLst>
                      <a:ext uri="{FF2B5EF4-FFF2-40B4-BE49-F238E27FC236}">
                        <a16:creationId xmlns:a16="http://schemas.microsoft.com/office/drawing/2014/main" id="{8270ACEB-4C82-437D-9181-2E2ECF006471}"/>
                      </a:ext>
                    </a:extLst>
                  </p:cNvPr>
                  <p:cNvSpPr>
                    <a:spLocks noChangeArrowheads="1"/>
                  </p:cNvSpPr>
                  <p:nvPr/>
                </p:nvSpPr>
                <p:spPr bwMode="auto">
                  <a:xfrm>
                    <a:off x="4913313" y="6153150"/>
                    <a:ext cx="179388"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19" name="Oval 618">
                    <a:extLst>
                      <a:ext uri="{FF2B5EF4-FFF2-40B4-BE49-F238E27FC236}">
                        <a16:creationId xmlns:a16="http://schemas.microsoft.com/office/drawing/2014/main" id="{F1F9AAD2-C186-49A5-92BE-11FD0B1B49FA}"/>
                      </a:ext>
                    </a:extLst>
                  </p:cNvPr>
                  <p:cNvSpPr>
                    <a:spLocks noChangeArrowheads="1"/>
                  </p:cNvSpPr>
                  <p:nvPr/>
                </p:nvSpPr>
                <p:spPr bwMode="auto">
                  <a:xfrm>
                    <a:off x="4000500" y="7334250"/>
                    <a:ext cx="184150"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20" name="Oval 619">
                    <a:extLst>
                      <a:ext uri="{FF2B5EF4-FFF2-40B4-BE49-F238E27FC236}">
                        <a16:creationId xmlns:a16="http://schemas.microsoft.com/office/drawing/2014/main" id="{676358FB-1510-42AB-88B6-C1B1416BD394}"/>
                      </a:ext>
                    </a:extLst>
                  </p:cNvPr>
                  <p:cNvSpPr>
                    <a:spLocks noChangeArrowheads="1"/>
                  </p:cNvSpPr>
                  <p:nvPr/>
                </p:nvSpPr>
                <p:spPr bwMode="auto">
                  <a:xfrm>
                    <a:off x="4913313" y="7334250"/>
                    <a:ext cx="179388"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21" name="Line 21">
                    <a:extLst>
                      <a:ext uri="{FF2B5EF4-FFF2-40B4-BE49-F238E27FC236}">
                        <a16:creationId xmlns:a16="http://schemas.microsoft.com/office/drawing/2014/main" id="{629B2BFD-4D86-4E41-A337-98CEF30DB1D2}"/>
                      </a:ext>
                    </a:extLst>
                  </p:cNvPr>
                  <p:cNvSpPr>
                    <a:spLocks noChangeShapeType="1"/>
                  </p:cNvSpPr>
                  <p:nvPr/>
                </p:nvSpPr>
                <p:spPr bwMode="auto">
                  <a:xfrm>
                    <a:off x="4349750"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22" name="Line 22">
                    <a:extLst>
                      <a:ext uri="{FF2B5EF4-FFF2-40B4-BE49-F238E27FC236}">
                        <a16:creationId xmlns:a16="http://schemas.microsoft.com/office/drawing/2014/main" id="{D5AF7D76-9A17-4868-A5A7-C3EEBDC544C9}"/>
                      </a:ext>
                    </a:extLst>
                  </p:cNvPr>
                  <p:cNvSpPr>
                    <a:spLocks noChangeShapeType="1"/>
                  </p:cNvSpPr>
                  <p:nvPr/>
                </p:nvSpPr>
                <p:spPr bwMode="auto">
                  <a:xfrm>
                    <a:off x="4481513"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23" name="Line 23">
                    <a:extLst>
                      <a:ext uri="{FF2B5EF4-FFF2-40B4-BE49-F238E27FC236}">
                        <a16:creationId xmlns:a16="http://schemas.microsoft.com/office/drawing/2014/main" id="{D303A91D-0637-440E-923B-1912CAAFD9AE}"/>
                      </a:ext>
                    </a:extLst>
                  </p:cNvPr>
                  <p:cNvSpPr>
                    <a:spLocks noChangeShapeType="1"/>
                  </p:cNvSpPr>
                  <p:nvPr/>
                </p:nvSpPr>
                <p:spPr bwMode="auto">
                  <a:xfrm>
                    <a:off x="4746625"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24" name="Line 24">
                    <a:extLst>
                      <a:ext uri="{FF2B5EF4-FFF2-40B4-BE49-F238E27FC236}">
                        <a16:creationId xmlns:a16="http://schemas.microsoft.com/office/drawing/2014/main" id="{32F77F24-9235-486C-B34F-9EDECC29C8D5}"/>
                      </a:ext>
                    </a:extLst>
                  </p:cNvPr>
                  <p:cNvSpPr>
                    <a:spLocks noChangeShapeType="1"/>
                  </p:cNvSpPr>
                  <p:nvPr/>
                </p:nvSpPr>
                <p:spPr bwMode="auto">
                  <a:xfrm>
                    <a:off x="4611688"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grpSp>
            <p:grpSp>
              <p:nvGrpSpPr>
                <p:cNvPr id="604" name="Group 603">
                  <a:extLst>
                    <a:ext uri="{FF2B5EF4-FFF2-40B4-BE49-F238E27FC236}">
                      <a16:creationId xmlns:a16="http://schemas.microsoft.com/office/drawing/2014/main" id="{4835F5FE-8E5C-436E-A081-7105B1885137}"/>
                    </a:ext>
                  </a:extLst>
                </p:cNvPr>
                <p:cNvGrpSpPr/>
                <p:nvPr/>
              </p:nvGrpSpPr>
              <p:grpSpPr>
                <a:xfrm>
                  <a:off x="1707607" y="4202241"/>
                  <a:ext cx="185994" cy="232792"/>
                  <a:chOff x="3808413" y="6002338"/>
                  <a:chExt cx="1476375" cy="1847849"/>
                </a:xfrm>
                <a:grpFill/>
                <a:effectLst/>
              </p:grpSpPr>
              <p:sp>
                <p:nvSpPr>
                  <p:cNvPr id="605" name="Freeform 543">
                    <a:extLst>
                      <a:ext uri="{FF2B5EF4-FFF2-40B4-BE49-F238E27FC236}">
                        <a16:creationId xmlns:a16="http://schemas.microsoft.com/office/drawing/2014/main" id="{D531E46B-99B1-4195-B493-13BA109DCF7A}"/>
                      </a:ext>
                    </a:extLst>
                  </p:cNvPr>
                  <p:cNvSpPr>
                    <a:spLocks/>
                  </p:cNvSpPr>
                  <p:nvPr/>
                </p:nvSpPr>
                <p:spPr bwMode="auto">
                  <a:xfrm>
                    <a:off x="3808413" y="6002338"/>
                    <a:ext cx="1476375" cy="1836737"/>
                  </a:xfrm>
                  <a:custGeom>
                    <a:avLst/>
                    <a:gdLst>
                      <a:gd name="T0" fmla="*/ 393 w 393"/>
                      <a:gd name="T1" fmla="*/ 417 h 487"/>
                      <a:gd name="T2" fmla="*/ 393 w 393"/>
                      <a:gd name="T3" fmla="*/ 27 h 487"/>
                      <a:gd name="T4" fmla="*/ 366 w 393"/>
                      <a:gd name="T5" fmla="*/ 0 h 487"/>
                      <a:gd name="T6" fmla="*/ 27 w 393"/>
                      <a:gd name="T7" fmla="*/ 0 h 487"/>
                      <a:gd name="T8" fmla="*/ 0 w 393"/>
                      <a:gd name="T9" fmla="*/ 27 h 487"/>
                      <a:gd name="T10" fmla="*/ 0 w 393"/>
                      <a:gd name="T11" fmla="*/ 417 h 487"/>
                      <a:gd name="T12" fmla="*/ 0 w 393"/>
                      <a:gd name="T13" fmla="*/ 460 h 487"/>
                      <a:gd name="T14" fmla="*/ 27 w 393"/>
                      <a:gd name="T15" fmla="*/ 487 h 487"/>
                      <a:gd name="T16" fmla="*/ 366 w 393"/>
                      <a:gd name="T17" fmla="*/ 487 h 487"/>
                      <a:gd name="T18" fmla="*/ 393 w 393"/>
                      <a:gd name="T19" fmla="*/ 460 h 487"/>
                      <a:gd name="T20" fmla="*/ 393 w 393"/>
                      <a:gd name="T21" fmla="*/ 417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3" h="487">
                        <a:moveTo>
                          <a:pt x="393" y="417"/>
                        </a:moveTo>
                        <a:cubicBezTo>
                          <a:pt x="393" y="27"/>
                          <a:pt x="393" y="27"/>
                          <a:pt x="393" y="27"/>
                        </a:cubicBezTo>
                        <a:cubicBezTo>
                          <a:pt x="393" y="12"/>
                          <a:pt x="381" y="0"/>
                          <a:pt x="366" y="0"/>
                        </a:cubicBezTo>
                        <a:cubicBezTo>
                          <a:pt x="27" y="0"/>
                          <a:pt x="27" y="0"/>
                          <a:pt x="27" y="0"/>
                        </a:cubicBezTo>
                        <a:cubicBezTo>
                          <a:pt x="12" y="0"/>
                          <a:pt x="0" y="12"/>
                          <a:pt x="0" y="27"/>
                        </a:cubicBezTo>
                        <a:cubicBezTo>
                          <a:pt x="0" y="417"/>
                          <a:pt x="0" y="417"/>
                          <a:pt x="0" y="417"/>
                        </a:cubicBezTo>
                        <a:cubicBezTo>
                          <a:pt x="0" y="460"/>
                          <a:pt x="0" y="460"/>
                          <a:pt x="0" y="460"/>
                        </a:cubicBezTo>
                        <a:cubicBezTo>
                          <a:pt x="0" y="475"/>
                          <a:pt x="12" y="487"/>
                          <a:pt x="27" y="487"/>
                        </a:cubicBezTo>
                        <a:cubicBezTo>
                          <a:pt x="366" y="487"/>
                          <a:pt x="366" y="487"/>
                          <a:pt x="366" y="487"/>
                        </a:cubicBezTo>
                        <a:cubicBezTo>
                          <a:pt x="381" y="487"/>
                          <a:pt x="393" y="475"/>
                          <a:pt x="393" y="460"/>
                        </a:cubicBezTo>
                        <a:lnTo>
                          <a:pt x="393" y="417"/>
                        </a:lnTo>
                        <a:close/>
                      </a:path>
                    </a:pathLst>
                  </a:cu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06" name="Freeform 544">
                    <a:extLst>
                      <a:ext uri="{FF2B5EF4-FFF2-40B4-BE49-F238E27FC236}">
                        <a16:creationId xmlns:a16="http://schemas.microsoft.com/office/drawing/2014/main" id="{633B77EC-5597-42AA-B1E8-5036AA504FA6}"/>
                      </a:ext>
                    </a:extLst>
                  </p:cNvPr>
                  <p:cNvSpPr>
                    <a:spLocks/>
                  </p:cNvSpPr>
                  <p:nvPr/>
                </p:nvSpPr>
                <p:spPr bwMode="auto">
                  <a:xfrm>
                    <a:off x="3808413" y="7575550"/>
                    <a:ext cx="1476375" cy="101600"/>
                  </a:xfrm>
                  <a:custGeom>
                    <a:avLst/>
                    <a:gdLst>
                      <a:gd name="T0" fmla="*/ 393 w 393"/>
                      <a:gd name="T1" fmla="*/ 0 h 27"/>
                      <a:gd name="T2" fmla="*/ 366 w 393"/>
                      <a:gd name="T3" fmla="*/ 27 h 27"/>
                      <a:gd name="T4" fmla="*/ 27 w 393"/>
                      <a:gd name="T5" fmla="*/ 27 h 27"/>
                      <a:gd name="T6" fmla="*/ 0 w 393"/>
                      <a:gd name="T7" fmla="*/ 0 h 27"/>
                    </a:gdLst>
                    <a:ahLst/>
                    <a:cxnLst>
                      <a:cxn ang="0">
                        <a:pos x="T0" y="T1"/>
                      </a:cxn>
                      <a:cxn ang="0">
                        <a:pos x="T2" y="T3"/>
                      </a:cxn>
                      <a:cxn ang="0">
                        <a:pos x="T4" y="T5"/>
                      </a:cxn>
                      <a:cxn ang="0">
                        <a:pos x="T6" y="T7"/>
                      </a:cxn>
                    </a:cxnLst>
                    <a:rect l="0" t="0" r="r" b="b"/>
                    <a:pathLst>
                      <a:path w="393" h="27">
                        <a:moveTo>
                          <a:pt x="393" y="0"/>
                        </a:moveTo>
                        <a:cubicBezTo>
                          <a:pt x="393" y="15"/>
                          <a:pt x="381" y="27"/>
                          <a:pt x="366" y="27"/>
                        </a:cubicBezTo>
                        <a:cubicBezTo>
                          <a:pt x="27" y="27"/>
                          <a:pt x="27" y="27"/>
                          <a:pt x="27" y="27"/>
                        </a:cubicBezTo>
                        <a:cubicBezTo>
                          <a:pt x="12" y="27"/>
                          <a:pt x="0" y="15"/>
                          <a:pt x="0" y="0"/>
                        </a:cubicBezTo>
                      </a:path>
                    </a:pathLst>
                  </a:cu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07" name="Oval 606">
                    <a:extLst>
                      <a:ext uri="{FF2B5EF4-FFF2-40B4-BE49-F238E27FC236}">
                        <a16:creationId xmlns:a16="http://schemas.microsoft.com/office/drawing/2014/main" id="{091BF838-4FED-4AA3-BA5B-5A8CF3E26686}"/>
                      </a:ext>
                    </a:extLst>
                  </p:cNvPr>
                  <p:cNvSpPr>
                    <a:spLocks noChangeArrowheads="1"/>
                  </p:cNvSpPr>
                  <p:nvPr/>
                </p:nvSpPr>
                <p:spPr bwMode="auto">
                  <a:xfrm>
                    <a:off x="4000500" y="6153150"/>
                    <a:ext cx="184150"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08" name="Oval 607">
                    <a:extLst>
                      <a:ext uri="{FF2B5EF4-FFF2-40B4-BE49-F238E27FC236}">
                        <a16:creationId xmlns:a16="http://schemas.microsoft.com/office/drawing/2014/main" id="{9157D07A-4E6A-43F9-A4A5-6AF265A06C75}"/>
                      </a:ext>
                    </a:extLst>
                  </p:cNvPr>
                  <p:cNvSpPr>
                    <a:spLocks noChangeArrowheads="1"/>
                  </p:cNvSpPr>
                  <p:nvPr/>
                </p:nvSpPr>
                <p:spPr bwMode="auto">
                  <a:xfrm>
                    <a:off x="4913313" y="6153150"/>
                    <a:ext cx="179388"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09" name="Oval 608">
                    <a:extLst>
                      <a:ext uri="{FF2B5EF4-FFF2-40B4-BE49-F238E27FC236}">
                        <a16:creationId xmlns:a16="http://schemas.microsoft.com/office/drawing/2014/main" id="{EDAB9627-0EE0-44DF-BA8D-5283441561A8}"/>
                      </a:ext>
                    </a:extLst>
                  </p:cNvPr>
                  <p:cNvSpPr>
                    <a:spLocks noChangeArrowheads="1"/>
                  </p:cNvSpPr>
                  <p:nvPr/>
                </p:nvSpPr>
                <p:spPr bwMode="auto">
                  <a:xfrm>
                    <a:off x="4000500" y="7334250"/>
                    <a:ext cx="184150"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10" name="Oval 609">
                    <a:extLst>
                      <a:ext uri="{FF2B5EF4-FFF2-40B4-BE49-F238E27FC236}">
                        <a16:creationId xmlns:a16="http://schemas.microsoft.com/office/drawing/2014/main" id="{B2DD3C1F-979E-412D-A4E4-B9116C201168}"/>
                      </a:ext>
                    </a:extLst>
                  </p:cNvPr>
                  <p:cNvSpPr>
                    <a:spLocks noChangeArrowheads="1"/>
                  </p:cNvSpPr>
                  <p:nvPr/>
                </p:nvSpPr>
                <p:spPr bwMode="auto">
                  <a:xfrm>
                    <a:off x="4913313" y="7334250"/>
                    <a:ext cx="179388" cy="180975"/>
                  </a:xfrm>
                  <a:prstGeom prst="ellips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11" name="Line 21">
                    <a:extLst>
                      <a:ext uri="{FF2B5EF4-FFF2-40B4-BE49-F238E27FC236}">
                        <a16:creationId xmlns:a16="http://schemas.microsoft.com/office/drawing/2014/main" id="{ED04D570-7878-4BAC-BF7D-91E07AF1B307}"/>
                      </a:ext>
                    </a:extLst>
                  </p:cNvPr>
                  <p:cNvSpPr>
                    <a:spLocks noChangeShapeType="1"/>
                  </p:cNvSpPr>
                  <p:nvPr/>
                </p:nvSpPr>
                <p:spPr bwMode="auto">
                  <a:xfrm>
                    <a:off x="4349750"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12" name="Line 22">
                    <a:extLst>
                      <a:ext uri="{FF2B5EF4-FFF2-40B4-BE49-F238E27FC236}">
                        <a16:creationId xmlns:a16="http://schemas.microsoft.com/office/drawing/2014/main" id="{6D633CEF-8587-47DF-BFCD-EB902C19E893}"/>
                      </a:ext>
                    </a:extLst>
                  </p:cNvPr>
                  <p:cNvSpPr>
                    <a:spLocks noChangeShapeType="1"/>
                  </p:cNvSpPr>
                  <p:nvPr/>
                </p:nvSpPr>
                <p:spPr bwMode="auto">
                  <a:xfrm>
                    <a:off x="4481513"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13" name="Line 23">
                    <a:extLst>
                      <a:ext uri="{FF2B5EF4-FFF2-40B4-BE49-F238E27FC236}">
                        <a16:creationId xmlns:a16="http://schemas.microsoft.com/office/drawing/2014/main" id="{06FE6D31-8BE4-4995-B573-8CF832F5082C}"/>
                      </a:ext>
                    </a:extLst>
                  </p:cNvPr>
                  <p:cNvSpPr>
                    <a:spLocks noChangeShapeType="1"/>
                  </p:cNvSpPr>
                  <p:nvPr/>
                </p:nvSpPr>
                <p:spPr bwMode="auto">
                  <a:xfrm>
                    <a:off x="4746625"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614" name="Line 24">
                    <a:extLst>
                      <a:ext uri="{FF2B5EF4-FFF2-40B4-BE49-F238E27FC236}">
                        <a16:creationId xmlns:a16="http://schemas.microsoft.com/office/drawing/2014/main" id="{8A5B0275-185E-4C74-BC72-40B17E3BF8C0}"/>
                      </a:ext>
                    </a:extLst>
                  </p:cNvPr>
                  <p:cNvSpPr>
                    <a:spLocks noChangeShapeType="1"/>
                  </p:cNvSpPr>
                  <p:nvPr/>
                </p:nvSpPr>
                <p:spPr bwMode="auto">
                  <a:xfrm>
                    <a:off x="4611688" y="7677150"/>
                    <a:ext cx="0" cy="173037"/>
                  </a:xfrm>
                  <a:prstGeom prst="line">
                    <a:avLst/>
                  </a:prstGeom>
                  <a:grpFill/>
                  <a:ln w="9525" cap="flat" cmpd="sng" algn="ctr">
                    <a:solidFill>
                      <a:schemeClr val="bg2"/>
                    </a:solidFill>
                    <a:prstDash val="solid"/>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grpSp>
          </p:grpSp>
        </p:grpSp>
        <p:grpSp>
          <p:nvGrpSpPr>
            <p:cNvPr id="18" name="Group 17">
              <a:extLst>
                <a:ext uri="{FF2B5EF4-FFF2-40B4-BE49-F238E27FC236}">
                  <a16:creationId xmlns:a16="http://schemas.microsoft.com/office/drawing/2014/main" id="{6C2FBC72-DC52-41A2-A57F-1EDD47C5BBEC}"/>
                </a:ext>
              </a:extLst>
            </p:cNvPr>
            <p:cNvGrpSpPr/>
            <p:nvPr/>
          </p:nvGrpSpPr>
          <p:grpSpPr>
            <a:xfrm>
              <a:off x="437765" y="1473460"/>
              <a:ext cx="1589008" cy="684447"/>
              <a:chOff x="437765" y="1980683"/>
              <a:chExt cx="1589008" cy="684447"/>
            </a:xfrm>
          </p:grpSpPr>
          <p:grpSp>
            <p:nvGrpSpPr>
              <p:cNvPr id="16" name="Group 15">
                <a:extLst>
                  <a:ext uri="{FF2B5EF4-FFF2-40B4-BE49-F238E27FC236}">
                    <a16:creationId xmlns:a16="http://schemas.microsoft.com/office/drawing/2014/main" id="{2D954E6F-68E1-4FBF-B7DF-2562990C3614}"/>
                  </a:ext>
                </a:extLst>
              </p:cNvPr>
              <p:cNvGrpSpPr/>
              <p:nvPr/>
            </p:nvGrpSpPr>
            <p:grpSpPr>
              <a:xfrm>
                <a:off x="437765" y="2310125"/>
                <a:ext cx="1589008" cy="355005"/>
                <a:chOff x="2070558" y="3521845"/>
                <a:chExt cx="1589008" cy="355005"/>
              </a:xfrm>
            </p:grpSpPr>
            <p:sp>
              <p:nvSpPr>
                <p:cNvPr id="982" name="Rounded Rectangle 534">
                  <a:extLst>
                    <a:ext uri="{FF2B5EF4-FFF2-40B4-BE49-F238E27FC236}">
                      <a16:creationId xmlns:a16="http://schemas.microsoft.com/office/drawing/2014/main" id="{F773906D-4528-43B0-B57B-A5E1A2563B87}"/>
                    </a:ext>
                  </a:extLst>
                </p:cNvPr>
                <p:cNvSpPr/>
                <p:nvPr/>
              </p:nvSpPr>
              <p:spPr>
                <a:xfrm>
                  <a:off x="2070558" y="3521845"/>
                  <a:ext cx="1234722" cy="355005"/>
                </a:xfrm>
                <a:prstGeom prst="roundRect">
                  <a:avLst>
                    <a:gd name="adj" fmla="val 50000"/>
                  </a:avLst>
                </a:prstGeom>
                <a:solidFill>
                  <a:schemeClr val="accent2"/>
                </a:solidFill>
                <a:ln w="25400" cap="flat" cmpd="sng" algn="ctr">
                  <a:noFill/>
                  <a:prstDash val="solid"/>
                </a:ln>
                <a:effectLst/>
              </p:spPr>
              <p:txBody>
                <a:bodyPr rot="0" spcFirstLastPara="0" vertOverflow="overflow" horzOverflow="overflow" vert="horz" wrap="square" lIns="45720" tIns="45720" rIns="91440" bIns="45720" numCol="1" spcCol="0" rtlCol="0" fromWordArt="0" anchor="ctr" anchorCtr="0" forceAA="0" compatLnSpc="1">
                  <a:prstTxWarp prst="textNoShape">
                    <a:avLst/>
                  </a:prstTxWarp>
                  <a:noAutofit/>
                </a:bodyPr>
                <a:lstStyle/>
                <a:p>
                  <a:pPr>
                    <a:lnSpc>
                      <a:spcPct val="90000"/>
                    </a:lnSpc>
                    <a:defRPr/>
                  </a:pPr>
                  <a:r>
                    <a:rPr lang="en-US" sz="900" dirty="0">
                      <a:solidFill>
                        <a:srgbClr val="FFFFFF"/>
                      </a:solidFill>
                      <a:latin typeface="+mj-lt"/>
                    </a:rPr>
                    <a:t>Hypervisor</a:t>
                  </a:r>
                </a:p>
              </p:txBody>
            </p:sp>
            <p:sp>
              <p:nvSpPr>
                <p:cNvPr id="983" name="Rounded Rectangle 534">
                  <a:extLst>
                    <a:ext uri="{FF2B5EF4-FFF2-40B4-BE49-F238E27FC236}">
                      <a16:creationId xmlns:a16="http://schemas.microsoft.com/office/drawing/2014/main" id="{B3E310F6-6F7D-475D-B9E0-34F492FBEEE2}"/>
                    </a:ext>
                  </a:extLst>
                </p:cNvPr>
                <p:cNvSpPr/>
                <p:nvPr/>
              </p:nvSpPr>
              <p:spPr>
                <a:xfrm>
                  <a:off x="2793697" y="3521845"/>
                  <a:ext cx="865869" cy="355005"/>
                </a:xfrm>
                <a:prstGeom prst="roundRect">
                  <a:avLst>
                    <a:gd name="adj" fmla="val 50000"/>
                  </a:avLst>
                </a:prstGeom>
                <a:solidFill>
                  <a:schemeClr val="accent1">
                    <a:lumMod val="50000"/>
                  </a:scheme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defRPr/>
                  </a:pPr>
                  <a:r>
                    <a:rPr lang="en-US" sz="900" dirty="0">
                      <a:solidFill>
                        <a:srgbClr val="FFFFFF"/>
                      </a:solidFill>
                      <a:latin typeface="+mj-lt"/>
                    </a:rPr>
                    <a:t>Controller</a:t>
                  </a:r>
                </a:p>
              </p:txBody>
            </p:sp>
          </p:grpSp>
          <p:grpSp>
            <p:nvGrpSpPr>
              <p:cNvPr id="17" name="Group 16">
                <a:extLst>
                  <a:ext uri="{FF2B5EF4-FFF2-40B4-BE49-F238E27FC236}">
                    <a16:creationId xmlns:a16="http://schemas.microsoft.com/office/drawing/2014/main" id="{75A03D1C-C123-42F7-B65A-57C4F73D74E6}"/>
                  </a:ext>
                </a:extLst>
              </p:cNvPr>
              <p:cNvGrpSpPr/>
              <p:nvPr/>
            </p:nvGrpSpPr>
            <p:grpSpPr>
              <a:xfrm>
                <a:off x="437765" y="1980683"/>
                <a:ext cx="787747" cy="241875"/>
                <a:chOff x="483243" y="1980683"/>
                <a:chExt cx="787747" cy="241875"/>
              </a:xfrm>
            </p:grpSpPr>
            <p:grpSp>
              <p:nvGrpSpPr>
                <p:cNvPr id="999" name="Group 64">
                  <a:extLst>
                    <a:ext uri="{FF2B5EF4-FFF2-40B4-BE49-F238E27FC236}">
                      <a16:creationId xmlns:a16="http://schemas.microsoft.com/office/drawing/2014/main" id="{F9DB347D-8D8C-4181-8775-7ADB14A58607}"/>
                    </a:ext>
                  </a:extLst>
                </p:cNvPr>
                <p:cNvGrpSpPr>
                  <a:grpSpLocks noChangeAspect="1"/>
                </p:cNvGrpSpPr>
                <p:nvPr/>
              </p:nvGrpSpPr>
              <p:grpSpPr bwMode="auto">
                <a:xfrm>
                  <a:off x="1027667" y="1980683"/>
                  <a:ext cx="243323" cy="241875"/>
                  <a:chOff x="2711" y="1453"/>
                  <a:chExt cx="336" cy="334"/>
                </a:xfrm>
              </p:grpSpPr>
              <p:sp>
                <p:nvSpPr>
                  <p:cNvPr id="1010" name="Freeform 65">
                    <a:extLst>
                      <a:ext uri="{FF2B5EF4-FFF2-40B4-BE49-F238E27FC236}">
                        <a16:creationId xmlns:a16="http://schemas.microsoft.com/office/drawing/2014/main" id="{00A76F2C-CE76-42D7-9756-D26FDBC26EE9}"/>
                      </a:ext>
                    </a:extLst>
                  </p:cNvPr>
                  <p:cNvSpPr>
                    <a:spLocks/>
                  </p:cNvSpPr>
                  <p:nvPr/>
                </p:nvSpPr>
                <p:spPr bwMode="auto">
                  <a:xfrm>
                    <a:off x="2718" y="1460"/>
                    <a:ext cx="329" cy="327"/>
                  </a:xfrm>
                  <a:custGeom>
                    <a:avLst/>
                    <a:gdLst>
                      <a:gd name="T0" fmla="*/ 168 w 183"/>
                      <a:gd name="T1" fmla="*/ 183 h 183"/>
                      <a:gd name="T2" fmla="*/ 22 w 183"/>
                      <a:gd name="T3" fmla="*/ 183 h 183"/>
                      <a:gd name="T4" fmla="*/ 0 w 183"/>
                      <a:gd name="T5" fmla="*/ 167 h 183"/>
                      <a:gd name="T6" fmla="*/ 7 w 183"/>
                      <a:gd name="T7" fmla="*/ 21 h 183"/>
                      <a:gd name="T8" fmla="*/ 22 w 183"/>
                      <a:gd name="T9" fmla="*/ 7 h 183"/>
                      <a:gd name="T10" fmla="*/ 167 w 183"/>
                      <a:gd name="T11" fmla="*/ 0 h 183"/>
                      <a:gd name="T12" fmla="*/ 183 w 183"/>
                      <a:gd name="T13" fmla="*/ 21 h 183"/>
                      <a:gd name="T14" fmla="*/ 183 w 183"/>
                      <a:gd name="T15" fmla="*/ 168 h 183"/>
                      <a:gd name="T16" fmla="*/ 168 w 183"/>
                      <a:gd name="T17"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183">
                        <a:moveTo>
                          <a:pt x="168" y="183"/>
                        </a:moveTo>
                        <a:cubicBezTo>
                          <a:pt x="22" y="183"/>
                          <a:pt x="22" y="183"/>
                          <a:pt x="22" y="183"/>
                        </a:cubicBezTo>
                        <a:cubicBezTo>
                          <a:pt x="14" y="183"/>
                          <a:pt x="0" y="167"/>
                          <a:pt x="0" y="167"/>
                        </a:cubicBezTo>
                        <a:cubicBezTo>
                          <a:pt x="7" y="21"/>
                          <a:pt x="7" y="21"/>
                          <a:pt x="7" y="21"/>
                        </a:cubicBezTo>
                        <a:cubicBezTo>
                          <a:pt x="7" y="13"/>
                          <a:pt x="14" y="7"/>
                          <a:pt x="22" y="7"/>
                        </a:cubicBezTo>
                        <a:cubicBezTo>
                          <a:pt x="167" y="0"/>
                          <a:pt x="167" y="0"/>
                          <a:pt x="167" y="0"/>
                        </a:cubicBezTo>
                        <a:cubicBezTo>
                          <a:pt x="167" y="0"/>
                          <a:pt x="183" y="13"/>
                          <a:pt x="183" y="21"/>
                        </a:cubicBezTo>
                        <a:cubicBezTo>
                          <a:pt x="183" y="168"/>
                          <a:pt x="183" y="168"/>
                          <a:pt x="183" y="168"/>
                        </a:cubicBezTo>
                        <a:cubicBezTo>
                          <a:pt x="183" y="176"/>
                          <a:pt x="176" y="183"/>
                          <a:pt x="168" y="183"/>
                        </a:cubicBezTo>
                        <a:close/>
                      </a:path>
                    </a:pathLst>
                  </a:custGeom>
                  <a:solidFill>
                    <a:schemeClr val="tx1">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11" name="Freeform 66">
                    <a:extLst>
                      <a:ext uri="{FF2B5EF4-FFF2-40B4-BE49-F238E27FC236}">
                        <a16:creationId xmlns:a16="http://schemas.microsoft.com/office/drawing/2014/main" id="{604232E1-29C2-4CDE-B348-287B7492993A}"/>
                      </a:ext>
                    </a:extLst>
                  </p:cNvPr>
                  <p:cNvSpPr>
                    <a:spLocks/>
                  </p:cNvSpPr>
                  <p:nvPr/>
                </p:nvSpPr>
                <p:spPr bwMode="auto">
                  <a:xfrm>
                    <a:off x="2711" y="1453"/>
                    <a:ext cx="316" cy="313"/>
                  </a:xfrm>
                  <a:custGeom>
                    <a:avLst/>
                    <a:gdLst>
                      <a:gd name="T0" fmla="*/ 160 w 176"/>
                      <a:gd name="T1" fmla="*/ 175 h 175"/>
                      <a:gd name="T2" fmla="*/ 16 w 176"/>
                      <a:gd name="T3" fmla="*/ 175 h 175"/>
                      <a:gd name="T4" fmla="*/ 0 w 176"/>
                      <a:gd name="T5" fmla="*/ 159 h 175"/>
                      <a:gd name="T6" fmla="*/ 0 w 176"/>
                      <a:gd name="T7" fmla="*/ 16 h 175"/>
                      <a:gd name="T8" fmla="*/ 16 w 176"/>
                      <a:gd name="T9" fmla="*/ 0 h 175"/>
                      <a:gd name="T10" fmla="*/ 160 w 176"/>
                      <a:gd name="T11" fmla="*/ 0 h 175"/>
                      <a:gd name="T12" fmla="*/ 176 w 176"/>
                      <a:gd name="T13" fmla="*/ 16 h 175"/>
                      <a:gd name="T14" fmla="*/ 176 w 176"/>
                      <a:gd name="T15" fmla="*/ 159 h 175"/>
                      <a:gd name="T16" fmla="*/ 160 w 176"/>
                      <a:gd name="T17"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175">
                        <a:moveTo>
                          <a:pt x="160" y="175"/>
                        </a:moveTo>
                        <a:cubicBezTo>
                          <a:pt x="16" y="175"/>
                          <a:pt x="16" y="175"/>
                          <a:pt x="16" y="175"/>
                        </a:cubicBezTo>
                        <a:cubicBezTo>
                          <a:pt x="7" y="175"/>
                          <a:pt x="0" y="168"/>
                          <a:pt x="0" y="159"/>
                        </a:cubicBezTo>
                        <a:cubicBezTo>
                          <a:pt x="0" y="16"/>
                          <a:pt x="0" y="16"/>
                          <a:pt x="0" y="16"/>
                        </a:cubicBezTo>
                        <a:cubicBezTo>
                          <a:pt x="0" y="7"/>
                          <a:pt x="7" y="0"/>
                          <a:pt x="16" y="0"/>
                        </a:cubicBezTo>
                        <a:cubicBezTo>
                          <a:pt x="160" y="0"/>
                          <a:pt x="160" y="0"/>
                          <a:pt x="160" y="0"/>
                        </a:cubicBezTo>
                        <a:cubicBezTo>
                          <a:pt x="169" y="0"/>
                          <a:pt x="176" y="7"/>
                          <a:pt x="176" y="16"/>
                        </a:cubicBezTo>
                        <a:cubicBezTo>
                          <a:pt x="176" y="159"/>
                          <a:pt x="176" y="159"/>
                          <a:pt x="176" y="159"/>
                        </a:cubicBezTo>
                        <a:cubicBezTo>
                          <a:pt x="176" y="168"/>
                          <a:pt x="169" y="175"/>
                          <a:pt x="160" y="175"/>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2" name="Freeform 67">
                    <a:extLst>
                      <a:ext uri="{FF2B5EF4-FFF2-40B4-BE49-F238E27FC236}">
                        <a16:creationId xmlns:a16="http://schemas.microsoft.com/office/drawing/2014/main" id="{CA7D2E62-7805-4B95-A09F-5B74CCF92CED}"/>
                      </a:ext>
                    </a:extLst>
                  </p:cNvPr>
                  <p:cNvSpPr>
                    <a:spLocks/>
                  </p:cNvSpPr>
                  <p:nvPr/>
                </p:nvSpPr>
                <p:spPr bwMode="auto">
                  <a:xfrm>
                    <a:off x="2774" y="1555"/>
                    <a:ext cx="96" cy="118"/>
                  </a:xfrm>
                  <a:custGeom>
                    <a:avLst/>
                    <a:gdLst>
                      <a:gd name="T0" fmla="*/ 36 w 40"/>
                      <a:gd name="T1" fmla="*/ 1 h 49"/>
                      <a:gd name="T2" fmla="*/ 30 w 40"/>
                      <a:gd name="T3" fmla="*/ 4 h 49"/>
                      <a:gd name="T4" fmla="*/ 20 w 40"/>
                      <a:gd name="T5" fmla="*/ 30 h 49"/>
                      <a:gd name="T6" fmla="*/ 10 w 40"/>
                      <a:gd name="T7" fmla="*/ 4 h 49"/>
                      <a:gd name="T8" fmla="*/ 4 w 40"/>
                      <a:gd name="T9" fmla="*/ 1 h 49"/>
                      <a:gd name="T10" fmla="*/ 1 w 40"/>
                      <a:gd name="T11" fmla="*/ 7 h 49"/>
                      <a:gd name="T12" fmla="*/ 16 w 40"/>
                      <a:gd name="T13" fmla="*/ 45 h 49"/>
                      <a:gd name="T14" fmla="*/ 16 w 40"/>
                      <a:gd name="T15" fmla="*/ 46 h 49"/>
                      <a:gd name="T16" fmla="*/ 16 w 40"/>
                      <a:gd name="T17" fmla="*/ 46 h 49"/>
                      <a:gd name="T18" fmla="*/ 16 w 40"/>
                      <a:gd name="T19" fmla="*/ 46 h 49"/>
                      <a:gd name="T20" fmla="*/ 16 w 40"/>
                      <a:gd name="T21" fmla="*/ 47 h 49"/>
                      <a:gd name="T22" fmla="*/ 17 w 40"/>
                      <a:gd name="T23" fmla="*/ 47 h 49"/>
                      <a:gd name="T24" fmla="*/ 17 w 40"/>
                      <a:gd name="T25" fmla="*/ 47 h 49"/>
                      <a:gd name="T26" fmla="*/ 18 w 40"/>
                      <a:gd name="T27" fmla="*/ 48 h 49"/>
                      <a:gd name="T28" fmla="*/ 18 w 40"/>
                      <a:gd name="T29" fmla="*/ 48 h 49"/>
                      <a:gd name="T30" fmla="*/ 18 w 40"/>
                      <a:gd name="T31" fmla="*/ 48 h 49"/>
                      <a:gd name="T32" fmla="*/ 18 w 40"/>
                      <a:gd name="T33" fmla="*/ 48 h 49"/>
                      <a:gd name="T34" fmla="*/ 19 w 40"/>
                      <a:gd name="T35" fmla="*/ 48 h 49"/>
                      <a:gd name="T36" fmla="*/ 19 w 40"/>
                      <a:gd name="T37" fmla="*/ 48 h 49"/>
                      <a:gd name="T38" fmla="*/ 19 w 40"/>
                      <a:gd name="T39" fmla="*/ 48 h 49"/>
                      <a:gd name="T40" fmla="*/ 20 w 40"/>
                      <a:gd name="T41" fmla="*/ 49 h 49"/>
                      <a:gd name="T42" fmla="*/ 20 w 40"/>
                      <a:gd name="T43" fmla="*/ 49 h 49"/>
                      <a:gd name="T44" fmla="*/ 20 w 40"/>
                      <a:gd name="T45" fmla="*/ 49 h 49"/>
                      <a:gd name="T46" fmla="*/ 20 w 40"/>
                      <a:gd name="T47" fmla="*/ 49 h 49"/>
                      <a:gd name="T48" fmla="*/ 20 w 40"/>
                      <a:gd name="T49" fmla="*/ 49 h 49"/>
                      <a:gd name="T50" fmla="*/ 21 w 40"/>
                      <a:gd name="T51" fmla="*/ 48 h 49"/>
                      <a:gd name="T52" fmla="*/ 21 w 40"/>
                      <a:gd name="T53" fmla="*/ 48 h 49"/>
                      <a:gd name="T54" fmla="*/ 22 w 40"/>
                      <a:gd name="T55" fmla="*/ 48 h 49"/>
                      <a:gd name="T56" fmla="*/ 22 w 40"/>
                      <a:gd name="T57" fmla="*/ 48 h 49"/>
                      <a:gd name="T58" fmla="*/ 22 w 40"/>
                      <a:gd name="T59" fmla="*/ 48 h 49"/>
                      <a:gd name="T60" fmla="*/ 23 w 40"/>
                      <a:gd name="T61" fmla="*/ 48 h 49"/>
                      <a:gd name="T62" fmla="*/ 23 w 40"/>
                      <a:gd name="T63" fmla="*/ 48 h 49"/>
                      <a:gd name="T64" fmla="*/ 24 w 40"/>
                      <a:gd name="T65" fmla="*/ 47 h 49"/>
                      <a:gd name="T66" fmla="*/ 24 w 40"/>
                      <a:gd name="T67" fmla="*/ 47 h 49"/>
                      <a:gd name="T68" fmla="*/ 24 w 40"/>
                      <a:gd name="T69" fmla="*/ 47 h 49"/>
                      <a:gd name="T70" fmla="*/ 24 w 40"/>
                      <a:gd name="T71" fmla="*/ 46 h 49"/>
                      <a:gd name="T72" fmla="*/ 25 w 40"/>
                      <a:gd name="T73" fmla="*/ 46 h 49"/>
                      <a:gd name="T74" fmla="*/ 25 w 40"/>
                      <a:gd name="T75" fmla="*/ 46 h 49"/>
                      <a:gd name="T76" fmla="*/ 25 w 40"/>
                      <a:gd name="T77" fmla="*/ 45 h 49"/>
                      <a:gd name="T78" fmla="*/ 39 w 40"/>
                      <a:gd name="T79" fmla="*/ 7 h 49"/>
                      <a:gd name="T80" fmla="*/ 36 w 40"/>
                      <a:gd name="T81"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 h="49">
                        <a:moveTo>
                          <a:pt x="36" y="1"/>
                        </a:moveTo>
                        <a:cubicBezTo>
                          <a:pt x="34" y="0"/>
                          <a:pt x="31" y="1"/>
                          <a:pt x="30" y="4"/>
                        </a:cubicBezTo>
                        <a:cubicBezTo>
                          <a:pt x="20" y="30"/>
                          <a:pt x="20" y="30"/>
                          <a:pt x="20" y="30"/>
                        </a:cubicBezTo>
                        <a:cubicBezTo>
                          <a:pt x="10" y="4"/>
                          <a:pt x="10" y="4"/>
                          <a:pt x="10" y="4"/>
                        </a:cubicBezTo>
                        <a:cubicBezTo>
                          <a:pt x="9" y="1"/>
                          <a:pt x="7" y="0"/>
                          <a:pt x="4" y="1"/>
                        </a:cubicBezTo>
                        <a:cubicBezTo>
                          <a:pt x="2" y="2"/>
                          <a:pt x="0" y="5"/>
                          <a:pt x="1" y="7"/>
                        </a:cubicBezTo>
                        <a:cubicBezTo>
                          <a:pt x="16" y="45"/>
                          <a:pt x="16" y="45"/>
                          <a:pt x="16" y="45"/>
                        </a:cubicBezTo>
                        <a:cubicBezTo>
                          <a:pt x="16" y="45"/>
                          <a:pt x="16" y="45"/>
                          <a:pt x="16" y="46"/>
                        </a:cubicBezTo>
                        <a:cubicBezTo>
                          <a:pt x="16" y="46"/>
                          <a:pt x="16" y="46"/>
                          <a:pt x="16" y="46"/>
                        </a:cubicBezTo>
                        <a:cubicBezTo>
                          <a:pt x="16" y="46"/>
                          <a:pt x="16" y="46"/>
                          <a:pt x="16" y="46"/>
                        </a:cubicBezTo>
                        <a:cubicBezTo>
                          <a:pt x="16" y="46"/>
                          <a:pt x="16" y="46"/>
                          <a:pt x="16" y="47"/>
                        </a:cubicBezTo>
                        <a:cubicBezTo>
                          <a:pt x="16" y="47"/>
                          <a:pt x="17" y="47"/>
                          <a:pt x="17" y="47"/>
                        </a:cubicBezTo>
                        <a:cubicBezTo>
                          <a:pt x="17" y="47"/>
                          <a:pt x="17" y="47"/>
                          <a:pt x="17" y="47"/>
                        </a:cubicBezTo>
                        <a:cubicBezTo>
                          <a:pt x="17" y="47"/>
                          <a:pt x="17" y="48"/>
                          <a:pt x="18" y="48"/>
                        </a:cubicBezTo>
                        <a:cubicBezTo>
                          <a:pt x="18" y="48"/>
                          <a:pt x="18" y="48"/>
                          <a:pt x="18" y="48"/>
                        </a:cubicBezTo>
                        <a:cubicBezTo>
                          <a:pt x="18" y="48"/>
                          <a:pt x="18" y="48"/>
                          <a:pt x="18" y="48"/>
                        </a:cubicBezTo>
                        <a:cubicBezTo>
                          <a:pt x="18" y="48"/>
                          <a:pt x="18" y="48"/>
                          <a:pt x="18" y="48"/>
                        </a:cubicBezTo>
                        <a:cubicBezTo>
                          <a:pt x="18" y="48"/>
                          <a:pt x="19" y="48"/>
                          <a:pt x="19" y="48"/>
                        </a:cubicBezTo>
                        <a:cubicBezTo>
                          <a:pt x="19" y="48"/>
                          <a:pt x="19" y="48"/>
                          <a:pt x="19" y="48"/>
                        </a:cubicBezTo>
                        <a:cubicBezTo>
                          <a:pt x="19" y="48"/>
                          <a:pt x="19" y="48"/>
                          <a:pt x="19" y="48"/>
                        </a:cubicBezTo>
                        <a:cubicBezTo>
                          <a:pt x="20" y="49"/>
                          <a:pt x="20" y="49"/>
                          <a:pt x="20" y="49"/>
                        </a:cubicBezTo>
                        <a:cubicBezTo>
                          <a:pt x="20" y="49"/>
                          <a:pt x="20" y="49"/>
                          <a:pt x="20" y="49"/>
                        </a:cubicBezTo>
                        <a:cubicBezTo>
                          <a:pt x="20" y="49"/>
                          <a:pt x="20" y="49"/>
                          <a:pt x="20" y="49"/>
                        </a:cubicBezTo>
                        <a:cubicBezTo>
                          <a:pt x="20" y="49"/>
                          <a:pt x="20" y="49"/>
                          <a:pt x="20" y="49"/>
                        </a:cubicBezTo>
                        <a:cubicBezTo>
                          <a:pt x="20" y="49"/>
                          <a:pt x="20" y="49"/>
                          <a:pt x="20" y="49"/>
                        </a:cubicBezTo>
                        <a:cubicBezTo>
                          <a:pt x="20" y="49"/>
                          <a:pt x="21" y="49"/>
                          <a:pt x="21" y="48"/>
                        </a:cubicBezTo>
                        <a:cubicBezTo>
                          <a:pt x="21" y="48"/>
                          <a:pt x="21" y="48"/>
                          <a:pt x="21" y="48"/>
                        </a:cubicBezTo>
                        <a:cubicBezTo>
                          <a:pt x="21" y="48"/>
                          <a:pt x="22" y="48"/>
                          <a:pt x="22" y="48"/>
                        </a:cubicBezTo>
                        <a:cubicBezTo>
                          <a:pt x="22" y="48"/>
                          <a:pt x="22" y="48"/>
                          <a:pt x="22" y="48"/>
                        </a:cubicBezTo>
                        <a:cubicBezTo>
                          <a:pt x="22" y="48"/>
                          <a:pt x="22" y="48"/>
                          <a:pt x="22" y="48"/>
                        </a:cubicBezTo>
                        <a:cubicBezTo>
                          <a:pt x="22" y="48"/>
                          <a:pt x="22" y="48"/>
                          <a:pt x="23" y="48"/>
                        </a:cubicBezTo>
                        <a:cubicBezTo>
                          <a:pt x="23" y="48"/>
                          <a:pt x="23" y="48"/>
                          <a:pt x="23" y="48"/>
                        </a:cubicBezTo>
                        <a:cubicBezTo>
                          <a:pt x="23" y="48"/>
                          <a:pt x="23" y="47"/>
                          <a:pt x="24" y="47"/>
                        </a:cubicBezTo>
                        <a:cubicBezTo>
                          <a:pt x="24" y="47"/>
                          <a:pt x="24" y="47"/>
                          <a:pt x="24" y="47"/>
                        </a:cubicBezTo>
                        <a:cubicBezTo>
                          <a:pt x="24" y="47"/>
                          <a:pt x="24" y="47"/>
                          <a:pt x="24" y="47"/>
                        </a:cubicBezTo>
                        <a:cubicBezTo>
                          <a:pt x="24" y="46"/>
                          <a:pt x="24" y="46"/>
                          <a:pt x="24" y="46"/>
                        </a:cubicBezTo>
                        <a:cubicBezTo>
                          <a:pt x="24" y="46"/>
                          <a:pt x="25" y="46"/>
                          <a:pt x="25" y="46"/>
                        </a:cubicBezTo>
                        <a:cubicBezTo>
                          <a:pt x="25" y="46"/>
                          <a:pt x="25" y="46"/>
                          <a:pt x="25" y="46"/>
                        </a:cubicBezTo>
                        <a:cubicBezTo>
                          <a:pt x="25" y="45"/>
                          <a:pt x="25" y="45"/>
                          <a:pt x="25" y="45"/>
                        </a:cubicBezTo>
                        <a:cubicBezTo>
                          <a:pt x="39" y="7"/>
                          <a:pt x="39" y="7"/>
                          <a:pt x="39" y="7"/>
                        </a:cubicBezTo>
                        <a:cubicBezTo>
                          <a:pt x="40" y="5"/>
                          <a:pt x="39" y="2"/>
                          <a:pt x="3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13" name="Freeform 68">
                    <a:extLst>
                      <a:ext uri="{FF2B5EF4-FFF2-40B4-BE49-F238E27FC236}">
                        <a16:creationId xmlns:a16="http://schemas.microsoft.com/office/drawing/2014/main" id="{5A685D07-EA20-40A1-AB0A-2EE31CEC639C}"/>
                      </a:ext>
                    </a:extLst>
                  </p:cNvPr>
                  <p:cNvSpPr>
                    <a:spLocks/>
                  </p:cNvSpPr>
                  <p:nvPr/>
                </p:nvSpPr>
                <p:spPr bwMode="auto">
                  <a:xfrm>
                    <a:off x="2865" y="1553"/>
                    <a:ext cx="111" cy="120"/>
                  </a:xfrm>
                  <a:custGeom>
                    <a:avLst/>
                    <a:gdLst>
                      <a:gd name="T0" fmla="*/ 41 w 47"/>
                      <a:gd name="T1" fmla="*/ 49 h 50"/>
                      <a:gd name="T2" fmla="*/ 36 w 47"/>
                      <a:gd name="T3" fmla="*/ 45 h 50"/>
                      <a:gd name="T4" fmla="*/ 33 w 47"/>
                      <a:gd name="T5" fmla="*/ 27 h 50"/>
                      <a:gd name="T6" fmla="*/ 28 w 47"/>
                      <a:gd name="T7" fmla="*/ 46 h 50"/>
                      <a:gd name="T8" fmla="*/ 23 w 47"/>
                      <a:gd name="T9" fmla="*/ 49 h 50"/>
                      <a:gd name="T10" fmla="*/ 19 w 47"/>
                      <a:gd name="T11" fmla="*/ 46 h 50"/>
                      <a:gd name="T12" fmla="*/ 13 w 47"/>
                      <a:gd name="T13" fmla="*/ 27 h 50"/>
                      <a:gd name="T14" fmla="*/ 10 w 47"/>
                      <a:gd name="T15" fmla="*/ 45 h 50"/>
                      <a:gd name="T16" fmla="*/ 5 w 47"/>
                      <a:gd name="T17" fmla="*/ 49 h 50"/>
                      <a:gd name="T18" fmla="*/ 1 w 47"/>
                      <a:gd name="T19" fmla="*/ 44 h 50"/>
                      <a:gd name="T20" fmla="*/ 7 w 47"/>
                      <a:gd name="T21" fmla="*/ 5 h 50"/>
                      <a:gd name="T22" fmla="*/ 12 w 47"/>
                      <a:gd name="T23" fmla="*/ 0 h 50"/>
                      <a:gd name="T24" fmla="*/ 17 w 47"/>
                      <a:gd name="T25" fmla="*/ 4 h 50"/>
                      <a:gd name="T26" fmla="*/ 23 w 47"/>
                      <a:gd name="T27" fmla="*/ 27 h 50"/>
                      <a:gd name="T28" fmla="*/ 30 w 47"/>
                      <a:gd name="T29" fmla="*/ 4 h 50"/>
                      <a:gd name="T30" fmla="*/ 35 w 47"/>
                      <a:gd name="T31" fmla="*/ 0 h 50"/>
                      <a:gd name="T32" fmla="*/ 40 w 47"/>
                      <a:gd name="T33" fmla="*/ 5 h 50"/>
                      <a:gd name="T34" fmla="*/ 46 w 47"/>
                      <a:gd name="T35" fmla="*/ 44 h 50"/>
                      <a:gd name="T36" fmla="*/ 42 w 47"/>
                      <a:gd name="T37" fmla="*/ 49 h 50"/>
                      <a:gd name="T38" fmla="*/ 41 w 47"/>
                      <a:gd name="T39" fmla="*/ 4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50">
                        <a:moveTo>
                          <a:pt x="41" y="49"/>
                        </a:moveTo>
                        <a:cubicBezTo>
                          <a:pt x="39" y="49"/>
                          <a:pt x="37" y="48"/>
                          <a:pt x="36" y="45"/>
                        </a:cubicBezTo>
                        <a:cubicBezTo>
                          <a:pt x="33" y="27"/>
                          <a:pt x="33" y="27"/>
                          <a:pt x="33" y="27"/>
                        </a:cubicBezTo>
                        <a:cubicBezTo>
                          <a:pt x="28" y="46"/>
                          <a:pt x="28" y="46"/>
                          <a:pt x="28" y="46"/>
                        </a:cubicBezTo>
                        <a:cubicBezTo>
                          <a:pt x="27" y="48"/>
                          <a:pt x="26" y="49"/>
                          <a:pt x="23" y="49"/>
                        </a:cubicBezTo>
                        <a:cubicBezTo>
                          <a:pt x="21" y="49"/>
                          <a:pt x="19" y="48"/>
                          <a:pt x="19" y="46"/>
                        </a:cubicBezTo>
                        <a:cubicBezTo>
                          <a:pt x="13" y="27"/>
                          <a:pt x="13" y="27"/>
                          <a:pt x="13" y="27"/>
                        </a:cubicBezTo>
                        <a:cubicBezTo>
                          <a:pt x="10" y="45"/>
                          <a:pt x="10" y="45"/>
                          <a:pt x="10" y="45"/>
                        </a:cubicBezTo>
                        <a:cubicBezTo>
                          <a:pt x="10" y="48"/>
                          <a:pt x="7" y="50"/>
                          <a:pt x="5" y="49"/>
                        </a:cubicBezTo>
                        <a:cubicBezTo>
                          <a:pt x="2" y="49"/>
                          <a:pt x="0" y="46"/>
                          <a:pt x="1" y="44"/>
                        </a:cubicBezTo>
                        <a:cubicBezTo>
                          <a:pt x="7" y="5"/>
                          <a:pt x="7" y="5"/>
                          <a:pt x="7" y="5"/>
                        </a:cubicBezTo>
                        <a:cubicBezTo>
                          <a:pt x="7" y="2"/>
                          <a:pt x="9" y="1"/>
                          <a:pt x="12" y="0"/>
                        </a:cubicBezTo>
                        <a:cubicBezTo>
                          <a:pt x="14" y="0"/>
                          <a:pt x="16" y="2"/>
                          <a:pt x="17" y="4"/>
                        </a:cubicBezTo>
                        <a:cubicBezTo>
                          <a:pt x="23" y="27"/>
                          <a:pt x="23" y="27"/>
                          <a:pt x="23" y="27"/>
                        </a:cubicBezTo>
                        <a:cubicBezTo>
                          <a:pt x="30" y="4"/>
                          <a:pt x="30" y="4"/>
                          <a:pt x="30" y="4"/>
                        </a:cubicBezTo>
                        <a:cubicBezTo>
                          <a:pt x="31" y="2"/>
                          <a:pt x="33" y="0"/>
                          <a:pt x="35" y="0"/>
                        </a:cubicBezTo>
                        <a:cubicBezTo>
                          <a:pt x="37" y="1"/>
                          <a:pt x="39" y="2"/>
                          <a:pt x="40" y="5"/>
                        </a:cubicBezTo>
                        <a:cubicBezTo>
                          <a:pt x="46" y="44"/>
                          <a:pt x="46" y="44"/>
                          <a:pt x="46" y="44"/>
                        </a:cubicBezTo>
                        <a:cubicBezTo>
                          <a:pt x="47" y="46"/>
                          <a:pt x="45" y="49"/>
                          <a:pt x="42" y="49"/>
                        </a:cubicBezTo>
                        <a:cubicBezTo>
                          <a:pt x="42" y="49"/>
                          <a:pt x="41" y="49"/>
                          <a:pt x="41" y="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00" name="Group 64">
                  <a:extLst>
                    <a:ext uri="{FF2B5EF4-FFF2-40B4-BE49-F238E27FC236}">
                      <a16:creationId xmlns:a16="http://schemas.microsoft.com/office/drawing/2014/main" id="{328A038A-8258-493A-A2C1-913EFC3CE207}"/>
                    </a:ext>
                  </a:extLst>
                </p:cNvPr>
                <p:cNvGrpSpPr>
                  <a:grpSpLocks noChangeAspect="1"/>
                </p:cNvGrpSpPr>
                <p:nvPr/>
              </p:nvGrpSpPr>
              <p:grpSpPr bwMode="auto">
                <a:xfrm>
                  <a:off x="755455" y="1980683"/>
                  <a:ext cx="243323" cy="241875"/>
                  <a:chOff x="2711" y="1453"/>
                  <a:chExt cx="336" cy="334"/>
                </a:xfrm>
              </p:grpSpPr>
              <p:sp>
                <p:nvSpPr>
                  <p:cNvPr id="1006" name="Freeform 65">
                    <a:extLst>
                      <a:ext uri="{FF2B5EF4-FFF2-40B4-BE49-F238E27FC236}">
                        <a16:creationId xmlns:a16="http://schemas.microsoft.com/office/drawing/2014/main" id="{58DCD33E-B5DD-4769-B165-217CC47781D2}"/>
                      </a:ext>
                    </a:extLst>
                  </p:cNvPr>
                  <p:cNvSpPr>
                    <a:spLocks/>
                  </p:cNvSpPr>
                  <p:nvPr/>
                </p:nvSpPr>
                <p:spPr bwMode="auto">
                  <a:xfrm>
                    <a:off x="2718" y="1460"/>
                    <a:ext cx="329" cy="327"/>
                  </a:xfrm>
                  <a:custGeom>
                    <a:avLst/>
                    <a:gdLst>
                      <a:gd name="T0" fmla="*/ 168 w 183"/>
                      <a:gd name="T1" fmla="*/ 183 h 183"/>
                      <a:gd name="T2" fmla="*/ 22 w 183"/>
                      <a:gd name="T3" fmla="*/ 183 h 183"/>
                      <a:gd name="T4" fmla="*/ 0 w 183"/>
                      <a:gd name="T5" fmla="*/ 167 h 183"/>
                      <a:gd name="T6" fmla="*/ 7 w 183"/>
                      <a:gd name="T7" fmla="*/ 21 h 183"/>
                      <a:gd name="T8" fmla="*/ 22 w 183"/>
                      <a:gd name="T9" fmla="*/ 7 h 183"/>
                      <a:gd name="T10" fmla="*/ 167 w 183"/>
                      <a:gd name="T11" fmla="*/ 0 h 183"/>
                      <a:gd name="T12" fmla="*/ 183 w 183"/>
                      <a:gd name="T13" fmla="*/ 21 h 183"/>
                      <a:gd name="T14" fmla="*/ 183 w 183"/>
                      <a:gd name="T15" fmla="*/ 168 h 183"/>
                      <a:gd name="T16" fmla="*/ 168 w 183"/>
                      <a:gd name="T17"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183">
                        <a:moveTo>
                          <a:pt x="168" y="183"/>
                        </a:moveTo>
                        <a:cubicBezTo>
                          <a:pt x="22" y="183"/>
                          <a:pt x="22" y="183"/>
                          <a:pt x="22" y="183"/>
                        </a:cubicBezTo>
                        <a:cubicBezTo>
                          <a:pt x="14" y="183"/>
                          <a:pt x="0" y="167"/>
                          <a:pt x="0" y="167"/>
                        </a:cubicBezTo>
                        <a:cubicBezTo>
                          <a:pt x="7" y="21"/>
                          <a:pt x="7" y="21"/>
                          <a:pt x="7" y="21"/>
                        </a:cubicBezTo>
                        <a:cubicBezTo>
                          <a:pt x="7" y="13"/>
                          <a:pt x="14" y="7"/>
                          <a:pt x="22" y="7"/>
                        </a:cubicBezTo>
                        <a:cubicBezTo>
                          <a:pt x="167" y="0"/>
                          <a:pt x="167" y="0"/>
                          <a:pt x="167" y="0"/>
                        </a:cubicBezTo>
                        <a:cubicBezTo>
                          <a:pt x="167" y="0"/>
                          <a:pt x="183" y="13"/>
                          <a:pt x="183" y="21"/>
                        </a:cubicBezTo>
                        <a:cubicBezTo>
                          <a:pt x="183" y="168"/>
                          <a:pt x="183" y="168"/>
                          <a:pt x="183" y="168"/>
                        </a:cubicBezTo>
                        <a:cubicBezTo>
                          <a:pt x="183" y="176"/>
                          <a:pt x="176" y="183"/>
                          <a:pt x="168" y="183"/>
                        </a:cubicBezTo>
                        <a:close/>
                      </a:path>
                    </a:pathLst>
                  </a:custGeom>
                  <a:solidFill>
                    <a:schemeClr val="tx1">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7" name="Freeform 66">
                    <a:extLst>
                      <a:ext uri="{FF2B5EF4-FFF2-40B4-BE49-F238E27FC236}">
                        <a16:creationId xmlns:a16="http://schemas.microsoft.com/office/drawing/2014/main" id="{A5C2A8AF-DA43-4678-AC31-825D010A8C42}"/>
                      </a:ext>
                    </a:extLst>
                  </p:cNvPr>
                  <p:cNvSpPr>
                    <a:spLocks/>
                  </p:cNvSpPr>
                  <p:nvPr/>
                </p:nvSpPr>
                <p:spPr bwMode="auto">
                  <a:xfrm>
                    <a:off x="2711" y="1453"/>
                    <a:ext cx="316" cy="313"/>
                  </a:xfrm>
                  <a:custGeom>
                    <a:avLst/>
                    <a:gdLst>
                      <a:gd name="T0" fmla="*/ 160 w 176"/>
                      <a:gd name="T1" fmla="*/ 175 h 175"/>
                      <a:gd name="T2" fmla="*/ 16 w 176"/>
                      <a:gd name="T3" fmla="*/ 175 h 175"/>
                      <a:gd name="T4" fmla="*/ 0 w 176"/>
                      <a:gd name="T5" fmla="*/ 159 h 175"/>
                      <a:gd name="T6" fmla="*/ 0 w 176"/>
                      <a:gd name="T7" fmla="*/ 16 h 175"/>
                      <a:gd name="T8" fmla="*/ 16 w 176"/>
                      <a:gd name="T9" fmla="*/ 0 h 175"/>
                      <a:gd name="T10" fmla="*/ 160 w 176"/>
                      <a:gd name="T11" fmla="*/ 0 h 175"/>
                      <a:gd name="T12" fmla="*/ 176 w 176"/>
                      <a:gd name="T13" fmla="*/ 16 h 175"/>
                      <a:gd name="T14" fmla="*/ 176 w 176"/>
                      <a:gd name="T15" fmla="*/ 159 h 175"/>
                      <a:gd name="T16" fmla="*/ 160 w 176"/>
                      <a:gd name="T17"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175">
                        <a:moveTo>
                          <a:pt x="160" y="175"/>
                        </a:moveTo>
                        <a:cubicBezTo>
                          <a:pt x="16" y="175"/>
                          <a:pt x="16" y="175"/>
                          <a:pt x="16" y="175"/>
                        </a:cubicBezTo>
                        <a:cubicBezTo>
                          <a:pt x="7" y="175"/>
                          <a:pt x="0" y="168"/>
                          <a:pt x="0" y="159"/>
                        </a:cubicBezTo>
                        <a:cubicBezTo>
                          <a:pt x="0" y="16"/>
                          <a:pt x="0" y="16"/>
                          <a:pt x="0" y="16"/>
                        </a:cubicBezTo>
                        <a:cubicBezTo>
                          <a:pt x="0" y="7"/>
                          <a:pt x="7" y="0"/>
                          <a:pt x="16" y="0"/>
                        </a:cubicBezTo>
                        <a:cubicBezTo>
                          <a:pt x="160" y="0"/>
                          <a:pt x="160" y="0"/>
                          <a:pt x="160" y="0"/>
                        </a:cubicBezTo>
                        <a:cubicBezTo>
                          <a:pt x="169" y="0"/>
                          <a:pt x="176" y="7"/>
                          <a:pt x="176" y="16"/>
                        </a:cubicBezTo>
                        <a:cubicBezTo>
                          <a:pt x="176" y="159"/>
                          <a:pt x="176" y="159"/>
                          <a:pt x="176" y="159"/>
                        </a:cubicBezTo>
                        <a:cubicBezTo>
                          <a:pt x="176" y="168"/>
                          <a:pt x="169" y="175"/>
                          <a:pt x="160" y="175"/>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8" name="Freeform 67">
                    <a:extLst>
                      <a:ext uri="{FF2B5EF4-FFF2-40B4-BE49-F238E27FC236}">
                        <a16:creationId xmlns:a16="http://schemas.microsoft.com/office/drawing/2014/main" id="{39202459-BDF9-4C65-9E2C-80A2F8D62538}"/>
                      </a:ext>
                    </a:extLst>
                  </p:cNvPr>
                  <p:cNvSpPr>
                    <a:spLocks/>
                  </p:cNvSpPr>
                  <p:nvPr/>
                </p:nvSpPr>
                <p:spPr bwMode="auto">
                  <a:xfrm>
                    <a:off x="2774" y="1555"/>
                    <a:ext cx="96" cy="118"/>
                  </a:xfrm>
                  <a:custGeom>
                    <a:avLst/>
                    <a:gdLst>
                      <a:gd name="T0" fmla="*/ 36 w 40"/>
                      <a:gd name="T1" fmla="*/ 1 h 49"/>
                      <a:gd name="T2" fmla="*/ 30 w 40"/>
                      <a:gd name="T3" fmla="*/ 4 h 49"/>
                      <a:gd name="T4" fmla="*/ 20 w 40"/>
                      <a:gd name="T5" fmla="*/ 30 h 49"/>
                      <a:gd name="T6" fmla="*/ 10 w 40"/>
                      <a:gd name="T7" fmla="*/ 4 h 49"/>
                      <a:gd name="T8" fmla="*/ 4 w 40"/>
                      <a:gd name="T9" fmla="*/ 1 h 49"/>
                      <a:gd name="T10" fmla="*/ 1 w 40"/>
                      <a:gd name="T11" fmla="*/ 7 h 49"/>
                      <a:gd name="T12" fmla="*/ 16 w 40"/>
                      <a:gd name="T13" fmla="*/ 45 h 49"/>
                      <a:gd name="T14" fmla="*/ 16 w 40"/>
                      <a:gd name="T15" fmla="*/ 46 h 49"/>
                      <a:gd name="T16" fmla="*/ 16 w 40"/>
                      <a:gd name="T17" fmla="*/ 46 h 49"/>
                      <a:gd name="T18" fmla="*/ 16 w 40"/>
                      <a:gd name="T19" fmla="*/ 46 h 49"/>
                      <a:gd name="T20" fmla="*/ 16 w 40"/>
                      <a:gd name="T21" fmla="*/ 47 h 49"/>
                      <a:gd name="T22" fmla="*/ 17 w 40"/>
                      <a:gd name="T23" fmla="*/ 47 h 49"/>
                      <a:gd name="T24" fmla="*/ 17 w 40"/>
                      <a:gd name="T25" fmla="*/ 47 h 49"/>
                      <a:gd name="T26" fmla="*/ 18 w 40"/>
                      <a:gd name="T27" fmla="*/ 48 h 49"/>
                      <a:gd name="T28" fmla="*/ 18 w 40"/>
                      <a:gd name="T29" fmla="*/ 48 h 49"/>
                      <a:gd name="T30" fmla="*/ 18 w 40"/>
                      <a:gd name="T31" fmla="*/ 48 h 49"/>
                      <a:gd name="T32" fmla="*/ 18 w 40"/>
                      <a:gd name="T33" fmla="*/ 48 h 49"/>
                      <a:gd name="T34" fmla="*/ 19 w 40"/>
                      <a:gd name="T35" fmla="*/ 48 h 49"/>
                      <a:gd name="T36" fmla="*/ 19 w 40"/>
                      <a:gd name="T37" fmla="*/ 48 h 49"/>
                      <a:gd name="T38" fmla="*/ 19 w 40"/>
                      <a:gd name="T39" fmla="*/ 48 h 49"/>
                      <a:gd name="T40" fmla="*/ 20 w 40"/>
                      <a:gd name="T41" fmla="*/ 49 h 49"/>
                      <a:gd name="T42" fmla="*/ 20 w 40"/>
                      <a:gd name="T43" fmla="*/ 49 h 49"/>
                      <a:gd name="T44" fmla="*/ 20 w 40"/>
                      <a:gd name="T45" fmla="*/ 49 h 49"/>
                      <a:gd name="T46" fmla="*/ 20 w 40"/>
                      <a:gd name="T47" fmla="*/ 49 h 49"/>
                      <a:gd name="T48" fmla="*/ 20 w 40"/>
                      <a:gd name="T49" fmla="*/ 49 h 49"/>
                      <a:gd name="T50" fmla="*/ 21 w 40"/>
                      <a:gd name="T51" fmla="*/ 48 h 49"/>
                      <a:gd name="T52" fmla="*/ 21 w 40"/>
                      <a:gd name="T53" fmla="*/ 48 h 49"/>
                      <a:gd name="T54" fmla="*/ 22 w 40"/>
                      <a:gd name="T55" fmla="*/ 48 h 49"/>
                      <a:gd name="T56" fmla="*/ 22 w 40"/>
                      <a:gd name="T57" fmla="*/ 48 h 49"/>
                      <a:gd name="T58" fmla="*/ 22 w 40"/>
                      <a:gd name="T59" fmla="*/ 48 h 49"/>
                      <a:gd name="T60" fmla="*/ 23 w 40"/>
                      <a:gd name="T61" fmla="*/ 48 h 49"/>
                      <a:gd name="T62" fmla="*/ 23 w 40"/>
                      <a:gd name="T63" fmla="*/ 48 h 49"/>
                      <a:gd name="T64" fmla="*/ 24 w 40"/>
                      <a:gd name="T65" fmla="*/ 47 h 49"/>
                      <a:gd name="T66" fmla="*/ 24 w 40"/>
                      <a:gd name="T67" fmla="*/ 47 h 49"/>
                      <a:gd name="T68" fmla="*/ 24 w 40"/>
                      <a:gd name="T69" fmla="*/ 47 h 49"/>
                      <a:gd name="T70" fmla="*/ 24 w 40"/>
                      <a:gd name="T71" fmla="*/ 46 h 49"/>
                      <a:gd name="T72" fmla="*/ 25 w 40"/>
                      <a:gd name="T73" fmla="*/ 46 h 49"/>
                      <a:gd name="T74" fmla="*/ 25 w 40"/>
                      <a:gd name="T75" fmla="*/ 46 h 49"/>
                      <a:gd name="T76" fmla="*/ 25 w 40"/>
                      <a:gd name="T77" fmla="*/ 45 h 49"/>
                      <a:gd name="T78" fmla="*/ 39 w 40"/>
                      <a:gd name="T79" fmla="*/ 7 h 49"/>
                      <a:gd name="T80" fmla="*/ 36 w 40"/>
                      <a:gd name="T81"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 h="49">
                        <a:moveTo>
                          <a:pt x="36" y="1"/>
                        </a:moveTo>
                        <a:cubicBezTo>
                          <a:pt x="34" y="0"/>
                          <a:pt x="31" y="1"/>
                          <a:pt x="30" y="4"/>
                        </a:cubicBezTo>
                        <a:cubicBezTo>
                          <a:pt x="20" y="30"/>
                          <a:pt x="20" y="30"/>
                          <a:pt x="20" y="30"/>
                        </a:cubicBezTo>
                        <a:cubicBezTo>
                          <a:pt x="10" y="4"/>
                          <a:pt x="10" y="4"/>
                          <a:pt x="10" y="4"/>
                        </a:cubicBezTo>
                        <a:cubicBezTo>
                          <a:pt x="9" y="1"/>
                          <a:pt x="7" y="0"/>
                          <a:pt x="4" y="1"/>
                        </a:cubicBezTo>
                        <a:cubicBezTo>
                          <a:pt x="2" y="2"/>
                          <a:pt x="0" y="5"/>
                          <a:pt x="1" y="7"/>
                        </a:cubicBezTo>
                        <a:cubicBezTo>
                          <a:pt x="16" y="45"/>
                          <a:pt x="16" y="45"/>
                          <a:pt x="16" y="45"/>
                        </a:cubicBezTo>
                        <a:cubicBezTo>
                          <a:pt x="16" y="45"/>
                          <a:pt x="16" y="45"/>
                          <a:pt x="16" y="46"/>
                        </a:cubicBezTo>
                        <a:cubicBezTo>
                          <a:pt x="16" y="46"/>
                          <a:pt x="16" y="46"/>
                          <a:pt x="16" y="46"/>
                        </a:cubicBezTo>
                        <a:cubicBezTo>
                          <a:pt x="16" y="46"/>
                          <a:pt x="16" y="46"/>
                          <a:pt x="16" y="46"/>
                        </a:cubicBezTo>
                        <a:cubicBezTo>
                          <a:pt x="16" y="46"/>
                          <a:pt x="16" y="46"/>
                          <a:pt x="16" y="47"/>
                        </a:cubicBezTo>
                        <a:cubicBezTo>
                          <a:pt x="16" y="47"/>
                          <a:pt x="17" y="47"/>
                          <a:pt x="17" y="47"/>
                        </a:cubicBezTo>
                        <a:cubicBezTo>
                          <a:pt x="17" y="47"/>
                          <a:pt x="17" y="47"/>
                          <a:pt x="17" y="47"/>
                        </a:cubicBezTo>
                        <a:cubicBezTo>
                          <a:pt x="17" y="47"/>
                          <a:pt x="17" y="48"/>
                          <a:pt x="18" y="48"/>
                        </a:cubicBezTo>
                        <a:cubicBezTo>
                          <a:pt x="18" y="48"/>
                          <a:pt x="18" y="48"/>
                          <a:pt x="18" y="48"/>
                        </a:cubicBezTo>
                        <a:cubicBezTo>
                          <a:pt x="18" y="48"/>
                          <a:pt x="18" y="48"/>
                          <a:pt x="18" y="48"/>
                        </a:cubicBezTo>
                        <a:cubicBezTo>
                          <a:pt x="18" y="48"/>
                          <a:pt x="18" y="48"/>
                          <a:pt x="18" y="48"/>
                        </a:cubicBezTo>
                        <a:cubicBezTo>
                          <a:pt x="18" y="48"/>
                          <a:pt x="19" y="48"/>
                          <a:pt x="19" y="48"/>
                        </a:cubicBezTo>
                        <a:cubicBezTo>
                          <a:pt x="19" y="48"/>
                          <a:pt x="19" y="48"/>
                          <a:pt x="19" y="48"/>
                        </a:cubicBezTo>
                        <a:cubicBezTo>
                          <a:pt x="19" y="48"/>
                          <a:pt x="19" y="48"/>
                          <a:pt x="19" y="48"/>
                        </a:cubicBezTo>
                        <a:cubicBezTo>
                          <a:pt x="20" y="49"/>
                          <a:pt x="20" y="49"/>
                          <a:pt x="20" y="49"/>
                        </a:cubicBezTo>
                        <a:cubicBezTo>
                          <a:pt x="20" y="49"/>
                          <a:pt x="20" y="49"/>
                          <a:pt x="20" y="49"/>
                        </a:cubicBezTo>
                        <a:cubicBezTo>
                          <a:pt x="20" y="49"/>
                          <a:pt x="20" y="49"/>
                          <a:pt x="20" y="49"/>
                        </a:cubicBezTo>
                        <a:cubicBezTo>
                          <a:pt x="20" y="49"/>
                          <a:pt x="20" y="49"/>
                          <a:pt x="20" y="49"/>
                        </a:cubicBezTo>
                        <a:cubicBezTo>
                          <a:pt x="20" y="49"/>
                          <a:pt x="20" y="49"/>
                          <a:pt x="20" y="49"/>
                        </a:cubicBezTo>
                        <a:cubicBezTo>
                          <a:pt x="20" y="49"/>
                          <a:pt x="21" y="49"/>
                          <a:pt x="21" y="48"/>
                        </a:cubicBezTo>
                        <a:cubicBezTo>
                          <a:pt x="21" y="48"/>
                          <a:pt x="21" y="48"/>
                          <a:pt x="21" y="48"/>
                        </a:cubicBezTo>
                        <a:cubicBezTo>
                          <a:pt x="21" y="48"/>
                          <a:pt x="22" y="48"/>
                          <a:pt x="22" y="48"/>
                        </a:cubicBezTo>
                        <a:cubicBezTo>
                          <a:pt x="22" y="48"/>
                          <a:pt x="22" y="48"/>
                          <a:pt x="22" y="48"/>
                        </a:cubicBezTo>
                        <a:cubicBezTo>
                          <a:pt x="22" y="48"/>
                          <a:pt x="22" y="48"/>
                          <a:pt x="22" y="48"/>
                        </a:cubicBezTo>
                        <a:cubicBezTo>
                          <a:pt x="22" y="48"/>
                          <a:pt x="22" y="48"/>
                          <a:pt x="23" y="48"/>
                        </a:cubicBezTo>
                        <a:cubicBezTo>
                          <a:pt x="23" y="48"/>
                          <a:pt x="23" y="48"/>
                          <a:pt x="23" y="48"/>
                        </a:cubicBezTo>
                        <a:cubicBezTo>
                          <a:pt x="23" y="48"/>
                          <a:pt x="23" y="47"/>
                          <a:pt x="24" y="47"/>
                        </a:cubicBezTo>
                        <a:cubicBezTo>
                          <a:pt x="24" y="47"/>
                          <a:pt x="24" y="47"/>
                          <a:pt x="24" y="47"/>
                        </a:cubicBezTo>
                        <a:cubicBezTo>
                          <a:pt x="24" y="47"/>
                          <a:pt x="24" y="47"/>
                          <a:pt x="24" y="47"/>
                        </a:cubicBezTo>
                        <a:cubicBezTo>
                          <a:pt x="24" y="46"/>
                          <a:pt x="24" y="46"/>
                          <a:pt x="24" y="46"/>
                        </a:cubicBezTo>
                        <a:cubicBezTo>
                          <a:pt x="24" y="46"/>
                          <a:pt x="25" y="46"/>
                          <a:pt x="25" y="46"/>
                        </a:cubicBezTo>
                        <a:cubicBezTo>
                          <a:pt x="25" y="46"/>
                          <a:pt x="25" y="46"/>
                          <a:pt x="25" y="46"/>
                        </a:cubicBezTo>
                        <a:cubicBezTo>
                          <a:pt x="25" y="45"/>
                          <a:pt x="25" y="45"/>
                          <a:pt x="25" y="45"/>
                        </a:cubicBezTo>
                        <a:cubicBezTo>
                          <a:pt x="39" y="7"/>
                          <a:pt x="39" y="7"/>
                          <a:pt x="39" y="7"/>
                        </a:cubicBezTo>
                        <a:cubicBezTo>
                          <a:pt x="40" y="5"/>
                          <a:pt x="39" y="2"/>
                          <a:pt x="3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9" name="Freeform 68">
                    <a:extLst>
                      <a:ext uri="{FF2B5EF4-FFF2-40B4-BE49-F238E27FC236}">
                        <a16:creationId xmlns:a16="http://schemas.microsoft.com/office/drawing/2014/main" id="{04550224-AC7A-424C-80C6-89AE4E13497F}"/>
                      </a:ext>
                    </a:extLst>
                  </p:cNvPr>
                  <p:cNvSpPr>
                    <a:spLocks/>
                  </p:cNvSpPr>
                  <p:nvPr/>
                </p:nvSpPr>
                <p:spPr bwMode="auto">
                  <a:xfrm>
                    <a:off x="2865" y="1553"/>
                    <a:ext cx="111" cy="120"/>
                  </a:xfrm>
                  <a:custGeom>
                    <a:avLst/>
                    <a:gdLst>
                      <a:gd name="T0" fmla="*/ 41 w 47"/>
                      <a:gd name="T1" fmla="*/ 49 h 50"/>
                      <a:gd name="T2" fmla="*/ 36 w 47"/>
                      <a:gd name="T3" fmla="*/ 45 h 50"/>
                      <a:gd name="T4" fmla="*/ 33 w 47"/>
                      <a:gd name="T5" fmla="*/ 27 h 50"/>
                      <a:gd name="T6" fmla="*/ 28 w 47"/>
                      <a:gd name="T7" fmla="*/ 46 h 50"/>
                      <a:gd name="T8" fmla="*/ 23 w 47"/>
                      <a:gd name="T9" fmla="*/ 49 h 50"/>
                      <a:gd name="T10" fmla="*/ 19 w 47"/>
                      <a:gd name="T11" fmla="*/ 46 h 50"/>
                      <a:gd name="T12" fmla="*/ 13 w 47"/>
                      <a:gd name="T13" fmla="*/ 27 h 50"/>
                      <a:gd name="T14" fmla="*/ 10 w 47"/>
                      <a:gd name="T15" fmla="*/ 45 h 50"/>
                      <a:gd name="T16" fmla="*/ 5 w 47"/>
                      <a:gd name="T17" fmla="*/ 49 h 50"/>
                      <a:gd name="T18" fmla="*/ 1 w 47"/>
                      <a:gd name="T19" fmla="*/ 44 h 50"/>
                      <a:gd name="T20" fmla="*/ 7 w 47"/>
                      <a:gd name="T21" fmla="*/ 5 h 50"/>
                      <a:gd name="T22" fmla="*/ 12 w 47"/>
                      <a:gd name="T23" fmla="*/ 0 h 50"/>
                      <a:gd name="T24" fmla="*/ 17 w 47"/>
                      <a:gd name="T25" fmla="*/ 4 h 50"/>
                      <a:gd name="T26" fmla="*/ 23 w 47"/>
                      <a:gd name="T27" fmla="*/ 27 h 50"/>
                      <a:gd name="T28" fmla="*/ 30 w 47"/>
                      <a:gd name="T29" fmla="*/ 4 h 50"/>
                      <a:gd name="T30" fmla="*/ 35 w 47"/>
                      <a:gd name="T31" fmla="*/ 0 h 50"/>
                      <a:gd name="T32" fmla="*/ 40 w 47"/>
                      <a:gd name="T33" fmla="*/ 5 h 50"/>
                      <a:gd name="T34" fmla="*/ 46 w 47"/>
                      <a:gd name="T35" fmla="*/ 44 h 50"/>
                      <a:gd name="T36" fmla="*/ 42 w 47"/>
                      <a:gd name="T37" fmla="*/ 49 h 50"/>
                      <a:gd name="T38" fmla="*/ 41 w 47"/>
                      <a:gd name="T39" fmla="*/ 4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50">
                        <a:moveTo>
                          <a:pt x="41" y="49"/>
                        </a:moveTo>
                        <a:cubicBezTo>
                          <a:pt x="39" y="49"/>
                          <a:pt x="37" y="48"/>
                          <a:pt x="36" y="45"/>
                        </a:cubicBezTo>
                        <a:cubicBezTo>
                          <a:pt x="33" y="27"/>
                          <a:pt x="33" y="27"/>
                          <a:pt x="33" y="27"/>
                        </a:cubicBezTo>
                        <a:cubicBezTo>
                          <a:pt x="28" y="46"/>
                          <a:pt x="28" y="46"/>
                          <a:pt x="28" y="46"/>
                        </a:cubicBezTo>
                        <a:cubicBezTo>
                          <a:pt x="27" y="48"/>
                          <a:pt x="26" y="49"/>
                          <a:pt x="23" y="49"/>
                        </a:cubicBezTo>
                        <a:cubicBezTo>
                          <a:pt x="21" y="49"/>
                          <a:pt x="19" y="48"/>
                          <a:pt x="19" y="46"/>
                        </a:cubicBezTo>
                        <a:cubicBezTo>
                          <a:pt x="13" y="27"/>
                          <a:pt x="13" y="27"/>
                          <a:pt x="13" y="27"/>
                        </a:cubicBezTo>
                        <a:cubicBezTo>
                          <a:pt x="10" y="45"/>
                          <a:pt x="10" y="45"/>
                          <a:pt x="10" y="45"/>
                        </a:cubicBezTo>
                        <a:cubicBezTo>
                          <a:pt x="10" y="48"/>
                          <a:pt x="7" y="50"/>
                          <a:pt x="5" y="49"/>
                        </a:cubicBezTo>
                        <a:cubicBezTo>
                          <a:pt x="2" y="49"/>
                          <a:pt x="0" y="46"/>
                          <a:pt x="1" y="44"/>
                        </a:cubicBezTo>
                        <a:cubicBezTo>
                          <a:pt x="7" y="5"/>
                          <a:pt x="7" y="5"/>
                          <a:pt x="7" y="5"/>
                        </a:cubicBezTo>
                        <a:cubicBezTo>
                          <a:pt x="7" y="2"/>
                          <a:pt x="9" y="1"/>
                          <a:pt x="12" y="0"/>
                        </a:cubicBezTo>
                        <a:cubicBezTo>
                          <a:pt x="14" y="0"/>
                          <a:pt x="16" y="2"/>
                          <a:pt x="17" y="4"/>
                        </a:cubicBezTo>
                        <a:cubicBezTo>
                          <a:pt x="23" y="27"/>
                          <a:pt x="23" y="27"/>
                          <a:pt x="23" y="27"/>
                        </a:cubicBezTo>
                        <a:cubicBezTo>
                          <a:pt x="30" y="4"/>
                          <a:pt x="30" y="4"/>
                          <a:pt x="30" y="4"/>
                        </a:cubicBezTo>
                        <a:cubicBezTo>
                          <a:pt x="31" y="2"/>
                          <a:pt x="33" y="0"/>
                          <a:pt x="35" y="0"/>
                        </a:cubicBezTo>
                        <a:cubicBezTo>
                          <a:pt x="37" y="1"/>
                          <a:pt x="39" y="2"/>
                          <a:pt x="40" y="5"/>
                        </a:cubicBezTo>
                        <a:cubicBezTo>
                          <a:pt x="46" y="44"/>
                          <a:pt x="46" y="44"/>
                          <a:pt x="46" y="44"/>
                        </a:cubicBezTo>
                        <a:cubicBezTo>
                          <a:pt x="47" y="46"/>
                          <a:pt x="45" y="49"/>
                          <a:pt x="42" y="49"/>
                        </a:cubicBezTo>
                        <a:cubicBezTo>
                          <a:pt x="42" y="49"/>
                          <a:pt x="41" y="49"/>
                          <a:pt x="41" y="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01" name="Group 64">
                  <a:extLst>
                    <a:ext uri="{FF2B5EF4-FFF2-40B4-BE49-F238E27FC236}">
                      <a16:creationId xmlns:a16="http://schemas.microsoft.com/office/drawing/2014/main" id="{B28035D7-2C24-4462-A8BC-09934B799C48}"/>
                    </a:ext>
                  </a:extLst>
                </p:cNvPr>
                <p:cNvGrpSpPr>
                  <a:grpSpLocks noChangeAspect="1"/>
                </p:cNvGrpSpPr>
                <p:nvPr/>
              </p:nvGrpSpPr>
              <p:grpSpPr bwMode="auto">
                <a:xfrm>
                  <a:off x="483243" y="1980683"/>
                  <a:ext cx="243323" cy="241875"/>
                  <a:chOff x="2711" y="1453"/>
                  <a:chExt cx="336" cy="334"/>
                </a:xfrm>
              </p:grpSpPr>
              <p:sp>
                <p:nvSpPr>
                  <p:cNvPr id="1002" name="Freeform 65">
                    <a:extLst>
                      <a:ext uri="{FF2B5EF4-FFF2-40B4-BE49-F238E27FC236}">
                        <a16:creationId xmlns:a16="http://schemas.microsoft.com/office/drawing/2014/main" id="{965BE9C3-1393-4F35-8312-01AA60BE6CDD}"/>
                      </a:ext>
                    </a:extLst>
                  </p:cNvPr>
                  <p:cNvSpPr>
                    <a:spLocks/>
                  </p:cNvSpPr>
                  <p:nvPr/>
                </p:nvSpPr>
                <p:spPr bwMode="auto">
                  <a:xfrm>
                    <a:off x="2718" y="1460"/>
                    <a:ext cx="329" cy="327"/>
                  </a:xfrm>
                  <a:custGeom>
                    <a:avLst/>
                    <a:gdLst>
                      <a:gd name="T0" fmla="*/ 168 w 183"/>
                      <a:gd name="T1" fmla="*/ 183 h 183"/>
                      <a:gd name="T2" fmla="*/ 22 w 183"/>
                      <a:gd name="T3" fmla="*/ 183 h 183"/>
                      <a:gd name="T4" fmla="*/ 0 w 183"/>
                      <a:gd name="T5" fmla="*/ 167 h 183"/>
                      <a:gd name="T6" fmla="*/ 7 w 183"/>
                      <a:gd name="T7" fmla="*/ 21 h 183"/>
                      <a:gd name="T8" fmla="*/ 22 w 183"/>
                      <a:gd name="T9" fmla="*/ 7 h 183"/>
                      <a:gd name="T10" fmla="*/ 167 w 183"/>
                      <a:gd name="T11" fmla="*/ 0 h 183"/>
                      <a:gd name="T12" fmla="*/ 183 w 183"/>
                      <a:gd name="T13" fmla="*/ 21 h 183"/>
                      <a:gd name="T14" fmla="*/ 183 w 183"/>
                      <a:gd name="T15" fmla="*/ 168 h 183"/>
                      <a:gd name="T16" fmla="*/ 168 w 183"/>
                      <a:gd name="T17"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183">
                        <a:moveTo>
                          <a:pt x="168" y="183"/>
                        </a:moveTo>
                        <a:cubicBezTo>
                          <a:pt x="22" y="183"/>
                          <a:pt x="22" y="183"/>
                          <a:pt x="22" y="183"/>
                        </a:cubicBezTo>
                        <a:cubicBezTo>
                          <a:pt x="14" y="183"/>
                          <a:pt x="0" y="167"/>
                          <a:pt x="0" y="167"/>
                        </a:cubicBezTo>
                        <a:cubicBezTo>
                          <a:pt x="7" y="21"/>
                          <a:pt x="7" y="21"/>
                          <a:pt x="7" y="21"/>
                        </a:cubicBezTo>
                        <a:cubicBezTo>
                          <a:pt x="7" y="13"/>
                          <a:pt x="14" y="7"/>
                          <a:pt x="22" y="7"/>
                        </a:cubicBezTo>
                        <a:cubicBezTo>
                          <a:pt x="167" y="0"/>
                          <a:pt x="167" y="0"/>
                          <a:pt x="167" y="0"/>
                        </a:cubicBezTo>
                        <a:cubicBezTo>
                          <a:pt x="167" y="0"/>
                          <a:pt x="183" y="13"/>
                          <a:pt x="183" y="21"/>
                        </a:cubicBezTo>
                        <a:cubicBezTo>
                          <a:pt x="183" y="168"/>
                          <a:pt x="183" y="168"/>
                          <a:pt x="183" y="168"/>
                        </a:cubicBezTo>
                        <a:cubicBezTo>
                          <a:pt x="183" y="176"/>
                          <a:pt x="176" y="183"/>
                          <a:pt x="168" y="183"/>
                        </a:cubicBezTo>
                        <a:close/>
                      </a:path>
                    </a:pathLst>
                  </a:custGeom>
                  <a:solidFill>
                    <a:schemeClr val="tx1">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3" name="Freeform 66">
                    <a:extLst>
                      <a:ext uri="{FF2B5EF4-FFF2-40B4-BE49-F238E27FC236}">
                        <a16:creationId xmlns:a16="http://schemas.microsoft.com/office/drawing/2014/main" id="{338C1722-C764-4D1C-A4E4-728F32AA7B68}"/>
                      </a:ext>
                    </a:extLst>
                  </p:cNvPr>
                  <p:cNvSpPr>
                    <a:spLocks/>
                  </p:cNvSpPr>
                  <p:nvPr/>
                </p:nvSpPr>
                <p:spPr bwMode="auto">
                  <a:xfrm>
                    <a:off x="2711" y="1453"/>
                    <a:ext cx="316" cy="313"/>
                  </a:xfrm>
                  <a:custGeom>
                    <a:avLst/>
                    <a:gdLst>
                      <a:gd name="T0" fmla="*/ 160 w 176"/>
                      <a:gd name="T1" fmla="*/ 175 h 175"/>
                      <a:gd name="T2" fmla="*/ 16 w 176"/>
                      <a:gd name="T3" fmla="*/ 175 h 175"/>
                      <a:gd name="T4" fmla="*/ 0 w 176"/>
                      <a:gd name="T5" fmla="*/ 159 h 175"/>
                      <a:gd name="T6" fmla="*/ 0 w 176"/>
                      <a:gd name="T7" fmla="*/ 16 h 175"/>
                      <a:gd name="T8" fmla="*/ 16 w 176"/>
                      <a:gd name="T9" fmla="*/ 0 h 175"/>
                      <a:gd name="T10" fmla="*/ 160 w 176"/>
                      <a:gd name="T11" fmla="*/ 0 h 175"/>
                      <a:gd name="T12" fmla="*/ 176 w 176"/>
                      <a:gd name="T13" fmla="*/ 16 h 175"/>
                      <a:gd name="T14" fmla="*/ 176 w 176"/>
                      <a:gd name="T15" fmla="*/ 159 h 175"/>
                      <a:gd name="T16" fmla="*/ 160 w 176"/>
                      <a:gd name="T17"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175">
                        <a:moveTo>
                          <a:pt x="160" y="175"/>
                        </a:moveTo>
                        <a:cubicBezTo>
                          <a:pt x="16" y="175"/>
                          <a:pt x="16" y="175"/>
                          <a:pt x="16" y="175"/>
                        </a:cubicBezTo>
                        <a:cubicBezTo>
                          <a:pt x="7" y="175"/>
                          <a:pt x="0" y="168"/>
                          <a:pt x="0" y="159"/>
                        </a:cubicBezTo>
                        <a:cubicBezTo>
                          <a:pt x="0" y="16"/>
                          <a:pt x="0" y="16"/>
                          <a:pt x="0" y="16"/>
                        </a:cubicBezTo>
                        <a:cubicBezTo>
                          <a:pt x="0" y="7"/>
                          <a:pt x="7" y="0"/>
                          <a:pt x="16" y="0"/>
                        </a:cubicBezTo>
                        <a:cubicBezTo>
                          <a:pt x="160" y="0"/>
                          <a:pt x="160" y="0"/>
                          <a:pt x="160" y="0"/>
                        </a:cubicBezTo>
                        <a:cubicBezTo>
                          <a:pt x="169" y="0"/>
                          <a:pt x="176" y="7"/>
                          <a:pt x="176" y="16"/>
                        </a:cubicBezTo>
                        <a:cubicBezTo>
                          <a:pt x="176" y="159"/>
                          <a:pt x="176" y="159"/>
                          <a:pt x="176" y="159"/>
                        </a:cubicBezTo>
                        <a:cubicBezTo>
                          <a:pt x="176" y="168"/>
                          <a:pt x="169" y="175"/>
                          <a:pt x="160" y="175"/>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4" name="Freeform 67">
                    <a:extLst>
                      <a:ext uri="{FF2B5EF4-FFF2-40B4-BE49-F238E27FC236}">
                        <a16:creationId xmlns:a16="http://schemas.microsoft.com/office/drawing/2014/main" id="{B19AA185-C15A-4553-90C8-15166846CB5E}"/>
                      </a:ext>
                    </a:extLst>
                  </p:cNvPr>
                  <p:cNvSpPr>
                    <a:spLocks/>
                  </p:cNvSpPr>
                  <p:nvPr/>
                </p:nvSpPr>
                <p:spPr bwMode="auto">
                  <a:xfrm>
                    <a:off x="2774" y="1555"/>
                    <a:ext cx="96" cy="118"/>
                  </a:xfrm>
                  <a:custGeom>
                    <a:avLst/>
                    <a:gdLst>
                      <a:gd name="T0" fmla="*/ 36 w 40"/>
                      <a:gd name="T1" fmla="*/ 1 h 49"/>
                      <a:gd name="T2" fmla="*/ 30 w 40"/>
                      <a:gd name="T3" fmla="*/ 4 h 49"/>
                      <a:gd name="T4" fmla="*/ 20 w 40"/>
                      <a:gd name="T5" fmla="*/ 30 h 49"/>
                      <a:gd name="T6" fmla="*/ 10 w 40"/>
                      <a:gd name="T7" fmla="*/ 4 h 49"/>
                      <a:gd name="T8" fmla="*/ 4 w 40"/>
                      <a:gd name="T9" fmla="*/ 1 h 49"/>
                      <a:gd name="T10" fmla="*/ 1 w 40"/>
                      <a:gd name="T11" fmla="*/ 7 h 49"/>
                      <a:gd name="T12" fmla="*/ 16 w 40"/>
                      <a:gd name="T13" fmla="*/ 45 h 49"/>
                      <a:gd name="T14" fmla="*/ 16 w 40"/>
                      <a:gd name="T15" fmla="*/ 46 h 49"/>
                      <a:gd name="T16" fmla="*/ 16 w 40"/>
                      <a:gd name="T17" fmla="*/ 46 h 49"/>
                      <a:gd name="T18" fmla="*/ 16 w 40"/>
                      <a:gd name="T19" fmla="*/ 46 h 49"/>
                      <a:gd name="T20" fmla="*/ 16 w 40"/>
                      <a:gd name="T21" fmla="*/ 47 h 49"/>
                      <a:gd name="T22" fmla="*/ 17 w 40"/>
                      <a:gd name="T23" fmla="*/ 47 h 49"/>
                      <a:gd name="T24" fmla="*/ 17 w 40"/>
                      <a:gd name="T25" fmla="*/ 47 h 49"/>
                      <a:gd name="T26" fmla="*/ 18 w 40"/>
                      <a:gd name="T27" fmla="*/ 48 h 49"/>
                      <a:gd name="T28" fmla="*/ 18 w 40"/>
                      <a:gd name="T29" fmla="*/ 48 h 49"/>
                      <a:gd name="T30" fmla="*/ 18 w 40"/>
                      <a:gd name="T31" fmla="*/ 48 h 49"/>
                      <a:gd name="T32" fmla="*/ 18 w 40"/>
                      <a:gd name="T33" fmla="*/ 48 h 49"/>
                      <a:gd name="T34" fmla="*/ 19 w 40"/>
                      <a:gd name="T35" fmla="*/ 48 h 49"/>
                      <a:gd name="T36" fmla="*/ 19 w 40"/>
                      <a:gd name="T37" fmla="*/ 48 h 49"/>
                      <a:gd name="T38" fmla="*/ 19 w 40"/>
                      <a:gd name="T39" fmla="*/ 48 h 49"/>
                      <a:gd name="T40" fmla="*/ 20 w 40"/>
                      <a:gd name="T41" fmla="*/ 49 h 49"/>
                      <a:gd name="T42" fmla="*/ 20 w 40"/>
                      <a:gd name="T43" fmla="*/ 49 h 49"/>
                      <a:gd name="T44" fmla="*/ 20 w 40"/>
                      <a:gd name="T45" fmla="*/ 49 h 49"/>
                      <a:gd name="T46" fmla="*/ 20 w 40"/>
                      <a:gd name="T47" fmla="*/ 49 h 49"/>
                      <a:gd name="T48" fmla="*/ 20 w 40"/>
                      <a:gd name="T49" fmla="*/ 49 h 49"/>
                      <a:gd name="T50" fmla="*/ 21 w 40"/>
                      <a:gd name="T51" fmla="*/ 48 h 49"/>
                      <a:gd name="T52" fmla="*/ 21 w 40"/>
                      <a:gd name="T53" fmla="*/ 48 h 49"/>
                      <a:gd name="T54" fmla="*/ 22 w 40"/>
                      <a:gd name="T55" fmla="*/ 48 h 49"/>
                      <a:gd name="T56" fmla="*/ 22 w 40"/>
                      <a:gd name="T57" fmla="*/ 48 h 49"/>
                      <a:gd name="T58" fmla="*/ 22 w 40"/>
                      <a:gd name="T59" fmla="*/ 48 h 49"/>
                      <a:gd name="T60" fmla="*/ 23 w 40"/>
                      <a:gd name="T61" fmla="*/ 48 h 49"/>
                      <a:gd name="T62" fmla="*/ 23 w 40"/>
                      <a:gd name="T63" fmla="*/ 48 h 49"/>
                      <a:gd name="T64" fmla="*/ 24 w 40"/>
                      <a:gd name="T65" fmla="*/ 47 h 49"/>
                      <a:gd name="T66" fmla="*/ 24 w 40"/>
                      <a:gd name="T67" fmla="*/ 47 h 49"/>
                      <a:gd name="T68" fmla="*/ 24 w 40"/>
                      <a:gd name="T69" fmla="*/ 47 h 49"/>
                      <a:gd name="T70" fmla="*/ 24 w 40"/>
                      <a:gd name="T71" fmla="*/ 46 h 49"/>
                      <a:gd name="T72" fmla="*/ 25 w 40"/>
                      <a:gd name="T73" fmla="*/ 46 h 49"/>
                      <a:gd name="T74" fmla="*/ 25 w 40"/>
                      <a:gd name="T75" fmla="*/ 46 h 49"/>
                      <a:gd name="T76" fmla="*/ 25 w 40"/>
                      <a:gd name="T77" fmla="*/ 45 h 49"/>
                      <a:gd name="T78" fmla="*/ 39 w 40"/>
                      <a:gd name="T79" fmla="*/ 7 h 49"/>
                      <a:gd name="T80" fmla="*/ 36 w 40"/>
                      <a:gd name="T81"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 h="49">
                        <a:moveTo>
                          <a:pt x="36" y="1"/>
                        </a:moveTo>
                        <a:cubicBezTo>
                          <a:pt x="34" y="0"/>
                          <a:pt x="31" y="1"/>
                          <a:pt x="30" y="4"/>
                        </a:cubicBezTo>
                        <a:cubicBezTo>
                          <a:pt x="20" y="30"/>
                          <a:pt x="20" y="30"/>
                          <a:pt x="20" y="30"/>
                        </a:cubicBezTo>
                        <a:cubicBezTo>
                          <a:pt x="10" y="4"/>
                          <a:pt x="10" y="4"/>
                          <a:pt x="10" y="4"/>
                        </a:cubicBezTo>
                        <a:cubicBezTo>
                          <a:pt x="9" y="1"/>
                          <a:pt x="7" y="0"/>
                          <a:pt x="4" y="1"/>
                        </a:cubicBezTo>
                        <a:cubicBezTo>
                          <a:pt x="2" y="2"/>
                          <a:pt x="0" y="5"/>
                          <a:pt x="1" y="7"/>
                        </a:cubicBezTo>
                        <a:cubicBezTo>
                          <a:pt x="16" y="45"/>
                          <a:pt x="16" y="45"/>
                          <a:pt x="16" y="45"/>
                        </a:cubicBezTo>
                        <a:cubicBezTo>
                          <a:pt x="16" y="45"/>
                          <a:pt x="16" y="45"/>
                          <a:pt x="16" y="46"/>
                        </a:cubicBezTo>
                        <a:cubicBezTo>
                          <a:pt x="16" y="46"/>
                          <a:pt x="16" y="46"/>
                          <a:pt x="16" y="46"/>
                        </a:cubicBezTo>
                        <a:cubicBezTo>
                          <a:pt x="16" y="46"/>
                          <a:pt x="16" y="46"/>
                          <a:pt x="16" y="46"/>
                        </a:cubicBezTo>
                        <a:cubicBezTo>
                          <a:pt x="16" y="46"/>
                          <a:pt x="16" y="46"/>
                          <a:pt x="16" y="47"/>
                        </a:cubicBezTo>
                        <a:cubicBezTo>
                          <a:pt x="16" y="47"/>
                          <a:pt x="17" y="47"/>
                          <a:pt x="17" y="47"/>
                        </a:cubicBezTo>
                        <a:cubicBezTo>
                          <a:pt x="17" y="47"/>
                          <a:pt x="17" y="47"/>
                          <a:pt x="17" y="47"/>
                        </a:cubicBezTo>
                        <a:cubicBezTo>
                          <a:pt x="17" y="47"/>
                          <a:pt x="17" y="48"/>
                          <a:pt x="18" y="48"/>
                        </a:cubicBezTo>
                        <a:cubicBezTo>
                          <a:pt x="18" y="48"/>
                          <a:pt x="18" y="48"/>
                          <a:pt x="18" y="48"/>
                        </a:cubicBezTo>
                        <a:cubicBezTo>
                          <a:pt x="18" y="48"/>
                          <a:pt x="18" y="48"/>
                          <a:pt x="18" y="48"/>
                        </a:cubicBezTo>
                        <a:cubicBezTo>
                          <a:pt x="18" y="48"/>
                          <a:pt x="18" y="48"/>
                          <a:pt x="18" y="48"/>
                        </a:cubicBezTo>
                        <a:cubicBezTo>
                          <a:pt x="18" y="48"/>
                          <a:pt x="19" y="48"/>
                          <a:pt x="19" y="48"/>
                        </a:cubicBezTo>
                        <a:cubicBezTo>
                          <a:pt x="19" y="48"/>
                          <a:pt x="19" y="48"/>
                          <a:pt x="19" y="48"/>
                        </a:cubicBezTo>
                        <a:cubicBezTo>
                          <a:pt x="19" y="48"/>
                          <a:pt x="19" y="48"/>
                          <a:pt x="19" y="48"/>
                        </a:cubicBezTo>
                        <a:cubicBezTo>
                          <a:pt x="20" y="49"/>
                          <a:pt x="20" y="49"/>
                          <a:pt x="20" y="49"/>
                        </a:cubicBezTo>
                        <a:cubicBezTo>
                          <a:pt x="20" y="49"/>
                          <a:pt x="20" y="49"/>
                          <a:pt x="20" y="49"/>
                        </a:cubicBezTo>
                        <a:cubicBezTo>
                          <a:pt x="20" y="49"/>
                          <a:pt x="20" y="49"/>
                          <a:pt x="20" y="49"/>
                        </a:cubicBezTo>
                        <a:cubicBezTo>
                          <a:pt x="20" y="49"/>
                          <a:pt x="20" y="49"/>
                          <a:pt x="20" y="49"/>
                        </a:cubicBezTo>
                        <a:cubicBezTo>
                          <a:pt x="20" y="49"/>
                          <a:pt x="20" y="49"/>
                          <a:pt x="20" y="49"/>
                        </a:cubicBezTo>
                        <a:cubicBezTo>
                          <a:pt x="20" y="49"/>
                          <a:pt x="21" y="49"/>
                          <a:pt x="21" y="48"/>
                        </a:cubicBezTo>
                        <a:cubicBezTo>
                          <a:pt x="21" y="48"/>
                          <a:pt x="21" y="48"/>
                          <a:pt x="21" y="48"/>
                        </a:cubicBezTo>
                        <a:cubicBezTo>
                          <a:pt x="21" y="48"/>
                          <a:pt x="22" y="48"/>
                          <a:pt x="22" y="48"/>
                        </a:cubicBezTo>
                        <a:cubicBezTo>
                          <a:pt x="22" y="48"/>
                          <a:pt x="22" y="48"/>
                          <a:pt x="22" y="48"/>
                        </a:cubicBezTo>
                        <a:cubicBezTo>
                          <a:pt x="22" y="48"/>
                          <a:pt x="22" y="48"/>
                          <a:pt x="22" y="48"/>
                        </a:cubicBezTo>
                        <a:cubicBezTo>
                          <a:pt x="22" y="48"/>
                          <a:pt x="22" y="48"/>
                          <a:pt x="23" y="48"/>
                        </a:cubicBezTo>
                        <a:cubicBezTo>
                          <a:pt x="23" y="48"/>
                          <a:pt x="23" y="48"/>
                          <a:pt x="23" y="48"/>
                        </a:cubicBezTo>
                        <a:cubicBezTo>
                          <a:pt x="23" y="48"/>
                          <a:pt x="23" y="47"/>
                          <a:pt x="24" y="47"/>
                        </a:cubicBezTo>
                        <a:cubicBezTo>
                          <a:pt x="24" y="47"/>
                          <a:pt x="24" y="47"/>
                          <a:pt x="24" y="47"/>
                        </a:cubicBezTo>
                        <a:cubicBezTo>
                          <a:pt x="24" y="47"/>
                          <a:pt x="24" y="47"/>
                          <a:pt x="24" y="47"/>
                        </a:cubicBezTo>
                        <a:cubicBezTo>
                          <a:pt x="24" y="46"/>
                          <a:pt x="24" y="46"/>
                          <a:pt x="24" y="46"/>
                        </a:cubicBezTo>
                        <a:cubicBezTo>
                          <a:pt x="24" y="46"/>
                          <a:pt x="25" y="46"/>
                          <a:pt x="25" y="46"/>
                        </a:cubicBezTo>
                        <a:cubicBezTo>
                          <a:pt x="25" y="46"/>
                          <a:pt x="25" y="46"/>
                          <a:pt x="25" y="46"/>
                        </a:cubicBezTo>
                        <a:cubicBezTo>
                          <a:pt x="25" y="45"/>
                          <a:pt x="25" y="45"/>
                          <a:pt x="25" y="45"/>
                        </a:cubicBezTo>
                        <a:cubicBezTo>
                          <a:pt x="39" y="7"/>
                          <a:pt x="39" y="7"/>
                          <a:pt x="39" y="7"/>
                        </a:cubicBezTo>
                        <a:cubicBezTo>
                          <a:pt x="40" y="5"/>
                          <a:pt x="39" y="2"/>
                          <a:pt x="3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5" name="Freeform 68">
                    <a:extLst>
                      <a:ext uri="{FF2B5EF4-FFF2-40B4-BE49-F238E27FC236}">
                        <a16:creationId xmlns:a16="http://schemas.microsoft.com/office/drawing/2014/main" id="{BE7B3271-2A7A-4C58-B9D6-9AC5ED9F08C7}"/>
                      </a:ext>
                    </a:extLst>
                  </p:cNvPr>
                  <p:cNvSpPr>
                    <a:spLocks/>
                  </p:cNvSpPr>
                  <p:nvPr/>
                </p:nvSpPr>
                <p:spPr bwMode="auto">
                  <a:xfrm>
                    <a:off x="2865" y="1553"/>
                    <a:ext cx="111" cy="120"/>
                  </a:xfrm>
                  <a:custGeom>
                    <a:avLst/>
                    <a:gdLst>
                      <a:gd name="T0" fmla="*/ 41 w 47"/>
                      <a:gd name="T1" fmla="*/ 49 h 50"/>
                      <a:gd name="T2" fmla="*/ 36 w 47"/>
                      <a:gd name="T3" fmla="*/ 45 h 50"/>
                      <a:gd name="T4" fmla="*/ 33 w 47"/>
                      <a:gd name="T5" fmla="*/ 27 h 50"/>
                      <a:gd name="T6" fmla="*/ 28 w 47"/>
                      <a:gd name="T7" fmla="*/ 46 h 50"/>
                      <a:gd name="T8" fmla="*/ 23 w 47"/>
                      <a:gd name="T9" fmla="*/ 49 h 50"/>
                      <a:gd name="T10" fmla="*/ 19 w 47"/>
                      <a:gd name="T11" fmla="*/ 46 h 50"/>
                      <a:gd name="T12" fmla="*/ 13 w 47"/>
                      <a:gd name="T13" fmla="*/ 27 h 50"/>
                      <a:gd name="T14" fmla="*/ 10 w 47"/>
                      <a:gd name="T15" fmla="*/ 45 h 50"/>
                      <a:gd name="T16" fmla="*/ 5 w 47"/>
                      <a:gd name="T17" fmla="*/ 49 h 50"/>
                      <a:gd name="T18" fmla="*/ 1 w 47"/>
                      <a:gd name="T19" fmla="*/ 44 h 50"/>
                      <a:gd name="T20" fmla="*/ 7 w 47"/>
                      <a:gd name="T21" fmla="*/ 5 h 50"/>
                      <a:gd name="T22" fmla="*/ 12 w 47"/>
                      <a:gd name="T23" fmla="*/ 0 h 50"/>
                      <a:gd name="T24" fmla="*/ 17 w 47"/>
                      <a:gd name="T25" fmla="*/ 4 h 50"/>
                      <a:gd name="T26" fmla="*/ 23 w 47"/>
                      <a:gd name="T27" fmla="*/ 27 h 50"/>
                      <a:gd name="T28" fmla="*/ 30 w 47"/>
                      <a:gd name="T29" fmla="*/ 4 h 50"/>
                      <a:gd name="T30" fmla="*/ 35 w 47"/>
                      <a:gd name="T31" fmla="*/ 0 h 50"/>
                      <a:gd name="T32" fmla="*/ 40 w 47"/>
                      <a:gd name="T33" fmla="*/ 5 h 50"/>
                      <a:gd name="T34" fmla="*/ 46 w 47"/>
                      <a:gd name="T35" fmla="*/ 44 h 50"/>
                      <a:gd name="T36" fmla="*/ 42 w 47"/>
                      <a:gd name="T37" fmla="*/ 49 h 50"/>
                      <a:gd name="T38" fmla="*/ 41 w 47"/>
                      <a:gd name="T39" fmla="*/ 4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50">
                        <a:moveTo>
                          <a:pt x="41" y="49"/>
                        </a:moveTo>
                        <a:cubicBezTo>
                          <a:pt x="39" y="49"/>
                          <a:pt x="37" y="48"/>
                          <a:pt x="36" y="45"/>
                        </a:cubicBezTo>
                        <a:cubicBezTo>
                          <a:pt x="33" y="27"/>
                          <a:pt x="33" y="27"/>
                          <a:pt x="33" y="27"/>
                        </a:cubicBezTo>
                        <a:cubicBezTo>
                          <a:pt x="28" y="46"/>
                          <a:pt x="28" y="46"/>
                          <a:pt x="28" y="46"/>
                        </a:cubicBezTo>
                        <a:cubicBezTo>
                          <a:pt x="27" y="48"/>
                          <a:pt x="26" y="49"/>
                          <a:pt x="23" y="49"/>
                        </a:cubicBezTo>
                        <a:cubicBezTo>
                          <a:pt x="21" y="49"/>
                          <a:pt x="19" y="48"/>
                          <a:pt x="19" y="46"/>
                        </a:cubicBezTo>
                        <a:cubicBezTo>
                          <a:pt x="13" y="27"/>
                          <a:pt x="13" y="27"/>
                          <a:pt x="13" y="27"/>
                        </a:cubicBezTo>
                        <a:cubicBezTo>
                          <a:pt x="10" y="45"/>
                          <a:pt x="10" y="45"/>
                          <a:pt x="10" y="45"/>
                        </a:cubicBezTo>
                        <a:cubicBezTo>
                          <a:pt x="10" y="48"/>
                          <a:pt x="7" y="50"/>
                          <a:pt x="5" y="49"/>
                        </a:cubicBezTo>
                        <a:cubicBezTo>
                          <a:pt x="2" y="49"/>
                          <a:pt x="0" y="46"/>
                          <a:pt x="1" y="44"/>
                        </a:cubicBezTo>
                        <a:cubicBezTo>
                          <a:pt x="7" y="5"/>
                          <a:pt x="7" y="5"/>
                          <a:pt x="7" y="5"/>
                        </a:cubicBezTo>
                        <a:cubicBezTo>
                          <a:pt x="7" y="2"/>
                          <a:pt x="9" y="1"/>
                          <a:pt x="12" y="0"/>
                        </a:cubicBezTo>
                        <a:cubicBezTo>
                          <a:pt x="14" y="0"/>
                          <a:pt x="16" y="2"/>
                          <a:pt x="17" y="4"/>
                        </a:cubicBezTo>
                        <a:cubicBezTo>
                          <a:pt x="23" y="27"/>
                          <a:pt x="23" y="27"/>
                          <a:pt x="23" y="27"/>
                        </a:cubicBezTo>
                        <a:cubicBezTo>
                          <a:pt x="30" y="4"/>
                          <a:pt x="30" y="4"/>
                          <a:pt x="30" y="4"/>
                        </a:cubicBezTo>
                        <a:cubicBezTo>
                          <a:pt x="31" y="2"/>
                          <a:pt x="33" y="0"/>
                          <a:pt x="35" y="0"/>
                        </a:cubicBezTo>
                        <a:cubicBezTo>
                          <a:pt x="37" y="1"/>
                          <a:pt x="39" y="2"/>
                          <a:pt x="40" y="5"/>
                        </a:cubicBezTo>
                        <a:cubicBezTo>
                          <a:pt x="46" y="44"/>
                          <a:pt x="46" y="44"/>
                          <a:pt x="46" y="44"/>
                        </a:cubicBezTo>
                        <a:cubicBezTo>
                          <a:pt x="47" y="46"/>
                          <a:pt x="45" y="49"/>
                          <a:pt x="42" y="49"/>
                        </a:cubicBezTo>
                        <a:cubicBezTo>
                          <a:pt x="42" y="49"/>
                          <a:pt x="41" y="49"/>
                          <a:pt x="41" y="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sp>
          <p:nvSpPr>
            <p:cNvPr id="31" name="Freeform: Shape 30">
              <a:extLst>
                <a:ext uri="{FF2B5EF4-FFF2-40B4-BE49-F238E27FC236}">
                  <a16:creationId xmlns:a16="http://schemas.microsoft.com/office/drawing/2014/main" id="{AE0A25F0-7F6F-4B54-A55D-AF5CAC213792}"/>
                </a:ext>
              </a:extLst>
            </p:cNvPr>
            <p:cNvSpPr/>
            <p:nvPr/>
          </p:nvSpPr>
          <p:spPr>
            <a:xfrm>
              <a:off x="1250989" y="2967593"/>
              <a:ext cx="1611708" cy="403906"/>
            </a:xfrm>
            <a:custGeom>
              <a:avLst/>
              <a:gdLst>
                <a:gd name="connsiteX0" fmla="*/ 0 w 3276132"/>
                <a:gd name="connsiteY0" fmla="*/ 0 h 403906"/>
                <a:gd name="connsiteX1" fmla="*/ 0 w 3276132"/>
                <a:gd name="connsiteY1" fmla="*/ 403906 h 403906"/>
                <a:gd name="connsiteX2" fmla="*/ 3276132 w 3276132"/>
                <a:gd name="connsiteY2" fmla="*/ 403906 h 403906"/>
              </a:gdLst>
              <a:ahLst/>
              <a:cxnLst>
                <a:cxn ang="0">
                  <a:pos x="connsiteX0" y="connsiteY0"/>
                </a:cxn>
                <a:cxn ang="0">
                  <a:pos x="connsiteX1" y="connsiteY1"/>
                </a:cxn>
                <a:cxn ang="0">
                  <a:pos x="connsiteX2" y="connsiteY2"/>
                </a:cxn>
              </a:cxnLst>
              <a:rect l="l" t="t" r="r" b="b"/>
              <a:pathLst>
                <a:path w="3276132" h="403906">
                  <a:moveTo>
                    <a:pt x="0" y="0"/>
                  </a:moveTo>
                  <a:lnTo>
                    <a:pt x="0" y="403906"/>
                  </a:lnTo>
                  <a:lnTo>
                    <a:pt x="3276132" y="403906"/>
                  </a:lnTo>
                </a:path>
              </a:pathLst>
            </a:custGeom>
            <a:noFill/>
            <a:ln w="15875">
              <a:solidFill>
                <a:schemeClr val="accent4">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3" name="Straight Connector 32">
            <a:extLst>
              <a:ext uri="{FF2B5EF4-FFF2-40B4-BE49-F238E27FC236}">
                <a16:creationId xmlns:a16="http://schemas.microsoft.com/office/drawing/2014/main" id="{D87B5508-A2FE-424A-9E7D-031A7BAC7AE0}"/>
              </a:ext>
            </a:extLst>
          </p:cNvPr>
          <p:cNvCxnSpPr>
            <a:stCxn id="656" idx="2"/>
          </p:cNvCxnSpPr>
          <p:nvPr/>
        </p:nvCxnSpPr>
        <p:spPr>
          <a:xfrm flipH="1">
            <a:off x="2949709" y="2713625"/>
            <a:ext cx="1" cy="406590"/>
          </a:xfrm>
          <a:prstGeom prst="line">
            <a:avLst/>
          </a:prstGeom>
          <a:noFill/>
          <a:ln w="15875">
            <a:solidFill>
              <a:schemeClr val="accent4">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1086" name="Straight Connector 1085">
            <a:extLst>
              <a:ext uri="{FF2B5EF4-FFF2-40B4-BE49-F238E27FC236}">
                <a16:creationId xmlns:a16="http://schemas.microsoft.com/office/drawing/2014/main" id="{404F8FAF-0E34-45E9-9F6D-30F502DE6366}"/>
              </a:ext>
            </a:extLst>
          </p:cNvPr>
          <p:cNvCxnSpPr/>
          <p:nvPr/>
        </p:nvCxnSpPr>
        <p:spPr>
          <a:xfrm flipH="1">
            <a:off x="4620335" y="2713625"/>
            <a:ext cx="1" cy="406590"/>
          </a:xfrm>
          <a:prstGeom prst="line">
            <a:avLst/>
          </a:prstGeom>
          <a:noFill/>
          <a:ln w="15875">
            <a:solidFill>
              <a:schemeClr val="accent4">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cxnSp>
      <p:sp>
        <p:nvSpPr>
          <p:cNvPr id="1087" name="Freeform: Shape 1086">
            <a:extLst>
              <a:ext uri="{FF2B5EF4-FFF2-40B4-BE49-F238E27FC236}">
                <a16:creationId xmlns:a16="http://schemas.microsoft.com/office/drawing/2014/main" id="{4BAD3C6E-D0B9-4B83-A8EA-25C2D95313AB}"/>
              </a:ext>
            </a:extLst>
          </p:cNvPr>
          <p:cNvSpPr/>
          <p:nvPr/>
        </p:nvSpPr>
        <p:spPr>
          <a:xfrm flipH="1">
            <a:off x="6251572" y="2718661"/>
            <a:ext cx="1647480" cy="403906"/>
          </a:xfrm>
          <a:custGeom>
            <a:avLst/>
            <a:gdLst>
              <a:gd name="connsiteX0" fmla="*/ 0 w 3276132"/>
              <a:gd name="connsiteY0" fmla="*/ 0 h 403906"/>
              <a:gd name="connsiteX1" fmla="*/ 0 w 3276132"/>
              <a:gd name="connsiteY1" fmla="*/ 403906 h 403906"/>
              <a:gd name="connsiteX2" fmla="*/ 3276132 w 3276132"/>
              <a:gd name="connsiteY2" fmla="*/ 403906 h 403906"/>
            </a:gdLst>
            <a:ahLst/>
            <a:cxnLst>
              <a:cxn ang="0">
                <a:pos x="connsiteX0" y="connsiteY0"/>
              </a:cxn>
              <a:cxn ang="0">
                <a:pos x="connsiteX1" y="connsiteY1"/>
              </a:cxn>
              <a:cxn ang="0">
                <a:pos x="connsiteX2" y="connsiteY2"/>
              </a:cxn>
            </a:cxnLst>
            <a:rect l="l" t="t" r="r" b="b"/>
            <a:pathLst>
              <a:path w="3276132" h="403906">
                <a:moveTo>
                  <a:pt x="0" y="0"/>
                </a:moveTo>
                <a:lnTo>
                  <a:pt x="0" y="403906"/>
                </a:lnTo>
                <a:lnTo>
                  <a:pt x="3276132" y="403906"/>
                </a:lnTo>
              </a:path>
            </a:pathLst>
          </a:custGeom>
          <a:noFill/>
          <a:ln w="15875">
            <a:solidFill>
              <a:schemeClr val="accent4">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3" name="TextBox 1102">
            <a:extLst>
              <a:ext uri="{FF2B5EF4-FFF2-40B4-BE49-F238E27FC236}">
                <a16:creationId xmlns:a16="http://schemas.microsoft.com/office/drawing/2014/main" id="{4DA929C7-755A-41E4-AB1B-3F04776E5F5A}"/>
              </a:ext>
            </a:extLst>
          </p:cNvPr>
          <p:cNvSpPr txBox="1"/>
          <p:nvPr/>
        </p:nvSpPr>
        <p:spPr>
          <a:xfrm>
            <a:off x="973460" y="1994606"/>
            <a:ext cx="3946914" cy="276999"/>
          </a:xfrm>
          <a:prstGeom prst="rect">
            <a:avLst/>
          </a:prstGeom>
          <a:noFill/>
        </p:spPr>
        <p:txBody>
          <a:bodyPr wrap="none" rtlCol="0">
            <a:spAutoFit/>
          </a:bodyPr>
          <a:lstStyle/>
          <a:p>
            <a:pPr algn="ctr"/>
            <a:r>
              <a:rPr lang="en-US" sz="1200" cap="all" spc="300" dirty="0">
                <a:solidFill>
                  <a:schemeClr val="bg2"/>
                </a:solidFill>
                <a:latin typeface="+mj-lt"/>
              </a:rPr>
              <a:t>HYPERCONVERGED DATA PLATFORM</a:t>
            </a:r>
          </a:p>
        </p:txBody>
      </p:sp>
      <p:cxnSp>
        <p:nvCxnSpPr>
          <p:cNvPr id="51" name="Straight Connector 50">
            <a:extLst>
              <a:ext uri="{FF2B5EF4-FFF2-40B4-BE49-F238E27FC236}">
                <a16:creationId xmlns:a16="http://schemas.microsoft.com/office/drawing/2014/main" id="{C2528193-4D40-4CD4-AD45-A130D90A5C33}"/>
              </a:ext>
            </a:extLst>
          </p:cNvPr>
          <p:cNvCxnSpPr>
            <a:stCxn id="31" idx="2"/>
          </p:cNvCxnSpPr>
          <p:nvPr/>
        </p:nvCxnSpPr>
        <p:spPr>
          <a:xfrm>
            <a:off x="2949710" y="3120215"/>
            <a:ext cx="966894" cy="2352"/>
          </a:xfrm>
          <a:prstGeom prst="line">
            <a:avLst/>
          </a:prstGeom>
          <a:noFill/>
          <a:ln w="15875">
            <a:solidFill>
              <a:schemeClr val="accent4">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cxnSp>
      <p:pic>
        <p:nvPicPr>
          <p:cNvPr id="1090" name="Picture 1089">
            <a:extLst>
              <a:ext uri="{FF2B5EF4-FFF2-40B4-BE49-F238E27FC236}">
                <a16:creationId xmlns:a16="http://schemas.microsoft.com/office/drawing/2014/main" id="{4020C84D-6C53-422E-9E21-4BA0C05E98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7878" y="2916959"/>
            <a:ext cx="1934964" cy="383680"/>
          </a:xfrm>
          <a:prstGeom prst="rect">
            <a:avLst/>
          </a:prstGeom>
        </p:spPr>
      </p:pic>
      <p:sp>
        <p:nvSpPr>
          <p:cNvPr id="423" name="Content Placeholder 52">
            <a:extLst>
              <a:ext uri="{FF2B5EF4-FFF2-40B4-BE49-F238E27FC236}">
                <a16:creationId xmlns:a16="http://schemas.microsoft.com/office/drawing/2014/main" id="{0933A122-7BE2-0C48-B810-8EB9952AB7A8}"/>
              </a:ext>
            </a:extLst>
          </p:cNvPr>
          <p:cNvSpPr txBox="1">
            <a:spLocks/>
          </p:cNvSpPr>
          <p:nvPr/>
        </p:nvSpPr>
        <p:spPr bwMode="auto">
          <a:xfrm>
            <a:off x="697226" y="4070331"/>
            <a:ext cx="3678582" cy="739492"/>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defPPr>
              <a:defRPr lang="en-US"/>
            </a:defPPr>
            <a:lvl1pPr marL="0" indent="0" algn="ctr" eaLnBrk="1" hangingPunct="1">
              <a:lnSpc>
                <a:spcPct val="90000"/>
              </a:lnSpc>
              <a:spcBef>
                <a:spcPts val="0"/>
              </a:spcBef>
              <a:spcAft>
                <a:spcPts val="0"/>
              </a:spcAft>
              <a:buClr>
                <a:schemeClr val="tx1"/>
              </a:buClr>
              <a:buSzPct val="25000"/>
              <a:buFont typeface="Arial" charset="0"/>
              <a:buChar char=" "/>
              <a:defRPr sz="1200" b="1">
                <a:solidFill>
                  <a:schemeClr val="accent1"/>
                </a:solidFill>
                <a:latin typeface="+mj-lt"/>
                <a:ea typeface="Century Gothic" charset="0"/>
                <a:cs typeface="Century Gothic" charset="0"/>
              </a:defRPr>
            </a:lvl1pPr>
            <a:lvl2pPr marL="400050" indent="-230188" eaLnBrk="1" hangingPunct="1">
              <a:lnSpc>
                <a:spcPct val="95000"/>
              </a:lnSpc>
              <a:spcBef>
                <a:spcPts val="400"/>
              </a:spcBef>
              <a:spcAft>
                <a:spcPts val="0"/>
              </a:spcAft>
              <a:buClr>
                <a:srgbClr val="4D4D4F"/>
              </a:buClr>
              <a:buSzPct val="90000"/>
              <a:buFont typeface="Arial" panose="020B0604020202020204" pitchFamily="34" charset="0"/>
              <a:buChar char="•"/>
              <a:defRPr sz="1800">
                <a:solidFill>
                  <a:schemeClr val="tx2"/>
                </a:solidFill>
                <a:latin typeface="Arial" pitchFamily="34" charset="0"/>
                <a:ea typeface="+mn-ea"/>
                <a:cs typeface="+mn-cs"/>
              </a:defRPr>
            </a:lvl2pPr>
            <a:lvl3pPr marL="801688" indent="-231775" eaLnBrk="1" hangingPunct="1">
              <a:lnSpc>
                <a:spcPct val="95000"/>
              </a:lnSpc>
              <a:spcBef>
                <a:spcPts val="400"/>
              </a:spcBef>
              <a:spcAft>
                <a:spcPts val="0"/>
              </a:spcAft>
              <a:buClr>
                <a:srgbClr val="4D4D4F"/>
              </a:buClr>
              <a:buSzPct val="96000"/>
              <a:buFont typeface="Arial" panose="020B0604020202020204" pitchFamily="34" charset="0"/>
              <a:buChar char="•"/>
              <a:defRPr sz="1600">
                <a:latin typeface="Arial" pitchFamily="34" charset="0"/>
                <a:ea typeface="+mn-ea"/>
                <a:cs typeface="+mn-cs"/>
              </a:defRPr>
            </a:lvl3pPr>
            <a:lvl4pPr marL="1146175" indent="-231775" eaLnBrk="1" hangingPunct="1">
              <a:lnSpc>
                <a:spcPct val="95000"/>
              </a:lnSpc>
              <a:spcBef>
                <a:spcPts val="400"/>
              </a:spcBef>
              <a:spcAft>
                <a:spcPts val="0"/>
              </a:spcAft>
              <a:buClr>
                <a:srgbClr val="4D4D4F"/>
              </a:buClr>
              <a:buFont typeface="Arial" panose="020B0604020202020204" pitchFamily="34" charset="0"/>
              <a:buChar char="•"/>
              <a:defRPr sz="1400">
                <a:latin typeface="Arial" pitchFamily="34" charset="0"/>
                <a:ea typeface="+mn-ea"/>
                <a:cs typeface="+mn-cs"/>
              </a:defRPr>
            </a:lvl4pPr>
            <a:lvl5pPr marL="1484313" indent="-225425" eaLnBrk="1" hangingPunct="1">
              <a:lnSpc>
                <a:spcPct val="95000"/>
              </a:lnSpc>
              <a:spcBef>
                <a:spcPts val="400"/>
              </a:spcBef>
              <a:spcAft>
                <a:spcPts val="0"/>
              </a:spcAft>
              <a:buClr>
                <a:srgbClr val="4D4D4F"/>
              </a:buClr>
              <a:buFont typeface="Arial" panose="020B0604020202020204" pitchFamily="34" charset="0"/>
              <a:buChar char="•"/>
              <a:defRPr sz="1400">
                <a:latin typeface="Arial" pitchFamily="34" charset="0"/>
                <a:ea typeface="+mn-ea"/>
                <a:cs typeface="+mn-cs"/>
              </a:defRPr>
            </a:lvl5pPr>
            <a:lvl6pPr marL="2514600" indent="-228600" defTabSz="914400">
              <a:spcBef>
                <a:spcPct val="20000"/>
              </a:spcBef>
              <a:buFont typeface="Arial" pitchFamily="34" charset="0"/>
              <a:buChar char="•"/>
              <a:defRPr sz="2000">
                <a:latin typeface="+mn-lt"/>
                <a:ea typeface="+mn-ea"/>
                <a:cs typeface="+mn-cs"/>
              </a:defRPr>
            </a:lvl6pPr>
            <a:lvl7pPr marL="2971800" indent="-228600" defTabSz="914400">
              <a:spcBef>
                <a:spcPct val="20000"/>
              </a:spcBef>
              <a:buFont typeface="Arial" pitchFamily="34" charset="0"/>
              <a:buChar char="•"/>
              <a:defRPr sz="2000">
                <a:latin typeface="+mn-lt"/>
                <a:ea typeface="+mn-ea"/>
                <a:cs typeface="+mn-cs"/>
              </a:defRPr>
            </a:lvl7pPr>
            <a:lvl8pPr marL="3429000" indent="-228600" defTabSz="914400">
              <a:spcBef>
                <a:spcPct val="20000"/>
              </a:spcBef>
              <a:buFont typeface="Arial" pitchFamily="34" charset="0"/>
              <a:buChar char="•"/>
              <a:defRPr sz="2000">
                <a:latin typeface="+mn-lt"/>
                <a:ea typeface="+mn-ea"/>
                <a:cs typeface="+mn-cs"/>
              </a:defRPr>
            </a:lvl8pPr>
            <a:lvl9pPr marL="3886200" indent="-228600" defTabSz="914400">
              <a:spcBef>
                <a:spcPct val="20000"/>
              </a:spcBef>
              <a:buFont typeface="Arial" pitchFamily="34" charset="0"/>
              <a:buChar char="•"/>
              <a:defRPr sz="2000">
                <a:latin typeface="+mn-lt"/>
                <a:ea typeface="+mn-ea"/>
                <a:cs typeface="+mn-cs"/>
              </a:defRPr>
            </a:lvl9pPr>
          </a:lstStyle>
          <a:p>
            <a:r>
              <a:rPr lang="en-US" sz="2000" b="0" dirty="0">
                <a:solidFill>
                  <a:schemeClr val="tx2"/>
                </a:solidFill>
                <a:cs typeface="CiscoSansTT Thin" charset="0"/>
              </a:rPr>
              <a:t>Balanced</a:t>
            </a:r>
            <a:r>
              <a:rPr lang="en-US" dirty="0">
                <a:solidFill>
                  <a:schemeClr val="tx2">
                    <a:lumMod val="75000"/>
                  </a:schemeClr>
                </a:solidFill>
              </a:rPr>
              <a:t> </a:t>
            </a:r>
            <a:r>
              <a:rPr lang="en-US" sz="2000" b="0" dirty="0">
                <a:solidFill>
                  <a:schemeClr val="tx2"/>
                </a:solidFill>
                <a:cs typeface="CiscoSansTT Thin" charset="0"/>
              </a:rPr>
              <a:t>Space Utilization</a:t>
            </a:r>
          </a:p>
        </p:txBody>
      </p:sp>
      <p:sp>
        <p:nvSpPr>
          <p:cNvPr id="424" name="Content Placeholder 52">
            <a:extLst>
              <a:ext uri="{FF2B5EF4-FFF2-40B4-BE49-F238E27FC236}">
                <a16:creationId xmlns:a16="http://schemas.microsoft.com/office/drawing/2014/main" id="{6BB2D8A2-3431-2E4A-B97C-3817EA72AF7C}"/>
              </a:ext>
            </a:extLst>
          </p:cNvPr>
          <p:cNvSpPr txBox="1">
            <a:spLocks/>
          </p:cNvSpPr>
          <p:nvPr/>
        </p:nvSpPr>
        <p:spPr bwMode="auto">
          <a:xfrm>
            <a:off x="4632349" y="4070331"/>
            <a:ext cx="4250394" cy="739492"/>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defPPr>
              <a:defRPr lang="en-US"/>
            </a:defPPr>
            <a:lvl1pPr marL="0" indent="0" algn="ctr" eaLnBrk="1" hangingPunct="1">
              <a:lnSpc>
                <a:spcPct val="90000"/>
              </a:lnSpc>
              <a:spcBef>
                <a:spcPts val="0"/>
              </a:spcBef>
              <a:spcAft>
                <a:spcPts val="0"/>
              </a:spcAft>
              <a:buClr>
                <a:schemeClr val="tx1"/>
              </a:buClr>
              <a:buSzPct val="25000"/>
              <a:buFont typeface="Arial" charset="0"/>
              <a:buChar char=" "/>
              <a:defRPr sz="2000" b="0">
                <a:solidFill>
                  <a:schemeClr val="tx2"/>
                </a:solidFill>
                <a:latin typeface="+mj-lt"/>
                <a:ea typeface="Century Gothic" charset="0"/>
                <a:cs typeface="CiscoSansTT Thin" charset="0"/>
              </a:defRPr>
            </a:lvl1pPr>
            <a:lvl2pPr marL="400050" indent="-230188" eaLnBrk="1" hangingPunct="1">
              <a:lnSpc>
                <a:spcPct val="95000"/>
              </a:lnSpc>
              <a:spcBef>
                <a:spcPts val="400"/>
              </a:spcBef>
              <a:spcAft>
                <a:spcPts val="0"/>
              </a:spcAft>
              <a:buClr>
                <a:srgbClr val="4D4D4F"/>
              </a:buClr>
              <a:buSzPct val="90000"/>
              <a:buFont typeface="Arial" panose="020B0604020202020204" pitchFamily="34" charset="0"/>
              <a:buChar char="•"/>
              <a:defRPr sz="1800">
                <a:solidFill>
                  <a:schemeClr val="tx2"/>
                </a:solidFill>
                <a:latin typeface="Arial" pitchFamily="34" charset="0"/>
                <a:ea typeface="+mn-ea"/>
                <a:cs typeface="+mn-cs"/>
              </a:defRPr>
            </a:lvl2pPr>
            <a:lvl3pPr marL="801688" indent="-231775" eaLnBrk="1" hangingPunct="1">
              <a:lnSpc>
                <a:spcPct val="95000"/>
              </a:lnSpc>
              <a:spcBef>
                <a:spcPts val="400"/>
              </a:spcBef>
              <a:spcAft>
                <a:spcPts val="0"/>
              </a:spcAft>
              <a:buClr>
                <a:srgbClr val="4D4D4F"/>
              </a:buClr>
              <a:buSzPct val="96000"/>
              <a:buFont typeface="Arial" panose="020B0604020202020204" pitchFamily="34" charset="0"/>
              <a:buChar char="•"/>
              <a:defRPr sz="1600">
                <a:latin typeface="Arial" pitchFamily="34" charset="0"/>
                <a:ea typeface="+mn-ea"/>
                <a:cs typeface="+mn-cs"/>
              </a:defRPr>
            </a:lvl3pPr>
            <a:lvl4pPr marL="1146175" indent="-231775" eaLnBrk="1" hangingPunct="1">
              <a:lnSpc>
                <a:spcPct val="95000"/>
              </a:lnSpc>
              <a:spcBef>
                <a:spcPts val="400"/>
              </a:spcBef>
              <a:spcAft>
                <a:spcPts val="0"/>
              </a:spcAft>
              <a:buClr>
                <a:srgbClr val="4D4D4F"/>
              </a:buClr>
              <a:buFont typeface="Arial" panose="020B0604020202020204" pitchFamily="34" charset="0"/>
              <a:buChar char="•"/>
              <a:defRPr sz="1400">
                <a:latin typeface="Arial" pitchFamily="34" charset="0"/>
                <a:ea typeface="+mn-ea"/>
                <a:cs typeface="+mn-cs"/>
              </a:defRPr>
            </a:lvl4pPr>
            <a:lvl5pPr marL="1484313" indent="-225425" eaLnBrk="1" hangingPunct="1">
              <a:lnSpc>
                <a:spcPct val="95000"/>
              </a:lnSpc>
              <a:spcBef>
                <a:spcPts val="400"/>
              </a:spcBef>
              <a:spcAft>
                <a:spcPts val="0"/>
              </a:spcAft>
              <a:buClr>
                <a:srgbClr val="4D4D4F"/>
              </a:buClr>
              <a:buFont typeface="Arial" panose="020B0604020202020204" pitchFamily="34" charset="0"/>
              <a:buChar char="•"/>
              <a:defRPr sz="1400">
                <a:latin typeface="Arial" pitchFamily="34" charset="0"/>
                <a:ea typeface="+mn-ea"/>
                <a:cs typeface="+mn-cs"/>
              </a:defRPr>
            </a:lvl5pPr>
            <a:lvl6pPr marL="2514600" indent="-228600" defTabSz="914400">
              <a:spcBef>
                <a:spcPct val="20000"/>
              </a:spcBef>
              <a:buFont typeface="Arial" pitchFamily="34" charset="0"/>
              <a:buChar char="•"/>
              <a:defRPr sz="2000">
                <a:latin typeface="+mn-lt"/>
                <a:ea typeface="+mn-ea"/>
                <a:cs typeface="+mn-cs"/>
              </a:defRPr>
            </a:lvl6pPr>
            <a:lvl7pPr marL="2971800" indent="-228600" defTabSz="914400">
              <a:spcBef>
                <a:spcPct val="20000"/>
              </a:spcBef>
              <a:buFont typeface="Arial" pitchFamily="34" charset="0"/>
              <a:buChar char="•"/>
              <a:defRPr sz="2000">
                <a:latin typeface="+mn-lt"/>
                <a:ea typeface="+mn-ea"/>
                <a:cs typeface="+mn-cs"/>
              </a:defRPr>
            </a:lvl7pPr>
            <a:lvl8pPr marL="3429000" indent="-228600" defTabSz="914400">
              <a:spcBef>
                <a:spcPct val="20000"/>
              </a:spcBef>
              <a:buFont typeface="Arial" pitchFamily="34" charset="0"/>
              <a:buChar char="•"/>
              <a:defRPr sz="2000">
                <a:latin typeface="+mn-lt"/>
                <a:ea typeface="+mn-ea"/>
                <a:cs typeface="+mn-cs"/>
              </a:defRPr>
            </a:lvl8pPr>
            <a:lvl9pPr marL="3886200" indent="-228600" defTabSz="914400">
              <a:spcBef>
                <a:spcPct val="20000"/>
              </a:spcBef>
              <a:buFont typeface="Arial" pitchFamily="34" charset="0"/>
              <a:buChar char="•"/>
              <a:defRPr sz="2000">
                <a:latin typeface="+mn-lt"/>
                <a:ea typeface="+mn-ea"/>
                <a:cs typeface="+mn-cs"/>
              </a:defRPr>
            </a:lvl9pPr>
          </a:lstStyle>
          <a:p>
            <a:r>
              <a:rPr lang="en-US" dirty="0"/>
              <a:t>No Data Migration on VM Migration</a:t>
            </a:r>
          </a:p>
          <a:p>
            <a:r>
              <a:rPr lang="en-US" dirty="0"/>
              <a:t>Less Stress on Network</a:t>
            </a:r>
          </a:p>
        </p:txBody>
      </p:sp>
      <p:cxnSp>
        <p:nvCxnSpPr>
          <p:cNvPr id="425" name="Straight Connector 424">
            <a:extLst>
              <a:ext uri="{FF2B5EF4-FFF2-40B4-BE49-F238E27FC236}">
                <a16:creationId xmlns:a16="http://schemas.microsoft.com/office/drawing/2014/main" id="{E6191C6D-4AD2-1743-AC74-1FB6E227F042}"/>
              </a:ext>
            </a:extLst>
          </p:cNvPr>
          <p:cNvCxnSpPr/>
          <p:nvPr/>
        </p:nvCxnSpPr>
        <p:spPr>
          <a:xfrm>
            <a:off x="4225705" y="4062110"/>
            <a:ext cx="0" cy="747713"/>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7611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decel="100000" fill="hold" grpId="0" nodeType="clickEffect">
                                  <p:stCondLst>
                                    <p:cond delay="0"/>
                                  </p:stCondLst>
                                  <p:childTnLst>
                                    <p:animMotion origin="layout" path="M -2.22222E-6 -1.60494E-6 L 0.17865 -1.60494E-6 " pathEditMode="relative" rAng="0" ptsTypes="AA">
                                      <p:cBhvr>
                                        <p:cTn id="6" dur="2000" fill="hold"/>
                                        <p:tgtEl>
                                          <p:spTgt spid="1099"/>
                                        </p:tgtEl>
                                        <p:attrNameLst>
                                          <p:attrName>ppt_x</p:attrName>
                                          <p:attrName>ppt_y</p:attrName>
                                        </p:attrNameLst>
                                      </p:cBhvr>
                                      <p:rCtr x="8924" y="0"/>
                                    </p:animMotion>
                                  </p:childTnLst>
                                </p:cTn>
                              </p:par>
                              <p:par>
                                <p:cTn id="7" presetID="63" presetClass="path" presetSubtype="0" decel="100000" fill="hold" grpId="0" nodeType="withEffect">
                                  <p:stCondLst>
                                    <p:cond delay="0"/>
                                  </p:stCondLst>
                                  <p:childTnLst>
                                    <p:animMotion origin="layout" path="M -2.22222E-6 -2.46914E-7 L 0.08941 -2.46914E-7 " pathEditMode="relative" rAng="0" ptsTypes="AA">
                                      <p:cBhvr>
                                        <p:cTn id="8" dur="2000" fill="hold"/>
                                        <p:tgtEl>
                                          <p:spTgt spid="1103"/>
                                        </p:tgtEl>
                                        <p:attrNameLst>
                                          <p:attrName>ppt_x</p:attrName>
                                          <p:attrName>ppt_y</p:attrName>
                                        </p:attrNameLst>
                                      </p:cBhvr>
                                      <p:rCtr x="4462" y="0"/>
                                    </p:animMotion>
                                  </p:childTnLst>
                                </p:cTn>
                              </p:par>
                              <p:par>
                                <p:cTn id="9" presetID="10" presetClass="entr" presetSubtype="0" fill="hold" nodeType="withEffect">
                                  <p:stCondLst>
                                    <p:cond delay="50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500"/>
                                        <p:tgtEl>
                                          <p:spTgt spid="44"/>
                                        </p:tgtEl>
                                      </p:cBhvr>
                                    </p:animEffect>
                                  </p:childTnLst>
                                </p:cTn>
                              </p:par>
                              <p:par>
                                <p:cTn id="12" presetID="22" presetClass="entr" presetSubtype="8" fill="hold" nodeType="withEffect">
                                  <p:stCondLst>
                                    <p:cond delay="750"/>
                                  </p:stCondLst>
                                  <p:childTnLst>
                                    <p:set>
                                      <p:cBhvr>
                                        <p:cTn id="13" dur="1" fill="hold">
                                          <p:stCondLst>
                                            <p:cond delay="0"/>
                                          </p:stCondLst>
                                        </p:cTn>
                                        <p:tgtEl>
                                          <p:spTgt spid="45"/>
                                        </p:tgtEl>
                                        <p:attrNameLst>
                                          <p:attrName>style.visibility</p:attrName>
                                        </p:attrNameLst>
                                      </p:cBhvr>
                                      <p:to>
                                        <p:strVal val="visible"/>
                                      </p:to>
                                    </p:set>
                                    <p:animEffect transition="in" filter="wipe(left)">
                                      <p:cBhvr>
                                        <p:cTn id="14" dur="5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63" presetClass="path" presetSubtype="0" decel="100000" fill="hold" grpId="0" nodeType="clickEffect">
                                  <p:stCondLst>
                                    <p:cond delay="0"/>
                                  </p:stCondLst>
                                  <p:childTnLst>
                                    <p:animMotion origin="layout" path="M 0.17882 -1.60494E-6 L 0.35591 -1.60494E-6 " pathEditMode="relative" rAng="0" ptsTypes="AA">
                                      <p:cBhvr>
                                        <p:cTn id="18" dur="2000" fill="hold"/>
                                        <p:tgtEl>
                                          <p:spTgt spid="1097"/>
                                        </p:tgtEl>
                                        <p:attrNameLst>
                                          <p:attrName>ppt_x</p:attrName>
                                          <p:attrName>ppt_y</p:attrName>
                                        </p:attrNameLst>
                                      </p:cBhvr>
                                      <p:rCtr x="8854" y="0"/>
                                    </p:animMotion>
                                  </p:childTnLst>
                                </p:cTn>
                              </p:par>
                              <p:par>
                                <p:cTn id="19" presetID="63" presetClass="path" presetSubtype="0" decel="100000" fill="hold" grpId="1" nodeType="withEffect">
                                  <p:stCondLst>
                                    <p:cond delay="0"/>
                                  </p:stCondLst>
                                  <p:childTnLst>
                                    <p:animMotion origin="layout" path="M 0.08941 -2.46914E-7 L 0.17778 -2.46914E-7 " pathEditMode="relative" rAng="0" ptsTypes="AA">
                                      <p:cBhvr>
                                        <p:cTn id="20" dur="2000" fill="hold"/>
                                        <p:tgtEl>
                                          <p:spTgt spid="1103"/>
                                        </p:tgtEl>
                                        <p:attrNameLst>
                                          <p:attrName>ppt_x</p:attrName>
                                          <p:attrName>ppt_y</p:attrName>
                                        </p:attrNameLst>
                                      </p:cBhvr>
                                      <p:rCtr x="4410" y="0"/>
                                    </p:animMotion>
                                  </p:childTnLst>
                                </p:cTn>
                              </p:par>
                              <p:par>
                                <p:cTn id="21" presetID="22" presetClass="entr" presetSubtype="8" fill="hold" grpId="0" nodeType="withEffect">
                                  <p:stCondLst>
                                    <p:cond delay="500"/>
                                  </p:stCondLst>
                                  <p:childTnLst>
                                    <p:set>
                                      <p:cBhvr>
                                        <p:cTn id="22" dur="1" fill="hold">
                                          <p:stCondLst>
                                            <p:cond delay="0"/>
                                          </p:stCondLst>
                                        </p:cTn>
                                        <p:tgtEl>
                                          <p:spTgt spid="1087"/>
                                        </p:tgtEl>
                                        <p:attrNameLst>
                                          <p:attrName>style.visibility</p:attrName>
                                        </p:attrNameLst>
                                      </p:cBhvr>
                                      <p:to>
                                        <p:strVal val="visible"/>
                                      </p:to>
                                    </p:set>
                                    <p:animEffect transition="in" filter="wipe(left)">
                                      <p:cBhvr>
                                        <p:cTn id="23" dur="500"/>
                                        <p:tgtEl>
                                          <p:spTgt spid="1087"/>
                                        </p:tgtEl>
                                      </p:cBhvr>
                                    </p:animEffect>
                                  </p:childTnLst>
                                </p:cTn>
                              </p:par>
                              <p:par>
                                <p:cTn id="24" presetID="10" presetClass="entr" presetSubtype="0" fill="hold" nodeType="withEffect">
                                  <p:stCondLst>
                                    <p:cond delay="75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500"/>
                                        <p:tgtEl>
                                          <p:spTgt spid="46"/>
                                        </p:tgtEl>
                                      </p:cBhvr>
                                    </p:animEffect>
                                  </p:childTnLst>
                                </p:cTn>
                              </p:par>
                            </p:childTnLst>
                          </p:cTn>
                        </p:par>
                      </p:childTnLst>
                    </p:cTn>
                  </p:par>
                  <p:par>
                    <p:cTn id="27" fill="hold">
                      <p:stCondLst>
                        <p:cond delay="indefinite"/>
                      </p:stCondLst>
                      <p:childTnLst>
                        <p:par>
                          <p:cTn id="28" fill="hold">
                            <p:stCondLst>
                              <p:cond delay="0"/>
                            </p:stCondLst>
                            <p:childTnLst>
                              <p:par>
                                <p:cTn id="29" presetID="63" presetClass="path" presetSubtype="0" accel="50000" decel="50000" fill="hold" grpId="0" nodeType="clickEffect">
                                  <p:stCondLst>
                                    <p:cond delay="0"/>
                                  </p:stCondLst>
                                  <p:childTnLst>
                                    <p:animMotion origin="layout" path="M 5.55556E-7 -2.96296E-6 L 0.17812 -2.96296E-6 " pathEditMode="relative" rAng="0" ptsTypes="AA">
                                      <p:cBhvr>
                                        <p:cTn id="30" dur="2000" fill="hold"/>
                                        <p:tgtEl>
                                          <p:spTgt spid="1102"/>
                                        </p:tgtEl>
                                        <p:attrNameLst>
                                          <p:attrName>ppt_x</p:attrName>
                                          <p:attrName>ppt_y</p:attrName>
                                        </p:attrNameLst>
                                      </p:cBhvr>
                                      <p:rCtr x="8906" y="0"/>
                                    </p:animMotion>
                                  </p:childTnLst>
                                </p:cTn>
                              </p:par>
                              <p:par>
                                <p:cTn id="31" presetID="63" presetClass="path" presetSubtype="0" accel="50000" decel="50000" fill="hold" grpId="2" nodeType="withEffect">
                                  <p:stCondLst>
                                    <p:cond delay="0"/>
                                  </p:stCondLst>
                                  <p:childTnLst>
                                    <p:animMotion origin="layout" path="M 0.17882 -0.00031 L 0.26667 -2.46914E-7 " pathEditMode="relative" rAng="0" ptsTypes="AA">
                                      <p:cBhvr>
                                        <p:cTn id="32" dur="2000" fill="hold"/>
                                        <p:tgtEl>
                                          <p:spTgt spid="1103"/>
                                        </p:tgtEl>
                                        <p:attrNameLst>
                                          <p:attrName>ppt_x</p:attrName>
                                          <p:attrName>ppt_y</p:attrName>
                                        </p:attrNameLst>
                                      </p:cBhvr>
                                      <p:rCtr x="4392" y="0"/>
                                    </p:animMotion>
                                  </p:childTnLst>
                                </p:cTn>
                              </p:par>
                              <p:par>
                                <p:cTn id="33" presetID="10" presetClass="entr" presetSubtype="0" fill="hold" grpId="0" nodeType="withEffect">
                                  <p:stCondLst>
                                    <p:cond delay="75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par>
                                <p:cTn id="36" presetID="10" presetClass="exit" presetSubtype="0" fill="hold" nodeType="withEffect">
                                  <p:stCondLst>
                                    <p:cond delay="750"/>
                                  </p:stCondLst>
                                  <p:childTnLst>
                                    <p:animEffect transition="out" filter="fade">
                                      <p:cBhvr>
                                        <p:cTn id="37" dur="500"/>
                                        <p:tgtEl>
                                          <p:spTgt spid="53"/>
                                        </p:tgtEl>
                                      </p:cBhvr>
                                    </p:animEffect>
                                    <p:set>
                                      <p:cBhvr>
                                        <p:cTn id="38" dur="1" fill="hold">
                                          <p:stCondLst>
                                            <p:cond delay="499"/>
                                          </p:stCondLst>
                                        </p:cTn>
                                        <p:tgtEl>
                                          <p:spTgt spid="53"/>
                                        </p:tgtEl>
                                        <p:attrNameLst>
                                          <p:attrName>style.visibility</p:attrName>
                                        </p:attrNameLst>
                                      </p:cBhvr>
                                      <p:to>
                                        <p:strVal val="hidden"/>
                                      </p:to>
                                    </p:set>
                                  </p:childTnLst>
                                </p:cTn>
                              </p:par>
                              <p:par>
                                <p:cTn id="39" presetID="42" presetClass="entr" presetSubtype="0" fill="hold" grpId="0" nodeType="withEffect">
                                  <p:stCondLst>
                                    <p:cond delay="0"/>
                                  </p:stCondLst>
                                  <p:childTnLst>
                                    <p:set>
                                      <p:cBhvr>
                                        <p:cTn id="40" dur="1" fill="hold">
                                          <p:stCondLst>
                                            <p:cond delay="0"/>
                                          </p:stCondLst>
                                        </p:cTn>
                                        <p:tgtEl>
                                          <p:spTgt spid="423"/>
                                        </p:tgtEl>
                                        <p:attrNameLst>
                                          <p:attrName>style.visibility</p:attrName>
                                        </p:attrNameLst>
                                      </p:cBhvr>
                                      <p:to>
                                        <p:strVal val="visible"/>
                                      </p:to>
                                    </p:set>
                                    <p:animEffect transition="in" filter="fade">
                                      <p:cBhvr>
                                        <p:cTn id="41" dur="1000"/>
                                        <p:tgtEl>
                                          <p:spTgt spid="423"/>
                                        </p:tgtEl>
                                      </p:cBhvr>
                                    </p:animEffect>
                                    <p:anim calcmode="lin" valueType="num">
                                      <p:cBhvr>
                                        <p:cTn id="42" dur="1000" fill="hold"/>
                                        <p:tgtEl>
                                          <p:spTgt spid="423"/>
                                        </p:tgtEl>
                                        <p:attrNameLst>
                                          <p:attrName>ppt_x</p:attrName>
                                        </p:attrNameLst>
                                      </p:cBhvr>
                                      <p:tavLst>
                                        <p:tav tm="0">
                                          <p:val>
                                            <p:strVal val="#ppt_x"/>
                                          </p:val>
                                        </p:tav>
                                        <p:tav tm="100000">
                                          <p:val>
                                            <p:strVal val="#ppt_x"/>
                                          </p:val>
                                        </p:tav>
                                      </p:tavLst>
                                    </p:anim>
                                    <p:anim calcmode="lin" valueType="num">
                                      <p:cBhvr>
                                        <p:cTn id="43" dur="1000" fill="hold"/>
                                        <p:tgtEl>
                                          <p:spTgt spid="423"/>
                                        </p:tgtEl>
                                        <p:attrNameLst>
                                          <p:attrName>ppt_y</p:attrName>
                                        </p:attrNameLst>
                                      </p:cBhvr>
                                      <p:tavLst>
                                        <p:tav tm="0">
                                          <p:val>
                                            <p:strVal val="#ppt_y+.1"/>
                                          </p:val>
                                        </p:tav>
                                        <p:tav tm="100000">
                                          <p:val>
                                            <p:strVal val="#ppt_y"/>
                                          </p:val>
                                        </p:tav>
                                      </p:tavLst>
                                    </p:anim>
                                  </p:childTnLst>
                                </p:cTn>
                              </p:par>
                            </p:childTnLst>
                          </p:cTn>
                        </p:par>
                        <p:par>
                          <p:cTn id="44" fill="hold">
                            <p:stCondLst>
                              <p:cond delay="2000"/>
                            </p:stCondLst>
                            <p:childTnLst>
                              <p:par>
                                <p:cTn id="45" presetID="42" presetClass="entr" presetSubtype="0" fill="hold" nodeType="afterEffect">
                                  <p:stCondLst>
                                    <p:cond delay="0"/>
                                  </p:stCondLst>
                                  <p:childTnLst>
                                    <p:set>
                                      <p:cBhvr>
                                        <p:cTn id="46" dur="1" fill="hold">
                                          <p:stCondLst>
                                            <p:cond delay="0"/>
                                          </p:stCondLst>
                                        </p:cTn>
                                        <p:tgtEl>
                                          <p:spTgt spid="425"/>
                                        </p:tgtEl>
                                        <p:attrNameLst>
                                          <p:attrName>style.visibility</p:attrName>
                                        </p:attrNameLst>
                                      </p:cBhvr>
                                      <p:to>
                                        <p:strVal val="visible"/>
                                      </p:to>
                                    </p:set>
                                    <p:animEffect transition="in" filter="fade">
                                      <p:cBhvr>
                                        <p:cTn id="47" dur="1000"/>
                                        <p:tgtEl>
                                          <p:spTgt spid="425"/>
                                        </p:tgtEl>
                                      </p:cBhvr>
                                    </p:animEffect>
                                    <p:anim calcmode="lin" valueType="num">
                                      <p:cBhvr>
                                        <p:cTn id="48" dur="1000" fill="hold"/>
                                        <p:tgtEl>
                                          <p:spTgt spid="425"/>
                                        </p:tgtEl>
                                        <p:attrNameLst>
                                          <p:attrName>ppt_x</p:attrName>
                                        </p:attrNameLst>
                                      </p:cBhvr>
                                      <p:tavLst>
                                        <p:tav tm="0">
                                          <p:val>
                                            <p:strVal val="#ppt_x"/>
                                          </p:val>
                                        </p:tav>
                                        <p:tav tm="100000">
                                          <p:val>
                                            <p:strVal val="#ppt_x"/>
                                          </p:val>
                                        </p:tav>
                                      </p:tavLst>
                                    </p:anim>
                                    <p:anim calcmode="lin" valueType="num">
                                      <p:cBhvr>
                                        <p:cTn id="49" dur="1000" fill="hold"/>
                                        <p:tgtEl>
                                          <p:spTgt spid="42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24"/>
                                        </p:tgtEl>
                                        <p:attrNameLst>
                                          <p:attrName>style.visibility</p:attrName>
                                        </p:attrNameLst>
                                      </p:cBhvr>
                                      <p:to>
                                        <p:strVal val="visible"/>
                                      </p:to>
                                    </p:set>
                                    <p:animEffect transition="in" filter="fade">
                                      <p:cBhvr>
                                        <p:cTn id="52" dur="1000"/>
                                        <p:tgtEl>
                                          <p:spTgt spid="424"/>
                                        </p:tgtEl>
                                      </p:cBhvr>
                                    </p:animEffect>
                                    <p:anim calcmode="lin" valueType="num">
                                      <p:cBhvr>
                                        <p:cTn id="53" dur="1000" fill="hold"/>
                                        <p:tgtEl>
                                          <p:spTgt spid="424"/>
                                        </p:tgtEl>
                                        <p:attrNameLst>
                                          <p:attrName>ppt_x</p:attrName>
                                        </p:attrNameLst>
                                      </p:cBhvr>
                                      <p:tavLst>
                                        <p:tav tm="0">
                                          <p:val>
                                            <p:strVal val="#ppt_x"/>
                                          </p:val>
                                        </p:tav>
                                        <p:tav tm="100000">
                                          <p:val>
                                            <p:strVal val="#ppt_x"/>
                                          </p:val>
                                        </p:tav>
                                      </p:tavLst>
                                    </p:anim>
                                    <p:anim calcmode="lin" valueType="num">
                                      <p:cBhvr>
                                        <p:cTn id="54" dur="1000" fill="hold"/>
                                        <p:tgtEl>
                                          <p:spTgt spid="424"/>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423"/>
                                        </p:tgtEl>
                                        <p:attrNameLst>
                                          <p:attrName>style.visibility</p:attrName>
                                        </p:attrNameLst>
                                      </p:cBhvr>
                                      <p:to>
                                        <p:strVal val="visible"/>
                                      </p:to>
                                    </p:set>
                                  </p:childTnLst>
                                </p:cTn>
                              </p:par>
                              <p:par>
                                <p:cTn id="59" presetID="1" presetClass="entr" presetSubtype="0" fill="hold" grpId="1" nodeType="withEffect">
                                  <p:stCondLst>
                                    <p:cond delay="0"/>
                                  </p:stCondLst>
                                  <p:childTnLst>
                                    <p:set>
                                      <p:cBhvr>
                                        <p:cTn id="60" dur="1" fill="hold">
                                          <p:stCondLst>
                                            <p:cond delay="0"/>
                                          </p:stCondLst>
                                        </p:cTn>
                                        <p:tgtEl>
                                          <p:spTgt spid="42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2" grpId="0" animBg="1"/>
      <p:bldP spid="1099" grpId="0" animBg="1"/>
      <p:bldP spid="1097" grpId="0" animBg="1"/>
      <p:bldP spid="24" grpId="0"/>
      <p:bldP spid="1087" grpId="0" animBg="1"/>
      <p:bldP spid="1103" grpId="0"/>
      <p:bldP spid="1103" grpId="1"/>
      <p:bldP spid="1103" grpId="2"/>
      <p:bldP spid="423" grpId="0"/>
      <p:bldP spid="423" grpId="1"/>
      <p:bldP spid="424" grpId="0"/>
      <p:bldP spid="424" grpId="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1.0&quot;&gt;&lt;object type=&quot;1&quot; unique_id=&quot;10001&quot;&gt;&lt;object type=&quot;2&quot; unique_id=&quot;10002&quot;&gt;&lt;object type=&quot;3&quot; unique_id=&quot;184153&quot;&gt;&lt;property id=&quot;20148&quot; value=&quot;5&quot;/&gt;&lt;property id=&quot;20300&quot; value=&quot;Slide 6 - &amp;quot;Use this slide for transitions&amp;quot;&quot;/&gt;&lt;property id=&quot;20307&quot; value=&quot;257&quot;/&gt;&lt;/object&gt;&lt;object type=&quot;3&quot; unique_id=&quot;184154&quot;&gt;&lt;property id=&quot;20148&quot; value=&quot;5&quot;/&gt;&lt;property id=&quot;20300&quot; value=&quot;Slide 25 - &amp;quot;Color palette&amp;quot;&quot;/&gt;&lt;property id=&quot;20307&quot; value=&quot;258&quot;/&gt;&lt;/object&gt;&lt;object type=&quot;3&quot; unique_id=&quot;184155&quot;&gt;&lt;property id=&quot;20148&quot; value=&quot;5&quot;/&gt;&lt;property id=&quot;20300&quot; value=&quot;Slide 13 - &amp;quot;Two-column layout&amp;quot;&quot;/&gt;&lt;property id=&quot;20307&quot; value=&quot;259&quot;/&gt;&lt;/object&gt;&lt;object type=&quot;3&quot; unique_id=&quot;184156&quot;&gt;&lt;property id=&quot;20148&quot; value=&quot;5&quot;/&gt;&lt;property id=&quot;20300&quot; value=&quot;Slide 19 - &amp;quot;This is a sample headline&amp;quot;&quot;/&gt;&lt;property id=&quot;20307&quot; value=&quot;260&quot;/&gt;&lt;/object&gt;&lt;object type=&quot;3&quot; unique_id=&quot;184157&quot;&gt;&lt;property id=&quot;20148&quot; value=&quot;5&quot;/&gt;&lt;property id=&quot;20300&quot; value=&quot;Slide 20 - &amp;quot;Slide title&amp;quot;&quot;/&gt;&lt;property id=&quot;20307&quot; value=&quot;261&quot;/&gt;&lt;/object&gt;&lt;object type=&quot;3&quot; unique_id=&quot;184158&quot;&gt;&lt;property id=&quot;20148&quot; value=&quot;5&quot;/&gt;&lt;property id=&quot;20300&quot; value=&quot;Slide 10 - &amp;quot;This is a sample headline&amp;quot;&quot;/&gt;&lt;property id=&quot;20307&quot; value=&quot;262&quot;/&gt;&lt;/object&gt;&lt;object type=&quot;3&quot; unique_id=&quot;184159&quot;&gt;&lt;property id=&quot;20148&quot; value=&quot;5&quot;/&gt;&lt;property id=&quot;20300&quot; value=&quot;Slide 11 - &amp;quot;This is a sample headline&amp;quot;&quot;/&gt;&lt;property id=&quot;20307&quot; value=&quot;263&quot;/&gt;&lt;/object&gt;&lt;object type=&quot;3&quot; unique_id=&quot;184160&quot;&gt;&lt;property id=&quot;20148&quot; value=&quot;5&quot;/&gt;&lt;property id=&quot;20300&quot; value=&quot;Slide 12 - &amp;quot;This is a sample headline&amp;quot;&quot;/&gt;&lt;property id=&quot;20307&quot; value=&quot;264&quot;/&gt;&lt;/object&gt;&lt;object type=&quot;3&quot; unique_id=&quot;184161&quot;&gt;&lt;property id=&quot;20148&quot; value=&quot;5&quot;/&gt;&lt;property id=&quot;20300&quot; value=&quot;Slide 14 - &amp;quot;This is a sample headline&amp;quot;&quot;/&gt;&lt;property id=&quot;20307&quot; value=&quot;265&quot;/&gt;&lt;/object&gt;&lt;object type=&quot;3&quot; unique_id=&quot;184162&quot;&gt;&lt;property id=&quot;20148&quot; value=&quot;5&quot;/&gt;&lt;property id=&quot;20300&quot; value=&quot;Slide 15 - &amp;quot;This is a sample headline&amp;quot;&quot;/&gt;&lt;property id=&quot;20307&quot; value=&quot;266&quot;/&gt;&lt;/object&gt;&lt;object type=&quot;3&quot; unique_id=&quot;184163&quot;&gt;&lt;property id=&quot;20148&quot; value=&quot;5&quot;/&gt;&lt;property id=&quot;20300&quot; value=&quot;Slide 16 - &amp;quot;This is a sample headline&amp;quot;&quot;/&gt;&lt;property id=&quot;20307&quot; value=&quot;267&quot;/&gt;&lt;/object&gt;&lt;object type=&quot;3&quot; unique_id=&quot;184164&quot;&gt;&lt;property id=&quot;20148&quot; value=&quot;5&quot;/&gt;&lt;property id=&quot;20300&quot; value=&quot;Slide 21 - &amp;quot;Use this layout when pairing words with a picture.&amp;quot;&quot;/&gt;&lt;property id=&quot;20307&quot; value=&quot;268&quot;/&gt;&lt;/object&gt;&lt;object type=&quot;3&quot; unique_id=&quot;184165&quot;&gt;&lt;property id=&quot;20148&quot; value=&quot;5&quot;/&gt;&lt;property id=&quot;20300&quot; value=&quot;Slide 22 - &amp;quot;Use this layout when pairing words with a picture.&amp;quot;&quot;/&gt;&lt;property id=&quot;20307&quot; value=&quot;269&quot;/&gt;&lt;/object&gt;&lt;object type=&quot;3&quot; unique_id=&quot;184166&quot;&gt;&lt;property id=&quot;20148&quot; value=&quot;5&quot;/&gt;&lt;property id=&quot;20300&quot; value=&quot;Slide 23&quot;/&gt;&lt;property id=&quot;20307&quot; value=&quot;270&quot;/&gt;&lt;/object&gt;&lt;object type=&quot;3&quot; unique_id=&quot;198815&quot;&gt;&lt;property id=&quot;20148&quot; value=&quot;5&quot;/&gt;&lt;property id=&quot;20300&quot; value=&quot;Slide 24 - &amp;quot;Best practices&amp;quot;&quot;/&gt;&lt;property id=&quot;20307&quot; value=&quot;286&quot;/&gt;&lt;/object&gt;&lt;object type=&quot;3&quot; unique_id=&quot;198816&quot;&gt;&lt;property id=&quot;20148&quot; value=&quot;5&quot;/&gt;&lt;property id=&quot;20300&quot; value=&quot;Slide 26 - &amp;quot;Only use the themes provided&amp;quot;&quot;/&gt;&lt;property id=&quot;20307&quot; value=&quot;287&quot;/&gt;&lt;/object&gt;&lt;object type=&quot;3&quot; unique_id=&quot;198998&quot;&gt;&lt;property id=&quot;20148&quot; value=&quot;5&quot;/&gt;&lt;property id=&quot;20300&quot; value=&quot;Slide 27 - &amp;quot;Seven tips for better presentations&amp;quot;&quot;/&gt;&lt;property id=&quot;20307&quot; value=&quot;288&quot;/&gt;&lt;/object&gt;&lt;object type=&quot;3&quot; unique_id=&quot;199061&quot;&gt;&lt;property id=&quot;20148&quot; value=&quot;5&quot;/&gt;&lt;property id=&quot;20300&quot; value=&quot;Slide 1 - &amp;quot;Please read&amp;quot;&quot;/&gt;&lt;property id=&quot;20307&quot; value=&quot;303&quot;/&gt;&lt;/object&gt;&lt;object type=&quot;3&quot; unique_id=&quot;199062&quot;&gt;&lt;property id=&quot;20148&quot; value=&quot;5&quot;/&gt;&lt;property id=&quot;20300&quot; value=&quot;Slide 2 - &amp;quot;Everyone is responsible  for security&amp;quot;&quot;/&gt;&lt;property id=&quot;20307&quot; value=&quot;443&quot;/&gt;&lt;/object&gt;&lt;object type=&quot;3&quot; unique_id=&quot;199063&quot;&gt;&lt;property id=&quot;20148&quot; value=&quot;5&quot;/&gt;&lt;property id=&quot;20300&quot; value=&quot;Slide 3 - &amp;quot;Please read&amp;quot;&quot;/&gt;&lt;property id=&quot;20307&quot; value=&quot;444&quot;/&gt;&lt;/object&gt;&lt;object type=&quot;3&quot; unique_id=&quot;199064&quot;&gt;&lt;property id=&quot;20148&quot; value=&quot;5&quot;/&gt;&lt;property id=&quot;20300&quot; value=&quot;Slide 4 - &amp;quot;Color themes&amp;quot;&quot;/&gt;&lt;property id=&quot;20307&quot; value=&quot;445&quot;/&gt;&lt;/object&gt;&lt;object type=&quot;3&quot; unique_id=&quot;199065&quot;&gt;&lt;property id=&quot;20148&quot; value=&quot;5&quot;/&gt;&lt;property id=&quot;20300&quot; value=&quot;Slide 5 - &amp;quot;Presentation Title Goes Here&amp;quot;&quot;/&gt;&lt;property id=&quot;20307&quot; value=&quot;256&quot;/&gt;&lt;/object&gt;&lt;object type=&quot;3&quot; unique_id=&quot;199066&quot;&gt;&lt;property id=&quot;20148&quot; value=&quot;5&quot;/&gt;&lt;property id=&quot;20300&quot; value=&quot;Slide 7 - &amp;quot;Use this slide for transitions&amp;quot;&quot;/&gt;&lt;property id=&quot;20307&quot; value=&quot;302&quot;/&gt;&lt;/object&gt;&lt;object type=&quot;3&quot; unique_id=&quot;199067&quot;&gt;&lt;property id=&quot;20148&quot; value=&quot;5&quot;/&gt;&lt;property id=&quot;20300&quot; value=&quot;Slide 8 - &amp;quot;“Design is the silent  ambassador of your brand.”&amp;quot;&quot;/&gt;&lt;property id=&quot;20307&quot; value=&quot;293&quot;/&gt;&lt;/object&gt;&lt;object type=&quot;3&quot; unique_id=&quot;199068&quot;&gt;&lt;property id=&quot;20148&quot; value=&quot;5&quot;/&gt;&lt;property id=&quot;20300&quot; value=&quot;Slide 9 - &amp;quot;“Design is the silent  ambassador of your brand.”&amp;quot;&quot;/&gt;&lt;property id=&quot;20307&quot; value=&quot;301&quot;/&gt;&lt;/object&gt;&lt;object type=&quot;3&quot; unique_id=&quot;199069&quot;&gt;&lt;property id=&quot;20148&quot; value=&quot;5&quot;/&gt;&lt;property id=&quot;20300&quot; value=&quot;Slide 17 - &amp;quot;Bar charts&amp;quot;&quot;/&gt;&lt;property id=&quot;20307&quot; value=&quot;298&quot;/&gt;&lt;/object&gt;&lt;object type=&quot;3&quot; unique_id=&quot;199070&quot;&gt;&lt;property id=&quot;20148&quot; value=&quot;5&quot;/&gt;&lt;property id=&quot;20300&quot; value=&quot;Slide 18 - &amp;quot;Line charts&amp;quot;&quot;/&gt;&lt;property id=&quot;20307&quot; value=&quot;300&quot;/&gt;&lt;/object&gt;&lt;object type=&quot;3&quot; unique_id=&quot;199071&quot;&gt;&lt;property id=&quot;20148&quot; value=&quot;5&quot;/&gt;&lt;property id=&quot;20300&quot; value=&quot;Slide 28&quot;/&gt;&lt;property id=&quot;20307&quot; value=&quot;290&quot;/&gt;&lt;/object&gt;&lt;/object&gt;&lt;object type=&quot;8&quot; unique_id=&quot;10268&quot;&gt;&lt;/object&gt;&lt;/object&gt;&lt;/database&gt;"/>
  <p:tag name="SECTOMILLISECCONVERTED" val="1"/>
</p:tagLst>
</file>

<file path=ppt/theme/theme1.xml><?xml version="1.0" encoding="utf-8"?>
<a:theme xmlns:a="http://schemas.openxmlformats.org/drawingml/2006/main" name="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2769</TotalTime>
  <Words>1146</Words>
  <Application>Microsoft Office PowerPoint</Application>
  <PresentationFormat>On-screen Show (16:9)</PresentationFormat>
  <Paragraphs>244</Paragraphs>
  <Slides>21</Slides>
  <Notes>6</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21</vt:i4>
      </vt:variant>
    </vt:vector>
  </HeadingPairs>
  <TitlesOfParts>
    <vt:vector size="38" baseType="lpstr">
      <vt:lpstr>ＭＳ Ｐゴシック</vt:lpstr>
      <vt:lpstr>Apple LiGothic Medium</vt:lpstr>
      <vt:lpstr>Arial</vt:lpstr>
      <vt:lpstr>Arial Unicode MS</vt:lpstr>
      <vt:lpstr>Calibri</vt:lpstr>
      <vt:lpstr>Century Gothic</vt:lpstr>
      <vt:lpstr>CiscoSans</vt:lpstr>
      <vt:lpstr>CiscoSans ExtraLight</vt:lpstr>
      <vt:lpstr>CiscoSans Thin</vt:lpstr>
      <vt:lpstr>CiscoSansGlobal</vt:lpstr>
      <vt:lpstr>CiscoSansTT</vt:lpstr>
      <vt:lpstr>CiscoSansTT BoldOblique</vt:lpstr>
      <vt:lpstr>CiscoSansTT ExtraLight</vt:lpstr>
      <vt:lpstr>CiscoSansTT Light</vt:lpstr>
      <vt:lpstr>CiscoSansTT Thin</vt:lpstr>
      <vt:lpstr>Tipo de letra del sistema Fina</vt:lpstr>
      <vt:lpstr>Blue theme 2015 16x9</vt:lpstr>
      <vt:lpstr>PowerPoint Presentation</vt:lpstr>
      <vt:lpstr>Transform DC with Flexible Infrastructure Platform </vt:lpstr>
      <vt:lpstr>Performance , Control  &amp; Safety !</vt:lpstr>
      <vt:lpstr>“Flexible IT”</vt:lpstr>
      <vt:lpstr>We Want to Simplify More</vt:lpstr>
      <vt:lpstr>Hyperconverged Infrastructure  Cloud like resource model</vt:lpstr>
      <vt:lpstr>Requirements for Next Generation Hyperconvergence </vt:lpstr>
      <vt:lpstr>Cisco HyperFlex : HCI Engineered on UCS </vt:lpstr>
      <vt:lpstr>Hyperconverged Scale Out and  Distributed File System</vt:lpstr>
      <vt:lpstr>HyperFlex – Simplify Infrastructure &amp; Operations</vt:lpstr>
      <vt:lpstr>Simplified Operations Across DC &amp; Branch Operations</vt:lpstr>
      <vt:lpstr>Cisco HyperFlex Architectural Differentiators Hardware and Software Engineered Together</vt:lpstr>
      <vt:lpstr>Unmatched Performance </vt:lpstr>
      <vt:lpstr>HyperFlex - Continuous Innovation </vt:lpstr>
      <vt:lpstr>Introducing All NVMe HyperFlex</vt:lpstr>
      <vt:lpstr>A Chain Is Only As Strong As Its Weakest Link  </vt:lpstr>
      <vt:lpstr>HyperFlex Native Data Security</vt:lpstr>
      <vt:lpstr>HyperFlex End-to-End Platform Security </vt:lpstr>
      <vt:lpstr>Primary Workloads</vt:lpstr>
      <vt:lpstr>PowerPoint Presentation</vt:lpstr>
      <vt:lpstr>PowerPoint Presentation</vt:lpstr>
    </vt:vector>
  </TitlesOfParts>
  <Company>NDS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spius@cisco.com</dc:creator>
  <cp:lastModifiedBy>Belinda Mock -T (bmock - ADECCO EMPLOYMENT SERVICES at Cisco)</cp:lastModifiedBy>
  <cp:revision>970</cp:revision>
  <cp:lastPrinted>2016-04-29T20:31:14Z</cp:lastPrinted>
  <dcterms:created xsi:type="dcterms:W3CDTF">2014-07-09T19:55:36Z</dcterms:created>
  <dcterms:modified xsi:type="dcterms:W3CDTF">2018-10-18T08:25:13Z</dcterms:modified>
</cp:coreProperties>
</file>